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notesMasterIdLst>
    <p:notesMasterId r:id="rId25"/>
  </p:notesMasterIdLst>
  <p:handoutMasterIdLst>
    <p:handoutMasterId r:id="rId26"/>
  </p:handoutMasterIdLst>
  <p:sldIdLst>
    <p:sldId id="266" r:id="rId2"/>
    <p:sldId id="300" r:id="rId3"/>
    <p:sldId id="313" r:id="rId4"/>
    <p:sldId id="351" r:id="rId5"/>
    <p:sldId id="315" r:id="rId6"/>
    <p:sldId id="276" r:id="rId7"/>
    <p:sldId id="279" r:id="rId8"/>
    <p:sldId id="280" r:id="rId9"/>
    <p:sldId id="352" r:id="rId10"/>
    <p:sldId id="353" r:id="rId11"/>
    <p:sldId id="317" r:id="rId12"/>
    <p:sldId id="354" r:id="rId13"/>
    <p:sldId id="355" r:id="rId14"/>
    <p:sldId id="356" r:id="rId15"/>
    <p:sldId id="357" r:id="rId16"/>
    <p:sldId id="358" r:id="rId17"/>
    <p:sldId id="359" r:id="rId18"/>
    <p:sldId id="346" r:id="rId19"/>
    <p:sldId id="345" r:id="rId20"/>
    <p:sldId id="360" r:id="rId21"/>
    <p:sldId id="344" r:id="rId22"/>
    <p:sldId id="307" r:id="rId23"/>
    <p:sldId id="31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/>
    <p:restoredTop sz="64744" autoAdjust="0"/>
  </p:normalViewPr>
  <p:slideViewPr>
    <p:cSldViewPr snapToGrid="0" snapToObjects="1">
      <p:cViewPr varScale="1">
        <p:scale>
          <a:sx n="67" d="100"/>
          <a:sy n="67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256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5597693791876101E-2"/>
          <c:y val="0.236793394993115"/>
          <c:w val="0.92077618345128298"/>
          <c:h val="0.64049541825947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AS</c:v>
                </c:pt>
              </c:strCache>
            </c:strRef>
          </c:tx>
          <c:spPr>
            <a:solidFill>
              <a:schemeClr val="accent1"/>
            </a:solidFill>
            <a:ln w="63455" cap="rnd"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80</c:v>
                </c:pt>
                <c:pt idx="2">
                  <c:v>90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2-B74C-AE1C-227D54A18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644037744"/>
        <c:axId val="644040800"/>
      </c:barChart>
      <c:catAx>
        <c:axId val="6440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91">
            <a:solidFill>
              <a:srgbClr val="FFFFFF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4040800"/>
        <c:crosses val="autoZero"/>
        <c:auto val="1"/>
        <c:lblAlgn val="ctr"/>
        <c:lblOffset val="100"/>
        <c:noMultiLvlLbl val="0"/>
      </c:catAx>
      <c:valAx>
        <c:axId val="644040800"/>
        <c:scaling>
          <c:orientation val="minMax"/>
        </c:scaling>
        <c:delete val="0"/>
        <c:axPos val="r"/>
        <c:majorGridlines>
          <c:spPr>
            <a:ln w="12691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4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4037744"/>
        <c:crosses val="max"/>
        <c:crossBetween val="between"/>
      </c:valAx>
      <c:spPr>
        <a:noFill/>
        <a:ln w="25382">
          <a:noFill/>
        </a:ln>
      </c:spPr>
    </c:plotArea>
    <c:legend>
      <c:legendPos val="b"/>
      <c:layout>
        <c:manualLayout>
          <c:xMode val="edge"/>
          <c:yMode val="edge"/>
          <c:x val="0.86416703239963799"/>
          <c:y val="7.8351377952755902E-2"/>
          <c:w val="0.118771911707758"/>
          <c:h val="0.137883002396439"/>
        </c:manualLayout>
      </c:layout>
      <c:overlay val="0"/>
      <c:spPr>
        <a:noFill/>
        <a:ln w="25382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AfriNIC Region ASN Allocations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ASNs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Sheet1!$A$2:$A$36</c:f>
              <c:numCache>
                <c:formatCode>General</c:formatCode>
                <c:ptCount val="35"/>
                <c:pt idx="0">
                  <c:v>1984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2000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2018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11</c:v>
                </c:pt>
                <c:pt idx="13">
                  <c:v>13</c:v>
                </c:pt>
                <c:pt idx="14">
                  <c:v>6</c:v>
                </c:pt>
                <c:pt idx="15">
                  <c:v>6</c:v>
                </c:pt>
                <c:pt idx="16">
                  <c:v>10</c:v>
                </c:pt>
                <c:pt idx="17">
                  <c:v>11</c:v>
                </c:pt>
                <c:pt idx="18">
                  <c:v>6</c:v>
                </c:pt>
                <c:pt idx="19">
                  <c:v>5</c:v>
                </c:pt>
                <c:pt idx="20">
                  <c:v>22</c:v>
                </c:pt>
                <c:pt idx="21">
                  <c:v>42</c:v>
                </c:pt>
                <c:pt idx="22">
                  <c:v>34</c:v>
                </c:pt>
                <c:pt idx="23">
                  <c:v>100</c:v>
                </c:pt>
                <c:pt idx="24">
                  <c:v>63</c:v>
                </c:pt>
                <c:pt idx="25">
                  <c:v>82</c:v>
                </c:pt>
                <c:pt idx="26">
                  <c:v>112</c:v>
                </c:pt>
                <c:pt idx="27">
                  <c:v>109</c:v>
                </c:pt>
                <c:pt idx="28">
                  <c:v>128</c:v>
                </c:pt>
                <c:pt idx="29">
                  <c:v>157</c:v>
                </c:pt>
                <c:pt idx="30">
                  <c:v>134</c:v>
                </c:pt>
                <c:pt idx="31">
                  <c:v>151</c:v>
                </c:pt>
                <c:pt idx="32">
                  <c:v>166</c:v>
                </c:pt>
                <c:pt idx="33">
                  <c:v>152</c:v>
                </c:pt>
                <c:pt idx="3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1-9843-A2F2-8DFDB4F344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6214847"/>
        <c:axId val="1226356687"/>
      </c:barChart>
      <c:catAx>
        <c:axId val="122621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356687"/>
        <c:crosses val="autoZero"/>
        <c:auto val="1"/>
        <c:lblAlgn val="ctr"/>
        <c:lblOffset val="100"/>
        <c:noMultiLvlLbl val="0"/>
      </c:catAx>
      <c:valAx>
        <c:axId val="12263566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62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12/03/2018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30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Plenty of evidence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984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 scope:</a:t>
            </a:r>
          </a:p>
          <a:p>
            <a:endParaRPr lang="en-US" dirty="0"/>
          </a:p>
          <a:p>
            <a:r>
              <a:rPr lang="en-US" dirty="0"/>
              <a:t>MANRS use case: the network and topology</a:t>
            </a:r>
          </a:p>
          <a:p>
            <a:endParaRPr lang="en-US" dirty="0"/>
          </a:p>
          <a:p>
            <a:r>
              <a:rPr lang="en-US" sz="1200" b="0" i="1" dirty="0">
                <a:latin typeface="Gill Sans MT"/>
                <a:cs typeface="Gill Sans MT"/>
              </a:rPr>
              <a:t>e.g. ensures </a:t>
            </a:r>
            <a:r>
              <a:rPr lang="en-US" sz="1200" i="1" dirty="0">
                <a:latin typeface="Gill Sans MT"/>
                <a:cs typeface="Gill Sans MT"/>
              </a:rPr>
              <a:t>correctness</a:t>
            </a:r>
            <a:r>
              <a:rPr lang="en-US" sz="1200" b="0" i="1" dirty="0">
                <a:latin typeface="Gill Sans MT"/>
                <a:cs typeface="Gill Sans MT"/>
              </a:rPr>
              <a:t> of their </a:t>
            </a:r>
            <a:r>
              <a:rPr lang="en-US" sz="1200" i="1" dirty="0">
                <a:latin typeface="Gill Sans MT"/>
                <a:cs typeface="Gill Sans MT"/>
              </a:rPr>
              <a:t>own announcements</a:t>
            </a:r>
            <a:r>
              <a:rPr lang="en-US" sz="1200" b="0" i="1" dirty="0">
                <a:latin typeface="Gill Sans MT"/>
                <a:cs typeface="Gill Sans MT"/>
              </a:rPr>
              <a:t> and </a:t>
            </a:r>
            <a:r>
              <a:rPr lang="en-US" sz="1200" i="1" dirty="0">
                <a:latin typeface="Gill Sans MT"/>
                <a:cs typeface="Gill Sans MT"/>
              </a:rPr>
              <a:t>announcements from their customers</a:t>
            </a:r>
            <a:r>
              <a:rPr lang="en-US" sz="1200" b="0" i="1" dirty="0">
                <a:latin typeface="Gill Sans MT"/>
                <a:cs typeface="Gill Sans MT"/>
              </a:rPr>
              <a:t> to adjacent networks with prefix and AS-path granularity</a:t>
            </a:r>
          </a:p>
          <a:p>
            <a:endParaRPr lang="en-US" sz="1200" b="0" i="1" dirty="0">
              <a:latin typeface="Gill Sans MT"/>
              <a:cs typeface="Gill Sans MT"/>
            </a:endParaRPr>
          </a:p>
          <a:p>
            <a:r>
              <a:rPr lang="en-US" sz="1200" b="0" i="1" dirty="0">
                <a:latin typeface="Gill Sans MT"/>
                <a:cs typeface="Gill Sans MT"/>
              </a:rPr>
              <a:t>e.g. </a:t>
            </a:r>
            <a:r>
              <a:rPr lang="en-US" i="1" dirty="0">
                <a:latin typeface="Gill Sans MT"/>
                <a:cs typeface="Gill Sans MT"/>
              </a:rPr>
              <a:t>enables source address validation</a:t>
            </a:r>
            <a:r>
              <a:rPr lang="en-US" b="0" i="1" dirty="0">
                <a:latin typeface="Gill Sans MT"/>
                <a:cs typeface="Gill Sans MT"/>
              </a:rPr>
              <a:t> for at least </a:t>
            </a:r>
            <a:r>
              <a:rPr lang="en-US" i="1" dirty="0">
                <a:latin typeface="Gill Sans MT"/>
                <a:cs typeface="Gill Sans MT"/>
              </a:rPr>
              <a:t>single-homed stub customer networks</a:t>
            </a:r>
            <a:r>
              <a:rPr lang="en-US" b="0" i="1" dirty="0">
                <a:latin typeface="Gill Sans MT"/>
                <a:cs typeface="Gill Sans MT"/>
              </a:rPr>
              <a:t>, </a:t>
            </a:r>
            <a:r>
              <a:rPr lang="en-US" i="1" dirty="0">
                <a:latin typeface="Gill Sans MT"/>
                <a:cs typeface="Gill Sans MT"/>
              </a:rPr>
              <a:t>their own end-users and infrastructure</a:t>
            </a:r>
          </a:p>
          <a:p>
            <a:endParaRPr lang="en-US" i="1" dirty="0">
              <a:latin typeface="Gill Sans MT"/>
              <a:cs typeface="Gill Sans MT"/>
            </a:endParaRPr>
          </a:p>
          <a:p>
            <a:r>
              <a:rPr lang="en-US" i="1" dirty="0">
                <a:latin typeface="Gill Sans MT"/>
                <a:cs typeface="Gill Sans MT"/>
              </a:rPr>
              <a:t>e.g. </a:t>
            </a:r>
            <a:r>
              <a:rPr lang="en-US" b="0" i="1" dirty="0">
                <a:latin typeface="Gill Sans MT"/>
                <a:cs typeface="Gill Sans MT"/>
              </a:rPr>
              <a:t>maintain </a:t>
            </a:r>
            <a:r>
              <a:rPr lang="en-US" i="1" dirty="0">
                <a:latin typeface="Gill Sans MT"/>
                <a:cs typeface="Gill Sans MT"/>
              </a:rPr>
              <a:t>globally accessible up-to-date contact information.</a:t>
            </a:r>
          </a:p>
          <a:p>
            <a:endParaRPr lang="en-US" i="1" dirty="0">
              <a:latin typeface="Gill Sans MT"/>
              <a:cs typeface="Gill Sans MT"/>
            </a:endParaRPr>
          </a:p>
          <a:p>
            <a:endParaRPr lang="en-US" i="1" dirty="0">
              <a:latin typeface="Gill Sans MT"/>
              <a:cs typeface="Gill Sans 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1AE0-3A37-2642-ACF9-BCA1A34C5A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</p:spTree>
    <p:extLst>
      <p:ext uri="{BB962C8B-B14F-4D97-AF65-F5344CB8AC3E}">
        <p14:creationId xmlns:p14="http://schemas.microsoft.com/office/powerpoint/2010/main" val="988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/statemen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69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</p:spTree>
    <p:extLst>
      <p:ext uri="{BB962C8B-B14F-4D97-AF65-F5344CB8AC3E}">
        <p14:creationId xmlns:p14="http://schemas.microsoft.com/office/powerpoint/2010/main" val="20738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01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/statemen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1262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88962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 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et involved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04800" y="225426"/>
            <a:ext cx="11582400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817965" y="6427114"/>
            <a:ext cx="6935636" cy="430887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D62B78-4118-4F90-ADB6-C738423865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04800" y="1143000"/>
            <a:ext cx="11582400" cy="4918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844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58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93A0-4395-2547-82B0-F01C9EBB4085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3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3765" r:id="rId15"/>
    <p:sldLayoutId id="2147483766" r:id="rId16"/>
    <p:sldLayoutId id="2147483767" r:id="rId17"/>
    <p:sldLayoutId id="2147483724" r:id="rId18"/>
    <p:sldLayoutId id="2147483725" r:id="rId19"/>
    <p:sldLayoutId id="2147483730" r:id="rId20"/>
    <p:sldLayoutId id="2147483714" r:id="rId21"/>
    <p:sldLayoutId id="2147483715" r:id="rId22"/>
    <p:sldLayoutId id="2147483731" r:id="rId23"/>
    <p:sldLayoutId id="2147483716" r:id="rId24"/>
    <p:sldLayoutId id="2147483735" r:id="rId25"/>
    <p:sldLayoutId id="2147483751" r:id="rId26"/>
    <p:sldLayoutId id="2147483752" r:id="rId27"/>
    <p:sldLayoutId id="2147484018" r:id="rId28"/>
    <p:sldLayoutId id="214748402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tingmanifesto.org/bco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rs.org/tutorial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36.255.250.0.23.potaroo.net/" TargetMode="External"/><Relationship Id="rId13" Type="http://schemas.openxmlformats.org/officeDocument/2006/relationships/hyperlink" Target="http://www.cidr-report.org/cgi-bin/as-report?as=37179&amp;view=2.0" TargetMode="External"/><Relationship Id="rId3" Type="http://schemas.openxmlformats.org/officeDocument/2006/relationships/hyperlink" Target="http://www.cidr-report.org/cgi-bin/as-report?as=AS10247&amp;view=2.0" TargetMode="External"/><Relationship Id="rId7" Type="http://schemas.openxmlformats.org/officeDocument/2006/relationships/hyperlink" Target="http://www.cidr-report.org/cgi-bin/as-report?as=AS56096&amp;view=2.0" TargetMode="External"/><Relationship Id="rId12" Type="http://schemas.openxmlformats.org/officeDocument/2006/relationships/hyperlink" Target="http://www.cidr-report.org/cgi-bin/as-report?as=37265&amp;view=2.0" TargetMode="External"/><Relationship Id="rId2" Type="http://schemas.openxmlformats.org/officeDocument/2006/relationships/hyperlink" Target="http://14.128.14.0.23.potaroo.net/" TargetMode="External"/><Relationship Id="rId16" Type="http://schemas.openxmlformats.org/officeDocument/2006/relationships/hyperlink" Target="http://www.cidr-report.org/cgi-bin/as-report?as=37451&amp;view=2.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7.100.7.0.24.potaroo.net/" TargetMode="External"/><Relationship Id="rId11" Type="http://schemas.openxmlformats.org/officeDocument/2006/relationships/hyperlink" Target="http://www.cidr-report.org/cgi-bin/as-report?as=37061&amp;view=2.0" TargetMode="External"/><Relationship Id="rId5" Type="http://schemas.openxmlformats.org/officeDocument/2006/relationships/hyperlink" Target="http://14.192.58.0.23.potaroo.net/" TargetMode="External"/><Relationship Id="rId15" Type="http://schemas.openxmlformats.org/officeDocument/2006/relationships/hyperlink" Target="http://www.cidr-report.org/cgi-bin/as-report?as=37500&amp;view=2.0" TargetMode="External"/><Relationship Id="rId10" Type="http://schemas.openxmlformats.org/officeDocument/2006/relationships/hyperlink" Target="http://www.cidr-report.org/cgi-bin/as-report?as=9129&amp;view=2.0" TargetMode="External"/><Relationship Id="rId4" Type="http://schemas.openxmlformats.org/officeDocument/2006/relationships/hyperlink" Target="http://14.192.50.0.23.potaroo.net/" TargetMode="External"/><Relationship Id="rId9" Type="http://schemas.openxmlformats.org/officeDocument/2006/relationships/hyperlink" Target="http://www.cidr-report.org/cgi-bin/as-report?as=36886&amp;view=2.0" TargetMode="External"/><Relationship Id="rId14" Type="http://schemas.openxmlformats.org/officeDocument/2006/relationships/hyperlink" Target="http://www.cidr-report.org/cgi-bin/as-report?as=37330&amp;view=2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utingmanifesto.org/signup/" TargetMode="Externa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outingmanifesto@isoc.org" TargetMode="External"/><Relationship Id="rId2" Type="http://schemas.openxmlformats.org/officeDocument/2006/relationships/hyperlink" Target="http://www.routingmanifesto.org/contact/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routingmanifesto.org/signup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9998" y="3519994"/>
            <a:ext cx="11109600" cy="48013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Improving global routing security and resilience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9998" y="2556435"/>
            <a:ext cx="11450071" cy="11328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MANRS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9998" y="4343365"/>
            <a:ext cx="4097551" cy="902123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ea typeface="Hind Medium" charset="0"/>
                <a:cs typeface="Hind Medium" charset="0"/>
              </a:rPr>
              <a:t>Michuki Mwangi</a:t>
            </a:r>
          </a:p>
          <a:p>
            <a:pPr lvl="2">
              <a:spcBef>
                <a:spcPts val="0"/>
              </a:spcBef>
              <a:defRPr/>
            </a:pPr>
            <a:r>
              <a:rPr lang="en-GB" sz="2000" dirty="0" err="1">
                <a:solidFill>
                  <a:schemeClr val="tx1"/>
                </a:solidFill>
              </a:rPr>
              <a:t>mwangi@isoc.org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34567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March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8917" y="6133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manrs-logoRGB300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20" y="5245488"/>
            <a:ext cx="1516380" cy="1516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9D8B6-2013-5D42-A7CA-CFCD5BAA0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248" y="170694"/>
            <a:ext cx="4363652" cy="333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gravity by making MANRS a platform for related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better guidance</a:t>
            </a:r>
          </a:p>
          <a:p>
            <a:pPr lvl="1"/>
            <a:r>
              <a:rPr lang="en-US" dirty="0"/>
              <a:t>MANRS Best Current Operational Practices (BCOP) document: </a:t>
            </a:r>
            <a:r>
              <a:rPr lang="en-US" dirty="0">
                <a:hlinkClick r:id="rId3"/>
              </a:rPr>
              <a:t>http://www.routingmanifesto.org/bcop/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Training/certification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Based on BCOP document and an online module </a:t>
            </a:r>
            <a:r>
              <a:rPr lang="en-US" dirty="0">
                <a:hlinkClick r:id="rId4"/>
              </a:rPr>
              <a:t>http://www.manrs.org/tutorials/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Bringing new types of members on board</a:t>
            </a:r>
          </a:p>
          <a:p>
            <a:pPr lvl="1"/>
            <a:r>
              <a:rPr lang="en-US" dirty="0"/>
              <a:t>IXPs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300" dirty="0">
                <a:solidFill>
                  <a:schemeClr val="tx2"/>
                </a:solidFill>
              </a:rPr>
              <a:t>Resource Statistics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7B60B7-6DE2-2A4F-9B6F-37C88A221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08551"/>
              </p:ext>
            </p:extLst>
          </p:nvPr>
        </p:nvGraphicFramePr>
        <p:xfrm>
          <a:off x="533400" y="525463"/>
          <a:ext cx="11128375" cy="557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F7D68-B18B-E84C-818D-F18F64C4D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64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F796EC-C57C-BA4E-AA06-4671DCB37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678" y="778103"/>
            <a:ext cx="8677322" cy="59433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DB929-AFA0-2040-8C80-E0DE2883F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13</a:t>
            </a:fld>
            <a:endParaRPr lang="uk-UA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01B63-8C99-4741-B07E-3DA9A93A564B}"/>
              </a:ext>
            </a:extLst>
          </p:cNvPr>
          <p:cNvSpPr txBox="1"/>
          <p:nvPr/>
        </p:nvSpPr>
        <p:spPr>
          <a:xfrm>
            <a:off x="2876550" y="266700"/>
            <a:ext cx="59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AfriNIC</a:t>
            </a:r>
            <a:r>
              <a:rPr lang="en-US" b="1" dirty="0"/>
              <a:t> IPv4 Allocations (from 2000 onwards)</a:t>
            </a:r>
          </a:p>
        </p:txBody>
      </p:sp>
    </p:spTree>
    <p:extLst>
      <p:ext uri="{BB962C8B-B14F-4D97-AF65-F5344CB8AC3E}">
        <p14:creationId xmlns:p14="http://schemas.microsoft.com/office/powerpoint/2010/main" val="1678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27798-7CFC-3141-BF4A-AB7A5CAB3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14</a:t>
            </a:fld>
            <a:endParaRPr lang="uk-UA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090ADB-D347-9E4A-91BC-840B501C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002" y="155574"/>
            <a:ext cx="10025798" cy="67214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0ACC5E-B977-2B4A-B569-74B7FAA0DEFB}"/>
              </a:ext>
            </a:extLst>
          </p:cNvPr>
          <p:cNvSpPr txBox="1"/>
          <p:nvPr/>
        </p:nvSpPr>
        <p:spPr>
          <a:xfrm>
            <a:off x="247650" y="533400"/>
            <a:ext cx="33909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Total Prefixes as at Dec 2017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IPv4 (/24) : 415,746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Pv6 (/32) : 729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ASN : 1,534</a:t>
            </a:r>
          </a:p>
        </p:txBody>
      </p:sp>
    </p:spTree>
    <p:extLst>
      <p:ext uri="{BB962C8B-B14F-4D97-AF65-F5344CB8AC3E}">
        <p14:creationId xmlns:p14="http://schemas.microsoft.com/office/powerpoint/2010/main" val="42241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9CCEF-B587-8F42-95ED-5E402B70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AfriNIC</a:t>
            </a:r>
            <a:r>
              <a:rPr lang="en-US" b="1" dirty="0"/>
              <a:t> Region Analysis Summary – March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FF0B3-8AB4-FE46-8F4E-0B438929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Prefixes being announced by </a:t>
            </a:r>
            <a:r>
              <a:rPr lang="en-US" dirty="0" err="1"/>
              <a:t>AfriNIC</a:t>
            </a:r>
            <a:r>
              <a:rPr lang="en-US" dirty="0"/>
              <a:t> Region </a:t>
            </a:r>
            <a:r>
              <a:rPr lang="en-US" dirty="0" err="1"/>
              <a:t>ASes</a:t>
            </a:r>
            <a:r>
              <a:rPr lang="en-US" dirty="0"/>
              <a:t>:                  18476</a:t>
            </a:r>
            <a:br>
              <a:rPr lang="en-US" dirty="0"/>
            </a:br>
            <a:r>
              <a:rPr lang="en-US" dirty="0"/>
              <a:t>   Total </a:t>
            </a:r>
            <a:r>
              <a:rPr lang="en-US" dirty="0" err="1"/>
              <a:t>AfriNIC</a:t>
            </a:r>
            <a:r>
              <a:rPr lang="en-US" dirty="0"/>
              <a:t> prefixes after maximum aggregation:              4005</a:t>
            </a:r>
            <a:br>
              <a:rPr lang="en-US" dirty="0"/>
            </a:br>
            <a:r>
              <a:rPr lang="en-US" dirty="0"/>
              <a:t>   </a:t>
            </a:r>
            <a:r>
              <a:rPr lang="en-US" dirty="0" err="1"/>
              <a:t>AfriNIC</a:t>
            </a:r>
            <a:r>
              <a:rPr lang="en-US" dirty="0"/>
              <a:t> </a:t>
            </a:r>
            <a:r>
              <a:rPr lang="en-US" dirty="0" err="1"/>
              <a:t>Deaggregation</a:t>
            </a:r>
            <a:r>
              <a:rPr lang="en-US" dirty="0"/>
              <a:t> factor:                                  4.61</a:t>
            </a:r>
            <a:br>
              <a:rPr lang="en-US" dirty="0"/>
            </a:br>
            <a:r>
              <a:rPr lang="en-US" dirty="0"/>
              <a:t>Prefixes being announced from the </a:t>
            </a:r>
            <a:r>
              <a:rPr lang="en-US" dirty="0" err="1"/>
              <a:t>AfriNIC</a:t>
            </a:r>
            <a:r>
              <a:rPr lang="en-US" dirty="0"/>
              <a:t> address blocks:         20777</a:t>
            </a:r>
            <a:br>
              <a:rPr lang="en-US" dirty="0"/>
            </a:br>
            <a:r>
              <a:rPr lang="en-US" dirty="0"/>
              <a:t>   Unique aggregates announced from the </a:t>
            </a:r>
            <a:r>
              <a:rPr lang="en-US" dirty="0" err="1"/>
              <a:t>AfriNIC</a:t>
            </a:r>
            <a:r>
              <a:rPr lang="en-US" dirty="0"/>
              <a:t> address blocks:   7466</a:t>
            </a:r>
            <a:br>
              <a:rPr lang="en-US" dirty="0"/>
            </a:br>
            <a:r>
              <a:rPr lang="en-US" dirty="0" err="1"/>
              <a:t>AfriNIC</a:t>
            </a:r>
            <a:r>
              <a:rPr lang="en-US" dirty="0"/>
              <a:t> Region origin </a:t>
            </a:r>
            <a:r>
              <a:rPr lang="en-US" dirty="0" err="1"/>
              <a:t>ASes</a:t>
            </a:r>
            <a:r>
              <a:rPr lang="en-US" dirty="0"/>
              <a:t> present in the Internet Routing Table:  1123</a:t>
            </a:r>
            <a:br>
              <a:rPr lang="en-US" dirty="0"/>
            </a:br>
            <a:r>
              <a:rPr lang="en-US" dirty="0"/>
              <a:t>   </a:t>
            </a:r>
            <a:r>
              <a:rPr lang="en-US" dirty="0" err="1"/>
              <a:t>AfriNIC</a:t>
            </a:r>
            <a:r>
              <a:rPr lang="en-US" dirty="0"/>
              <a:t> Prefixes per ASN:                                     18.50</a:t>
            </a:r>
            <a:br>
              <a:rPr lang="en-US" dirty="0"/>
            </a:br>
            <a:r>
              <a:rPr lang="en-US" dirty="0" err="1"/>
              <a:t>AfriNIC</a:t>
            </a:r>
            <a:r>
              <a:rPr lang="en-US" dirty="0"/>
              <a:t> Region origin </a:t>
            </a:r>
            <a:r>
              <a:rPr lang="en-US" dirty="0" err="1"/>
              <a:t>ASes</a:t>
            </a:r>
            <a:r>
              <a:rPr lang="en-US" dirty="0"/>
              <a:t> announcing only one prefix:              365</a:t>
            </a:r>
            <a:br>
              <a:rPr lang="en-US" dirty="0"/>
            </a:br>
            <a:r>
              <a:rPr lang="en-US" dirty="0" err="1"/>
              <a:t>AfriNIC</a:t>
            </a:r>
            <a:r>
              <a:rPr lang="en-US" dirty="0"/>
              <a:t> Region transit </a:t>
            </a:r>
            <a:r>
              <a:rPr lang="en-US" dirty="0" err="1"/>
              <a:t>ASes</a:t>
            </a:r>
            <a:r>
              <a:rPr lang="en-US" dirty="0"/>
              <a:t> present in the Internet Routing Table:  227</a:t>
            </a:r>
            <a:br>
              <a:rPr lang="en-US" dirty="0"/>
            </a:br>
            <a:r>
              <a:rPr lang="en-US" dirty="0"/>
              <a:t>Average </a:t>
            </a:r>
            <a:r>
              <a:rPr lang="en-US" dirty="0" err="1"/>
              <a:t>AfriNIC</a:t>
            </a:r>
            <a:r>
              <a:rPr lang="en-US" dirty="0"/>
              <a:t> Region AS path length visible:                      4.6</a:t>
            </a:r>
            <a:br>
              <a:rPr lang="en-US" dirty="0"/>
            </a:br>
            <a:r>
              <a:rPr lang="en-US" dirty="0"/>
              <a:t>   Max </a:t>
            </a:r>
            <a:r>
              <a:rPr lang="en-US" dirty="0" err="1"/>
              <a:t>AfriNIC</a:t>
            </a:r>
            <a:r>
              <a:rPr lang="en-US" dirty="0"/>
              <a:t> Region AS path length visible:                       21</a:t>
            </a:r>
            <a:br>
              <a:rPr lang="en-US" dirty="0"/>
            </a:br>
            <a:r>
              <a:rPr lang="en-US" dirty="0"/>
              <a:t>Number of </a:t>
            </a:r>
            <a:r>
              <a:rPr lang="en-US" dirty="0" err="1"/>
              <a:t>AfriNIC</a:t>
            </a:r>
            <a:r>
              <a:rPr lang="en-US" dirty="0"/>
              <a:t> region 32-bit ASNs visible in the Routing Table:  398</a:t>
            </a:r>
            <a:br>
              <a:rPr lang="en-US" dirty="0"/>
            </a:br>
            <a:r>
              <a:rPr lang="en-US" dirty="0"/>
              <a:t>Number of </a:t>
            </a:r>
            <a:r>
              <a:rPr lang="en-US" dirty="0" err="1"/>
              <a:t>AfriNIC</a:t>
            </a:r>
            <a:r>
              <a:rPr lang="en-US" dirty="0"/>
              <a:t> addresses announced to Internet:             95974144</a:t>
            </a:r>
            <a:br>
              <a:rPr lang="en-US" dirty="0"/>
            </a:br>
            <a:r>
              <a:rPr lang="en-US" dirty="0"/>
              <a:t>   Equivalent to 5 /8s, 184 /16s and 115 /24s</a:t>
            </a:r>
            <a:br>
              <a:rPr lang="en-US" dirty="0"/>
            </a:br>
            <a:r>
              <a:rPr lang="en-US" dirty="0" err="1"/>
              <a:t>AfriNIC</a:t>
            </a:r>
            <a:r>
              <a:rPr lang="en-US" dirty="0"/>
              <a:t> AS Blocks      36864-37887, 327680-328703 &amp; ERX transfers</a:t>
            </a:r>
            <a:br>
              <a:rPr lang="en-US" dirty="0"/>
            </a:br>
            <a:r>
              <a:rPr lang="en-US" dirty="0" err="1"/>
              <a:t>AfriNIC</a:t>
            </a:r>
            <a:r>
              <a:rPr lang="en-US" dirty="0"/>
              <a:t> Address Blocks  41/8, 102/8, 105/8, 154/8, 196/8, 197/8,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3FBF2-DDF2-264D-859F-875647F8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28972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8D52A-C411-494E-A820-D86596371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14450"/>
            <a:ext cx="11744066" cy="39415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24F7E-CEBE-5A4C-80DD-D07B0F232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16</a:t>
            </a:fld>
            <a:endParaRPr lang="uk-UA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CEB93-6FCA-F745-9BF4-2A534FE75CF5}"/>
              </a:ext>
            </a:extLst>
          </p:cNvPr>
          <p:cNvSpPr txBox="1"/>
          <p:nvPr/>
        </p:nvSpPr>
        <p:spPr>
          <a:xfrm>
            <a:off x="4114800" y="4953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RPKI Validation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42421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FCEC4-4884-3045-B0E4-A50EB528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80" y="19050"/>
            <a:ext cx="8987226" cy="67849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4EA0D-F616-D349-A868-742B31977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17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4659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300" dirty="0">
                <a:solidFill>
                  <a:schemeClr val="tx2"/>
                </a:solidFill>
              </a:rPr>
              <a:t>Bogus Prefixes/ASN from Africa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19</a:t>
            </a:fld>
            <a:endParaRPr lang="uk-UA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" y="923587"/>
            <a:ext cx="5147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Possible Bogus Prefixes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899" y="3762627"/>
            <a:ext cx="466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Possible Bogus ASNs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754836-54F7-C841-AFAA-C86B36A7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7367"/>
              </p:ext>
            </p:extLst>
          </p:nvPr>
        </p:nvGraphicFramePr>
        <p:xfrm>
          <a:off x="838200" y="1501381"/>
          <a:ext cx="10515600" cy="19202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6749147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437481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193137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94927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Prefix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Origin AS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AS 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Unallocated block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2"/>
                        </a:rPr>
                        <a:t>14.128.14.0/23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3"/>
                        </a:rPr>
                        <a:t>AS10247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NETLINE,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14.128.12.0 - 14.128.15.255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03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4"/>
                        </a:rPr>
                        <a:t>14.192.50.0/23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3"/>
                        </a:rPr>
                        <a:t>AS10247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NETLINE,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14.192.48.0 - 14.192.51.255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851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5"/>
                        </a:rPr>
                        <a:t>14.192.58.0/23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3"/>
                        </a:rPr>
                        <a:t>AS10247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NETLINE,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14.192.56.0 - 14.192.59.255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45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6"/>
                        </a:rPr>
                        <a:t>27.100.7.0/24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7"/>
                        </a:rPr>
                        <a:t>AS56096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27.100.4.0 - 27.100.7.255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50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8"/>
                        </a:rPr>
                        <a:t>36.255.250.0/23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3"/>
                        </a:rPr>
                        <a:t>AS10247</a:t>
                      </a:r>
                      <a:r>
                        <a:rPr lang="en-US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NETLINE,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36.255.248.0 - 36.255.251.255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3657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84F316-EB7D-AB45-ABCC-A45AD52EE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73092"/>
              </p:ext>
            </p:extLst>
          </p:nvPr>
        </p:nvGraphicFramePr>
        <p:xfrm>
          <a:off x="723899" y="4566202"/>
          <a:ext cx="10515600" cy="137160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42012998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207994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090372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7098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9"/>
                        </a:rPr>
                        <a:t>AS36886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Announced by 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0"/>
                        </a:rPr>
                        <a:t>AS9129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KE-NET2000,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83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9"/>
                        </a:rPr>
                        <a:t>AS36886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Announced by 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1"/>
                        </a:rPr>
                        <a:t>AS37061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Safaricom, 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72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2"/>
                        </a:rPr>
                        <a:t>AS37265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Announced by 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3"/>
                        </a:rPr>
                        <a:t>AS37179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AFRICAINX, 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71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4"/>
                        </a:rPr>
                        <a:t>AS37330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Announced by 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1"/>
                        </a:rPr>
                        <a:t>AS37061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Safaricom, 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3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5"/>
                        </a:rPr>
                        <a:t>AS37500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Announced by 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>
                          <a:solidFill>
                            <a:srgbClr val="CC6600"/>
                          </a:solidFill>
                          <a:effectLst/>
                          <a:hlinkClick r:id="rId16"/>
                        </a:rPr>
                        <a:t>AS37451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</a:t>
                      </a:r>
                      <a:r>
                        <a:rPr lang="en-US" dirty="0" err="1"/>
                        <a:t>CongoTelecom</a:t>
                      </a:r>
                      <a:r>
                        <a:rPr lang="en-US" dirty="0"/>
                        <a:t>, CG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36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Routing </a:t>
            </a:r>
            <a:r>
              <a:rPr lang="mr-IN" dirty="0"/>
              <a:t>–</a:t>
            </a:r>
            <a:r>
              <a:rPr lang="en-US" dirty="0"/>
              <a:t> what is the problem?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routing infrastructure is vulnerable</a:t>
            </a:r>
          </a:p>
          <a:p>
            <a:pPr lvl="1"/>
            <a:r>
              <a:rPr lang="en-US" dirty="0"/>
              <a:t>Traffic can be hijacked, </a:t>
            </a:r>
            <a:r>
              <a:rPr lang="en-US" dirty="0" err="1"/>
              <a:t>blackholed</a:t>
            </a:r>
            <a:r>
              <a:rPr lang="en-US" dirty="0"/>
              <a:t> or detoured </a:t>
            </a:r>
          </a:p>
          <a:p>
            <a:pPr lvl="1"/>
            <a:r>
              <a:rPr lang="en-US" dirty="0"/>
              <a:t>Traffic can be spoofed</a:t>
            </a:r>
          </a:p>
          <a:p>
            <a:pPr lvl="1"/>
            <a:r>
              <a:rPr lang="en-US" dirty="0"/>
              <a:t>Fat-fingers and malicious attacks</a:t>
            </a:r>
          </a:p>
          <a:p>
            <a:r>
              <a:rPr lang="en-US" dirty="0"/>
              <a:t>BGP is based on trust</a:t>
            </a:r>
          </a:p>
          <a:p>
            <a:pPr lvl="1"/>
            <a:r>
              <a:rPr lang="en-US" dirty="0"/>
              <a:t>No built-in validation of the legitimacy </a:t>
            </a:r>
            <a:br>
              <a:rPr lang="en-US" dirty="0"/>
            </a:br>
            <a:r>
              <a:rPr lang="en-US" dirty="0"/>
              <a:t>of updates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32" y="3077581"/>
            <a:ext cx="5334668" cy="34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2DCA41-9D00-DA4A-9C49-F8120A90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D6AFD-8B55-6844-B168-97DD27DA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A41F-A775-1140-95F7-087AA6C6EBC6}" type="slidenum">
              <a:rPr lang="en-GB" altLang="en-US" noProof="0" smtClean="0"/>
              <a:pPr/>
              <a:t>20</a:t>
            </a:fld>
            <a:endParaRPr lang="en-GB" alt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3EFEA-0311-AD49-B981-B85FADE9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812800"/>
            <a:ext cx="11366500" cy="523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4225C-1F9D-434C-AEA2-6F951DC24D8F}"/>
              </a:ext>
            </a:extLst>
          </p:cNvPr>
          <p:cNvSpPr txBox="1"/>
          <p:nvPr/>
        </p:nvSpPr>
        <p:spPr>
          <a:xfrm>
            <a:off x="1200150" y="20955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Spoofer</a:t>
            </a:r>
            <a:r>
              <a:rPr lang="en-US" sz="2800" b="1" dirty="0"/>
              <a:t> Results for Ghana and Cote d’Ivoire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401EA-FCCE-E74D-A96F-C33A38306B3C}"/>
              </a:ext>
            </a:extLst>
          </p:cNvPr>
          <p:cNvSpPr txBox="1"/>
          <p:nvPr/>
        </p:nvSpPr>
        <p:spPr>
          <a:xfrm>
            <a:off x="412750" y="6171684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spoofer.caida.org</a:t>
            </a:r>
            <a:r>
              <a:rPr lang="en-US" b="1" dirty="0"/>
              <a:t>/</a:t>
            </a:r>
            <a:r>
              <a:rPr lang="en-US" b="1" dirty="0" err="1"/>
              <a:t>recent_tests.php?sid</a:t>
            </a:r>
            <a:r>
              <a:rPr lang="en-US" b="1" dirty="0"/>
              <a:t>=425560&amp;as_include=&amp;</a:t>
            </a:r>
            <a:r>
              <a:rPr lang="en-US" b="1" dirty="0" err="1"/>
              <a:t>country_include</a:t>
            </a:r>
            <a:r>
              <a:rPr lang="en-US" b="1" dirty="0"/>
              <a:t>=gha%2Cciv&amp;no_block=1</a:t>
            </a:r>
          </a:p>
        </p:txBody>
      </p:sp>
    </p:spTree>
    <p:extLst>
      <p:ext uri="{BB962C8B-B14F-4D97-AF65-F5344CB8AC3E}">
        <p14:creationId xmlns:p14="http://schemas.microsoft.com/office/powerpoint/2010/main" val="319523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3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Please join us to make routing more secure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548399"/>
            <a:ext cx="11122272" cy="45847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https://www.manrs.org/signup/</a:t>
            </a:r>
            <a:endParaRPr lang="en-US" dirty="0"/>
          </a:p>
          <a:p>
            <a:pPr marL="1031875" indent="-355600"/>
            <a:r>
              <a:rPr lang="en-US" sz="2000" dirty="0"/>
              <a:t>Provide requested information</a:t>
            </a:r>
          </a:p>
          <a:p>
            <a:pPr marL="1031875" indent="-355600">
              <a:buFont typeface="Arial"/>
              <a:buChar char="•"/>
            </a:pPr>
            <a:r>
              <a:rPr lang="en-US" sz="2000" dirty="0"/>
              <a:t>Please provide as much detail on how Actions are implemented as possible</a:t>
            </a:r>
          </a:p>
          <a:p>
            <a:r>
              <a:rPr lang="en-US" dirty="0"/>
              <a:t>We may ask questions and ask you to run a few tests</a:t>
            </a:r>
          </a:p>
          <a:p>
            <a:pPr marL="1082675" indent="-355600">
              <a:buFont typeface="Arial"/>
              <a:buChar char="•"/>
            </a:pPr>
            <a:r>
              <a:rPr lang="en-US" sz="2000" dirty="0"/>
              <a:t>Routing “background check”</a:t>
            </a:r>
          </a:p>
          <a:p>
            <a:pPr marL="1082675" indent="-355600">
              <a:buFont typeface="Arial"/>
              <a:buChar char="•"/>
            </a:pPr>
            <a:r>
              <a:rPr lang="en-US" sz="2000" dirty="0" err="1"/>
              <a:t>Spoofer</a:t>
            </a:r>
            <a:r>
              <a:rPr lang="en-US" sz="2000" dirty="0"/>
              <a:t> https://</a:t>
            </a:r>
            <a:r>
              <a:rPr lang="en-US" sz="2000" dirty="0" err="1"/>
              <a:t>www.caida.org</a:t>
            </a:r>
            <a:r>
              <a:rPr lang="en-US" sz="2000" dirty="0"/>
              <a:t>/projects/</a:t>
            </a:r>
            <a:r>
              <a:rPr lang="en-US" sz="2000" dirty="0" err="1"/>
              <a:t>spoofer</a:t>
            </a:r>
            <a:r>
              <a:rPr lang="en-US" sz="2000" dirty="0"/>
              <a:t>/ </a:t>
            </a:r>
          </a:p>
          <a:p>
            <a:r>
              <a:rPr lang="en-US" dirty="0"/>
              <a:t>Your answer to “Why did you decide to join?” may be displayed in the testimonials</a:t>
            </a:r>
          </a:p>
          <a:p>
            <a:r>
              <a:rPr lang="en-US" dirty="0"/>
              <a:t>Download the logo and use it</a:t>
            </a:r>
          </a:p>
          <a:p>
            <a:r>
              <a:rPr lang="en-US" dirty="0"/>
              <a:t>Become an active MANRS participant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9E1E4A-834C-074E-9FF0-961A1F8067B6}" type="slidenum">
              <a:rPr lang="en-GB" altLang="en-US" noProof="0" smtClean="0"/>
              <a:pPr/>
              <a:t>22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073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2023699"/>
          </a:xfrm>
        </p:spPr>
        <p:txBody>
          <a:bodyPr>
            <a:normAutofit/>
          </a:bodyPr>
          <a:lstStyle/>
          <a:p>
            <a:r>
              <a:rPr lang="en-US" sz="6000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76" y="2863391"/>
            <a:ext cx="11122272" cy="3220368"/>
          </a:xfrm>
        </p:spPr>
        <p:txBody>
          <a:bodyPr/>
          <a:lstStyle/>
          <a:p>
            <a:r>
              <a:rPr lang="en-US" dirty="0"/>
              <a:t>Feel free to contact us if you are interested and want to learn more</a:t>
            </a:r>
          </a:p>
          <a:p>
            <a:pPr lvl="1"/>
            <a:r>
              <a:rPr lang="en-US" dirty="0">
                <a:hlinkClick r:id="rId2"/>
              </a:rPr>
              <a:t>http://www.routingmanifesto.org/contact/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Mail: routingmanifesto@isoc.org</a:t>
            </a:r>
            <a:r>
              <a:rPr lang="en-US" dirty="0"/>
              <a:t> </a:t>
            </a:r>
          </a:p>
          <a:p>
            <a:r>
              <a:rPr lang="en-US" dirty="0"/>
              <a:t>Looking forward to your sign-ups: </a:t>
            </a:r>
          </a:p>
          <a:p>
            <a:pPr lvl="1"/>
            <a:r>
              <a:rPr lang="en-US" dirty="0">
                <a:hlinkClick r:id="rId4"/>
              </a:rPr>
              <a:t>http://www.routingmanifesto.org/signup/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23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818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ow_Pakistan_knocked_YouTube_offline__and_how_to_make_sure_it_never_happens_again__-_C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0" y="1495305"/>
            <a:ext cx="624205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lobal_Collateral_Damage_of_TMnet_leak_-_Dyn_Research___The_New_Home_Of_Renesy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33" y="2666635"/>
            <a:ext cx="3352879" cy="6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lobal_Impacts_of_Recent_Leaks_-_Dyn_Research___The_New_Home_Of_Renesy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14" y="3183788"/>
            <a:ext cx="4012362" cy="80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he_Vast_World_of_Fraudulent_Routing_-_Dyn_Research___The_New_Home_Of_Renesy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5" y="5121665"/>
            <a:ext cx="3931070" cy="72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GP_hijack_incident_by_Syrian_Telecommunications_Establishmen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046">
            <a:off x="752137" y="4676811"/>
            <a:ext cx="4076700" cy="42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119960" y="791120"/>
            <a:ext cx="8686800" cy="6881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" name="Picture 14" descr="Banners_and_Alerts_and_BGPStre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97" y="3908587"/>
            <a:ext cx="5556723" cy="90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6348271" y="5858716"/>
            <a:ext cx="2255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bgpstream.com</a:t>
            </a:r>
            <a:r>
              <a:rPr lang="en-US" sz="1400" dirty="0"/>
              <a:t>/</a:t>
            </a:r>
          </a:p>
        </p:txBody>
      </p:sp>
      <p:pic>
        <p:nvPicPr>
          <p:cNvPr id="23" name="Picture 22" descr="Massive_route_leak_cause_Internet_slowdow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511">
            <a:off x="6159946" y="2355730"/>
            <a:ext cx="2933700" cy="45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UK_traffic_diverted_through_Ukraine_-_Dyn_Research___The_New_Home_Of_Renesy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08">
            <a:off x="2822664" y="2728744"/>
            <a:ext cx="4121505" cy="75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Routing_Leak_briefly_takes_down_Google_-_Dyn_Research___The_New_Home_Of_Renesy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212">
            <a:off x="5029598" y="1251141"/>
            <a:ext cx="4299869" cy="96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On-going_BGP_Hijack_Targets_Palestinian_ISP_-_Dyn_Research___The_New_Home_Of_Renesy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734">
            <a:off x="6835367" y="4017035"/>
            <a:ext cx="3193326" cy="79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BGP_Optimizer_Causes_Thousands_Of_Fake_Routes___BGPmo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77" y="3353673"/>
            <a:ext cx="3092450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Large_scale_BGP_hijack_out_of_India___BGPm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46" y="2032970"/>
            <a:ext cx="2489200" cy="48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DDoS_Attacks_Storm_Linode_Servers_Worldwid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80" y="2847743"/>
            <a:ext cx="4876800" cy="116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DDoS_attack_on_BBC_may_have_been_biggest_in_history___CSO_Onlin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925">
            <a:off x="4164403" y="4735290"/>
            <a:ext cx="611505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5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20675"/>
            <a:ext cx="627203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Not a day without an incident </a:t>
            </a:r>
            <a:br>
              <a:rPr lang="en-GB" dirty="0"/>
            </a:br>
            <a:r>
              <a:rPr lang="en-GB" sz="3200" dirty="0"/>
              <a:t>data source: http://</a:t>
            </a:r>
            <a:r>
              <a:rPr lang="en-GB" sz="3200" dirty="0" err="1"/>
              <a:t>bgpstream.com</a:t>
            </a:r>
            <a:r>
              <a:rPr lang="en-GB" sz="3200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388 Incidents [December 2017 – January 2018]</a:t>
            </a:r>
          </a:p>
          <a:p>
            <a:r>
              <a:rPr lang="en-GB" dirty="0"/>
              <a:t>BGP Leaks: 226</a:t>
            </a:r>
          </a:p>
          <a:p>
            <a:r>
              <a:rPr lang="en-GB" dirty="0"/>
              <a:t>BGP Hijacks (possible): 162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A6BB2-84FF-6942-AB2B-5AD4A9D9F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9234" y="514350"/>
            <a:ext cx="5429999" cy="6343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behind these incidents?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8288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IP prefix hijack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AS announces prefix it doesn’t originate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AS announces more specific prefix than what may be announced by originating AS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Packets end-up being forwarded to a wrong part of Internet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Denial-of-Service, traffic interception, or impersonating network or service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endParaRPr lang="en-US" dirty="0">
              <a:latin typeface="Arial" charset="0"/>
            </a:endParaRPr>
          </a:p>
          <a:p>
            <a:pPr marL="268288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Route leaks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Similar to prefix hijacking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Usually not malicious and due to misconfigurations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But may also aid traffic inspection and reconnaissance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endParaRPr lang="en-US" dirty="0">
              <a:latin typeface="Arial" charset="0"/>
            </a:endParaRPr>
          </a:p>
          <a:p>
            <a:pPr marL="268288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IP address spoofing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Creation of IP packets with false source address</a:t>
            </a:r>
          </a:p>
          <a:p>
            <a:pPr marL="725488" lvl="1" indent="-268288"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</a:rPr>
              <a:t>The root cause of reflection DDoS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11650778-Cracks-in-the-glass--Stock-Vector-glass-broken-bull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49" y="3673631"/>
            <a:ext cx="2855685" cy="26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-building-bricks-204966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20" y="1"/>
            <a:ext cx="5179881" cy="3467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solutions?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</a:t>
            </a:r>
          </a:p>
          <a:p>
            <a:pPr lvl="1"/>
            <a:r>
              <a:rPr lang="en-US" dirty="0"/>
              <a:t>Prefix and AS-PATH filtering, RPKI …</a:t>
            </a:r>
          </a:p>
          <a:p>
            <a:pPr lvl="1"/>
            <a:r>
              <a:rPr lang="en-US" dirty="0"/>
              <a:t>BGPSEC under development at the IETF</a:t>
            </a:r>
          </a:p>
          <a:p>
            <a:pPr lvl="1"/>
            <a:r>
              <a:rPr lang="en-US" dirty="0" err="1"/>
              <a:t>Whois</a:t>
            </a:r>
            <a:r>
              <a:rPr lang="en-US" dirty="0"/>
              <a:t>,  Routing Registries and Peering databases</a:t>
            </a:r>
          </a:p>
          <a:p>
            <a:pPr lvl="1"/>
            <a:endParaRPr lang="en-US" dirty="0"/>
          </a:p>
          <a:p>
            <a:r>
              <a:rPr lang="en-US" dirty="0"/>
              <a:t>But</a:t>
            </a:r>
            <a:r>
              <a:rPr lang="mr-IN" dirty="0"/>
              <a:t>…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Lack of deployment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Lack of reliable data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Mutually Agreed Norms for Routing Security (MANRS)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04800" y="1988820"/>
            <a:ext cx="8613775" cy="40730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MANRS defines four concrete actions that network operators should implement</a:t>
            </a:r>
          </a:p>
          <a:p>
            <a:pPr lvl="2"/>
            <a:r>
              <a:rPr lang="en-US" dirty="0"/>
              <a:t>Technology-neutral baseline for global adoption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MANRS builds a visible community of security-minded operators</a:t>
            </a:r>
          </a:p>
          <a:p>
            <a:pPr lvl="2"/>
            <a:r>
              <a:rPr lang="en-US" dirty="0"/>
              <a:t>Promotes culture of collaborative responsibility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manrs-logoRGB300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19" y="3132358"/>
            <a:ext cx="3668492" cy="36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MANRS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Hind" charset="0"/>
                <a:ea typeface="Hind" charset="0"/>
                <a:cs typeface="Hind" charset="0"/>
              </a:rPr>
              <a:t>Filtering</a:t>
            </a:r>
            <a:r>
              <a:rPr lang="en-US" dirty="0"/>
              <a:t> – Prevent propagation of incorrect routing information</a:t>
            </a:r>
          </a:p>
          <a:p>
            <a:pPr lvl="1"/>
            <a:r>
              <a:rPr lang="en-US" i="1" dirty="0"/>
              <a:t>Own announcements and the customer cone</a:t>
            </a:r>
          </a:p>
          <a:p>
            <a:endParaRPr lang="en-US" dirty="0"/>
          </a:p>
          <a:p>
            <a:r>
              <a:rPr lang="en-US" b="1" dirty="0">
                <a:latin typeface="Hind" charset="0"/>
                <a:ea typeface="Hind" charset="0"/>
                <a:cs typeface="Hind" charset="0"/>
              </a:rPr>
              <a:t>Anti-spoofing</a:t>
            </a:r>
            <a:r>
              <a:rPr lang="en-US" dirty="0"/>
              <a:t> – Prevent traffic with spoofed source IP addresses</a:t>
            </a:r>
          </a:p>
          <a:p>
            <a:pPr lvl="1"/>
            <a:r>
              <a:rPr lang="en-US" i="1" dirty="0"/>
              <a:t>Single-homed stub customers and own infra</a:t>
            </a:r>
          </a:p>
          <a:p>
            <a:endParaRPr lang="en-US" dirty="0"/>
          </a:p>
          <a:p>
            <a:r>
              <a:rPr lang="en-US" b="1" dirty="0">
                <a:latin typeface="Hind" charset="0"/>
                <a:ea typeface="Hind" charset="0"/>
                <a:cs typeface="Hind" charset="0"/>
              </a:rPr>
              <a:t>Coordination</a:t>
            </a:r>
            <a:r>
              <a:rPr lang="en-US" dirty="0"/>
              <a:t> – Facilitate global operational communication and coordination between network operators</a:t>
            </a:r>
          </a:p>
          <a:p>
            <a:pPr lvl="1"/>
            <a:r>
              <a:rPr lang="en-US" i="1" dirty="0"/>
              <a:t>Up-to-date and responsive public contacts</a:t>
            </a:r>
          </a:p>
          <a:p>
            <a:endParaRPr lang="en-US" dirty="0"/>
          </a:p>
          <a:p>
            <a:r>
              <a:rPr lang="en-US" b="1" dirty="0">
                <a:latin typeface="Hind" charset="0"/>
                <a:ea typeface="Hind" charset="0"/>
                <a:cs typeface="Hind" charset="0"/>
              </a:rPr>
              <a:t>Global Validation</a:t>
            </a:r>
            <a:r>
              <a:rPr lang="en-US" dirty="0"/>
              <a:t> – Facilitate validation of routing information on a global scale</a:t>
            </a:r>
          </a:p>
          <a:p>
            <a:pPr lvl="1"/>
            <a:r>
              <a:rPr lang="en-US" i="1" dirty="0"/>
              <a:t>Publish your data, so others can validate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bill_of_docume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17308"/>
            <a:ext cx="1939290" cy="2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3"/>
          <p:cNvGraphicFramePr>
            <a:graphicFrameLocks/>
          </p:cNvGraphicFramePr>
          <p:nvPr>
            <p:extLst/>
          </p:nvPr>
        </p:nvGraphicFramePr>
        <p:xfrm>
          <a:off x="417513" y="1662113"/>
          <a:ext cx="116236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400" dirty="0"/>
              <a:t>Growth so far…</a:t>
            </a:r>
            <a:endParaRPr lang="en-GB" sz="4400" dirty="0"/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805E42D9-031B-3C4B-A42C-DE336500EE68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225" y="2033588"/>
            <a:ext cx="3009900" cy="43065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6000"/>
              </a:lnSpc>
              <a:spcBef>
                <a:spcPct val="0"/>
              </a:spcBef>
              <a:buNone/>
              <a:defRPr sz="2400" kern="1200" spc="2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600" spc="0" dirty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rPr>
              <a:t>MANRS members by # of AS</a:t>
            </a:r>
          </a:p>
          <a:p>
            <a:pPr fontAlgn="auto">
              <a:spcAft>
                <a:spcPts val="0"/>
              </a:spcAft>
              <a:defRPr/>
            </a:pPr>
            <a:endParaRPr lang="en-GB" sz="1050" spc="0" dirty="0">
              <a:solidFill>
                <a:schemeClr val="tx1"/>
              </a:solidFill>
              <a:latin typeface="+mn-lt"/>
              <a:ea typeface="Hind Medium" charset="0"/>
              <a:cs typeface="Hin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108385</TotalTime>
  <Words>720</Words>
  <Application>Microsoft Macintosh PowerPoint</Application>
  <PresentationFormat>Widescreen</PresentationFormat>
  <Paragraphs>187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Gill Sans MT</vt:lpstr>
      <vt:lpstr>Hind</vt:lpstr>
      <vt:lpstr>Hind Light</vt:lpstr>
      <vt:lpstr>Hind Medium</vt:lpstr>
      <vt:lpstr>Mangal</vt:lpstr>
      <vt:lpstr>Office Theme</vt:lpstr>
      <vt:lpstr>MANRS</vt:lpstr>
      <vt:lpstr>Internet Routing – what is the problem?</vt:lpstr>
      <vt:lpstr>PowerPoint Presentation</vt:lpstr>
      <vt:lpstr>Not a day without an incident  data source: http://bgpstream.com/</vt:lpstr>
      <vt:lpstr>What’s behind these incidents?</vt:lpstr>
      <vt:lpstr>Are there solutions?</vt:lpstr>
      <vt:lpstr>Mutually Agreed Norms for Routing Security (MANRS)</vt:lpstr>
      <vt:lpstr>Good MANRS</vt:lpstr>
      <vt:lpstr>Growth so far…</vt:lpstr>
      <vt:lpstr>Increasing gravity by making MANRS a platform for related activities</vt:lpstr>
      <vt:lpstr>PowerPoint Presentation</vt:lpstr>
      <vt:lpstr>PowerPoint Presentation</vt:lpstr>
      <vt:lpstr>PowerPoint Presentation</vt:lpstr>
      <vt:lpstr>PowerPoint Presentation</vt:lpstr>
      <vt:lpstr>AfriNIC Region Analysis Summary – March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join us to make routing more secure</vt:lpstr>
      <vt:lpstr>Questions?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Beth Gombala</dc:creator>
  <cp:lastModifiedBy>Michuki Mwangi</cp:lastModifiedBy>
  <cp:revision>122</cp:revision>
  <cp:lastPrinted>2017-06-02T06:00:36Z</cp:lastPrinted>
  <dcterms:created xsi:type="dcterms:W3CDTF">2016-10-05T13:26:54Z</dcterms:created>
  <dcterms:modified xsi:type="dcterms:W3CDTF">2018-03-14T14:20:51Z</dcterms:modified>
</cp:coreProperties>
</file>