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30" r:id="rId2"/>
    <p:sldId id="331" r:id="rId3"/>
    <p:sldId id="351" r:id="rId4"/>
    <p:sldId id="352" r:id="rId5"/>
    <p:sldId id="335" r:id="rId6"/>
    <p:sldId id="353" r:id="rId7"/>
    <p:sldId id="362" r:id="rId8"/>
    <p:sldId id="354" r:id="rId9"/>
    <p:sldId id="356" r:id="rId10"/>
    <p:sldId id="357" r:id="rId11"/>
    <p:sldId id="358" r:id="rId12"/>
    <p:sldId id="359" r:id="rId13"/>
    <p:sldId id="347" r:id="rId14"/>
    <p:sldId id="363" r:id="rId15"/>
    <p:sldId id="364" r:id="rId16"/>
    <p:sldId id="366" r:id="rId17"/>
    <p:sldId id="365" r:id="rId18"/>
    <p:sldId id="367" r:id="rId19"/>
    <p:sldId id="369" r:id="rId20"/>
    <p:sldId id="370" r:id="rId21"/>
    <p:sldId id="361" r:id="rId22"/>
    <p:sldId id="372" r:id="rId23"/>
    <p:sldId id="391" r:id="rId24"/>
    <p:sldId id="390" r:id="rId25"/>
    <p:sldId id="373" r:id="rId26"/>
    <p:sldId id="374" r:id="rId27"/>
    <p:sldId id="375" r:id="rId28"/>
    <p:sldId id="380" r:id="rId29"/>
    <p:sldId id="393" r:id="rId30"/>
    <p:sldId id="392" r:id="rId31"/>
    <p:sldId id="345"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85723"/>
    <a:srgbClr val="CC66FF"/>
    <a:srgbClr val="FFCCFF"/>
    <a:srgbClr val="CC3300"/>
    <a:srgbClr val="2E75B6"/>
    <a:srgbClr val="843C0C"/>
    <a:srgbClr val="FFC000"/>
    <a:srgbClr val="FFFF3F"/>
    <a:srgbClr val="FF9900"/>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40" autoAdjust="0"/>
    <p:restoredTop sz="93457" autoAdjust="0"/>
  </p:normalViewPr>
  <p:slideViewPr>
    <p:cSldViewPr snapToGrid="0">
      <p:cViewPr varScale="1">
        <p:scale>
          <a:sx n="88" d="100"/>
          <a:sy n="88" d="100"/>
        </p:scale>
        <p:origin x="-360" y="-77"/>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7" d="100"/>
          <a:sy n="47" d="100"/>
        </p:scale>
        <p:origin x="1860" y="5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5DE39-C29B-4CFA-8345-DD20EA70B200}" type="datetimeFigureOut">
              <a:rPr lang="fr-FR" smtClean="0"/>
              <a:pPr/>
              <a:t>31/03/2017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E10409-FF75-43E5-BFD9-6925C4ECBAC8}" type="slidenum">
              <a:rPr lang="fr-FR" smtClean="0"/>
              <a:pPr/>
              <a:t>‹N°›</a:t>
            </a:fld>
            <a:endParaRPr lang="fr-FR"/>
          </a:p>
        </p:txBody>
      </p:sp>
    </p:spTree>
    <p:extLst>
      <p:ext uri="{BB962C8B-B14F-4D97-AF65-F5344CB8AC3E}">
        <p14:creationId xmlns:p14="http://schemas.microsoft.com/office/powerpoint/2010/main" xmlns="" val="3852703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8" name="Demi-cadre 17"/>
          <p:cNvSpPr/>
          <p:nvPr userDrawn="1"/>
        </p:nvSpPr>
        <p:spPr>
          <a:xfrm rot="10800000">
            <a:off x="10391999" y="5058953"/>
            <a:ext cx="1800000" cy="1800000"/>
          </a:xfrm>
          <a:prstGeom prst="halfFrame">
            <a:avLst>
              <a:gd name="adj1" fmla="val 9521"/>
              <a:gd name="adj2" fmla="val 7933"/>
            </a:avLst>
          </a:prstGeom>
          <a:gradFill flip="none" rotWithShape="1">
            <a:gsLst>
              <a:gs pos="0">
                <a:srgbClr val="FFCCFF"/>
              </a:gs>
              <a:gs pos="66000">
                <a:schemeClr val="bg1"/>
              </a:gs>
              <a:gs pos="100000">
                <a:schemeClr val="accent6">
                  <a:lumMod val="5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1" name="Image 10"/>
          <p:cNvPicPr>
            <a:picLocks noChangeAspect="1"/>
          </p:cNvPicPr>
          <p:nvPr userDrawn="1"/>
        </p:nvPicPr>
        <p:blipFill>
          <a:blip r:embed="rId2"/>
          <a:stretch>
            <a:fillRect/>
          </a:stretch>
        </p:blipFill>
        <p:spPr>
          <a:xfrm>
            <a:off x="4677" y="35335"/>
            <a:ext cx="838058" cy="607097"/>
          </a:xfrm>
          <a:prstGeom prst="rect">
            <a:avLst/>
          </a:prstGeom>
        </p:spPr>
      </p:pic>
      <p:sp>
        <p:nvSpPr>
          <p:cNvPr id="14" name="Titre 1"/>
          <p:cNvSpPr txBox="1">
            <a:spLocks/>
          </p:cNvSpPr>
          <p:nvPr userDrawn="1"/>
        </p:nvSpPr>
        <p:spPr>
          <a:xfrm rot="5400000">
            <a:off x="-2550520" y="3507113"/>
            <a:ext cx="5873784" cy="772747"/>
          </a:xfrm>
          <a:prstGeom prst="rect">
            <a:avLst/>
          </a:prstGeom>
          <a:gradFill flip="none" rotWithShape="1">
            <a:gsLst>
              <a:gs pos="0">
                <a:schemeClr val="accent1">
                  <a:lumMod val="5000"/>
                  <a:lumOff val="95000"/>
                </a:schemeClr>
              </a:gs>
              <a:gs pos="74000">
                <a:srgbClr val="7030A0"/>
              </a:gs>
              <a:gs pos="100000">
                <a:schemeClr val="bg1"/>
              </a:gs>
            </a:gsLst>
            <a:lin ang="108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Trebuchet MS" panose="020B0603020202020204" pitchFamily="34" charset="0"/>
                <a:ea typeface="+mj-ea"/>
                <a:cs typeface="+mj-cs"/>
              </a:defRPr>
            </a:lvl1pPr>
          </a:lstStyle>
          <a:p>
            <a:endParaRPr lang="fr-FR" dirty="0"/>
          </a:p>
        </p:txBody>
      </p:sp>
      <p:sp>
        <p:nvSpPr>
          <p:cNvPr id="7" name="ZoneTexte 6"/>
          <p:cNvSpPr txBox="1"/>
          <p:nvPr userDrawn="1"/>
        </p:nvSpPr>
        <p:spPr>
          <a:xfrm>
            <a:off x="11113476" y="6659174"/>
            <a:ext cx="1065358" cy="246221"/>
          </a:xfrm>
          <a:prstGeom prst="rect">
            <a:avLst/>
          </a:prstGeom>
          <a:noFill/>
        </p:spPr>
        <p:txBody>
          <a:bodyPr wrap="square" rtlCol="0" anchor="ctr" anchorCtr="0">
            <a:spAutoFit/>
          </a:bodyPr>
          <a:lstStyle/>
          <a:p>
            <a:pPr algn="ctr"/>
            <a:r>
              <a:rPr lang="fr-FR" sz="1000" dirty="0"/>
              <a:t>Copyright UVCI</a:t>
            </a:r>
          </a:p>
        </p:txBody>
      </p:sp>
      <p:sp>
        <p:nvSpPr>
          <p:cNvPr id="4" name="Rectangle 3"/>
          <p:cNvSpPr/>
          <p:nvPr userDrawn="1"/>
        </p:nvSpPr>
        <p:spPr>
          <a:xfrm>
            <a:off x="842734" y="0"/>
            <a:ext cx="11336099" cy="797236"/>
          </a:xfrm>
          <a:prstGeom prst="rect">
            <a:avLst/>
          </a:prstGeom>
          <a:gradFill flip="none" rotWithShape="1">
            <a:gsLst>
              <a:gs pos="18000">
                <a:schemeClr val="accent6">
                  <a:lumMod val="40000"/>
                  <a:lumOff val="60000"/>
                  <a:tint val="66000"/>
                  <a:satMod val="160000"/>
                  <a:alpha val="16000"/>
                </a:schemeClr>
              </a:gs>
              <a:gs pos="51000">
                <a:schemeClr val="accent6">
                  <a:tint val="44500"/>
                  <a:satMod val="160000"/>
                  <a:lumMod val="66000"/>
                  <a:alpha val="56000"/>
                </a:schemeClr>
              </a:gs>
              <a:gs pos="90000">
                <a:schemeClr val="accent6">
                  <a:lumMod val="40000"/>
                  <a:lumOff val="60000"/>
                  <a:tint val="23500"/>
                  <a:satMod val="160000"/>
                  <a:alpha val="61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xmlns="" val="280385923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3D442-1A64-407C-900A-A762E08ACF0E}" type="datetimeFigureOut">
              <a:rPr lang="fr-FR" smtClean="0"/>
              <a:pPr/>
              <a:t>31/03/2017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DA0E3-71F3-4BF1-9749-A3F50F0222E4}" type="slidenum">
              <a:rPr lang="fr-FR" smtClean="0"/>
              <a:pPr/>
              <a:t>‹N°›</a:t>
            </a:fld>
            <a:endParaRPr lang="fr-FR"/>
          </a:p>
        </p:txBody>
      </p:sp>
    </p:spTree>
    <p:extLst>
      <p:ext uri="{BB962C8B-B14F-4D97-AF65-F5344CB8AC3E}">
        <p14:creationId xmlns:p14="http://schemas.microsoft.com/office/powerpoint/2010/main" xmlns="" val="2112251285"/>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mailto:ecile.coulibaly@uvci.edu.ci" TargetMode="External"/><Relationship Id="rId2" Type="http://schemas.openxmlformats.org/officeDocument/2006/relationships/hyperlink" Target="mailto:Ouattara.cecile1@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2925" y="2008061"/>
            <a:ext cx="8465127" cy="3939540"/>
          </a:xfrm>
          <a:prstGeom prst="rect">
            <a:avLst/>
          </a:prstGeom>
        </p:spPr>
        <p:txBody>
          <a:bodyPr wrap="square">
            <a:spAutoFit/>
          </a:bodyPr>
          <a:lstStyle/>
          <a:p>
            <a:pPr algn="ctr"/>
            <a:r>
              <a:rPr lang="fr-FR" sz="3200" b="1" dirty="0">
                <a:solidFill>
                  <a:srgbClr val="7030A0"/>
                </a:solidFill>
                <a:latin typeface="Arial" panose="020B0604020202020204" pitchFamily="34" charset="0"/>
                <a:cs typeface="Arial" panose="020B0604020202020204" pitchFamily="34" charset="0"/>
              </a:rPr>
              <a:t>MISE EN PLACE DE E-SERVICES POUR AMELIORER L’USAGE DES TIC ET L’ACCES A L’INFORMATION SCIENTIFIQUE EN COTE D’IVOIRE </a:t>
            </a:r>
          </a:p>
          <a:p>
            <a:pPr algn="ctr"/>
            <a:endParaRPr lang="fr-FR" sz="2400" b="1" dirty="0">
              <a:solidFill>
                <a:srgbClr val="7030A0"/>
              </a:solidFill>
              <a:latin typeface="Arial" panose="020B0604020202020204" pitchFamily="34" charset="0"/>
              <a:cs typeface="Arial" panose="020B0604020202020204" pitchFamily="34" charset="0"/>
            </a:endParaRPr>
          </a:p>
          <a:p>
            <a:pPr algn="ctr"/>
            <a:r>
              <a:rPr lang="fr-FR" sz="2200" b="1" i="1" dirty="0">
                <a:solidFill>
                  <a:srgbClr val="385723"/>
                </a:solidFill>
                <a:latin typeface="Arial" panose="020B0604020202020204" pitchFamily="34" charset="0"/>
                <a:cs typeface="Arial" panose="020B0604020202020204" pitchFamily="34" charset="0"/>
              </a:rPr>
              <a:t>E-SERVICES IMPLEMENTATION TO ENHANCE ICT’S USE IN A NEW ENVIRONMENT OF E-LEARNING AND ACCESS TO SCIENTIFIC INFORMATION IN COTE D’IVOIRE</a:t>
            </a:r>
          </a:p>
          <a:p>
            <a:pPr algn="ctr"/>
            <a:endParaRPr lang="fr-FR" sz="3200" dirty="0"/>
          </a:p>
        </p:txBody>
      </p:sp>
    </p:spTree>
    <p:extLst>
      <p:ext uri="{BB962C8B-B14F-4D97-AF65-F5344CB8AC3E}">
        <p14:creationId xmlns:p14="http://schemas.microsoft.com/office/powerpoint/2010/main" xmlns="" val="30894959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233055" y="1862137"/>
            <a:ext cx="9892145" cy="4303136"/>
          </a:xfrm>
          <a:prstGeom prst="rect">
            <a:avLst/>
          </a:prstGeom>
        </p:spPr>
      </p:pic>
    </p:spTree>
    <p:extLst>
      <p:ext uri="{BB962C8B-B14F-4D97-AF65-F5344CB8AC3E}">
        <p14:creationId xmlns:p14="http://schemas.microsoft.com/office/powerpoint/2010/main" xmlns="" val="1403846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914400" y="914401"/>
            <a:ext cx="10848109" cy="4849090"/>
          </a:xfrm>
          <a:prstGeom prst="rect">
            <a:avLst/>
          </a:prstGeom>
        </p:spPr>
      </p:pic>
    </p:spTree>
    <p:extLst>
      <p:ext uri="{BB962C8B-B14F-4D97-AF65-F5344CB8AC3E}">
        <p14:creationId xmlns:p14="http://schemas.microsoft.com/office/powerpoint/2010/main" xmlns="" val="8627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886691" y="1482437"/>
            <a:ext cx="11069782" cy="4350327"/>
          </a:xfrm>
          <a:prstGeom prst="rect">
            <a:avLst/>
          </a:prstGeom>
        </p:spPr>
      </p:pic>
    </p:spTree>
    <p:extLst>
      <p:ext uri="{BB962C8B-B14F-4D97-AF65-F5344CB8AC3E}">
        <p14:creationId xmlns:p14="http://schemas.microsoft.com/office/powerpoint/2010/main" xmlns="" val="3128243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ii. Initiatives du </a:t>
            </a:r>
            <a:r>
              <a:rPr lang="fr-FR" sz="4000" b="1" cap="all" dirty="0" err="1">
                <a:solidFill>
                  <a:srgbClr val="7030A0"/>
                </a:solidFill>
              </a:rPr>
              <a:t>riter</a:t>
            </a:r>
            <a:endParaRPr lang="fr-FR" sz="4000" dirty="0"/>
          </a:p>
        </p:txBody>
      </p:sp>
      <p:sp>
        <p:nvSpPr>
          <p:cNvPr id="4" name="Rectangle 3"/>
          <p:cNvSpPr/>
          <p:nvPr/>
        </p:nvSpPr>
        <p:spPr>
          <a:xfrm>
            <a:off x="1676400" y="2338808"/>
            <a:ext cx="9504218" cy="2246769"/>
          </a:xfrm>
          <a:prstGeom prst="rect">
            <a:avLst/>
          </a:prstGeom>
        </p:spPr>
        <p:txBody>
          <a:bodyPr wrap="square">
            <a:spAutoFit/>
          </a:bodyPr>
          <a:lstStyle/>
          <a:p>
            <a:pPr marL="1257300" lvl="2" indent="-457200">
              <a:buAutoNum type="arabicPeriod"/>
            </a:pPr>
            <a:r>
              <a:rPr lang="fr-FR" sz="2800" b="1" dirty="0">
                <a:solidFill>
                  <a:srgbClr val="00B050"/>
                </a:solidFill>
                <a:latin typeface="Arial" panose="020B0604020202020204" pitchFamily="34" charset="0"/>
                <a:cs typeface="Arial" panose="020B0604020202020204" pitchFamily="34" charset="0"/>
              </a:rPr>
              <a:t>Définition du RITER</a:t>
            </a:r>
          </a:p>
          <a:p>
            <a:pPr marL="800100" lvl="2"/>
            <a:endParaRPr lang="fr-FR" sz="2800" b="1" dirty="0">
              <a:solidFill>
                <a:srgbClr val="00B050"/>
              </a:solidFill>
              <a:latin typeface="Arial" panose="020B0604020202020204" pitchFamily="34" charset="0"/>
              <a:cs typeface="Arial" panose="020B0604020202020204" pitchFamily="34" charset="0"/>
            </a:endParaRPr>
          </a:p>
          <a:p>
            <a:pPr marL="800100" lvl="2"/>
            <a:r>
              <a:rPr lang="fr-FR" sz="2800" b="1" dirty="0">
                <a:solidFill>
                  <a:srgbClr val="00B050"/>
                </a:solidFill>
                <a:latin typeface="Arial" panose="020B0604020202020204" pitchFamily="34" charset="0"/>
                <a:cs typeface="Arial" panose="020B0604020202020204" pitchFamily="34" charset="0"/>
              </a:rPr>
              <a:t>2. Objectifs et missions</a:t>
            </a:r>
          </a:p>
          <a:p>
            <a:pPr marL="800100" lvl="2"/>
            <a:endParaRPr lang="fr-FR" sz="2800" b="1" dirty="0">
              <a:solidFill>
                <a:srgbClr val="00B050"/>
              </a:solidFill>
              <a:latin typeface="Arial" panose="020B0604020202020204" pitchFamily="34" charset="0"/>
              <a:cs typeface="Arial" panose="020B0604020202020204" pitchFamily="34" charset="0"/>
            </a:endParaRPr>
          </a:p>
          <a:p>
            <a:pPr marL="800100" lvl="2"/>
            <a:r>
              <a:rPr lang="fr-FR" sz="2800" b="1" dirty="0">
                <a:solidFill>
                  <a:srgbClr val="00B050"/>
                </a:solidFill>
                <a:latin typeface="Arial" panose="020B0604020202020204" pitchFamily="34" charset="0"/>
                <a:cs typeface="Arial" panose="020B0604020202020204" pitchFamily="34" charset="0"/>
              </a:rPr>
              <a:t>3. Services</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8592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ii. Initiatives du </a:t>
            </a:r>
            <a:r>
              <a:rPr lang="fr-FR" sz="4000" b="1" cap="all" dirty="0" err="1">
                <a:solidFill>
                  <a:srgbClr val="7030A0"/>
                </a:solidFill>
              </a:rPr>
              <a:t>riter</a:t>
            </a:r>
            <a:endParaRPr lang="fr-FR" sz="4000" dirty="0"/>
          </a:p>
        </p:txBody>
      </p:sp>
      <p:sp>
        <p:nvSpPr>
          <p:cNvPr id="4" name="Rectangle 3"/>
          <p:cNvSpPr/>
          <p:nvPr/>
        </p:nvSpPr>
        <p:spPr>
          <a:xfrm>
            <a:off x="1676400" y="2338808"/>
            <a:ext cx="10155382" cy="3539430"/>
          </a:xfrm>
          <a:prstGeom prst="rect">
            <a:avLst/>
          </a:prstGeom>
        </p:spPr>
        <p:txBody>
          <a:bodyPr wrap="square">
            <a:spAutoFit/>
          </a:bodyPr>
          <a:lstStyle/>
          <a:p>
            <a:pPr marL="1257300" lvl="2" indent="-457200">
              <a:buAutoNum type="arabicPeriod"/>
            </a:pPr>
            <a:r>
              <a:rPr lang="fr-FR" sz="2800" b="1" dirty="0">
                <a:solidFill>
                  <a:srgbClr val="00B050"/>
                </a:solidFill>
                <a:latin typeface="Arial" panose="020B0604020202020204" pitchFamily="34" charset="0"/>
                <a:cs typeface="Arial" panose="020B0604020202020204" pitchFamily="34" charset="0"/>
              </a:rPr>
              <a:t>Définition du RITER (www.riter.ci)</a:t>
            </a:r>
          </a:p>
          <a:p>
            <a:pPr marL="1257300" lvl="2" indent="-457200">
              <a:buFontTx/>
              <a:buChar char="-"/>
            </a:pPr>
            <a:r>
              <a:rPr lang="fr-FR" sz="2800" b="1" dirty="0">
                <a:latin typeface="Arial" panose="020B0604020202020204" pitchFamily="34" charset="0"/>
                <a:cs typeface="Arial" panose="020B0604020202020204" pitchFamily="34" charset="0"/>
              </a:rPr>
              <a:t>RITER = Réseau Ivoirien de Télécommunications pour l’enseignement et la recherche</a:t>
            </a:r>
          </a:p>
          <a:p>
            <a:pPr marL="1257300" lvl="2" indent="-457200">
              <a:buFontTx/>
              <a:buChar char="-"/>
            </a:pPr>
            <a:r>
              <a:rPr lang="fr-FR" sz="2800" b="1" dirty="0">
                <a:latin typeface="Arial" panose="020B0604020202020204" pitchFamily="34" charset="0"/>
                <a:cs typeface="Arial" panose="020B0604020202020204" pitchFamily="34" charset="0"/>
              </a:rPr>
              <a:t>Créé en novembre 2011 (atelier les 28 et 29)</a:t>
            </a:r>
          </a:p>
          <a:p>
            <a:pPr marL="1257300" lvl="2" indent="-457200">
              <a:buFontTx/>
              <a:buChar char="-"/>
            </a:pPr>
            <a:r>
              <a:rPr lang="fr-FR" sz="2800" b="1" dirty="0">
                <a:latin typeface="Arial" panose="020B0604020202020204" pitchFamily="34" charset="0"/>
                <a:cs typeface="Arial" panose="020B0604020202020204" pitchFamily="34" charset="0"/>
              </a:rPr>
              <a:t>2012 : réseau déployé par le gouvernement ivoirien pour fédérer les infrastructures de télécommunications pour l’éducation et la recherche</a:t>
            </a:r>
          </a:p>
        </p:txBody>
      </p:sp>
    </p:spTree>
    <p:extLst>
      <p:ext uri="{BB962C8B-B14F-4D97-AF65-F5344CB8AC3E}">
        <p14:creationId xmlns:p14="http://schemas.microsoft.com/office/powerpoint/2010/main" xmlns="" val="1676701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ii. Initiatives du </a:t>
            </a:r>
            <a:r>
              <a:rPr lang="fr-FR" sz="4000" b="1" cap="all" dirty="0" err="1">
                <a:solidFill>
                  <a:srgbClr val="7030A0"/>
                </a:solidFill>
              </a:rPr>
              <a:t>riter</a:t>
            </a:r>
            <a:endParaRPr lang="fr-FR" sz="4000" dirty="0"/>
          </a:p>
        </p:txBody>
      </p:sp>
      <p:sp>
        <p:nvSpPr>
          <p:cNvPr id="4" name="Rectangle 3"/>
          <p:cNvSpPr/>
          <p:nvPr/>
        </p:nvSpPr>
        <p:spPr>
          <a:xfrm>
            <a:off x="1357746" y="1590663"/>
            <a:ext cx="10515600" cy="3539430"/>
          </a:xfrm>
          <a:prstGeom prst="rect">
            <a:avLst/>
          </a:prstGeom>
        </p:spPr>
        <p:txBody>
          <a:bodyPr wrap="square">
            <a:spAutoFit/>
          </a:bodyPr>
          <a:lstStyle/>
          <a:p>
            <a:pPr marL="800100" lvl="2"/>
            <a:r>
              <a:rPr lang="fr-FR" sz="2800" b="1" dirty="0">
                <a:solidFill>
                  <a:srgbClr val="00B050"/>
                </a:solidFill>
                <a:latin typeface="Arial" panose="020B0604020202020204" pitchFamily="34" charset="0"/>
                <a:cs typeface="Arial" panose="020B0604020202020204" pitchFamily="34" charset="0"/>
              </a:rPr>
              <a:t>2. Objectifs et missions</a:t>
            </a:r>
          </a:p>
          <a:p>
            <a:pPr fontAlgn="base"/>
            <a:endParaRPr lang="fr-FR" sz="2000" b="1" dirty="0"/>
          </a:p>
          <a:p>
            <a:pPr fontAlgn="base"/>
            <a:r>
              <a:rPr lang="fr-FR" sz="3200" b="1" dirty="0"/>
              <a:t>Objectif Général</a:t>
            </a:r>
            <a:endParaRPr lang="fr-FR" sz="3200" dirty="0"/>
          </a:p>
          <a:p>
            <a:pPr fontAlgn="base"/>
            <a:r>
              <a:rPr lang="fr-FR" sz="3200" dirty="0"/>
              <a:t>La mise en place du </a:t>
            </a:r>
            <a:r>
              <a:rPr lang="fr-FR" sz="3200" b="1" dirty="0"/>
              <a:t>RITER</a:t>
            </a:r>
            <a:r>
              <a:rPr lang="fr-FR" sz="3200" dirty="0"/>
              <a:t> visait à offrir  une opportunité d’ouverture sur des nouvelles perspectives de modernisation du système d’enseignement supérieur détérioré suite à la crise postélectorale. </a:t>
            </a:r>
          </a:p>
          <a:p>
            <a:pPr lvl="0" fontAlgn="base"/>
            <a:endParaRPr lang="fr-FR" sz="1600" dirty="0"/>
          </a:p>
        </p:txBody>
      </p:sp>
    </p:spTree>
    <p:extLst>
      <p:ext uri="{BB962C8B-B14F-4D97-AF65-F5344CB8AC3E}">
        <p14:creationId xmlns:p14="http://schemas.microsoft.com/office/powerpoint/2010/main" xmlns="" val="2456222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ii. Initiatives du </a:t>
            </a:r>
            <a:r>
              <a:rPr lang="fr-FR" sz="4000" b="1" cap="all" dirty="0" err="1">
                <a:solidFill>
                  <a:srgbClr val="7030A0"/>
                </a:solidFill>
              </a:rPr>
              <a:t>riter</a:t>
            </a:r>
            <a:endParaRPr lang="fr-FR" sz="4000" dirty="0"/>
          </a:p>
        </p:txBody>
      </p:sp>
      <p:sp>
        <p:nvSpPr>
          <p:cNvPr id="4" name="Rectangle 3"/>
          <p:cNvSpPr/>
          <p:nvPr/>
        </p:nvSpPr>
        <p:spPr>
          <a:xfrm>
            <a:off x="1330035" y="1230445"/>
            <a:ext cx="10723419" cy="5940088"/>
          </a:xfrm>
          <a:prstGeom prst="rect">
            <a:avLst/>
          </a:prstGeom>
        </p:spPr>
        <p:txBody>
          <a:bodyPr wrap="square">
            <a:spAutoFit/>
          </a:bodyPr>
          <a:lstStyle/>
          <a:p>
            <a:pPr marL="800100" lvl="2"/>
            <a:endParaRPr lang="fr-FR" sz="2800" b="1" dirty="0">
              <a:solidFill>
                <a:srgbClr val="00B050"/>
              </a:solidFill>
              <a:latin typeface="Arial" panose="020B0604020202020204" pitchFamily="34" charset="0"/>
              <a:cs typeface="Arial" panose="020B0604020202020204" pitchFamily="34" charset="0"/>
            </a:endParaRPr>
          </a:p>
          <a:p>
            <a:pPr marL="800100" lvl="2"/>
            <a:r>
              <a:rPr lang="fr-FR" sz="2800" b="1" dirty="0">
                <a:solidFill>
                  <a:srgbClr val="00B050"/>
                </a:solidFill>
                <a:latin typeface="Arial" panose="020B0604020202020204" pitchFamily="34" charset="0"/>
                <a:cs typeface="Arial" panose="020B0604020202020204" pitchFamily="34" charset="0"/>
              </a:rPr>
              <a:t>2. Objectifs et missions</a:t>
            </a:r>
          </a:p>
          <a:p>
            <a:pPr fontAlgn="base"/>
            <a:endParaRPr lang="fr-FR" sz="2000" b="1" dirty="0"/>
          </a:p>
          <a:p>
            <a:pPr fontAlgn="base"/>
            <a:r>
              <a:rPr lang="fr-FR" sz="2400" b="1" dirty="0"/>
              <a:t>Objectifs spécifiques </a:t>
            </a:r>
            <a:endParaRPr lang="fr-FR" sz="2400" dirty="0"/>
          </a:p>
          <a:p>
            <a:pPr marL="285750" lvl="0" indent="-285750" fontAlgn="base">
              <a:buFont typeface="Courier New" panose="02070309020205020404" pitchFamily="49" charset="0"/>
              <a:buChar char="o"/>
            </a:pPr>
            <a:r>
              <a:rPr lang="fr-FR" sz="2400" dirty="0"/>
              <a:t>La mobilité des élèves et étudiants, des enseignants et du personnel administratif</a:t>
            </a:r>
          </a:p>
          <a:p>
            <a:pPr marL="285750" lvl="0" indent="-285750" fontAlgn="base">
              <a:buFont typeface="Courier New" panose="02070309020205020404" pitchFamily="49" charset="0"/>
              <a:buChar char="o"/>
            </a:pPr>
            <a:r>
              <a:rPr lang="fr-FR" sz="2400" dirty="0"/>
              <a:t>La démocratisation de l’accès à l’information et un meilleur partage du savoir</a:t>
            </a:r>
          </a:p>
          <a:p>
            <a:pPr marL="285750" lvl="0" indent="-285750" fontAlgn="base">
              <a:buFont typeface="Courier New" panose="02070309020205020404" pitchFamily="49" charset="0"/>
              <a:buChar char="o"/>
            </a:pPr>
            <a:r>
              <a:rPr lang="fr-FR" sz="2400" dirty="0"/>
              <a:t>La mutualisation des ressources pédagogiques  et de recherche</a:t>
            </a:r>
          </a:p>
          <a:p>
            <a:pPr marL="285750" lvl="0" indent="-285750" fontAlgn="base">
              <a:buFont typeface="Courier New" panose="02070309020205020404" pitchFamily="49" charset="0"/>
              <a:buChar char="o"/>
            </a:pPr>
            <a:r>
              <a:rPr lang="fr-FR" sz="2400" dirty="0"/>
              <a:t>L’amélioration de la qualité de la formation et de la recherche</a:t>
            </a:r>
          </a:p>
          <a:p>
            <a:pPr marL="285750" lvl="0" indent="-285750" fontAlgn="base">
              <a:buFont typeface="Courier New" panose="02070309020205020404" pitchFamily="49" charset="0"/>
              <a:buChar char="o"/>
            </a:pPr>
            <a:r>
              <a:rPr lang="fr-FR" sz="2400" dirty="0"/>
              <a:t> La gouvernance numérique par le développement des E-services pour notre système.</a:t>
            </a:r>
          </a:p>
          <a:p>
            <a:pPr lvl="0" fontAlgn="base"/>
            <a:r>
              <a:rPr lang="fr-FR" sz="2400" b="1" dirty="0"/>
              <a:t>Missions </a:t>
            </a:r>
            <a:endParaRPr lang="fr-FR" sz="2400" dirty="0"/>
          </a:p>
          <a:p>
            <a:pPr marL="285750" indent="-285750" fontAlgn="base">
              <a:buFont typeface="Courier New" panose="02070309020205020404" pitchFamily="49" charset="0"/>
              <a:buChar char="o"/>
            </a:pPr>
            <a:r>
              <a:rPr lang="fr-FR" sz="2400" dirty="0"/>
              <a:t> Se doter d’une gouvernance efficiente</a:t>
            </a:r>
          </a:p>
          <a:p>
            <a:pPr marL="285750" indent="-285750" fontAlgn="base">
              <a:buFont typeface="Courier New" panose="02070309020205020404" pitchFamily="49" charset="0"/>
              <a:buChar char="o"/>
            </a:pPr>
            <a:r>
              <a:rPr lang="fr-FR" sz="2400" dirty="0"/>
              <a:t>Définir la structuration de l’Infrastructure du RITER, </a:t>
            </a:r>
          </a:p>
          <a:p>
            <a:pPr marL="285750" indent="-285750" fontAlgn="base">
              <a:buFont typeface="Courier New" panose="02070309020205020404" pitchFamily="49" charset="0"/>
              <a:buChar char="o"/>
            </a:pPr>
            <a:r>
              <a:rPr lang="fr-FR" sz="2400" dirty="0"/>
              <a:t>Proposer une politique de développement des contenus du RITER et de Renforcement des Capacités.</a:t>
            </a:r>
          </a:p>
          <a:p>
            <a:pPr lvl="0" fontAlgn="base"/>
            <a:endParaRPr lang="fr-FR" sz="1600" dirty="0"/>
          </a:p>
        </p:txBody>
      </p:sp>
    </p:spTree>
    <p:extLst>
      <p:ext uri="{BB962C8B-B14F-4D97-AF65-F5344CB8AC3E}">
        <p14:creationId xmlns:p14="http://schemas.microsoft.com/office/powerpoint/2010/main" xmlns="" val="386905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ii. Initiatives du </a:t>
            </a:r>
            <a:r>
              <a:rPr lang="fr-FR" sz="4000" b="1" cap="all" dirty="0" err="1">
                <a:solidFill>
                  <a:srgbClr val="7030A0"/>
                </a:solidFill>
              </a:rPr>
              <a:t>riter</a:t>
            </a:r>
            <a:endParaRPr lang="fr-FR" sz="4000" dirty="0"/>
          </a:p>
        </p:txBody>
      </p:sp>
      <p:sp>
        <p:nvSpPr>
          <p:cNvPr id="4" name="Rectangle 3"/>
          <p:cNvSpPr/>
          <p:nvPr/>
        </p:nvSpPr>
        <p:spPr>
          <a:xfrm>
            <a:off x="1357746" y="1590663"/>
            <a:ext cx="10515600" cy="4770537"/>
          </a:xfrm>
          <a:prstGeom prst="rect">
            <a:avLst/>
          </a:prstGeom>
        </p:spPr>
        <p:txBody>
          <a:bodyPr wrap="square">
            <a:spAutoFit/>
          </a:bodyPr>
          <a:lstStyle/>
          <a:p>
            <a:pPr marL="800100" lvl="2"/>
            <a:r>
              <a:rPr lang="fr-FR" sz="2800" b="1" dirty="0">
                <a:solidFill>
                  <a:srgbClr val="00B050"/>
                </a:solidFill>
                <a:latin typeface="Arial" panose="020B0604020202020204" pitchFamily="34" charset="0"/>
                <a:cs typeface="Arial" panose="020B0604020202020204" pitchFamily="34" charset="0"/>
              </a:rPr>
              <a:t>3. Services </a:t>
            </a:r>
          </a:p>
          <a:p>
            <a:pPr marL="800100" lvl="2"/>
            <a:endParaRPr lang="fr-FR" sz="2400" b="1" dirty="0">
              <a:solidFill>
                <a:srgbClr val="00B050"/>
              </a:solidFill>
              <a:latin typeface="Arial" panose="020B0604020202020204" pitchFamily="34" charset="0"/>
              <a:cs typeface="Arial" panose="020B0604020202020204" pitchFamily="34" charset="0"/>
            </a:endParaRPr>
          </a:p>
          <a:p>
            <a:pPr marL="285750" indent="-285750" fontAlgn="base">
              <a:buFont typeface="Wingdings" panose="05000000000000000000" pitchFamily="2" charset="2"/>
              <a:buChar char="v"/>
            </a:pPr>
            <a:r>
              <a:rPr lang="fr-FR" sz="2400" b="1" dirty="0"/>
              <a:t>Services Réseaux</a:t>
            </a:r>
            <a:r>
              <a:rPr lang="fr-FR" sz="2400" dirty="0"/>
              <a:t> : De la connectivité, réseaux privés, services de visioconférences et de téléenseignement, etc.</a:t>
            </a:r>
          </a:p>
          <a:p>
            <a:pPr fontAlgn="base"/>
            <a:endParaRPr lang="fr-FR" sz="2400" dirty="0"/>
          </a:p>
          <a:p>
            <a:pPr marL="285750" indent="-285750">
              <a:buFont typeface="Wingdings" panose="05000000000000000000" pitchFamily="2" charset="2"/>
              <a:buChar char="v"/>
            </a:pPr>
            <a:r>
              <a:rPr lang="fr-FR" sz="2400" dirty="0"/>
              <a:t> </a:t>
            </a:r>
            <a:r>
              <a:rPr lang="fr-FR" sz="2400" b="1" dirty="0"/>
              <a:t>Services Applicatifs : </a:t>
            </a:r>
            <a:r>
              <a:rPr lang="fr-FR" sz="2400" dirty="0"/>
              <a:t>l’accès à des contenus, à des outils collaboratifs et l’obtention de bandes passantes et outils de simulation et d'émulation.</a:t>
            </a:r>
          </a:p>
          <a:p>
            <a:r>
              <a:rPr lang="fr-FR" sz="2400" dirty="0"/>
              <a:t> </a:t>
            </a:r>
          </a:p>
          <a:p>
            <a:pPr marL="285750" indent="-285750">
              <a:buFont typeface="Wingdings" panose="05000000000000000000" pitchFamily="2" charset="2"/>
              <a:buChar char="v"/>
            </a:pPr>
            <a:r>
              <a:rPr lang="fr-FR" sz="2400" dirty="0"/>
              <a:t> </a:t>
            </a:r>
            <a:r>
              <a:rPr lang="fr-FR" sz="2400" b="1" dirty="0"/>
              <a:t>Service d’hébergement mutualisé :</a:t>
            </a:r>
            <a:r>
              <a:rPr lang="fr-FR" sz="2400" dirty="0"/>
              <a:t> nécessitant un panneau de gestion des utilisateurs et des services associés ; </a:t>
            </a:r>
            <a:r>
              <a:rPr lang="fr-FR" sz="2400" b="1" dirty="0"/>
              <a:t>la bibliothèque virtuelle ; bientôt,  la plateforme des cours en ligne (MOOCS) </a:t>
            </a:r>
            <a:endParaRPr lang="fr-FR" sz="2400" b="1" dirty="0">
              <a:solidFill>
                <a:srgbClr val="00B050"/>
              </a:solidFill>
              <a:latin typeface="Arial" panose="020B0604020202020204" pitchFamily="34" charset="0"/>
              <a:cs typeface="Arial" panose="020B0604020202020204" pitchFamily="34" charset="0"/>
            </a:endParaRPr>
          </a:p>
          <a:p>
            <a:pPr fontAlgn="base"/>
            <a:endParaRPr lang="fr-FR" sz="2000" b="1" dirty="0"/>
          </a:p>
          <a:p>
            <a:pPr lvl="0" fontAlgn="base"/>
            <a:endParaRPr lang="fr-FR" sz="1600" dirty="0"/>
          </a:p>
        </p:txBody>
      </p:sp>
    </p:spTree>
    <p:extLst>
      <p:ext uri="{BB962C8B-B14F-4D97-AF65-F5344CB8AC3E}">
        <p14:creationId xmlns:p14="http://schemas.microsoft.com/office/powerpoint/2010/main" xmlns="" val="4064002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8909" y="2549237"/>
            <a:ext cx="8465127" cy="2000548"/>
          </a:xfrm>
          <a:prstGeom prst="rect">
            <a:avLst/>
          </a:prstGeom>
        </p:spPr>
        <p:txBody>
          <a:bodyPr wrap="square">
            <a:spAutoFit/>
          </a:bodyPr>
          <a:lstStyle/>
          <a:p>
            <a:pPr algn="ctr"/>
            <a:r>
              <a:rPr lang="fr-FR" sz="2800" b="1" dirty="0">
                <a:solidFill>
                  <a:srgbClr val="7030A0"/>
                </a:solidFill>
              </a:rPr>
              <a:t>LE PROJET DE LA BIBLIOTHEQUE VIRTUELLE DE L’ENSEIGNEMENT SUPERIEUR ET DE LA RECHERCHE SCIENTIFIQUE </a:t>
            </a:r>
          </a:p>
          <a:p>
            <a:pPr algn="ctr"/>
            <a:r>
              <a:rPr lang="fr-FR" sz="2000" b="1" dirty="0">
                <a:solidFill>
                  <a:srgbClr val="385723"/>
                </a:solidFill>
              </a:rPr>
              <a:t>DANS LES UNIVERSITES, GRANDES ECOLES, LABORATOIRES, INSTITUTS ET CENTRES DE RECHERCHE PUBLICS EN COTE D’IVOIRE</a:t>
            </a:r>
            <a:endParaRPr lang="fr-FR" sz="2000" dirty="0">
              <a:solidFill>
                <a:srgbClr val="385723"/>
              </a:solidFill>
            </a:endParaRPr>
          </a:p>
        </p:txBody>
      </p:sp>
    </p:spTree>
    <p:extLst>
      <p:ext uri="{BB962C8B-B14F-4D97-AF65-F5344CB8AC3E}">
        <p14:creationId xmlns:p14="http://schemas.microsoft.com/office/powerpoint/2010/main" xmlns="" val="15718535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5482" y="734547"/>
            <a:ext cx="6155312" cy="646331"/>
          </a:xfrm>
          <a:prstGeom prst="rect">
            <a:avLst/>
          </a:prstGeom>
        </p:spPr>
        <p:txBody>
          <a:bodyPr wrap="square">
            <a:spAutoFit/>
          </a:bodyPr>
          <a:lstStyle/>
          <a:p>
            <a:pPr algn="ctr"/>
            <a:r>
              <a:rPr lang="fr-FR" sz="3600" b="1" cap="all" dirty="0">
                <a:solidFill>
                  <a:srgbClr val="7030A0"/>
                </a:solidFill>
              </a:rPr>
              <a:t>1- CONTEXTE ET JUSTIFICATION</a:t>
            </a:r>
            <a:endParaRPr lang="fr-FR" sz="3600" dirty="0"/>
          </a:p>
        </p:txBody>
      </p:sp>
      <p:sp>
        <p:nvSpPr>
          <p:cNvPr id="4" name="Rectangle 3"/>
          <p:cNvSpPr/>
          <p:nvPr/>
        </p:nvSpPr>
        <p:spPr>
          <a:xfrm>
            <a:off x="928254" y="1057712"/>
            <a:ext cx="10778838" cy="6586418"/>
          </a:xfrm>
          <a:prstGeom prst="rect">
            <a:avLst/>
          </a:prstGeom>
        </p:spPr>
        <p:txBody>
          <a:bodyPr wrap="square">
            <a:spAutoFit/>
          </a:bodyPr>
          <a:lstStyle/>
          <a:p>
            <a:pPr marL="800100" lvl="2"/>
            <a:endParaRPr lang="en-GB" sz="2400" b="1" dirty="0">
              <a:solidFill>
                <a:srgbClr val="00B050"/>
              </a:solidFill>
              <a:latin typeface="Arial" panose="020B0604020202020204" pitchFamily="34" charset="0"/>
              <a:cs typeface="Arial" panose="020B0604020202020204" pitchFamily="34" charset="0"/>
            </a:endParaRPr>
          </a:p>
          <a:p>
            <a:pPr marL="1143000" lvl="2" indent="-342900">
              <a:buFont typeface="Wingdings" panose="05000000000000000000" pitchFamily="2" charset="2"/>
              <a:buChar char="v"/>
            </a:pPr>
            <a:r>
              <a:rPr lang="en-GB" sz="2200" b="1" dirty="0" err="1">
                <a:cs typeface="Arial" panose="020B0604020202020204" pitchFamily="34" charset="0"/>
              </a:rPr>
              <a:t>Accès</a:t>
            </a:r>
            <a:r>
              <a:rPr lang="en-GB" sz="2200" b="1" dirty="0">
                <a:cs typeface="Arial" panose="020B0604020202020204" pitchFamily="34" charset="0"/>
              </a:rPr>
              <a:t> à </a:t>
            </a:r>
            <a:r>
              <a:rPr lang="en-GB" sz="2200" b="1" dirty="0" err="1">
                <a:cs typeface="Arial" panose="020B0604020202020204" pitchFamily="34" charset="0"/>
              </a:rPr>
              <a:t>l’information</a:t>
            </a:r>
            <a:r>
              <a:rPr lang="en-GB" sz="2200" b="1" dirty="0">
                <a:cs typeface="Arial" panose="020B0604020202020204" pitchFamily="34" charset="0"/>
              </a:rPr>
              <a:t> </a:t>
            </a:r>
            <a:r>
              <a:rPr lang="en-GB" sz="2200" b="1" dirty="0" err="1">
                <a:cs typeface="Arial" panose="020B0604020202020204" pitchFamily="34" charset="0"/>
              </a:rPr>
              <a:t>scientifique</a:t>
            </a:r>
            <a:r>
              <a:rPr lang="en-GB" sz="2200" b="1" dirty="0">
                <a:cs typeface="Arial" panose="020B0604020202020204" pitchFamily="34" charset="0"/>
              </a:rPr>
              <a:t> et technique difficile </a:t>
            </a:r>
            <a:r>
              <a:rPr lang="en-GB" sz="2200" b="1" dirty="0" err="1">
                <a:cs typeface="Arial" panose="020B0604020202020204" pitchFamily="34" charset="0"/>
              </a:rPr>
              <a:t>en</a:t>
            </a:r>
            <a:r>
              <a:rPr lang="en-GB" sz="2200" b="1" dirty="0">
                <a:cs typeface="Arial" panose="020B0604020202020204" pitchFamily="34" charset="0"/>
              </a:rPr>
              <a:t> </a:t>
            </a:r>
            <a:r>
              <a:rPr lang="en-GB" sz="2200" b="1" dirty="0" err="1">
                <a:cs typeface="Arial" panose="020B0604020202020204" pitchFamily="34" charset="0"/>
              </a:rPr>
              <a:t>Afrique</a:t>
            </a:r>
            <a:r>
              <a:rPr lang="en-GB" sz="2200" b="1" dirty="0">
                <a:cs typeface="Arial" panose="020B0604020202020204" pitchFamily="34" charset="0"/>
              </a:rPr>
              <a:t> et </a:t>
            </a:r>
            <a:r>
              <a:rPr lang="en-GB" sz="2200" b="1" dirty="0" err="1">
                <a:cs typeface="Arial" panose="020B0604020202020204" pitchFamily="34" charset="0"/>
              </a:rPr>
              <a:t>notamment</a:t>
            </a:r>
            <a:r>
              <a:rPr lang="en-GB" sz="2200" b="1" dirty="0">
                <a:cs typeface="Arial" panose="020B0604020202020204" pitchFamily="34" charset="0"/>
              </a:rPr>
              <a:t> </a:t>
            </a:r>
            <a:r>
              <a:rPr lang="en-GB" sz="2200" b="1" dirty="0" err="1">
                <a:cs typeface="Arial" panose="020B0604020202020204" pitchFamily="34" charset="0"/>
              </a:rPr>
              <a:t>en</a:t>
            </a:r>
            <a:r>
              <a:rPr lang="en-GB" sz="2200" b="1" dirty="0">
                <a:cs typeface="Arial" panose="020B0604020202020204" pitchFamily="34" charset="0"/>
              </a:rPr>
              <a:t> Côte d’Ivoire </a:t>
            </a:r>
          </a:p>
          <a:p>
            <a:pPr marL="800100" lvl="2"/>
            <a:r>
              <a:rPr lang="en-GB" sz="2200" b="1" dirty="0">
                <a:cs typeface="Arial" panose="020B0604020202020204" pitchFamily="34" charset="0"/>
              </a:rPr>
              <a:t> </a:t>
            </a:r>
          </a:p>
          <a:p>
            <a:pPr marL="1143000" lvl="2" indent="-342900">
              <a:buFont typeface="Wingdings" panose="05000000000000000000" pitchFamily="2" charset="2"/>
              <a:buChar char="v"/>
            </a:pPr>
            <a:r>
              <a:rPr lang="en-GB" sz="2200" b="1" dirty="0">
                <a:cs typeface="Arial" panose="020B0604020202020204" pitchFamily="34" charset="0"/>
              </a:rPr>
              <a:t>Après la </a:t>
            </a:r>
            <a:r>
              <a:rPr lang="en-GB" sz="2200" b="1" dirty="0" err="1">
                <a:cs typeface="Arial" panose="020B0604020202020204" pitchFamily="34" charset="0"/>
              </a:rPr>
              <a:t>crise</a:t>
            </a:r>
            <a:r>
              <a:rPr lang="en-GB" sz="2200" b="1" dirty="0">
                <a:cs typeface="Arial" panose="020B0604020202020204" pitchFamily="34" charset="0"/>
              </a:rPr>
              <a:t> post-</a:t>
            </a:r>
            <a:r>
              <a:rPr lang="en-GB" sz="2200" b="1" dirty="0" err="1">
                <a:cs typeface="Arial" panose="020B0604020202020204" pitchFamily="34" charset="0"/>
              </a:rPr>
              <a:t>électorale</a:t>
            </a:r>
            <a:r>
              <a:rPr lang="en-GB" sz="2200" b="1" dirty="0">
                <a:cs typeface="Arial" panose="020B0604020202020204" pitchFamily="34" charset="0"/>
              </a:rPr>
              <a:t> aux consequences Lourdes </a:t>
            </a:r>
            <a:r>
              <a:rPr lang="en-GB" sz="2200" b="1" dirty="0" err="1">
                <a:cs typeface="Arial" panose="020B0604020202020204" pitchFamily="34" charset="0"/>
              </a:rPr>
              <a:t>dans</a:t>
            </a:r>
            <a:r>
              <a:rPr lang="en-GB" sz="2200" b="1" dirty="0">
                <a:cs typeface="Arial" panose="020B0604020202020204" pitchFamily="34" charset="0"/>
              </a:rPr>
              <a:t> les </a:t>
            </a:r>
            <a:r>
              <a:rPr lang="en-GB" sz="2200" b="1" dirty="0" err="1">
                <a:cs typeface="Arial" panose="020B0604020202020204" pitchFamily="34" charset="0"/>
              </a:rPr>
              <a:t>universités</a:t>
            </a:r>
            <a:r>
              <a:rPr lang="en-GB" sz="2200" b="1" dirty="0">
                <a:cs typeface="Arial" panose="020B0604020202020204" pitchFamily="34" charset="0"/>
              </a:rPr>
              <a:t> </a:t>
            </a:r>
            <a:r>
              <a:rPr lang="en-GB" sz="2200" b="1" dirty="0" err="1">
                <a:cs typeface="Arial" panose="020B0604020202020204" pitchFamily="34" charset="0"/>
              </a:rPr>
              <a:t>publiques</a:t>
            </a:r>
            <a:r>
              <a:rPr lang="en-GB" sz="2200" b="1" dirty="0">
                <a:cs typeface="Arial" panose="020B0604020202020204" pitchFamily="34" charset="0"/>
              </a:rPr>
              <a:t> </a:t>
            </a:r>
            <a:r>
              <a:rPr lang="en-GB" sz="2200" b="1" dirty="0" err="1">
                <a:cs typeface="Arial" panose="020B0604020202020204" pitchFamily="34" charset="0"/>
              </a:rPr>
              <a:t>ivoiriennes</a:t>
            </a:r>
            <a:r>
              <a:rPr lang="en-GB" sz="2200" b="1" dirty="0">
                <a:cs typeface="Arial" panose="020B0604020202020204" pitchFamily="34" charset="0"/>
              </a:rPr>
              <a:t>, les </a:t>
            </a:r>
            <a:r>
              <a:rPr lang="en-GB" sz="2200" b="1" dirty="0" err="1">
                <a:cs typeface="Arial" panose="020B0604020202020204" pitchFamily="34" charset="0"/>
              </a:rPr>
              <a:t>bibliothèques</a:t>
            </a:r>
            <a:r>
              <a:rPr lang="en-GB" sz="2200" b="1" dirty="0">
                <a:cs typeface="Arial" panose="020B0604020202020204" pitchFamily="34" charset="0"/>
              </a:rPr>
              <a:t> </a:t>
            </a:r>
            <a:r>
              <a:rPr lang="en-GB" sz="2200" b="1" dirty="0" err="1">
                <a:cs typeface="Arial" panose="020B0604020202020204" pitchFamily="34" charset="0"/>
              </a:rPr>
              <a:t>sombrent</a:t>
            </a:r>
            <a:r>
              <a:rPr lang="en-GB" sz="2200" b="1" dirty="0">
                <a:cs typeface="Arial" panose="020B0604020202020204" pitchFamily="34" charset="0"/>
              </a:rPr>
              <a:t> </a:t>
            </a:r>
            <a:r>
              <a:rPr lang="fr-FR" sz="2200" b="1" dirty="0"/>
              <a:t>dans une plus grande pauvreté documentaire et une insuffisance remarquable en équipement suite aux pillages et aux destructions</a:t>
            </a:r>
          </a:p>
          <a:p>
            <a:pPr marL="800100" lvl="2"/>
            <a:endParaRPr lang="fr-FR" sz="2200" b="1" dirty="0"/>
          </a:p>
          <a:p>
            <a:pPr marL="1143000" lvl="2" indent="-342900">
              <a:buFont typeface="Wingdings" panose="05000000000000000000" pitchFamily="2" charset="2"/>
              <a:buChar char="v"/>
            </a:pPr>
            <a:r>
              <a:rPr lang="fr-FR" sz="2200" b="1" dirty="0"/>
              <a:t>Les bibliothèques ont encore du mal à offrir des services de qualité aux étudiants et aux enseignants-chercheurs depuis la réouverture officielle des administrations universitaires publiques en septembre 2012</a:t>
            </a:r>
          </a:p>
          <a:p>
            <a:pPr marL="800100" lvl="2"/>
            <a:endParaRPr lang="fr-FR" sz="2200" b="1" dirty="0"/>
          </a:p>
          <a:p>
            <a:pPr marL="1143000" lvl="2" indent="-342900">
              <a:buFont typeface="Wingdings" panose="05000000000000000000" pitchFamily="2" charset="2"/>
              <a:buChar char="v"/>
            </a:pPr>
            <a:r>
              <a:rPr lang="en-GB" sz="2200" b="1" dirty="0">
                <a:cs typeface="Arial" panose="020B0604020202020204" pitchFamily="34" charset="0"/>
              </a:rPr>
              <a:t>2012 : </a:t>
            </a:r>
            <a:r>
              <a:rPr lang="en-GB" sz="2200" b="1" dirty="0" err="1">
                <a:cs typeface="Arial" panose="020B0604020202020204" pitchFamily="34" charset="0"/>
              </a:rPr>
              <a:t>basculement</a:t>
            </a:r>
            <a:r>
              <a:rPr lang="en-GB" sz="2200" b="1" dirty="0">
                <a:cs typeface="Arial" panose="020B0604020202020204" pitchFamily="34" charset="0"/>
              </a:rPr>
              <a:t> de </a:t>
            </a:r>
            <a:r>
              <a:rPr lang="en-GB" sz="2200" b="1" dirty="0" err="1">
                <a:cs typeface="Arial" panose="020B0604020202020204" pitchFamily="34" charset="0"/>
              </a:rPr>
              <a:t>l’enseignement</a:t>
            </a:r>
            <a:r>
              <a:rPr lang="en-GB" sz="2200" b="1" dirty="0">
                <a:cs typeface="Arial" panose="020B0604020202020204" pitchFamily="34" charset="0"/>
              </a:rPr>
              <a:t> </a:t>
            </a:r>
            <a:r>
              <a:rPr lang="en-GB" sz="2200" b="1" dirty="0" err="1">
                <a:cs typeface="Arial" panose="020B0604020202020204" pitchFamily="34" charset="0"/>
              </a:rPr>
              <a:t>supérieur</a:t>
            </a:r>
            <a:r>
              <a:rPr lang="en-GB" sz="2200" b="1" dirty="0">
                <a:cs typeface="Arial" panose="020B0604020202020204" pitchFamily="34" charset="0"/>
              </a:rPr>
              <a:t> </a:t>
            </a:r>
            <a:r>
              <a:rPr lang="en-GB" sz="2200" b="1" dirty="0" err="1">
                <a:cs typeface="Arial" panose="020B0604020202020204" pitchFamily="34" charset="0"/>
              </a:rPr>
              <a:t>ivoirien</a:t>
            </a:r>
            <a:r>
              <a:rPr lang="en-GB" sz="2200" b="1" dirty="0">
                <a:cs typeface="Arial" panose="020B0604020202020204" pitchFamily="34" charset="0"/>
              </a:rPr>
              <a:t> </a:t>
            </a:r>
            <a:r>
              <a:rPr lang="en-GB" sz="2200" b="1" dirty="0" err="1">
                <a:cs typeface="Arial" panose="020B0604020202020204" pitchFamily="34" charset="0"/>
              </a:rPr>
              <a:t>dans</a:t>
            </a:r>
            <a:r>
              <a:rPr lang="en-GB" sz="2200" b="1" dirty="0">
                <a:cs typeface="Arial" panose="020B0604020202020204" pitchFamily="34" charset="0"/>
              </a:rPr>
              <a:t> la </a:t>
            </a:r>
            <a:r>
              <a:rPr lang="en-GB" sz="2200" b="1" dirty="0" err="1">
                <a:cs typeface="Arial" panose="020B0604020202020204" pitchFamily="34" charset="0"/>
              </a:rPr>
              <a:t>réforme</a:t>
            </a:r>
            <a:r>
              <a:rPr lang="en-GB" sz="2200" b="1" dirty="0">
                <a:cs typeface="Arial" panose="020B0604020202020204" pitchFamily="34" charset="0"/>
              </a:rPr>
              <a:t> du </a:t>
            </a:r>
            <a:r>
              <a:rPr lang="en-GB" sz="2200" b="1" dirty="0" err="1">
                <a:cs typeface="Arial" panose="020B0604020202020204" pitchFamily="34" charset="0"/>
              </a:rPr>
              <a:t>système</a:t>
            </a:r>
            <a:r>
              <a:rPr lang="en-GB" sz="2200" b="1" dirty="0">
                <a:cs typeface="Arial" panose="020B0604020202020204" pitchFamily="34" charset="0"/>
              </a:rPr>
              <a:t> LMD avec </a:t>
            </a:r>
            <a:r>
              <a:rPr lang="en-GB" sz="2200" b="1" dirty="0" err="1">
                <a:cs typeface="Arial" panose="020B0604020202020204" pitchFamily="34" charset="0"/>
              </a:rPr>
              <a:t>ses</a:t>
            </a:r>
            <a:r>
              <a:rPr lang="en-GB" sz="2200" b="1" dirty="0">
                <a:cs typeface="Arial" panose="020B0604020202020204" pitchFamily="34" charset="0"/>
              </a:rPr>
              <a:t> </a:t>
            </a:r>
            <a:r>
              <a:rPr lang="en-GB" sz="2200" b="1" dirty="0" err="1">
                <a:cs typeface="Arial" panose="020B0604020202020204" pitchFamily="34" charset="0"/>
              </a:rPr>
              <a:t>exigences</a:t>
            </a:r>
            <a:r>
              <a:rPr lang="en-GB" sz="2200" b="1" dirty="0">
                <a:cs typeface="Arial" panose="020B0604020202020204" pitchFamily="34" charset="0"/>
              </a:rPr>
              <a:t> : </a:t>
            </a:r>
            <a:r>
              <a:rPr lang="en-GB" sz="2200" b="1" dirty="0" err="1">
                <a:cs typeface="Arial" panose="020B0604020202020204" pitchFamily="34" charset="0"/>
              </a:rPr>
              <a:t>développement</a:t>
            </a:r>
            <a:r>
              <a:rPr lang="en-GB" sz="2200" b="1" dirty="0">
                <a:cs typeface="Arial" panose="020B0604020202020204" pitchFamily="34" charset="0"/>
              </a:rPr>
              <a:t> de </a:t>
            </a:r>
            <a:r>
              <a:rPr lang="en-GB" sz="2200" b="1" dirty="0" err="1">
                <a:cs typeface="Arial" panose="020B0604020202020204" pitchFamily="34" charset="0"/>
              </a:rPr>
              <a:t>l’usage</a:t>
            </a:r>
            <a:r>
              <a:rPr lang="en-GB" sz="2200" b="1" dirty="0">
                <a:cs typeface="Arial" panose="020B0604020202020204" pitchFamily="34" charset="0"/>
              </a:rPr>
              <a:t> des TIC, creation de </a:t>
            </a:r>
            <a:r>
              <a:rPr lang="en-GB" sz="2200" b="1" dirty="0" err="1">
                <a:cs typeface="Arial" panose="020B0604020202020204" pitchFamily="34" charset="0"/>
              </a:rPr>
              <a:t>Bibliothèque</a:t>
            </a:r>
            <a:r>
              <a:rPr lang="en-GB" sz="2200" b="1" dirty="0">
                <a:cs typeface="Arial" panose="020B0604020202020204" pitchFamily="34" charset="0"/>
              </a:rPr>
              <a:t> </a:t>
            </a:r>
            <a:r>
              <a:rPr lang="en-GB" sz="2200" b="1" dirty="0" err="1">
                <a:cs typeface="Arial" panose="020B0604020202020204" pitchFamily="34" charset="0"/>
              </a:rPr>
              <a:t>virtuelle</a:t>
            </a:r>
            <a:endParaRPr lang="en-GB" sz="2200" b="1" dirty="0">
              <a:cs typeface="Arial" panose="020B0604020202020204" pitchFamily="34" charset="0"/>
            </a:endParaRPr>
          </a:p>
          <a:p>
            <a:pPr marL="1143000" lvl="2" indent="-342900">
              <a:buFont typeface="Wingdings" panose="05000000000000000000" pitchFamily="2" charset="2"/>
              <a:buChar char="v"/>
            </a:pPr>
            <a:endParaRPr lang="en-GB" sz="2000" b="1" dirty="0">
              <a:cs typeface="Arial" panose="020B0604020202020204" pitchFamily="34" charset="0"/>
            </a:endParaRPr>
          </a:p>
          <a:p>
            <a:pPr marL="800100" lvl="2"/>
            <a:endParaRPr lang="fr-FR" sz="2400" b="1" dirty="0">
              <a:solidFill>
                <a:srgbClr val="00B050"/>
              </a:solidFill>
              <a:latin typeface="Arial" panose="020B0604020202020204" pitchFamily="34" charset="0"/>
              <a:cs typeface="Arial" panose="020B0604020202020204" pitchFamily="34" charset="0"/>
            </a:endParaRPr>
          </a:p>
          <a:p>
            <a:pPr marL="800100" lvl="2"/>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0904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48145"/>
            <a:ext cx="2972208" cy="707886"/>
          </a:xfrm>
          <a:prstGeom prst="rect">
            <a:avLst/>
          </a:prstGeom>
        </p:spPr>
        <p:txBody>
          <a:bodyPr wrap="square">
            <a:spAutoFit/>
          </a:bodyPr>
          <a:lstStyle/>
          <a:p>
            <a:pPr algn="ctr"/>
            <a:r>
              <a:rPr lang="en-GB" sz="4000" b="1" cap="all" dirty="0">
                <a:solidFill>
                  <a:srgbClr val="7030A0"/>
                </a:solidFill>
              </a:rPr>
              <a:t>SOMMAIRE</a:t>
            </a:r>
            <a:endParaRPr lang="en-GB" sz="4000" dirty="0"/>
          </a:p>
        </p:txBody>
      </p:sp>
      <p:sp>
        <p:nvSpPr>
          <p:cNvPr id="4" name="Rectangle 3"/>
          <p:cNvSpPr/>
          <p:nvPr/>
        </p:nvSpPr>
        <p:spPr>
          <a:xfrm>
            <a:off x="1316179" y="1852130"/>
            <a:ext cx="10418619" cy="4955203"/>
          </a:xfrm>
          <a:prstGeom prst="rect">
            <a:avLst/>
          </a:prstGeom>
        </p:spPr>
        <p:txBody>
          <a:bodyPr wrap="square">
            <a:spAutoFit/>
          </a:bodyPr>
          <a:lstStyle/>
          <a:p>
            <a:pPr marL="514350" indent="-514350">
              <a:buNone/>
            </a:pPr>
            <a:r>
              <a:rPr lang="en-GB" sz="2400" b="1" dirty="0">
                <a:solidFill>
                  <a:schemeClr val="accent5">
                    <a:lumMod val="75000"/>
                  </a:schemeClr>
                </a:solidFill>
                <a:latin typeface="Arial" panose="020B0604020202020204" pitchFamily="34" charset="0"/>
                <a:cs typeface="Arial" panose="020B0604020202020204" pitchFamily="34" charset="0"/>
              </a:rPr>
              <a:t>INTRODUCTION</a:t>
            </a:r>
          </a:p>
          <a:p>
            <a:pPr marL="514350" indent="-514350">
              <a:buNone/>
            </a:pPr>
            <a:endParaRPr lang="en-GB" sz="2400" b="1" dirty="0">
              <a:latin typeface="Arial" panose="020B0604020202020204" pitchFamily="34" charset="0"/>
              <a:cs typeface="Arial" panose="020B0604020202020204" pitchFamily="34" charset="0"/>
            </a:endParaRPr>
          </a:p>
          <a:p>
            <a:pPr marL="514350" indent="-514350">
              <a:buNone/>
            </a:pPr>
            <a:r>
              <a:rPr lang="en-GB" sz="2400" b="1" dirty="0">
                <a:latin typeface="Arial" panose="020B0604020202020204" pitchFamily="34" charset="0"/>
                <a:cs typeface="Arial" panose="020B0604020202020204" pitchFamily="34" charset="0"/>
              </a:rPr>
              <a:t>I. DEFIS ET BESOINS DES DIFFERENTES COMMUNAUTES</a:t>
            </a:r>
          </a:p>
          <a:p>
            <a:pPr marL="514350" indent="-514350">
              <a:buNone/>
            </a:pPr>
            <a:endParaRPr lang="en-GB" sz="1400" b="1" dirty="0">
              <a:solidFill>
                <a:srgbClr val="00B050"/>
              </a:solidFill>
              <a:latin typeface="Arial" panose="020B0604020202020204" pitchFamily="34" charset="0"/>
              <a:cs typeface="Arial" panose="020B0604020202020204" pitchFamily="34" charset="0"/>
            </a:endParaRPr>
          </a:p>
          <a:p>
            <a:pPr marL="514350" indent="-514350">
              <a:buNone/>
            </a:pPr>
            <a:r>
              <a:rPr lang="en-GB" sz="2400" b="1" dirty="0">
                <a:latin typeface="Arial" panose="020B0604020202020204" pitchFamily="34" charset="0"/>
                <a:cs typeface="Arial" panose="020B0604020202020204" pitchFamily="34" charset="0"/>
              </a:rPr>
              <a:t>II. INITIATIVES DU RITER / NREN  COTE D‘IVOIRE : MISE EN PLACE DE E-SERVICES</a:t>
            </a:r>
          </a:p>
          <a:p>
            <a:pPr marL="800100" lvl="2"/>
            <a:endParaRPr lang="en-GB" sz="1400" b="1" dirty="0">
              <a:solidFill>
                <a:srgbClr val="00B050"/>
              </a:solidFill>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III.  PROJET DE LA BIBLIOTHEQUE VIRTUELLE DE L’ESRS DE COTE D’IVOIRE</a:t>
            </a:r>
          </a:p>
          <a:p>
            <a:pPr>
              <a:buNone/>
            </a:pPr>
            <a:endParaRPr lang="en-GB" sz="2400" b="1" dirty="0">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IV. PERSPECTIVES ET RECOMMANDATIONS</a:t>
            </a:r>
          </a:p>
          <a:p>
            <a:pPr>
              <a:buNone/>
            </a:pPr>
            <a:endParaRPr lang="en-GB" sz="2400" b="1" dirty="0">
              <a:latin typeface="Arial" panose="020B0604020202020204" pitchFamily="34" charset="0"/>
              <a:cs typeface="Arial" panose="020B0604020202020204" pitchFamily="34" charset="0"/>
            </a:endParaRPr>
          </a:p>
          <a:p>
            <a:pPr>
              <a:buNone/>
            </a:pPr>
            <a:r>
              <a:rPr lang="en-GB" sz="2400" b="1" dirty="0">
                <a:solidFill>
                  <a:schemeClr val="accent5">
                    <a:lumMod val="75000"/>
                  </a:schemeClr>
                </a:solidFill>
                <a:latin typeface="Arial" panose="020B0604020202020204" pitchFamily="34" charset="0"/>
                <a:cs typeface="Arial" panose="020B0604020202020204" pitchFamily="34" charset="0"/>
              </a:rPr>
              <a:t>CONCLUSION</a:t>
            </a:r>
          </a:p>
          <a:p>
            <a:pPr>
              <a:buNone/>
            </a:pP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59118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5482" y="734547"/>
            <a:ext cx="6155312" cy="646331"/>
          </a:xfrm>
          <a:prstGeom prst="rect">
            <a:avLst/>
          </a:prstGeom>
        </p:spPr>
        <p:txBody>
          <a:bodyPr wrap="square">
            <a:spAutoFit/>
          </a:bodyPr>
          <a:lstStyle/>
          <a:p>
            <a:pPr algn="ctr"/>
            <a:r>
              <a:rPr lang="fr-FR" sz="3600" b="1" cap="all" dirty="0">
                <a:solidFill>
                  <a:srgbClr val="7030A0"/>
                </a:solidFill>
              </a:rPr>
              <a:t>1- CONTEXTE </a:t>
            </a:r>
            <a:endParaRPr lang="fr-FR" sz="3600" dirty="0"/>
          </a:p>
        </p:txBody>
      </p:sp>
      <p:sp>
        <p:nvSpPr>
          <p:cNvPr id="4" name="Rectangle 3"/>
          <p:cNvSpPr/>
          <p:nvPr/>
        </p:nvSpPr>
        <p:spPr>
          <a:xfrm>
            <a:off x="969817" y="1442435"/>
            <a:ext cx="10891623" cy="6586418"/>
          </a:xfrm>
          <a:prstGeom prst="rect">
            <a:avLst/>
          </a:prstGeom>
        </p:spPr>
        <p:txBody>
          <a:bodyPr wrap="square">
            <a:spAutoFit/>
          </a:bodyPr>
          <a:lstStyle/>
          <a:p>
            <a:pPr marL="800100" lvl="2"/>
            <a:endParaRPr lang="en-GB" sz="2400" b="1" dirty="0">
              <a:solidFill>
                <a:srgbClr val="00B050"/>
              </a:solidFill>
              <a:latin typeface="Arial" panose="020B0604020202020204" pitchFamily="34" charset="0"/>
              <a:cs typeface="Arial" panose="020B0604020202020204" pitchFamily="34" charset="0"/>
            </a:endParaRPr>
          </a:p>
          <a:p>
            <a:pPr marL="1143000" lvl="2" indent="-342900">
              <a:buFont typeface="Wingdings" panose="05000000000000000000" pitchFamily="2" charset="2"/>
              <a:buChar char="v"/>
            </a:pPr>
            <a:r>
              <a:rPr lang="en-GB" sz="2200" b="1" dirty="0">
                <a:cs typeface="Arial" panose="020B0604020202020204" pitchFamily="34" charset="0"/>
              </a:rPr>
              <a:t>Initiatives </a:t>
            </a:r>
            <a:r>
              <a:rPr lang="en-GB" sz="2200" b="1" dirty="0" err="1">
                <a:cs typeface="Arial" panose="020B0604020202020204" pitchFamily="34" charset="0"/>
              </a:rPr>
              <a:t>d’innovation</a:t>
            </a:r>
            <a:r>
              <a:rPr lang="en-GB" sz="2200" b="1" dirty="0">
                <a:cs typeface="Arial" panose="020B0604020202020204" pitchFamily="34" charset="0"/>
              </a:rPr>
              <a:t> des </a:t>
            </a:r>
            <a:r>
              <a:rPr lang="en-GB" sz="2200" b="1" dirty="0" err="1">
                <a:cs typeface="Arial" panose="020B0604020202020204" pitchFamily="34" charset="0"/>
              </a:rPr>
              <a:t>bibliothèques</a:t>
            </a:r>
            <a:r>
              <a:rPr lang="en-GB" sz="2200" b="1" dirty="0">
                <a:cs typeface="Arial" panose="020B0604020202020204" pitchFamily="34" charset="0"/>
              </a:rPr>
              <a:t> se </a:t>
            </a:r>
            <a:r>
              <a:rPr lang="en-GB" sz="2200" b="1" dirty="0" err="1">
                <a:cs typeface="Arial" panose="020B0604020202020204" pitchFamily="34" charset="0"/>
              </a:rPr>
              <a:t>succèdent</a:t>
            </a:r>
            <a:r>
              <a:rPr lang="en-GB" sz="2200" b="1" dirty="0">
                <a:cs typeface="Arial" panose="020B0604020202020204" pitchFamily="34" charset="0"/>
              </a:rPr>
              <a:t> de 2012 à 2014 (DIST/RITER)</a:t>
            </a:r>
          </a:p>
          <a:p>
            <a:pPr marL="800100" lvl="2"/>
            <a:endParaRPr lang="en-GB" sz="2200" b="1" dirty="0">
              <a:cs typeface="Arial" panose="020B0604020202020204" pitchFamily="34" charset="0"/>
            </a:endParaRPr>
          </a:p>
          <a:p>
            <a:pPr marL="1143000" lvl="2" indent="-342900">
              <a:buFont typeface="Wingdings" panose="05000000000000000000" pitchFamily="2" charset="2"/>
              <a:buChar char="v"/>
            </a:pPr>
            <a:r>
              <a:rPr lang="en-GB" sz="2200" b="1" dirty="0">
                <a:cs typeface="Arial" panose="020B0604020202020204" pitchFamily="34" charset="0"/>
              </a:rPr>
              <a:t>2014-2015 : </a:t>
            </a:r>
            <a:r>
              <a:rPr lang="en-GB" sz="2200" b="1" dirty="0" err="1">
                <a:cs typeface="Arial" panose="020B0604020202020204" pitchFamily="34" charset="0"/>
              </a:rPr>
              <a:t>Université</a:t>
            </a:r>
            <a:r>
              <a:rPr lang="en-GB" sz="2200" b="1" dirty="0">
                <a:cs typeface="Arial" panose="020B0604020202020204" pitchFamily="34" charset="0"/>
              </a:rPr>
              <a:t> FHB </a:t>
            </a:r>
            <a:r>
              <a:rPr lang="fr-FR" sz="2200" b="1" dirty="0"/>
              <a:t>s’approprie l’orientation stratégique de la DIST/ RITER en initiant en 2014 le projet de création des archives ouvertes (projet PADTICE de UNESCO-UEMOA, volet Bibliothèque Virtuelle) </a:t>
            </a:r>
          </a:p>
          <a:p>
            <a:pPr marL="800100" lvl="2"/>
            <a:endParaRPr lang="fr-FR" sz="2200" b="1" dirty="0"/>
          </a:p>
          <a:p>
            <a:pPr marL="1143000" lvl="2" indent="-342900">
              <a:buFont typeface="Wingdings" panose="05000000000000000000" pitchFamily="2" charset="2"/>
              <a:buChar char="v"/>
            </a:pPr>
            <a:r>
              <a:rPr lang="fr-FR" sz="2200" b="1" dirty="0"/>
              <a:t>la réussite de la phase pilote conduit le professeur Bakayoko Ly </a:t>
            </a:r>
            <a:r>
              <a:rPr lang="fr-FR" sz="2200" b="1" dirty="0" err="1"/>
              <a:t>Ramata</a:t>
            </a:r>
            <a:r>
              <a:rPr lang="fr-FR" sz="2200" b="1" dirty="0"/>
              <a:t>, Ministre de l’Enseignement Supérieur et de la Recherche Scientifique, à ériger en projet de Bibliothèque Virtuelle de l’Enseignement Supérieur et de la Recherche Scientifique, dès sa nomination en janvier 2016</a:t>
            </a:r>
          </a:p>
          <a:p>
            <a:pPr marL="800100" lvl="2"/>
            <a:endParaRPr lang="fr-FR" sz="2200" b="1" dirty="0"/>
          </a:p>
          <a:p>
            <a:pPr marL="1143000" lvl="2" indent="-342900">
              <a:buFont typeface="Wingdings" panose="05000000000000000000" pitchFamily="2" charset="2"/>
              <a:buChar char="v"/>
            </a:pPr>
            <a:r>
              <a:rPr lang="fr-FR" sz="2200" b="1" dirty="0"/>
              <a:t>ce projet s’inscrit dans le cadre des activités d’innovation technologiques à réaliser de manière transversale par l’Université Virtuelle de Côte d’Ivoire dans l’enseignement supérieur et la recherche scientifique</a:t>
            </a:r>
          </a:p>
          <a:p>
            <a:pPr marL="800100" lvl="2"/>
            <a:endParaRPr lang="en-GB" sz="2000" b="1" dirty="0">
              <a:cs typeface="Arial" panose="020B0604020202020204" pitchFamily="34" charset="0"/>
            </a:endParaRPr>
          </a:p>
          <a:p>
            <a:pPr marL="800100" lvl="2"/>
            <a:endParaRPr lang="fr-FR" sz="2400" b="1" dirty="0">
              <a:solidFill>
                <a:srgbClr val="00B050"/>
              </a:solidFill>
              <a:latin typeface="Arial" panose="020B0604020202020204" pitchFamily="34" charset="0"/>
              <a:cs typeface="Arial" panose="020B0604020202020204" pitchFamily="34" charset="0"/>
            </a:endParaRPr>
          </a:p>
          <a:p>
            <a:pPr marL="800100" lvl="2"/>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68205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886691" y="623455"/>
            <a:ext cx="11166764" cy="5680363"/>
          </a:xfrm>
          <a:prstGeom prst="rect">
            <a:avLst/>
          </a:prstGeom>
        </p:spPr>
      </p:pic>
    </p:spTree>
    <p:extLst>
      <p:ext uri="{BB962C8B-B14F-4D97-AF65-F5344CB8AC3E}">
        <p14:creationId xmlns:p14="http://schemas.microsoft.com/office/powerpoint/2010/main" xmlns="" val="1152572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2- DEFINITION </a:t>
            </a:r>
            <a:endParaRPr lang="fr-FR" sz="4000" dirty="0"/>
          </a:p>
        </p:txBody>
      </p:sp>
      <p:sp>
        <p:nvSpPr>
          <p:cNvPr id="4" name="Rectangle 3"/>
          <p:cNvSpPr/>
          <p:nvPr/>
        </p:nvSpPr>
        <p:spPr>
          <a:xfrm>
            <a:off x="1246910" y="1459142"/>
            <a:ext cx="10252364" cy="5484578"/>
          </a:xfrm>
          <a:prstGeom prst="rect">
            <a:avLst/>
          </a:prstGeom>
        </p:spPr>
        <p:txBody>
          <a:bodyPr wrap="square">
            <a:spAutoFit/>
          </a:bodyPr>
          <a:lstStyle/>
          <a:p>
            <a:pPr>
              <a:lnSpc>
                <a:spcPct val="120000"/>
              </a:lnSpc>
              <a:buFont typeface="+mj-lt"/>
              <a:buAutoNum type="arabicPeriod"/>
            </a:pPr>
            <a:r>
              <a:rPr lang="fr-FR" sz="2600" b="1" dirty="0">
                <a:solidFill>
                  <a:srgbClr val="00B050"/>
                </a:solidFill>
              </a:rPr>
              <a:t>Qu’est-ce que la Bibliothèque Virtuelle de l’enseignement supérieur et la recherche scientifique de CI ?</a:t>
            </a:r>
          </a:p>
          <a:p>
            <a:pPr>
              <a:lnSpc>
                <a:spcPct val="120000"/>
              </a:lnSpc>
              <a:buFont typeface="Wingdings" panose="05000000000000000000" pitchFamily="2" charset="2"/>
              <a:buChar char="v"/>
            </a:pPr>
            <a:r>
              <a:rPr lang="fr-FR" sz="2200" b="1" dirty="0"/>
              <a:t>Collection organisée de documents</a:t>
            </a:r>
          </a:p>
          <a:p>
            <a:pPr>
              <a:lnSpc>
                <a:spcPct val="120000"/>
              </a:lnSpc>
              <a:buFont typeface="Wingdings" panose="05000000000000000000" pitchFamily="2" charset="2"/>
              <a:buChar char="v"/>
            </a:pPr>
            <a:r>
              <a:rPr lang="fr-FR" sz="2200" b="1" dirty="0"/>
              <a:t>Espace de mutualisation des ressources documentaires (patrimoine scientifique)</a:t>
            </a:r>
          </a:p>
          <a:p>
            <a:pPr>
              <a:lnSpc>
                <a:spcPct val="120000"/>
              </a:lnSpc>
              <a:buFont typeface="Wingdings" panose="05000000000000000000" pitchFamily="2" charset="2"/>
              <a:buChar char="v"/>
            </a:pPr>
            <a:r>
              <a:rPr lang="fr-FR" sz="2200" b="1" dirty="0"/>
              <a:t>Un portail d’accès à l’IST; un outil pédagogique, un instrument de recherche et de diffusion de l’Information Scientifique </a:t>
            </a:r>
          </a:p>
          <a:p>
            <a:pPr>
              <a:lnSpc>
                <a:spcPct val="120000"/>
              </a:lnSpc>
            </a:pPr>
            <a:r>
              <a:rPr lang="fr-FR" sz="2600" b="1" dirty="0">
                <a:solidFill>
                  <a:srgbClr val="92D050"/>
                </a:solidFill>
              </a:rPr>
              <a:t>2.</a:t>
            </a:r>
            <a:r>
              <a:rPr lang="fr-FR" sz="2600" b="1" dirty="0">
                <a:solidFill>
                  <a:srgbClr val="00B050"/>
                </a:solidFill>
              </a:rPr>
              <a:t> Provenance des ressources documentaires</a:t>
            </a:r>
          </a:p>
          <a:p>
            <a:pPr>
              <a:lnSpc>
                <a:spcPct val="120000"/>
              </a:lnSpc>
              <a:buFont typeface="Wingdings" panose="05000000000000000000" pitchFamily="2" charset="2"/>
              <a:buChar char="v"/>
            </a:pPr>
            <a:r>
              <a:rPr lang="fr-FR" sz="2200" b="1" dirty="0"/>
              <a:t>Ressources institutionnelles</a:t>
            </a:r>
          </a:p>
          <a:p>
            <a:pPr>
              <a:lnSpc>
                <a:spcPct val="120000"/>
              </a:lnSpc>
              <a:buFont typeface="Wingdings" panose="05000000000000000000" pitchFamily="2" charset="2"/>
              <a:buChar char="v"/>
            </a:pPr>
            <a:r>
              <a:rPr lang="fr-FR" sz="2200" b="1" dirty="0"/>
              <a:t>Ressources externes des partenaires (Ressources Educatives libres et autres abonnements)</a:t>
            </a:r>
          </a:p>
          <a:p>
            <a:pPr marL="1143000" lvl="2" indent="-342900">
              <a:buFont typeface="Wingdings" panose="05000000000000000000" pitchFamily="2" charset="2"/>
              <a:buChar char="v"/>
            </a:pPr>
            <a:endParaRPr lang="en-GB" sz="2400" b="1" dirty="0"/>
          </a:p>
          <a:p>
            <a:pPr marL="1257300" lvl="2" indent="-457200">
              <a:buAutoNum type="arabicPeriod"/>
            </a:pPr>
            <a:endParaRPr lang="en-GB" sz="2400" b="1" dirty="0">
              <a:solidFill>
                <a:srgbClr val="00B050"/>
              </a:solidFill>
              <a:latin typeface="Arial" panose="020B0604020202020204" pitchFamily="34" charset="0"/>
              <a:cs typeface="Arial" panose="020B0604020202020204" pitchFamily="34" charset="0"/>
            </a:endParaRPr>
          </a:p>
          <a:p>
            <a:pPr marL="800100" lvl="2"/>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00858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3- phases </a:t>
            </a:r>
            <a:endParaRPr lang="fr-FR" sz="4000" dirty="0"/>
          </a:p>
        </p:txBody>
      </p:sp>
      <p:sp>
        <p:nvSpPr>
          <p:cNvPr id="4" name="Rectangle 3"/>
          <p:cNvSpPr/>
          <p:nvPr/>
        </p:nvSpPr>
        <p:spPr>
          <a:xfrm>
            <a:off x="1246910" y="1791651"/>
            <a:ext cx="10252364" cy="3231654"/>
          </a:xfrm>
          <a:prstGeom prst="rect">
            <a:avLst/>
          </a:prstGeom>
        </p:spPr>
        <p:txBody>
          <a:bodyPr wrap="square">
            <a:spAutoFit/>
          </a:bodyPr>
          <a:lstStyle/>
          <a:p>
            <a:pPr>
              <a:lnSpc>
                <a:spcPct val="120000"/>
              </a:lnSpc>
            </a:pPr>
            <a:r>
              <a:rPr lang="fr-FR" sz="2600" b="1" u="sng" dirty="0"/>
              <a:t>Phase 1</a:t>
            </a:r>
            <a:r>
              <a:rPr lang="fr-FR" sz="2600" b="1" dirty="0"/>
              <a:t> : Réalisation du pilote fonctionnel et disponible en ligne depuis son lancement le 11 Août 2016</a:t>
            </a:r>
          </a:p>
          <a:p>
            <a:pPr>
              <a:lnSpc>
                <a:spcPct val="120000"/>
              </a:lnSpc>
            </a:pPr>
            <a:r>
              <a:rPr lang="fr-FR" sz="2600" b="1" u="sng" dirty="0"/>
              <a:t>Phase 2</a:t>
            </a:r>
            <a:r>
              <a:rPr lang="fr-FR" sz="2600" b="1" dirty="0"/>
              <a:t> : Mise en œuvre du projet : extension dans toutes les entités publiques de l’enseignement supérieur </a:t>
            </a:r>
            <a:r>
              <a:rPr lang="fr-FR" sz="2600" b="1" dirty="0" smtClean="0"/>
              <a:t>et </a:t>
            </a:r>
            <a:r>
              <a:rPr lang="fr-FR" sz="2600" b="1" smtClean="0"/>
              <a:t>de la recherche </a:t>
            </a:r>
            <a:r>
              <a:rPr lang="fr-FR" sz="2600" b="1" dirty="0"/>
              <a:t>scientifique</a:t>
            </a:r>
          </a:p>
          <a:p>
            <a:pPr>
              <a:lnSpc>
                <a:spcPct val="120000"/>
              </a:lnSpc>
            </a:pPr>
            <a:r>
              <a:rPr lang="fr-FR" sz="2600" b="1" u="sng" dirty="0"/>
              <a:t>Phase 3</a:t>
            </a:r>
            <a:r>
              <a:rPr lang="fr-FR" sz="2600" b="1" dirty="0"/>
              <a:t> : Evaluation du projet</a:t>
            </a:r>
            <a:endParaRPr lang="en-GB" sz="2400" b="1" dirty="0"/>
          </a:p>
          <a:p>
            <a:pPr marL="1257300" lvl="2" indent="-457200">
              <a:buAutoNum type="arabicPeriod"/>
            </a:pPr>
            <a:endParaRPr lang="en-GB" sz="2400" b="1" dirty="0">
              <a:solidFill>
                <a:srgbClr val="00B050"/>
              </a:solidFill>
              <a:latin typeface="Arial" panose="020B0604020202020204" pitchFamily="34" charset="0"/>
              <a:cs typeface="Arial" panose="020B0604020202020204" pitchFamily="34" charset="0"/>
            </a:endParaRPr>
          </a:p>
          <a:p>
            <a:pPr marL="800100" lvl="2"/>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00886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Phase 2 </a:t>
            </a:r>
            <a:endParaRPr lang="fr-FR" sz="4000" dirty="0"/>
          </a:p>
        </p:txBody>
      </p:sp>
      <p:sp>
        <p:nvSpPr>
          <p:cNvPr id="4" name="Rectangle 3"/>
          <p:cNvSpPr/>
          <p:nvPr/>
        </p:nvSpPr>
        <p:spPr>
          <a:xfrm>
            <a:off x="1246910" y="1459142"/>
            <a:ext cx="10252364" cy="5201424"/>
          </a:xfrm>
          <a:prstGeom prst="rect">
            <a:avLst/>
          </a:prstGeom>
        </p:spPr>
        <p:txBody>
          <a:bodyPr wrap="square">
            <a:spAutoFit/>
          </a:bodyPr>
          <a:lstStyle/>
          <a:p>
            <a:pPr marL="1257300" lvl="2" indent="-457200">
              <a:lnSpc>
                <a:spcPct val="150000"/>
              </a:lnSpc>
              <a:buAutoNum type="arabicPeriod"/>
            </a:pPr>
            <a:r>
              <a:rPr lang="en-GB" sz="2800" b="1" dirty="0">
                <a:solidFill>
                  <a:srgbClr val="00B050"/>
                </a:solidFill>
                <a:latin typeface="Arial" panose="020B0604020202020204" pitchFamily="34" charset="0"/>
                <a:cs typeface="Arial" panose="020B0604020202020204" pitchFamily="34" charset="0"/>
              </a:rPr>
              <a:t>OBJECTIF GENERAL</a:t>
            </a:r>
            <a:endParaRPr lang="en-GB" sz="2400" b="1" dirty="0"/>
          </a:p>
          <a:p>
            <a:endParaRPr lang="fr-FR" sz="2600" dirty="0"/>
          </a:p>
          <a:p>
            <a:r>
              <a:rPr lang="fr-FR" sz="3200" dirty="0"/>
              <a:t>Le projet de mise en œuvre de la Bibliothèque Virtuelle vise à déployer ses activités  dans toutes les universités, grandes écoles publiques, centres et instituts de recherche en vue </a:t>
            </a:r>
            <a:r>
              <a:rPr lang="fr-FR" sz="3200" b="1" dirty="0"/>
              <a:t>d’améliorer l’accès à l’information scientifique et technique   et développer l’excellence dans l’enseignement supérieur et la recherche scientifique en Côte d’Ivoire. </a:t>
            </a:r>
            <a:endParaRPr lang="fr-FR" sz="3200" dirty="0"/>
          </a:p>
          <a:p>
            <a:pPr marL="1143000" lvl="2" indent="-342900">
              <a:buFont typeface="Wingdings" panose="05000000000000000000" pitchFamily="2" charset="2"/>
              <a:buChar char="v"/>
            </a:pPr>
            <a:endParaRPr lang="en-GB" sz="2400" b="1" dirty="0"/>
          </a:p>
          <a:p>
            <a:pPr marL="1257300" lvl="2" indent="-457200">
              <a:buAutoNum type="arabicPeriod"/>
            </a:pPr>
            <a:endParaRPr lang="en-GB" sz="2400" b="1" dirty="0">
              <a:solidFill>
                <a:srgbClr val="00B050"/>
              </a:solidFill>
              <a:latin typeface="Arial" panose="020B0604020202020204" pitchFamily="34" charset="0"/>
              <a:cs typeface="Arial" panose="020B0604020202020204" pitchFamily="34" charset="0"/>
            </a:endParaRPr>
          </a:p>
          <a:p>
            <a:pPr marL="800100" lvl="2"/>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61432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OBJECTIFS</a:t>
            </a:r>
            <a:endParaRPr lang="fr-FR" sz="4000" dirty="0"/>
          </a:p>
        </p:txBody>
      </p:sp>
      <p:sp>
        <p:nvSpPr>
          <p:cNvPr id="4" name="Rectangle 3"/>
          <p:cNvSpPr/>
          <p:nvPr/>
        </p:nvSpPr>
        <p:spPr>
          <a:xfrm>
            <a:off x="862885" y="1368989"/>
            <a:ext cx="10715222" cy="5324535"/>
          </a:xfrm>
          <a:prstGeom prst="rect">
            <a:avLst/>
          </a:prstGeom>
        </p:spPr>
        <p:txBody>
          <a:bodyPr wrap="square">
            <a:spAutoFit/>
          </a:bodyPr>
          <a:lstStyle/>
          <a:p>
            <a:pPr marL="800100" lvl="2"/>
            <a:r>
              <a:rPr lang="fr-FR" sz="2800" b="1" dirty="0">
                <a:solidFill>
                  <a:srgbClr val="00B050"/>
                </a:solidFill>
                <a:latin typeface="Arial" panose="020B0604020202020204" pitchFamily="34" charset="0"/>
                <a:cs typeface="Arial" panose="020B0604020202020204" pitchFamily="34" charset="0"/>
              </a:rPr>
              <a:t>2- Objectifs spécifiques</a:t>
            </a:r>
          </a:p>
          <a:p>
            <a:pPr marL="800100" lvl="2"/>
            <a:endParaRPr lang="en-US" sz="2400" b="1" dirty="0"/>
          </a:p>
          <a:p>
            <a:pPr marL="1143000" lvl="2" indent="-342900">
              <a:buFont typeface="Wingdings" panose="05000000000000000000" pitchFamily="2" charset="2"/>
              <a:buChar char="v"/>
            </a:pPr>
            <a:r>
              <a:rPr lang="fr-FR" sz="2400" b="1" dirty="0"/>
              <a:t>Évaluer les besoins généraux et spécifiques</a:t>
            </a:r>
          </a:p>
          <a:p>
            <a:pPr marL="800100" lvl="2"/>
            <a:endParaRPr lang="fr-FR" sz="2400" b="1" dirty="0"/>
          </a:p>
          <a:p>
            <a:pPr marL="1143000" lvl="2" indent="-342900">
              <a:buFont typeface="Wingdings" panose="05000000000000000000" pitchFamily="2" charset="2"/>
              <a:buChar char="v"/>
            </a:pPr>
            <a:r>
              <a:rPr lang="fr-FR" sz="2400" b="1" dirty="0"/>
              <a:t>Constituer les comités techniques du projet dans toutes les universités, grandes écoles, instituts et centres de recherche </a:t>
            </a:r>
          </a:p>
          <a:p>
            <a:pPr marL="800100" lvl="2"/>
            <a:endParaRPr lang="fr-FR" sz="2400" b="1" dirty="0"/>
          </a:p>
          <a:p>
            <a:pPr marL="1143000" lvl="2" indent="-342900">
              <a:buFont typeface="Wingdings" panose="05000000000000000000" pitchFamily="2" charset="2"/>
              <a:buChar char="v"/>
            </a:pPr>
            <a:r>
              <a:rPr lang="fr-FR" sz="2400" b="1" dirty="0" err="1"/>
              <a:t>Rencorcer</a:t>
            </a:r>
            <a:r>
              <a:rPr lang="fr-FR" sz="2400" b="1" dirty="0"/>
              <a:t> renforcer les capacités en équipement par le don de kits (ordinateur portable, connexion) aux bibliothèques et services de documentation de l’enseignement supérieur et la recherche scientifique</a:t>
            </a:r>
          </a:p>
          <a:p>
            <a:pPr marL="800100" lvl="2"/>
            <a:endParaRPr lang="fr-FR" sz="2400" b="1" dirty="0"/>
          </a:p>
          <a:p>
            <a:pPr marL="1143000" lvl="2" indent="-342900">
              <a:buFont typeface="Wingdings" panose="05000000000000000000" pitchFamily="2" charset="2"/>
              <a:buChar char="v"/>
            </a:pPr>
            <a:r>
              <a:rPr lang="fr-FR" sz="2400" b="1" dirty="0"/>
              <a:t>Renforcer les compétences techniques et professionnelles des bibliothécaires et informaticiens des bibliothèques  et centres de documentation (formation au logiciel </a:t>
            </a:r>
            <a:r>
              <a:rPr lang="fr-FR" sz="2400" b="1" dirty="0" err="1"/>
              <a:t>invenio</a:t>
            </a:r>
            <a:r>
              <a:rPr lang="fr-FR" sz="2400" b="1" dirty="0"/>
              <a:t>)</a:t>
            </a:r>
          </a:p>
        </p:txBody>
      </p:sp>
    </p:spTree>
    <p:extLst>
      <p:ext uri="{BB962C8B-B14F-4D97-AF65-F5344CB8AC3E}">
        <p14:creationId xmlns:p14="http://schemas.microsoft.com/office/powerpoint/2010/main" xmlns="" val="3856556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2- OBJECTIFS</a:t>
            </a:r>
            <a:endParaRPr lang="fr-FR" sz="4000" dirty="0"/>
          </a:p>
        </p:txBody>
      </p:sp>
      <p:sp>
        <p:nvSpPr>
          <p:cNvPr id="4" name="Rectangle 3"/>
          <p:cNvSpPr/>
          <p:nvPr/>
        </p:nvSpPr>
        <p:spPr>
          <a:xfrm>
            <a:off x="807467" y="1137323"/>
            <a:ext cx="10715222" cy="7325082"/>
          </a:xfrm>
          <a:prstGeom prst="rect">
            <a:avLst/>
          </a:prstGeom>
        </p:spPr>
        <p:txBody>
          <a:bodyPr wrap="square">
            <a:spAutoFit/>
          </a:bodyPr>
          <a:lstStyle/>
          <a:p>
            <a:pPr marL="800100" lvl="2"/>
            <a:r>
              <a:rPr lang="fr-FR" sz="2800" b="1" dirty="0">
                <a:solidFill>
                  <a:srgbClr val="00B050"/>
                </a:solidFill>
                <a:latin typeface="Arial" panose="020B0604020202020204" pitchFamily="34" charset="0"/>
                <a:cs typeface="Arial" panose="020B0604020202020204" pitchFamily="34" charset="0"/>
              </a:rPr>
              <a:t>2- Objectifs spécifiques</a:t>
            </a:r>
          </a:p>
          <a:p>
            <a:pPr marL="800100" lvl="2"/>
            <a:endParaRPr lang="en-US" sz="2400" b="1" dirty="0"/>
          </a:p>
          <a:p>
            <a:pPr marL="1143000" lvl="2" indent="-342900">
              <a:buFont typeface="Wingdings" panose="05000000000000000000" pitchFamily="2" charset="2"/>
              <a:buChar char="v"/>
            </a:pPr>
            <a:r>
              <a:rPr lang="fr-FR" sz="2400" b="1" dirty="0"/>
              <a:t>Enrichir la base de données de la bibliothèque virtuelle déjà disponible en ligne</a:t>
            </a:r>
          </a:p>
          <a:p>
            <a:pPr marL="800100" lvl="2"/>
            <a:endParaRPr lang="fr-FR" sz="2400" b="1" dirty="0"/>
          </a:p>
          <a:p>
            <a:pPr marL="1143000" lvl="2" indent="-342900">
              <a:buFont typeface="Wingdings" panose="05000000000000000000" pitchFamily="2" charset="2"/>
              <a:buChar char="v"/>
            </a:pPr>
            <a:r>
              <a:rPr lang="fr-FR" sz="2400" b="1" dirty="0"/>
              <a:t>Faire du plaidoyer et de la sensibilisation des enseignants-chercheurs et des étudiants pour mobiliser les ressources documentaires qui émanent des activités de recherche scientifique ivoirienne</a:t>
            </a:r>
          </a:p>
          <a:p>
            <a:pPr marL="800100" lvl="2"/>
            <a:endParaRPr lang="fr-FR" sz="2400" b="1" dirty="0"/>
          </a:p>
          <a:p>
            <a:pPr marL="1143000" lvl="2" indent="-342900">
              <a:buFont typeface="Wingdings" panose="05000000000000000000" pitchFamily="2" charset="2"/>
              <a:buChar char="v"/>
            </a:pPr>
            <a:r>
              <a:rPr lang="fr-FR" sz="2400" b="1" dirty="0"/>
              <a:t>Renforcer les compétences des enseignants-chercheurs, des étudiants et des bibliothécaires/documentalistes en matière de droits d’auteurs et de propriété intellectuelle</a:t>
            </a:r>
          </a:p>
          <a:p>
            <a:pPr marL="800100" lvl="2"/>
            <a:endParaRPr lang="fr-FR" sz="2400" b="1" dirty="0"/>
          </a:p>
          <a:p>
            <a:pPr marL="1143000" lvl="2" indent="-342900">
              <a:buFont typeface="Wingdings" panose="05000000000000000000" pitchFamily="2" charset="2"/>
              <a:buChar char="v"/>
            </a:pPr>
            <a:r>
              <a:rPr lang="fr-FR" sz="2400" b="1" dirty="0"/>
              <a:t>Faire de la bibliothèque virtuelle un portail d’accès à l’information scientifique et technique disponible en ligne</a:t>
            </a:r>
          </a:p>
          <a:p>
            <a:pPr marL="1143000" lvl="2" indent="-342900">
              <a:buFont typeface="Wingdings" panose="05000000000000000000" pitchFamily="2" charset="2"/>
              <a:buChar char="v"/>
            </a:pPr>
            <a:endParaRPr lang="fr-FR" sz="2400" b="1" dirty="0"/>
          </a:p>
          <a:p>
            <a:pPr marL="1143000" lvl="2" indent="-342900">
              <a:buFont typeface="Wingdings" panose="05000000000000000000" pitchFamily="2" charset="2"/>
              <a:buChar char="v"/>
            </a:pPr>
            <a:endParaRPr lang="fr-FR" sz="1600" dirty="0"/>
          </a:p>
          <a:p>
            <a:pPr marL="1143000" lvl="2" indent="-342900">
              <a:buFont typeface="Wingdings" panose="05000000000000000000" pitchFamily="2" charset="2"/>
              <a:buChar char="v"/>
            </a:pPr>
            <a:endParaRPr lang="fr-FR" dirty="0"/>
          </a:p>
          <a:p>
            <a:pPr marL="1143000" lvl="2" indent="-342900">
              <a:buFont typeface="Wingdings" panose="05000000000000000000" pitchFamily="2" charset="2"/>
              <a:buChar char="v"/>
            </a:pPr>
            <a:endParaRPr lang="fr-FR" sz="2400" b="1" dirty="0"/>
          </a:p>
          <a:p>
            <a:pPr marL="800100" lvl="2"/>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1315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6162728" cy="707886"/>
          </a:xfrm>
          <a:prstGeom prst="rect">
            <a:avLst/>
          </a:prstGeom>
        </p:spPr>
        <p:txBody>
          <a:bodyPr wrap="square">
            <a:spAutoFit/>
          </a:bodyPr>
          <a:lstStyle/>
          <a:p>
            <a:pPr algn="ctr"/>
            <a:r>
              <a:rPr lang="fr-FR" sz="4000" b="1" cap="all" dirty="0">
                <a:solidFill>
                  <a:srgbClr val="7030A0"/>
                </a:solidFill>
              </a:rPr>
              <a:t>2-OBJECTIFS</a:t>
            </a:r>
            <a:endParaRPr lang="fr-FR" sz="4000" dirty="0"/>
          </a:p>
        </p:txBody>
      </p:sp>
      <p:sp>
        <p:nvSpPr>
          <p:cNvPr id="4" name="Rectangle 3"/>
          <p:cNvSpPr/>
          <p:nvPr/>
        </p:nvSpPr>
        <p:spPr>
          <a:xfrm>
            <a:off x="885371" y="1727199"/>
            <a:ext cx="10871200" cy="5201424"/>
          </a:xfrm>
          <a:prstGeom prst="rect">
            <a:avLst/>
          </a:prstGeom>
        </p:spPr>
        <p:txBody>
          <a:bodyPr wrap="square">
            <a:spAutoFit/>
          </a:bodyPr>
          <a:lstStyle/>
          <a:p>
            <a:pPr marL="800100" lvl="2"/>
            <a:r>
              <a:rPr lang="fr-FR" sz="2200" b="1" dirty="0">
                <a:solidFill>
                  <a:srgbClr val="00B050"/>
                </a:solidFill>
                <a:latin typeface="Arial" panose="020B0604020202020204" pitchFamily="34" charset="0"/>
                <a:cs typeface="Arial" panose="020B0604020202020204" pitchFamily="34" charset="0"/>
              </a:rPr>
              <a:t>2- Objectifs spécifiques</a:t>
            </a:r>
          </a:p>
          <a:p>
            <a:pPr marL="800100" lvl="2"/>
            <a:endParaRPr lang="en-US" sz="2200" b="1" dirty="0"/>
          </a:p>
          <a:p>
            <a:pPr marL="1143000" lvl="2" indent="-342900">
              <a:buFont typeface="Wingdings" panose="05000000000000000000" pitchFamily="2" charset="2"/>
              <a:buChar char="v"/>
            </a:pPr>
            <a:r>
              <a:rPr lang="fr-FR" sz="2200" b="1" dirty="0"/>
              <a:t>Définir ou redéfinir la politique documentaire (politique d’acquisition, de traitement, de préservation, de conservation et de diffusion de l’IST) dans les universités, grandes écoles publiques, les centres et les instituts de recherche) </a:t>
            </a:r>
          </a:p>
          <a:p>
            <a:pPr marL="800100" lvl="2"/>
            <a:endParaRPr lang="fr-FR" sz="2200" b="1" dirty="0"/>
          </a:p>
          <a:p>
            <a:pPr marL="1143000" lvl="2" indent="-342900">
              <a:buFont typeface="Wingdings" panose="05000000000000000000" pitchFamily="2" charset="2"/>
              <a:buChar char="v"/>
            </a:pPr>
            <a:r>
              <a:rPr lang="fr-FR" sz="2200" b="1" dirty="0"/>
              <a:t>Promouvoir et valoriser le patrimoine scientifique ivoirien dans les activités de développement </a:t>
            </a:r>
          </a:p>
          <a:p>
            <a:pPr marL="1143000" lvl="2" indent="-342900">
              <a:buFont typeface="Wingdings" panose="05000000000000000000" pitchFamily="2" charset="2"/>
              <a:buChar char="v"/>
            </a:pPr>
            <a:endParaRPr lang="fr-FR" sz="2200" b="1" dirty="0"/>
          </a:p>
          <a:p>
            <a:pPr marL="1143000" lvl="2" indent="-342900">
              <a:buFont typeface="Wingdings" panose="05000000000000000000" pitchFamily="2" charset="2"/>
              <a:buChar char="v"/>
            </a:pPr>
            <a:r>
              <a:rPr lang="fr-FR" sz="2200" b="1" dirty="0"/>
              <a:t>développer les compétences informationnelles par l’institutionnalisation de la formation à la maîtrise de l’information dans les universités et grandes écoles publiques ivoiriennes</a:t>
            </a:r>
          </a:p>
          <a:p>
            <a:pPr marL="800100" lvl="2"/>
            <a:endParaRPr lang="fr-FR" sz="2200" b="1" dirty="0"/>
          </a:p>
          <a:p>
            <a:pPr marL="1143000" lvl="2" indent="-342900">
              <a:buFont typeface="Wingdings" panose="05000000000000000000" pitchFamily="2" charset="2"/>
              <a:buChar char="v"/>
            </a:pPr>
            <a:r>
              <a:rPr lang="fr-FR" sz="2200" b="1" dirty="0"/>
              <a:t>Renforcer la coopération interuniversitaire et développer le partenariat.</a:t>
            </a:r>
          </a:p>
          <a:p>
            <a:pPr marL="800100" lvl="2"/>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36872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7495310" cy="707886"/>
          </a:xfrm>
          <a:prstGeom prst="rect">
            <a:avLst/>
          </a:prstGeom>
        </p:spPr>
        <p:txBody>
          <a:bodyPr wrap="square">
            <a:spAutoFit/>
          </a:bodyPr>
          <a:lstStyle/>
          <a:p>
            <a:pPr algn="ctr"/>
            <a:r>
              <a:rPr lang="fr-FR" sz="4000" b="1" cap="all" dirty="0">
                <a:solidFill>
                  <a:srgbClr val="7030A0"/>
                </a:solidFill>
              </a:rPr>
              <a:t>3- PLAN D’ACTIONS STRATEGIQUES</a:t>
            </a:r>
            <a:endParaRPr lang="fr-FR" sz="4000" dirty="0"/>
          </a:p>
        </p:txBody>
      </p:sp>
      <p:sp>
        <p:nvSpPr>
          <p:cNvPr id="4" name="Rectangle 3"/>
          <p:cNvSpPr/>
          <p:nvPr/>
        </p:nvSpPr>
        <p:spPr>
          <a:xfrm>
            <a:off x="987576" y="1562953"/>
            <a:ext cx="10955042" cy="6001643"/>
          </a:xfrm>
          <a:prstGeom prst="rect">
            <a:avLst/>
          </a:prstGeom>
        </p:spPr>
        <p:txBody>
          <a:bodyPr wrap="square">
            <a:spAutoFit/>
          </a:bodyPr>
          <a:lstStyle/>
          <a:p>
            <a:pPr marL="800100" lvl="2"/>
            <a:r>
              <a:rPr lang="fr-FR" sz="2400" b="1" dirty="0">
                <a:solidFill>
                  <a:srgbClr val="C00000"/>
                </a:solidFill>
              </a:rPr>
              <a:t>QUATRE AXES STRATEGIQUES </a:t>
            </a:r>
          </a:p>
          <a:p>
            <a:pPr marL="800100" lvl="2"/>
            <a:endParaRPr lang="fr-FR" sz="2400" b="1" dirty="0">
              <a:solidFill>
                <a:srgbClr val="C00000"/>
              </a:solidFill>
            </a:endParaRPr>
          </a:p>
          <a:p>
            <a:pPr marL="800100" lvl="2"/>
            <a:r>
              <a:rPr lang="fr-FR" sz="2400" b="1" dirty="0">
                <a:solidFill>
                  <a:schemeClr val="accent5">
                    <a:lumMod val="75000"/>
                  </a:schemeClr>
                </a:solidFill>
              </a:rPr>
              <a:t>1. Renforcer les équipements des structures bénéficiaires : dons de kits (ordinateur portable, scanner, connexion internet)</a:t>
            </a:r>
          </a:p>
          <a:p>
            <a:pPr marL="800100" lvl="2"/>
            <a:endParaRPr lang="fr-FR" sz="2400" b="1" dirty="0">
              <a:solidFill>
                <a:schemeClr val="accent5">
                  <a:lumMod val="75000"/>
                </a:schemeClr>
              </a:solidFill>
            </a:endParaRPr>
          </a:p>
          <a:p>
            <a:pPr marL="800100" lvl="2"/>
            <a:r>
              <a:rPr lang="fr-FR" sz="2400" b="1" dirty="0">
                <a:solidFill>
                  <a:schemeClr val="accent5">
                    <a:lumMod val="75000"/>
                  </a:schemeClr>
                </a:solidFill>
              </a:rPr>
              <a:t>2. Conduire un programme de plaidoyer pour la mobilisation et la mise à disposition des ressources documentaires </a:t>
            </a:r>
          </a:p>
          <a:p>
            <a:pPr marL="800100" lvl="2"/>
            <a:endParaRPr lang="fr-FR" sz="2400" b="1" dirty="0">
              <a:solidFill>
                <a:schemeClr val="accent5">
                  <a:lumMod val="75000"/>
                </a:schemeClr>
              </a:solidFill>
            </a:endParaRPr>
          </a:p>
          <a:p>
            <a:pPr marL="800100" lvl="2"/>
            <a:r>
              <a:rPr lang="fr-FR" sz="2400" b="1" dirty="0">
                <a:solidFill>
                  <a:schemeClr val="accent5">
                    <a:lumMod val="75000"/>
                  </a:schemeClr>
                </a:solidFill>
              </a:rPr>
              <a:t>3. Renforcer les capacités des informaticiens, des bibliothécaires/documentalistes, des étudiants, des enseignants respectivement en compétences TIC, en compétences informationnelles, en droit d’auteurs et  propriété intellectuelle</a:t>
            </a:r>
          </a:p>
          <a:p>
            <a:pPr marL="800100" lvl="2"/>
            <a:endParaRPr lang="fr-FR" sz="2400" b="1" dirty="0">
              <a:solidFill>
                <a:schemeClr val="accent5">
                  <a:lumMod val="75000"/>
                </a:schemeClr>
              </a:solidFill>
            </a:endParaRPr>
          </a:p>
          <a:p>
            <a:pPr marL="800100" lvl="2"/>
            <a:r>
              <a:rPr lang="fr-FR" sz="2400" b="1" dirty="0">
                <a:solidFill>
                  <a:schemeClr val="accent5">
                    <a:lumMod val="75000"/>
                  </a:schemeClr>
                </a:solidFill>
              </a:rPr>
              <a:t>4. Renforcer ou redéfinir les politiques documentaires institutionnelles.</a:t>
            </a:r>
          </a:p>
          <a:p>
            <a:pPr marL="1143000" lvl="2" indent="-342900">
              <a:buFont typeface="Wingdings" panose="05000000000000000000" pitchFamily="2" charset="2"/>
              <a:buChar char="v"/>
            </a:pPr>
            <a:endParaRPr lang="fr-FR" sz="2400" b="1" dirty="0"/>
          </a:p>
          <a:p>
            <a:pPr marL="1143000" lvl="2" indent="-342900">
              <a:buFont typeface="Wingdings" panose="05000000000000000000" pitchFamily="2" charset="2"/>
              <a:buChar char="v"/>
            </a:pPr>
            <a:endParaRPr lang="fr-FR" sz="2400" b="1" dirty="0"/>
          </a:p>
        </p:txBody>
      </p:sp>
    </p:spTree>
    <p:extLst>
      <p:ext uri="{BB962C8B-B14F-4D97-AF65-F5344CB8AC3E}">
        <p14:creationId xmlns:p14="http://schemas.microsoft.com/office/powerpoint/2010/main" xmlns="" val="1691787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0945" y="751256"/>
            <a:ext cx="7495310" cy="707886"/>
          </a:xfrm>
          <a:prstGeom prst="rect">
            <a:avLst/>
          </a:prstGeom>
        </p:spPr>
        <p:txBody>
          <a:bodyPr wrap="square">
            <a:spAutoFit/>
          </a:bodyPr>
          <a:lstStyle/>
          <a:p>
            <a:pPr algn="ctr"/>
            <a:r>
              <a:rPr lang="fr-FR" sz="4000" b="1" cap="all" dirty="0">
                <a:solidFill>
                  <a:srgbClr val="7030A0"/>
                </a:solidFill>
              </a:rPr>
              <a:t>4- ACQUIS DU PROJET</a:t>
            </a:r>
            <a:endParaRPr lang="fr-FR" sz="4000" dirty="0"/>
          </a:p>
        </p:txBody>
      </p:sp>
      <p:sp>
        <p:nvSpPr>
          <p:cNvPr id="4" name="Rectangle 3"/>
          <p:cNvSpPr/>
          <p:nvPr/>
        </p:nvSpPr>
        <p:spPr>
          <a:xfrm>
            <a:off x="987576" y="1562953"/>
            <a:ext cx="10955042" cy="6370975"/>
          </a:xfrm>
          <a:prstGeom prst="rect">
            <a:avLst/>
          </a:prstGeom>
        </p:spPr>
        <p:txBody>
          <a:bodyPr wrap="square">
            <a:spAutoFit/>
          </a:bodyPr>
          <a:lstStyle/>
          <a:p>
            <a:pPr marL="1143000" lvl="2" indent="-342900">
              <a:buFont typeface="Wingdings" panose="05000000000000000000" pitchFamily="2" charset="2"/>
              <a:buChar char="v"/>
            </a:pPr>
            <a:r>
              <a:rPr lang="fr-FR" sz="2400" b="1" dirty="0"/>
              <a:t>Equipe technique de coordination du projet formée, capable d’implémenter le projet au plan national (secteur public et privé)</a:t>
            </a:r>
          </a:p>
          <a:p>
            <a:pPr marL="800100" lvl="2"/>
            <a:endParaRPr lang="fr-FR" sz="2400" b="1" dirty="0"/>
          </a:p>
          <a:p>
            <a:pPr marL="1143000" lvl="2" indent="-342900">
              <a:buFont typeface="Wingdings" panose="05000000000000000000" pitchFamily="2" charset="2"/>
              <a:buChar char="v"/>
            </a:pPr>
            <a:r>
              <a:rPr lang="fr-FR" sz="2400" b="1" dirty="0"/>
              <a:t>Collaboration renforcée entre le RITER et la communauté des bibliothécaires</a:t>
            </a:r>
          </a:p>
          <a:p>
            <a:pPr marL="800100" lvl="2"/>
            <a:endParaRPr lang="fr-FR" sz="2400" b="1" dirty="0"/>
          </a:p>
          <a:p>
            <a:pPr marL="1143000" lvl="2" indent="-342900">
              <a:buFont typeface="Wingdings" panose="05000000000000000000" pitchFamily="2" charset="2"/>
              <a:buChar char="v"/>
            </a:pPr>
            <a:r>
              <a:rPr lang="fr-FR" sz="2400" b="1" dirty="0"/>
              <a:t>Lancement des activités du consortium des bibliothèques de l’enseignement supérieur (COBES-CI) atelier TANDEM le 16 février 2017</a:t>
            </a:r>
          </a:p>
          <a:p>
            <a:pPr marL="800100" lvl="2"/>
            <a:endParaRPr lang="fr-FR" sz="2400" b="1" dirty="0"/>
          </a:p>
          <a:p>
            <a:pPr marL="1143000" lvl="2" indent="-342900">
              <a:buFont typeface="Wingdings" panose="05000000000000000000" pitchFamily="2" charset="2"/>
              <a:buChar char="v"/>
            </a:pPr>
            <a:r>
              <a:rPr lang="fr-FR" sz="2400" b="1" dirty="0"/>
              <a:t>Appui du COBES-CI par l’Université Virtuelle pour le développement de :</a:t>
            </a:r>
          </a:p>
          <a:p>
            <a:pPr marL="1143000" lvl="2" indent="-342900">
              <a:buFontTx/>
              <a:buChar char="-"/>
            </a:pPr>
            <a:r>
              <a:rPr lang="fr-FR" sz="2400" b="1" dirty="0"/>
              <a:t>la collaboration entre les professionnels des bibliothèques, </a:t>
            </a:r>
          </a:p>
          <a:p>
            <a:pPr marL="1143000" lvl="2" indent="-342900">
              <a:buFontTx/>
              <a:buChar char="-"/>
            </a:pPr>
            <a:r>
              <a:rPr lang="fr-FR" sz="2400" b="1" dirty="0"/>
              <a:t>la coopération interuniversitaire et internationale (développement des l’accès aux ressources électroniques)</a:t>
            </a:r>
          </a:p>
          <a:p>
            <a:pPr marL="800100" lvl="2"/>
            <a:endParaRPr lang="fr-FR" sz="2400" b="1" dirty="0"/>
          </a:p>
          <a:p>
            <a:pPr marL="800100" lvl="2"/>
            <a:endParaRPr lang="fr-FR" sz="2400" b="1" dirty="0">
              <a:solidFill>
                <a:srgbClr val="C00000"/>
              </a:solidFill>
            </a:endParaRPr>
          </a:p>
          <a:p>
            <a:pPr marL="1143000" lvl="2" indent="-342900">
              <a:buFont typeface="Wingdings" panose="05000000000000000000" pitchFamily="2" charset="2"/>
              <a:buChar char="v"/>
            </a:pPr>
            <a:endParaRPr lang="fr-FR" sz="2400" b="1" dirty="0"/>
          </a:p>
          <a:p>
            <a:pPr marL="1143000" lvl="2" indent="-342900">
              <a:buFont typeface="Wingdings" panose="05000000000000000000" pitchFamily="2" charset="2"/>
              <a:buChar char="v"/>
            </a:pPr>
            <a:endParaRPr lang="fr-FR" sz="2400" b="1" dirty="0"/>
          </a:p>
        </p:txBody>
      </p:sp>
    </p:spTree>
    <p:extLst>
      <p:ext uri="{BB962C8B-B14F-4D97-AF65-F5344CB8AC3E}">
        <p14:creationId xmlns:p14="http://schemas.microsoft.com/office/powerpoint/2010/main" xmlns="" val="397516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7040" y="640482"/>
            <a:ext cx="6155312" cy="646331"/>
          </a:xfrm>
          <a:prstGeom prst="rect">
            <a:avLst/>
          </a:prstGeom>
        </p:spPr>
        <p:txBody>
          <a:bodyPr wrap="square">
            <a:spAutoFit/>
          </a:bodyPr>
          <a:lstStyle/>
          <a:p>
            <a:pPr algn="ctr"/>
            <a:r>
              <a:rPr lang="fr-FR" sz="3600" b="1" cap="all" dirty="0">
                <a:solidFill>
                  <a:srgbClr val="7030A0"/>
                </a:solidFill>
              </a:rPr>
              <a:t>introduction</a:t>
            </a:r>
            <a:endParaRPr lang="fr-FR" sz="3600" dirty="0"/>
          </a:p>
        </p:txBody>
      </p:sp>
      <p:sp>
        <p:nvSpPr>
          <p:cNvPr id="4" name="Rectangle 3"/>
          <p:cNvSpPr/>
          <p:nvPr/>
        </p:nvSpPr>
        <p:spPr>
          <a:xfrm>
            <a:off x="1055342" y="979468"/>
            <a:ext cx="10711541" cy="6247864"/>
          </a:xfrm>
          <a:prstGeom prst="rect">
            <a:avLst/>
          </a:prstGeom>
        </p:spPr>
        <p:txBody>
          <a:bodyPr wrap="square">
            <a:spAutoFit/>
          </a:bodyPr>
          <a:lstStyle/>
          <a:p>
            <a:pPr marL="800100" lvl="2"/>
            <a:endParaRPr lang="en-GB" sz="2400" b="1" dirty="0">
              <a:solidFill>
                <a:srgbClr val="00B050"/>
              </a:solidFill>
              <a:latin typeface="Arial" panose="020B0604020202020204" pitchFamily="34" charset="0"/>
              <a:cs typeface="Arial" panose="020B0604020202020204" pitchFamily="34" charset="0"/>
            </a:endParaRPr>
          </a:p>
          <a:p>
            <a:pPr marL="800100" lvl="2"/>
            <a:endParaRPr lang="fr-FR" sz="2000" b="1" dirty="0"/>
          </a:p>
          <a:p>
            <a:pPr marL="1143000" lvl="2" indent="-342900">
              <a:buFont typeface="Wingdings" panose="05000000000000000000" pitchFamily="2" charset="2"/>
              <a:buChar char="v"/>
            </a:pPr>
            <a:r>
              <a:rPr lang="en-GB" sz="2400" b="1" dirty="0" err="1">
                <a:cs typeface="Arial" panose="020B0604020202020204" pitchFamily="34" charset="0"/>
              </a:rPr>
              <a:t>Accès</a:t>
            </a:r>
            <a:r>
              <a:rPr lang="en-GB" sz="2400" b="1" dirty="0">
                <a:cs typeface="Arial" panose="020B0604020202020204" pitchFamily="34" charset="0"/>
              </a:rPr>
              <a:t> et utilisation de </a:t>
            </a:r>
            <a:r>
              <a:rPr lang="en-GB" sz="2400" b="1" dirty="0" err="1">
                <a:cs typeface="Arial" panose="020B0604020202020204" pitchFamily="34" charset="0"/>
              </a:rPr>
              <a:t>l’information</a:t>
            </a:r>
            <a:r>
              <a:rPr lang="en-GB" sz="2400" b="1" dirty="0">
                <a:cs typeface="Arial" panose="020B0604020202020204" pitchFamily="34" charset="0"/>
              </a:rPr>
              <a:t> </a:t>
            </a:r>
            <a:r>
              <a:rPr lang="en-GB" sz="2400" b="1" dirty="0" err="1">
                <a:cs typeface="Arial" panose="020B0604020202020204" pitchFamily="34" charset="0"/>
              </a:rPr>
              <a:t>favorisent</a:t>
            </a:r>
            <a:r>
              <a:rPr lang="en-GB" sz="2400" b="1" dirty="0">
                <a:cs typeface="Arial" panose="020B0604020202020204" pitchFamily="34" charset="0"/>
              </a:rPr>
              <a:t> le </a:t>
            </a:r>
            <a:r>
              <a:rPr lang="en-GB" sz="2400" b="1" dirty="0" err="1">
                <a:cs typeface="Arial" panose="020B0604020202020204" pitchFamily="34" charset="0"/>
              </a:rPr>
              <a:t>développement</a:t>
            </a:r>
            <a:r>
              <a:rPr lang="en-GB" sz="2400" b="1" dirty="0">
                <a:cs typeface="Arial" panose="020B0604020202020204" pitchFamily="34" charset="0"/>
              </a:rPr>
              <a:t> </a:t>
            </a:r>
            <a:r>
              <a:rPr lang="en-GB" sz="2400" b="1" dirty="0" err="1">
                <a:cs typeface="Arial" panose="020B0604020202020204" pitchFamily="34" charset="0"/>
              </a:rPr>
              <a:t>selon</a:t>
            </a:r>
            <a:r>
              <a:rPr lang="en-GB" sz="2400" b="1" dirty="0">
                <a:cs typeface="Arial" panose="020B0604020202020204" pitchFamily="34" charset="0"/>
              </a:rPr>
              <a:t> la declaration de </a:t>
            </a:r>
            <a:r>
              <a:rPr lang="en-GB" sz="2400" b="1" dirty="0" err="1">
                <a:cs typeface="Arial" panose="020B0604020202020204" pitchFamily="34" charset="0"/>
              </a:rPr>
              <a:t>l’IFLA</a:t>
            </a:r>
            <a:r>
              <a:rPr lang="en-GB" sz="2400" b="1" dirty="0">
                <a:cs typeface="Arial" panose="020B0604020202020204" pitchFamily="34" charset="0"/>
              </a:rPr>
              <a:t> à Lyon </a:t>
            </a:r>
            <a:r>
              <a:rPr lang="en-GB" sz="2400" b="1" dirty="0" err="1">
                <a:cs typeface="Arial" panose="020B0604020202020204" pitchFamily="34" charset="0"/>
              </a:rPr>
              <a:t>en</a:t>
            </a:r>
            <a:r>
              <a:rPr lang="en-GB" sz="2400" b="1" dirty="0">
                <a:cs typeface="Arial" panose="020B0604020202020204" pitchFamily="34" charset="0"/>
              </a:rPr>
              <a:t> 2014, les agendas du </a:t>
            </a:r>
            <a:r>
              <a:rPr lang="en-GB" sz="2400" b="1" dirty="0" err="1">
                <a:cs typeface="Arial" panose="020B0604020202020204" pitchFamily="34" charset="0"/>
              </a:rPr>
              <a:t>système</a:t>
            </a:r>
            <a:r>
              <a:rPr lang="en-GB" sz="2400" b="1" dirty="0">
                <a:cs typeface="Arial" panose="020B0604020202020204" pitchFamily="34" charset="0"/>
              </a:rPr>
              <a:t> des Nations </a:t>
            </a:r>
            <a:r>
              <a:rPr lang="en-GB" sz="2400" b="1" dirty="0" err="1">
                <a:cs typeface="Arial" panose="020B0604020202020204" pitchFamily="34" charset="0"/>
              </a:rPr>
              <a:t>Unies</a:t>
            </a:r>
            <a:r>
              <a:rPr lang="en-GB" sz="2400" b="1" dirty="0">
                <a:cs typeface="Arial" panose="020B0604020202020204" pitchFamily="34" charset="0"/>
              </a:rPr>
              <a:t> de 2030 et 2063</a:t>
            </a:r>
          </a:p>
          <a:p>
            <a:pPr marL="800100" lvl="2"/>
            <a:endParaRPr lang="en-GB" sz="2400" b="1" dirty="0">
              <a:cs typeface="Arial" panose="020B0604020202020204" pitchFamily="34" charset="0"/>
            </a:endParaRPr>
          </a:p>
          <a:p>
            <a:pPr marL="1143000" lvl="2" indent="-342900">
              <a:buFont typeface="Wingdings" panose="05000000000000000000" pitchFamily="2" charset="2"/>
              <a:buChar char="v"/>
            </a:pPr>
            <a:r>
              <a:rPr lang="en-GB" sz="2400" b="1" dirty="0" err="1">
                <a:cs typeface="Arial" panose="020B0604020202020204" pitchFamily="34" charset="0"/>
              </a:rPr>
              <a:t>Accès</a:t>
            </a:r>
            <a:r>
              <a:rPr lang="en-GB" sz="2400" b="1" dirty="0">
                <a:cs typeface="Arial" panose="020B0604020202020204" pitchFamily="34" charset="0"/>
              </a:rPr>
              <a:t> à </a:t>
            </a:r>
            <a:r>
              <a:rPr lang="en-GB" sz="2400" b="1" dirty="0" err="1">
                <a:cs typeface="Arial" panose="020B0604020202020204" pitchFamily="34" charset="0"/>
              </a:rPr>
              <a:t>l’information</a:t>
            </a:r>
            <a:r>
              <a:rPr lang="en-GB" sz="2400" b="1" dirty="0">
                <a:cs typeface="Arial" panose="020B0604020202020204" pitchFamily="34" charset="0"/>
              </a:rPr>
              <a:t> </a:t>
            </a:r>
            <a:r>
              <a:rPr lang="en-GB" sz="2400" b="1" dirty="0" err="1">
                <a:cs typeface="Arial" panose="020B0604020202020204" pitchFamily="34" charset="0"/>
              </a:rPr>
              <a:t>scientifique</a:t>
            </a:r>
            <a:r>
              <a:rPr lang="en-GB" sz="2400" b="1" dirty="0">
                <a:cs typeface="Arial" panose="020B0604020202020204" pitchFamily="34" charset="0"/>
              </a:rPr>
              <a:t> et technique difficile </a:t>
            </a:r>
            <a:r>
              <a:rPr lang="en-GB" sz="2400" b="1" dirty="0" err="1">
                <a:cs typeface="Arial" panose="020B0604020202020204" pitchFamily="34" charset="0"/>
              </a:rPr>
              <a:t>en</a:t>
            </a:r>
            <a:r>
              <a:rPr lang="en-GB" sz="2400" b="1" dirty="0">
                <a:cs typeface="Arial" panose="020B0604020202020204" pitchFamily="34" charset="0"/>
              </a:rPr>
              <a:t> </a:t>
            </a:r>
            <a:r>
              <a:rPr lang="en-GB" sz="2400" b="1" dirty="0" err="1">
                <a:cs typeface="Arial" panose="020B0604020202020204" pitchFamily="34" charset="0"/>
              </a:rPr>
              <a:t>Afrique</a:t>
            </a:r>
            <a:r>
              <a:rPr lang="en-GB" sz="2400" b="1" dirty="0">
                <a:cs typeface="Arial" panose="020B0604020202020204" pitchFamily="34" charset="0"/>
              </a:rPr>
              <a:t> et </a:t>
            </a:r>
            <a:r>
              <a:rPr lang="en-GB" sz="2400" b="1" dirty="0" err="1">
                <a:cs typeface="Arial" panose="020B0604020202020204" pitchFamily="34" charset="0"/>
              </a:rPr>
              <a:t>notamment</a:t>
            </a:r>
            <a:r>
              <a:rPr lang="en-GB" sz="2400" b="1" dirty="0">
                <a:cs typeface="Arial" panose="020B0604020202020204" pitchFamily="34" charset="0"/>
              </a:rPr>
              <a:t> </a:t>
            </a:r>
            <a:r>
              <a:rPr lang="en-GB" sz="2400" b="1" dirty="0" err="1">
                <a:cs typeface="Arial" panose="020B0604020202020204" pitchFamily="34" charset="0"/>
              </a:rPr>
              <a:t>en</a:t>
            </a:r>
            <a:r>
              <a:rPr lang="en-GB" sz="2400" b="1" dirty="0">
                <a:cs typeface="Arial" panose="020B0604020202020204" pitchFamily="34" charset="0"/>
              </a:rPr>
              <a:t> Côte d’Ivoire (</a:t>
            </a:r>
            <a:r>
              <a:rPr lang="en-GB" sz="2400" b="1" dirty="0" err="1">
                <a:cs typeface="Arial" panose="020B0604020202020204" pitchFamily="34" charset="0"/>
              </a:rPr>
              <a:t>enseignement</a:t>
            </a:r>
            <a:r>
              <a:rPr lang="en-GB" sz="2400" b="1" dirty="0">
                <a:cs typeface="Arial" panose="020B0604020202020204" pitchFamily="34" charset="0"/>
              </a:rPr>
              <a:t> </a:t>
            </a:r>
            <a:r>
              <a:rPr lang="en-GB" sz="2400" b="1" dirty="0" err="1">
                <a:cs typeface="Arial" panose="020B0604020202020204" pitchFamily="34" charset="0"/>
              </a:rPr>
              <a:t>supérieur</a:t>
            </a:r>
            <a:r>
              <a:rPr lang="en-GB" sz="2400" b="1" dirty="0">
                <a:cs typeface="Arial" panose="020B0604020202020204" pitchFamily="34" charset="0"/>
              </a:rPr>
              <a:t> et la </a:t>
            </a:r>
            <a:r>
              <a:rPr lang="en-GB" sz="2400" b="1" dirty="0" err="1">
                <a:cs typeface="Arial" panose="020B0604020202020204" pitchFamily="34" charset="0"/>
              </a:rPr>
              <a:t>recherche</a:t>
            </a:r>
            <a:r>
              <a:rPr lang="en-GB" sz="2400" b="1" dirty="0">
                <a:cs typeface="Arial" panose="020B0604020202020204" pitchFamily="34" charset="0"/>
              </a:rPr>
              <a:t>) </a:t>
            </a:r>
          </a:p>
          <a:p>
            <a:pPr marL="800100" lvl="2"/>
            <a:r>
              <a:rPr lang="en-GB" sz="2400" b="1" dirty="0">
                <a:cs typeface="Arial" panose="020B0604020202020204" pitchFamily="34" charset="0"/>
              </a:rPr>
              <a:t> </a:t>
            </a:r>
          </a:p>
          <a:p>
            <a:pPr marL="1143000" lvl="2" indent="-342900">
              <a:buFont typeface="Wingdings" panose="05000000000000000000" pitchFamily="2" charset="2"/>
              <a:buChar char="v"/>
            </a:pPr>
            <a:r>
              <a:rPr lang="en-GB" sz="2400" b="1" dirty="0">
                <a:cs typeface="Arial" panose="020B0604020202020204" pitchFamily="34" charset="0"/>
              </a:rPr>
              <a:t>Après la </a:t>
            </a:r>
            <a:r>
              <a:rPr lang="en-GB" sz="2400" b="1" dirty="0" err="1">
                <a:cs typeface="Arial" panose="020B0604020202020204" pitchFamily="34" charset="0"/>
              </a:rPr>
              <a:t>crise</a:t>
            </a:r>
            <a:r>
              <a:rPr lang="en-GB" sz="2400" b="1" dirty="0">
                <a:cs typeface="Arial" panose="020B0604020202020204" pitchFamily="34" charset="0"/>
              </a:rPr>
              <a:t> post-</a:t>
            </a:r>
            <a:r>
              <a:rPr lang="en-GB" sz="2400" b="1" dirty="0" err="1">
                <a:cs typeface="Arial" panose="020B0604020202020204" pitchFamily="34" charset="0"/>
              </a:rPr>
              <a:t>électorale</a:t>
            </a:r>
            <a:r>
              <a:rPr lang="en-GB" sz="2400" b="1" dirty="0">
                <a:cs typeface="Arial" panose="020B0604020202020204" pitchFamily="34" charset="0"/>
              </a:rPr>
              <a:t> aux consequences Lourdes </a:t>
            </a:r>
            <a:r>
              <a:rPr lang="en-GB" sz="2400" b="1" dirty="0" err="1">
                <a:cs typeface="Arial" panose="020B0604020202020204" pitchFamily="34" charset="0"/>
              </a:rPr>
              <a:t>dans</a:t>
            </a:r>
            <a:r>
              <a:rPr lang="en-GB" sz="2400" b="1" dirty="0">
                <a:cs typeface="Arial" panose="020B0604020202020204" pitchFamily="34" charset="0"/>
              </a:rPr>
              <a:t> les </a:t>
            </a:r>
            <a:r>
              <a:rPr lang="en-GB" sz="2400" b="1" dirty="0" err="1">
                <a:cs typeface="Arial" panose="020B0604020202020204" pitchFamily="34" charset="0"/>
              </a:rPr>
              <a:t>universités</a:t>
            </a:r>
            <a:r>
              <a:rPr lang="en-GB" sz="2400" b="1" dirty="0">
                <a:cs typeface="Arial" panose="020B0604020202020204" pitchFamily="34" charset="0"/>
              </a:rPr>
              <a:t> </a:t>
            </a:r>
            <a:r>
              <a:rPr lang="en-GB" sz="2400" b="1" dirty="0" err="1">
                <a:cs typeface="Arial" panose="020B0604020202020204" pitchFamily="34" charset="0"/>
              </a:rPr>
              <a:t>publiques</a:t>
            </a:r>
            <a:r>
              <a:rPr lang="en-GB" sz="2400" b="1" dirty="0">
                <a:cs typeface="Arial" panose="020B0604020202020204" pitchFamily="34" charset="0"/>
              </a:rPr>
              <a:t> </a:t>
            </a:r>
            <a:r>
              <a:rPr lang="en-GB" sz="2400" b="1" dirty="0" err="1">
                <a:cs typeface="Arial" panose="020B0604020202020204" pitchFamily="34" charset="0"/>
              </a:rPr>
              <a:t>ivoiriennes</a:t>
            </a:r>
            <a:r>
              <a:rPr lang="en-GB" sz="2400" b="1" dirty="0">
                <a:cs typeface="Arial" panose="020B0604020202020204" pitchFamily="34" charset="0"/>
              </a:rPr>
              <a:t>, les services </a:t>
            </a:r>
            <a:r>
              <a:rPr lang="en-GB" sz="2400" b="1" dirty="0" err="1">
                <a:cs typeface="Arial" panose="020B0604020202020204" pitchFamily="34" charset="0"/>
              </a:rPr>
              <a:t>administratifs</a:t>
            </a:r>
            <a:r>
              <a:rPr lang="en-GB" sz="2400" b="1" dirty="0">
                <a:cs typeface="Arial" panose="020B0604020202020204" pitchFamily="34" charset="0"/>
              </a:rPr>
              <a:t>, les </a:t>
            </a:r>
            <a:r>
              <a:rPr lang="en-GB" sz="2400" b="1" dirty="0" err="1">
                <a:cs typeface="Arial" panose="020B0604020202020204" pitchFamily="34" charset="0"/>
              </a:rPr>
              <a:t>laboratoires</a:t>
            </a:r>
            <a:r>
              <a:rPr lang="en-GB" sz="2400" b="1" dirty="0">
                <a:cs typeface="Arial" panose="020B0604020202020204" pitchFamily="34" charset="0"/>
              </a:rPr>
              <a:t>, les </a:t>
            </a:r>
            <a:r>
              <a:rPr lang="en-GB" sz="2400" b="1" dirty="0" err="1">
                <a:cs typeface="Arial" panose="020B0604020202020204" pitchFamily="34" charset="0"/>
              </a:rPr>
              <a:t>instituts</a:t>
            </a:r>
            <a:r>
              <a:rPr lang="en-GB" sz="2400" b="1" dirty="0">
                <a:cs typeface="Arial" panose="020B0604020202020204" pitchFamily="34" charset="0"/>
              </a:rPr>
              <a:t> de </a:t>
            </a:r>
            <a:r>
              <a:rPr lang="en-GB" sz="2400" b="1" dirty="0" err="1">
                <a:cs typeface="Arial" panose="020B0604020202020204" pitchFamily="34" charset="0"/>
              </a:rPr>
              <a:t>recherche</a:t>
            </a:r>
            <a:r>
              <a:rPr lang="en-GB" sz="2400" b="1" dirty="0">
                <a:cs typeface="Arial" panose="020B0604020202020204" pitchFamily="34" charset="0"/>
              </a:rPr>
              <a:t>, les </a:t>
            </a:r>
            <a:r>
              <a:rPr lang="en-GB" sz="2400" b="1" dirty="0" err="1">
                <a:cs typeface="Arial" panose="020B0604020202020204" pitchFamily="34" charset="0"/>
              </a:rPr>
              <a:t>bibliothèques</a:t>
            </a:r>
            <a:r>
              <a:rPr lang="en-GB" sz="2400" b="1" dirty="0">
                <a:cs typeface="Arial" panose="020B0604020202020204" pitchFamily="34" charset="0"/>
              </a:rPr>
              <a:t> </a:t>
            </a:r>
            <a:r>
              <a:rPr lang="en-GB" sz="2400" b="1" dirty="0" err="1">
                <a:cs typeface="Arial" panose="020B0604020202020204" pitchFamily="34" charset="0"/>
              </a:rPr>
              <a:t>sombrent</a:t>
            </a:r>
            <a:r>
              <a:rPr lang="en-GB" sz="2400" b="1" dirty="0">
                <a:cs typeface="Arial" panose="020B0604020202020204" pitchFamily="34" charset="0"/>
              </a:rPr>
              <a:t> </a:t>
            </a:r>
            <a:r>
              <a:rPr lang="fr-FR" sz="2400" b="1" dirty="0"/>
              <a:t>dans une plus grande pauvreté documentaire et une insuffisance remarquable en équipement suite aux pillages et aux destructions</a:t>
            </a:r>
          </a:p>
          <a:p>
            <a:pPr marL="1143000" lvl="2" indent="-342900">
              <a:buFont typeface="Wingdings" panose="05000000000000000000" pitchFamily="2" charset="2"/>
              <a:buChar char="v"/>
            </a:pPr>
            <a:endParaRPr lang="en-GB" sz="2000" b="1" dirty="0">
              <a:cs typeface="Arial" panose="020B0604020202020204" pitchFamily="34" charset="0"/>
            </a:endParaRPr>
          </a:p>
          <a:p>
            <a:pPr marL="800100" lvl="2"/>
            <a:endParaRPr lang="fr-FR" sz="2400" b="1" dirty="0">
              <a:solidFill>
                <a:srgbClr val="00B050"/>
              </a:solidFill>
              <a:latin typeface="Arial" panose="020B0604020202020204" pitchFamily="34" charset="0"/>
              <a:cs typeface="Arial" panose="020B0604020202020204" pitchFamily="34" charset="0"/>
            </a:endParaRPr>
          </a:p>
          <a:p>
            <a:pPr marL="800100" lvl="2"/>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89767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5491" y="751256"/>
            <a:ext cx="8880764" cy="707886"/>
          </a:xfrm>
          <a:prstGeom prst="rect">
            <a:avLst/>
          </a:prstGeom>
        </p:spPr>
        <p:txBody>
          <a:bodyPr wrap="square">
            <a:spAutoFit/>
          </a:bodyPr>
          <a:lstStyle/>
          <a:p>
            <a:pPr algn="ctr"/>
            <a:r>
              <a:rPr lang="fr-FR" sz="4000" b="1" cap="all" dirty="0">
                <a:solidFill>
                  <a:srgbClr val="7030A0"/>
                </a:solidFill>
              </a:rPr>
              <a:t>iii. PERSPECTIVES ET RECOMMANDATION</a:t>
            </a:r>
            <a:endParaRPr lang="fr-FR" sz="4000" dirty="0"/>
          </a:p>
        </p:txBody>
      </p:sp>
      <p:sp>
        <p:nvSpPr>
          <p:cNvPr id="4" name="Rectangle 3"/>
          <p:cNvSpPr/>
          <p:nvPr/>
        </p:nvSpPr>
        <p:spPr>
          <a:xfrm>
            <a:off x="849031" y="953353"/>
            <a:ext cx="10747224" cy="6124754"/>
          </a:xfrm>
          <a:prstGeom prst="rect">
            <a:avLst/>
          </a:prstGeom>
        </p:spPr>
        <p:txBody>
          <a:bodyPr wrap="square">
            <a:spAutoFit/>
          </a:bodyPr>
          <a:lstStyle/>
          <a:p>
            <a:pPr marL="800100" lvl="2"/>
            <a:r>
              <a:rPr lang="fr-FR" sz="2400" b="1" dirty="0">
                <a:solidFill>
                  <a:srgbClr val="C00000"/>
                </a:solidFill>
              </a:rPr>
              <a:t> </a:t>
            </a:r>
          </a:p>
          <a:p>
            <a:pPr marL="800100" lvl="2"/>
            <a:endParaRPr lang="fr-FR" sz="3200" b="1" dirty="0">
              <a:solidFill>
                <a:srgbClr val="C00000"/>
              </a:solidFill>
            </a:endParaRPr>
          </a:p>
          <a:p>
            <a:pPr marL="1257300" lvl="2" indent="-457200">
              <a:buAutoNum type="arabicPeriod"/>
            </a:pPr>
            <a:r>
              <a:rPr lang="fr-FR" sz="3200" b="1" dirty="0"/>
              <a:t>Intensifier la collaboration avec le RITER</a:t>
            </a:r>
          </a:p>
          <a:p>
            <a:pPr marL="1257300" lvl="2" indent="-457200">
              <a:buAutoNum type="arabicPeriod"/>
            </a:pPr>
            <a:r>
              <a:rPr lang="fr-FR" sz="3200" b="1" dirty="0"/>
              <a:t>Rechercher des appuis financiers et/ou matériel pour la mise en œuvre des phases 2 et 3 pour la production de contenus </a:t>
            </a:r>
          </a:p>
          <a:p>
            <a:pPr marL="1257300" lvl="2" indent="-457200">
              <a:buAutoNum type="arabicPeriod"/>
            </a:pPr>
            <a:r>
              <a:rPr lang="fr-FR" sz="3200" b="1" dirty="0"/>
              <a:t>Redéfinir le rôle des bibliothécaires et des bibliothèques dans l’enseignement supérieur et la recherche scientifique à l’ère du numérique</a:t>
            </a:r>
          </a:p>
          <a:p>
            <a:pPr marL="1257300" lvl="2" indent="-457200">
              <a:buAutoNum type="arabicPeriod"/>
            </a:pPr>
            <a:r>
              <a:rPr lang="fr-FR" sz="3200" b="1" dirty="0"/>
              <a:t>Élaborer des modèles économiques pour rendre le projet durable.</a:t>
            </a:r>
          </a:p>
          <a:p>
            <a:pPr marL="800100" lvl="2"/>
            <a:endParaRPr lang="fr-FR" sz="2400" b="1" dirty="0"/>
          </a:p>
          <a:p>
            <a:pPr marL="1143000" lvl="2" indent="-342900">
              <a:buFont typeface="Wingdings" panose="05000000000000000000" pitchFamily="2" charset="2"/>
              <a:buChar char="v"/>
            </a:pPr>
            <a:endParaRPr lang="fr-FR" sz="2400" b="1" dirty="0"/>
          </a:p>
        </p:txBody>
      </p:sp>
    </p:spTree>
    <p:extLst>
      <p:ext uri="{BB962C8B-B14F-4D97-AF65-F5344CB8AC3E}">
        <p14:creationId xmlns:p14="http://schemas.microsoft.com/office/powerpoint/2010/main" xmlns="" val="2604046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6506" y="2556588"/>
            <a:ext cx="7912359" cy="4339650"/>
          </a:xfrm>
          <a:prstGeom prst="rect">
            <a:avLst/>
          </a:prstGeom>
        </p:spPr>
        <p:txBody>
          <a:bodyPr wrap="square">
            <a:spAutoFit/>
          </a:bodyPr>
          <a:lstStyle/>
          <a:p>
            <a:pPr algn="ctr"/>
            <a:r>
              <a:rPr lang="fr-FR" sz="4400" b="1" dirty="0">
                <a:solidFill>
                  <a:srgbClr val="7030A0"/>
                </a:solidFill>
              </a:rPr>
              <a:t>Merci pour votre attention!</a:t>
            </a:r>
          </a:p>
          <a:p>
            <a:endParaRPr lang="fr-FR" sz="4000" b="1" dirty="0">
              <a:solidFill>
                <a:srgbClr val="7030A0"/>
              </a:solidFill>
            </a:endParaRPr>
          </a:p>
          <a:p>
            <a:pPr algn="r"/>
            <a:r>
              <a:rPr lang="fr-FR" sz="3200" b="1" dirty="0"/>
              <a:t>Mme COULIBALY Cécile</a:t>
            </a:r>
          </a:p>
          <a:p>
            <a:pPr algn="r"/>
            <a:r>
              <a:rPr lang="fr-FR" sz="2400" dirty="0"/>
              <a:t>Coordinatrice du projet de la Bibliothèque Virtuelle de l’Enseignement Supérieur et la Recherche Scientifique  </a:t>
            </a:r>
          </a:p>
          <a:p>
            <a:pPr algn="r"/>
            <a:r>
              <a:rPr lang="fr-FR" sz="3200" dirty="0">
                <a:hlinkClick r:id="rId2"/>
              </a:rPr>
              <a:t>c</a:t>
            </a:r>
            <a:r>
              <a:rPr lang="fr-FR" sz="3200" dirty="0">
                <a:hlinkClick r:id="rId3"/>
              </a:rPr>
              <a:t>ecile.coulibaly@uvci.edu.ci</a:t>
            </a:r>
            <a:endParaRPr lang="fr-FR" sz="4000" dirty="0"/>
          </a:p>
          <a:p>
            <a:endParaRPr lang="fr-FR" sz="4000" b="1" dirty="0">
              <a:solidFill>
                <a:srgbClr val="7030A0"/>
              </a:solidFill>
            </a:endParaRPr>
          </a:p>
          <a:p>
            <a:endParaRPr lang="fr-FR" sz="4000" dirty="0"/>
          </a:p>
        </p:txBody>
      </p:sp>
    </p:spTree>
    <p:extLst>
      <p:ext uri="{BB962C8B-B14F-4D97-AF65-F5344CB8AC3E}">
        <p14:creationId xmlns:p14="http://schemas.microsoft.com/office/powerpoint/2010/main" xmlns="" val="145634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5482" y="734547"/>
            <a:ext cx="6155312" cy="646331"/>
          </a:xfrm>
          <a:prstGeom prst="rect">
            <a:avLst/>
          </a:prstGeom>
        </p:spPr>
        <p:txBody>
          <a:bodyPr wrap="square">
            <a:spAutoFit/>
          </a:bodyPr>
          <a:lstStyle/>
          <a:p>
            <a:pPr algn="ctr"/>
            <a:r>
              <a:rPr lang="fr-FR" sz="3600" b="1" cap="all" dirty="0">
                <a:solidFill>
                  <a:srgbClr val="7030A0"/>
                </a:solidFill>
              </a:rPr>
              <a:t>introduction</a:t>
            </a:r>
            <a:endParaRPr lang="fr-FR" sz="3600" dirty="0"/>
          </a:p>
        </p:txBody>
      </p:sp>
      <p:sp>
        <p:nvSpPr>
          <p:cNvPr id="4" name="Rectangle 3"/>
          <p:cNvSpPr/>
          <p:nvPr/>
        </p:nvSpPr>
        <p:spPr>
          <a:xfrm>
            <a:off x="928254" y="1380878"/>
            <a:ext cx="10778838" cy="5139869"/>
          </a:xfrm>
          <a:prstGeom prst="rect">
            <a:avLst/>
          </a:prstGeom>
        </p:spPr>
        <p:txBody>
          <a:bodyPr wrap="square">
            <a:spAutoFit/>
          </a:bodyPr>
          <a:lstStyle/>
          <a:p>
            <a:pPr marL="800100" lvl="2"/>
            <a:endParaRPr lang="en-GB" sz="2400" b="1" dirty="0">
              <a:solidFill>
                <a:srgbClr val="00B050"/>
              </a:solidFill>
              <a:latin typeface="Arial" panose="020B0604020202020204" pitchFamily="34" charset="0"/>
              <a:cs typeface="Arial" panose="020B0604020202020204" pitchFamily="34" charset="0"/>
            </a:endParaRPr>
          </a:p>
          <a:p>
            <a:pPr marL="800100" lvl="2"/>
            <a:endParaRPr lang="fr-FR" sz="2000" b="1" dirty="0"/>
          </a:p>
          <a:p>
            <a:pPr marL="1143000" lvl="2" indent="-342900">
              <a:buFont typeface="Wingdings" panose="05000000000000000000" pitchFamily="2" charset="2"/>
              <a:buChar char="v"/>
            </a:pPr>
            <a:r>
              <a:rPr lang="fr-FR" sz="2400" b="1" dirty="0"/>
              <a:t>Les bibliothèques ont encore du mal à offrir des services de qualité aux étudiants et aux enseignants-chercheurs depuis la réouverture officielle des administrations universitaires publiques en septembre 2012</a:t>
            </a:r>
          </a:p>
          <a:p>
            <a:pPr marL="800100" lvl="2"/>
            <a:endParaRPr lang="fr-FR" sz="2400" b="1" dirty="0"/>
          </a:p>
          <a:p>
            <a:pPr marL="1143000" lvl="2" indent="-342900">
              <a:buFont typeface="Wingdings" panose="05000000000000000000" pitchFamily="2" charset="2"/>
              <a:buChar char="v"/>
            </a:pPr>
            <a:r>
              <a:rPr lang="en-GB" sz="2400" b="1" dirty="0">
                <a:cs typeface="Arial" panose="020B0604020202020204" pitchFamily="34" charset="0"/>
              </a:rPr>
              <a:t>2012 : </a:t>
            </a:r>
            <a:r>
              <a:rPr lang="en-GB" sz="2400" b="1" dirty="0" err="1">
                <a:cs typeface="Arial" panose="020B0604020202020204" pitchFamily="34" charset="0"/>
              </a:rPr>
              <a:t>basculement</a:t>
            </a:r>
            <a:r>
              <a:rPr lang="en-GB" sz="2400" b="1" dirty="0">
                <a:cs typeface="Arial" panose="020B0604020202020204" pitchFamily="34" charset="0"/>
              </a:rPr>
              <a:t> de </a:t>
            </a:r>
            <a:r>
              <a:rPr lang="en-GB" sz="2400" b="1" dirty="0" err="1">
                <a:cs typeface="Arial" panose="020B0604020202020204" pitchFamily="34" charset="0"/>
              </a:rPr>
              <a:t>l’enseignement</a:t>
            </a:r>
            <a:r>
              <a:rPr lang="en-GB" sz="2400" b="1" dirty="0">
                <a:cs typeface="Arial" panose="020B0604020202020204" pitchFamily="34" charset="0"/>
              </a:rPr>
              <a:t> </a:t>
            </a:r>
            <a:r>
              <a:rPr lang="en-GB" sz="2400" b="1" dirty="0" err="1">
                <a:cs typeface="Arial" panose="020B0604020202020204" pitchFamily="34" charset="0"/>
              </a:rPr>
              <a:t>supérieur</a:t>
            </a:r>
            <a:r>
              <a:rPr lang="en-GB" sz="2400" b="1" dirty="0">
                <a:cs typeface="Arial" panose="020B0604020202020204" pitchFamily="34" charset="0"/>
              </a:rPr>
              <a:t> </a:t>
            </a:r>
            <a:r>
              <a:rPr lang="en-GB" sz="2400" b="1" dirty="0" err="1">
                <a:cs typeface="Arial" panose="020B0604020202020204" pitchFamily="34" charset="0"/>
              </a:rPr>
              <a:t>ivoirien</a:t>
            </a:r>
            <a:r>
              <a:rPr lang="en-GB" sz="2400" b="1" dirty="0">
                <a:cs typeface="Arial" panose="020B0604020202020204" pitchFamily="34" charset="0"/>
              </a:rPr>
              <a:t> </a:t>
            </a:r>
            <a:r>
              <a:rPr lang="en-GB" sz="2400" b="1" dirty="0" err="1">
                <a:cs typeface="Arial" panose="020B0604020202020204" pitchFamily="34" charset="0"/>
              </a:rPr>
              <a:t>dans</a:t>
            </a:r>
            <a:r>
              <a:rPr lang="en-GB" sz="2400" b="1" dirty="0">
                <a:cs typeface="Arial" panose="020B0604020202020204" pitchFamily="34" charset="0"/>
              </a:rPr>
              <a:t> la </a:t>
            </a:r>
            <a:r>
              <a:rPr lang="en-GB" sz="2400" b="1" dirty="0" err="1">
                <a:cs typeface="Arial" panose="020B0604020202020204" pitchFamily="34" charset="0"/>
              </a:rPr>
              <a:t>réforme</a:t>
            </a:r>
            <a:r>
              <a:rPr lang="en-GB" sz="2400" b="1" dirty="0">
                <a:cs typeface="Arial" panose="020B0604020202020204" pitchFamily="34" charset="0"/>
              </a:rPr>
              <a:t> du </a:t>
            </a:r>
            <a:r>
              <a:rPr lang="en-GB" sz="2400" b="1" dirty="0" err="1">
                <a:cs typeface="Arial" panose="020B0604020202020204" pitchFamily="34" charset="0"/>
              </a:rPr>
              <a:t>système</a:t>
            </a:r>
            <a:r>
              <a:rPr lang="en-GB" sz="2400" b="1" dirty="0">
                <a:cs typeface="Arial" panose="020B0604020202020204" pitchFamily="34" charset="0"/>
              </a:rPr>
              <a:t> LMD avec </a:t>
            </a:r>
            <a:r>
              <a:rPr lang="en-GB" sz="2400" b="1" dirty="0" err="1">
                <a:cs typeface="Arial" panose="020B0604020202020204" pitchFamily="34" charset="0"/>
              </a:rPr>
              <a:t>ses</a:t>
            </a:r>
            <a:r>
              <a:rPr lang="en-GB" sz="2400" b="1" dirty="0">
                <a:cs typeface="Arial" panose="020B0604020202020204" pitchFamily="34" charset="0"/>
              </a:rPr>
              <a:t> </a:t>
            </a:r>
            <a:r>
              <a:rPr lang="en-GB" sz="2400" b="1" dirty="0" err="1">
                <a:cs typeface="Arial" panose="020B0604020202020204" pitchFamily="34" charset="0"/>
              </a:rPr>
              <a:t>exigences</a:t>
            </a:r>
            <a:r>
              <a:rPr lang="en-GB" sz="2400" b="1" dirty="0">
                <a:cs typeface="Arial" panose="020B0604020202020204" pitchFamily="34" charset="0"/>
              </a:rPr>
              <a:t> :</a:t>
            </a:r>
          </a:p>
          <a:p>
            <a:pPr marL="1143000" lvl="2" indent="-342900">
              <a:buFont typeface="Courier New" panose="02070309020205020404" pitchFamily="49" charset="0"/>
              <a:buChar char="o"/>
            </a:pPr>
            <a:r>
              <a:rPr lang="en-GB" sz="2400" b="1" dirty="0">
                <a:cs typeface="Arial" panose="020B0604020202020204" pitchFamily="34" charset="0"/>
              </a:rPr>
              <a:t>	-  </a:t>
            </a:r>
            <a:r>
              <a:rPr lang="en-GB" sz="2400" b="1" dirty="0" err="1">
                <a:solidFill>
                  <a:srgbClr val="C00000"/>
                </a:solidFill>
                <a:cs typeface="Arial" panose="020B0604020202020204" pitchFamily="34" charset="0"/>
              </a:rPr>
              <a:t>développement</a:t>
            </a:r>
            <a:r>
              <a:rPr lang="en-GB" sz="2400" b="1" dirty="0">
                <a:solidFill>
                  <a:srgbClr val="C00000"/>
                </a:solidFill>
                <a:cs typeface="Arial" panose="020B0604020202020204" pitchFamily="34" charset="0"/>
              </a:rPr>
              <a:t> de </a:t>
            </a:r>
            <a:r>
              <a:rPr lang="en-GB" sz="2400" b="1" dirty="0" err="1">
                <a:solidFill>
                  <a:srgbClr val="C00000"/>
                </a:solidFill>
                <a:cs typeface="Arial" panose="020B0604020202020204" pitchFamily="34" charset="0"/>
              </a:rPr>
              <a:t>l’usage</a:t>
            </a:r>
            <a:r>
              <a:rPr lang="en-GB" sz="2400" b="1" dirty="0">
                <a:solidFill>
                  <a:srgbClr val="C00000"/>
                </a:solidFill>
                <a:cs typeface="Arial" panose="020B0604020202020204" pitchFamily="34" charset="0"/>
              </a:rPr>
              <a:t> des TIC </a:t>
            </a:r>
            <a:r>
              <a:rPr lang="en-GB" sz="2400" b="1" dirty="0">
                <a:cs typeface="Arial" panose="020B0604020202020204" pitchFamily="34" charset="0"/>
              </a:rPr>
              <a:t>(formation à distance </a:t>
            </a:r>
            <a:r>
              <a:rPr lang="en-GB" sz="2400" b="1" dirty="0" err="1">
                <a:cs typeface="Arial" panose="020B0604020202020204" pitchFamily="34" charset="0"/>
              </a:rPr>
              <a:t>très</a:t>
            </a:r>
            <a:r>
              <a:rPr lang="en-GB" sz="2400" b="1" dirty="0">
                <a:cs typeface="Arial" panose="020B0604020202020204" pitchFamily="34" charset="0"/>
              </a:rPr>
              <a:t> </a:t>
            </a:r>
            <a:r>
              <a:rPr lang="en-GB" sz="2400" b="1" dirty="0" err="1">
                <a:cs typeface="Arial" panose="020B0604020202020204" pitchFamily="34" charset="0"/>
              </a:rPr>
              <a:t>faible</a:t>
            </a:r>
            <a:r>
              <a:rPr lang="en-GB" sz="2400" b="1" dirty="0">
                <a:cs typeface="Arial" panose="020B0604020202020204" pitchFamily="34" charset="0"/>
              </a:rPr>
              <a:t>)</a:t>
            </a:r>
          </a:p>
          <a:p>
            <a:pPr marL="1143000" lvl="2" indent="-342900">
              <a:buFont typeface="Courier New" panose="02070309020205020404" pitchFamily="49" charset="0"/>
              <a:buChar char="o"/>
            </a:pPr>
            <a:r>
              <a:rPr lang="en-GB" sz="2400" b="1" dirty="0">
                <a:cs typeface="Arial" panose="020B0604020202020204" pitchFamily="34" charset="0"/>
              </a:rPr>
              <a:t>	-  </a:t>
            </a:r>
            <a:r>
              <a:rPr lang="en-GB" sz="2400" b="1" dirty="0">
                <a:solidFill>
                  <a:srgbClr val="C00000"/>
                </a:solidFill>
                <a:cs typeface="Arial" panose="020B0604020202020204" pitchFamily="34" charset="0"/>
              </a:rPr>
              <a:t>creation de </a:t>
            </a:r>
            <a:r>
              <a:rPr lang="en-GB" sz="2400" b="1" dirty="0" err="1">
                <a:solidFill>
                  <a:srgbClr val="C00000"/>
                </a:solidFill>
                <a:cs typeface="Arial" panose="020B0604020202020204" pitchFamily="34" charset="0"/>
              </a:rPr>
              <a:t>Bibliothèque</a:t>
            </a:r>
            <a:r>
              <a:rPr lang="en-GB" sz="2400" b="1" dirty="0">
                <a:solidFill>
                  <a:srgbClr val="C00000"/>
                </a:solidFill>
                <a:cs typeface="Arial" panose="020B0604020202020204" pitchFamily="34" charset="0"/>
              </a:rPr>
              <a:t> </a:t>
            </a:r>
            <a:r>
              <a:rPr lang="en-GB" sz="2400" b="1" dirty="0" err="1">
                <a:solidFill>
                  <a:srgbClr val="C00000"/>
                </a:solidFill>
                <a:cs typeface="Arial" panose="020B0604020202020204" pitchFamily="34" charset="0"/>
              </a:rPr>
              <a:t>virtuelle</a:t>
            </a:r>
            <a:r>
              <a:rPr lang="en-GB" sz="2400" b="1" dirty="0">
                <a:cs typeface="Arial" panose="020B0604020202020204" pitchFamily="34" charset="0"/>
              </a:rPr>
              <a:t> (inexistence quasi-</a:t>
            </a:r>
            <a:r>
              <a:rPr lang="en-GB" sz="2400" b="1" dirty="0" err="1">
                <a:cs typeface="Arial" panose="020B0604020202020204" pitchFamily="34" charset="0"/>
              </a:rPr>
              <a:t>totale</a:t>
            </a:r>
            <a:r>
              <a:rPr lang="en-GB" sz="2400" b="1" dirty="0">
                <a:cs typeface="Arial" panose="020B0604020202020204" pitchFamily="34" charset="0"/>
              </a:rPr>
              <a:t> de 	</a:t>
            </a:r>
            <a:r>
              <a:rPr lang="en-GB" sz="2400" b="1" dirty="0" err="1">
                <a:cs typeface="Arial" panose="020B0604020202020204" pitchFamily="34" charset="0"/>
              </a:rPr>
              <a:t>bibliothèques</a:t>
            </a:r>
            <a:r>
              <a:rPr lang="en-GB" sz="2400" b="1" dirty="0">
                <a:cs typeface="Arial" panose="020B0604020202020204" pitchFamily="34" charset="0"/>
              </a:rPr>
              <a:t> </a:t>
            </a:r>
            <a:r>
              <a:rPr lang="en-GB" sz="2400" b="1" dirty="0" err="1">
                <a:cs typeface="Arial" panose="020B0604020202020204" pitchFamily="34" charset="0"/>
              </a:rPr>
              <a:t>universitaires</a:t>
            </a:r>
            <a:r>
              <a:rPr lang="en-GB" sz="2400" b="1" dirty="0">
                <a:cs typeface="Arial" panose="020B0604020202020204" pitchFamily="34" charset="0"/>
              </a:rPr>
              <a:t> et de </a:t>
            </a:r>
            <a:r>
              <a:rPr lang="en-GB" sz="2400" b="1" dirty="0" err="1">
                <a:cs typeface="Arial" panose="020B0604020202020204" pitchFamily="34" charset="0"/>
              </a:rPr>
              <a:t>recherche</a:t>
            </a:r>
            <a:r>
              <a:rPr lang="en-GB" sz="2400" b="1" dirty="0">
                <a:cs typeface="Arial" panose="020B0604020202020204" pitchFamily="34" charset="0"/>
              </a:rPr>
              <a:t> </a:t>
            </a:r>
            <a:r>
              <a:rPr lang="en-GB" sz="2400" b="1" dirty="0" err="1">
                <a:cs typeface="Arial" panose="020B0604020202020204" pitchFamily="34" charset="0"/>
              </a:rPr>
              <a:t>en</a:t>
            </a:r>
            <a:r>
              <a:rPr lang="en-GB" sz="2400" b="1" dirty="0">
                <a:cs typeface="Arial" panose="020B0604020202020204" pitchFamily="34" charset="0"/>
              </a:rPr>
              <a:t> </a:t>
            </a:r>
            <a:r>
              <a:rPr lang="en-GB" sz="2400" b="1" dirty="0" err="1">
                <a:cs typeface="Arial" panose="020B0604020202020204" pitchFamily="34" charset="0"/>
              </a:rPr>
              <a:t>ligne</a:t>
            </a:r>
            <a:r>
              <a:rPr lang="en-GB" sz="2400" b="1" dirty="0">
                <a:cs typeface="Arial" panose="020B0604020202020204" pitchFamily="34" charset="0"/>
              </a:rPr>
              <a:t>)  </a:t>
            </a:r>
          </a:p>
          <a:p>
            <a:pPr marL="1143000" lvl="2" indent="-342900">
              <a:buFont typeface="Wingdings" panose="05000000000000000000" pitchFamily="2" charset="2"/>
              <a:buChar char="v"/>
            </a:pPr>
            <a:endParaRPr lang="en-GB" sz="2000" b="1" dirty="0">
              <a:cs typeface="Arial" panose="020B0604020202020204" pitchFamily="34" charset="0"/>
            </a:endParaRPr>
          </a:p>
          <a:p>
            <a:pPr marL="800100" lvl="2"/>
            <a:endParaRPr lang="fr-FR" sz="2400" b="1" dirty="0">
              <a:solidFill>
                <a:srgbClr val="00B050"/>
              </a:solidFill>
              <a:latin typeface="Arial" panose="020B0604020202020204" pitchFamily="34" charset="0"/>
              <a:cs typeface="Arial" panose="020B0604020202020204" pitchFamily="34" charset="0"/>
            </a:endParaRPr>
          </a:p>
          <a:p>
            <a:pPr marL="800100" lvl="2"/>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6275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604" y="751256"/>
            <a:ext cx="8901404" cy="1077218"/>
          </a:xfrm>
          <a:prstGeom prst="rect">
            <a:avLst/>
          </a:prstGeom>
        </p:spPr>
        <p:txBody>
          <a:bodyPr wrap="square">
            <a:spAutoFit/>
          </a:bodyPr>
          <a:lstStyle/>
          <a:p>
            <a:pPr algn="ctr"/>
            <a:r>
              <a:rPr lang="fr-FR" sz="3200" b="1" cap="all" dirty="0">
                <a:solidFill>
                  <a:srgbClr val="7030A0"/>
                </a:solidFill>
              </a:rPr>
              <a:t>i. DEFIS ET Besoins des différentes communautés </a:t>
            </a:r>
            <a:endParaRPr lang="fr-FR" sz="3200" dirty="0"/>
          </a:p>
        </p:txBody>
      </p:sp>
      <p:sp>
        <p:nvSpPr>
          <p:cNvPr id="4" name="Rectangle 3"/>
          <p:cNvSpPr/>
          <p:nvPr/>
        </p:nvSpPr>
        <p:spPr>
          <a:xfrm>
            <a:off x="732483" y="1719553"/>
            <a:ext cx="11011437" cy="6617196"/>
          </a:xfrm>
          <a:prstGeom prst="rect">
            <a:avLst/>
          </a:prstGeom>
        </p:spPr>
        <p:txBody>
          <a:bodyPr wrap="square">
            <a:spAutoFit/>
          </a:bodyPr>
          <a:lstStyle/>
          <a:p>
            <a:pPr marL="1257300" lvl="2" indent="-457200">
              <a:lnSpc>
                <a:spcPct val="150000"/>
              </a:lnSpc>
              <a:buAutoNum type="arabicPeriod"/>
            </a:pPr>
            <a:r>
              <a:rPr lang="en-GB" sz="2800" b="1" dirty="0">
                <a:solidFill>
                  <a:srgbClr val="00B050"/>
                </a:solidFill>
                <a:latin typeface="Arial" panose="020B0604020202020204" pitchFamily="34" charset="0"/>
                <a:cs typeface="Arial" panose="020B0604020202020204" pitchFamily="34" charset="0"/>
              </a:rPr>
              <a:t>DEFIS </a:t>
            </a:r>
            <a:endParaRPr lang="en-GB" sz="2400" b="1" dirty="0"/>
          </a:p>
          <a:p>
            <a:pPr marL="1143000" lvl="2" indent="-342900">
              <a:buFont typeface="Wingdings" panose="05000000000000000000" pitchFamily="2" charset="2"/>
              <a:buChar char="v"/>
            </a:pPr>
            <a:r>
              <a:rPr lang="en-GB" sz="2600" b="1" dirty="0" err="1"/>
              <a:t>Developper</a:t>
            </a:r>
            <a:r>
              <a:rPr lang="en-GB" sz="2600" b="1" dirty="0"/>
              <a:t> </a:t>
            </a:r>
            <a:r>
              <a:rPr lang="en-GB" sz="2600" b="1" dirty="0" err="1"/>
              <a:t>l’usage</a:t>
            </a:r>
            <a:r>
              <a:rPr lang="en-GB" sz="2600" b="1" dirty="0"/>
              <a:t> des TIC </a:t>
            </a:r>
            <a:r>
              <a:rPr lang="en-GB" sz="2600" b="1" dirty="0" err="1"/>
              <a:t>dans</a:t>
            </a:r>
            <a:r>
              <a:rPr lang="en-GB" sz="2600" b="1" dirty="0"/>
              <a:t> </a:t>
            </a:r>
            <a:r>
              <a:rPr lang="en-GB" sz="2600" b="1" dirty="0" err="1"/>
              <a:t>l’enseignement</a:t>
            </a:r>
            <a:r>
              <a:rPr lang="en-GB" sz="2600" b="1" dirty="0"/>
              <a:t> </a:t>
            </a:r>
            <a:r>
              <a:rPr lang="en-GB" sz="2600" b="1" dirty="0" err="1"/>
              <a:t>supérieur</a:t>
            </a:r>
            <a:r>
              <a:rPr lang="en-GB" sz="2600" b="1" dirty="0"/>
              <a:t> et la </a:t>
            </a:r>
            <a:r>
              <a:rPr lang="en-GB" sz="2600" b="1" dirty="0" err="1"/>
              <a:t>recherche</a:t>
            </a:r>
            <a:r>
              <a:rPr lang="en-GB" sz="2600" b="1" dirty="0"/>
              <a:t> </a:t>
            </a:r>
            <a:r>
              <a:rPr lang="en-GB" sz="2600" b="1" dirty="0" err="1"/>
              <a:t>scientifique</a:t>
            </a:r>
            <a:r>
              <a:rPr lang="en-GB" sz="2600" b="1" dirty="0"/>
              <a:t> (FOAD, FAD)</a:t>
            </a:r>
          </a:p>
          <a:p>
            <a:pPr marL="1143000" lvl="2" indent="-342900">
              <a:buFont typeface="Wingdings" panose="05000000000000000000" pitchFamily="2" charset="2"/>
              <a:buChar char="v"/>
            </a:pPr>
            <a:r>
              <a:rPr lang="en-GB" sz="2600" b="1" dirty="0" err="1"/>
              <a:t>Développer</a:t>
            </a:r>
            <a:r>
              <a:rPr lang="en-GB" sz="2600" b="1" dirty="0"/>
              <a:t> </a:t>
            </a:r>
            <a:r>
              <a:rPr lang="en-GB" sz="2600" b="1" dirty="0" err="1"/>
              <a:t>l’excellence</a:t>
            </a:r>
            <a:r>
              <a:rPr lang="en-GB" sz="2600" b="1" dirty="0"/>
              <a:t> et la </a:t>
            </a:r>
            <a:r>
              <a:rPr lang="en-GB" sz="2600" b="1" dirty="0" err="1"/>
              <a:t>qualité</a:t>
            </a:r>
            <a:r>
              <a:rPr lang="en-GB" sz="2600" b="1" dirty="0"/>
              <a:t> de </a:t>
            </a:r>
            <a:r>
              <a:rPr lang="en-GB" sz="2600" b="1" dirty="0" err="1"/>
              <a:t>l’enseignement</a:t>
            </a:r>
            <a:r>
              <a:rPr lang="en-GB" sz="2600" b="1" dirty="0"/>
              <a:t> et la </a:t>
            </a:r>
            <a:r>
              <a:rPr lang="en-GB" sz="2600" b="1" dirty="0" err="1"/>
              <a:t>recherche</a:t>
            </a:r>
            <a:endParaRPr lang="en-GB" sz="2600" b="1" dirty="0"/>
          </a:p>
          <a:p>
            <a:pPr marL="1143000" lvl="2" indent="-342900">
              <a:buFont typeface="Wingdings" panose="05000000000000000000" pitchFamily="2" charset="2"/>
              <a:buChar char="v"/>
            </a:pPr>
            <a:r>
              <a:rPr lang="en-GB" sz="2600" b="1" dirty="0" err="1"/>
              <a:t>Démocratiser</a:t>
            </a:r>
            <a:r>
              <a:rPr lang="en-GB" sz="2600" b="1" dirty="0"/>
              <a:t> </a:t>
            </a:r>
            <a:r>
              <a:rPr lang="en-GB" sz="2600" b="1" dirty="0" err="1"/>
              <a:t>l’accès</a:t>
            </a:r>
            <a:r>
              <a:rPr lang="en-GB" sz="2600" b="1" dirty="0"/>
              <a:t> à la </a:t>
            </a:r>
            <a:r>
              <a:rPr lang="en-GB" sz="2600" b="1" dirty="0" err="1"/>
              <a:t>connaissance</a:t>
            </a:r>
            <a:r>
              <a:rPr lang="en-GB" sz="2600" b="1" dirty="0"/>
              <a:t> et à </a:t>
            </a:r>
            <a:r>
              <a:rPr lang="en-GB" sz="2600" b="1" dirty="0" err="1"/>
              <a:t>l’information</a:t>
            </a:r>
            <a:r>
              <a:rPr lang="en-GB" sz="2600" b="1" dirty="0"/>
              <a:t> </a:t>
            </a:r>
          </a:p>
          <a:p>
            <a:pPr marL="1143000" lvl="2" indent="-342900">
              <a:buFont typeface="Wingdings" panose="05000000000000000000" pitchFamily="2" charset="2"/>
              <a:buChar char="v"/>
            </a:pPr>
            <a:r>
              <a:rPr lang="en-GB" sz="2600" b="1" dirty="0"/>
              <a:t>Doter les </a:t>
            </a:r>
            <a:r>
              <a:rPr lang="en-GB" sz="2600" b="1" dirty="0" err="1"/>
              <a:t>universités</a:t>
            </a:r>
            <a:r>
              <a:rPr lang="en-GB" sz="2600" b="1" dirty="0"/>
              <a:t> </a:t>
            </a:r>
            <a:r>
              <a:rPr lang="en-GB" sz="2600" b="1" dirty="0" err="1"/>
              <a:t>d’infrastructures</a:t>
            </a:r>
            <a:r>
              <a:rPr lang="en-GB" sz="2600" b="1" dirty="0"/>
              <a:t> </a:t>
            </a:r>
            <a:r>
              <a:rPr lang="en-GB" sz="2600" b="1" dirty="0" err="1"/>
              <a:t>réseaux</a:t>
            </a:r>
            <a:r>
              <a:rPr lang="en-GB" sz="2600" b="1" dirty="0"/>
              <a:t> et </a:t>
            </a:r>
            <a:r>
              <a:rPr lang="en-GB" sz="2600" b="1" dirty="0" err="1"/>
              <a:t>d’équipements</a:t>
            </a:r>
            <a:r>
              <a:rPr lang="en-GB" sz="2600" b="1" dirty="0"/>
              <a:t> </a:t>
            </a:r>
            <a:r>
              <a:rPr lang="en-GB" sz="2600" b="1" dirty="0" err="1"/>
              <a:t>technologiques</a:t>
            </a:r>
            <a:r>
              <a:rPr lang="en-GB" sz="2600" b="1" dirty="0"/>
              <a:t> de pointe</a:t>
            </a:r>
          </a:p>
          <a:p>
            <a:pPr marL="1143000" lvl="2" indent="-342900">
              <a:buFont typeface="Wingdings" panose="05000000000000000000" pitchFamily="2" charset="2"/>
              <a:buChar char="v"/>
            </a:pPr>
            <a:r>
              <a:rPr lang="en-GB" sz="2600" b="1" dirty="0" err="1"/>
              <a:t>Mettre</a:t>
            </a:r>
            <a:r>
              <a:rPr lang="en-GB" sz="2600" b="1" dirty="0"/>
              <a:t> </a:t>
            </a:r>
            <a:r>
              <a:rPr lang="en-GB" sz="2600" b="1" dirty="0" err="1"/>
              <a:t>en</a:t>
            </a:r>
            <a:r>
              <a:rPr lang="en-GB" sz="2600" b="1" dirty="0"/>
              <a:t> oeuvre le </a:t>
            </a:r>
            <a:r>
              <a:rPr lang="en-GB" sz="2600" b="1" dirty="0" err="1"/>
              <a:t>projet</a:t>
            </a:r>
            <a:r>
              <a:rPr lang="en-GB" sz="2600" b="1" dirty="0"/>
              <a:t> de </a:t>
            </a:r>
            <a:r>
              <a:rPr lang="en-GB" sz="2600" b="1" dirty="0" err="1"/>
              <a:t>création</a:t>
            </a:r>
            <a:r>
              <a:rPr lang="en-GB" sz="2600" b="1" dirty="0"/>
              <a:t> de la </a:t>
            </a:r>
            <a:r>
              <a:rPr lang="en-GB" sz="2600" b="1" dirty="0" err="1"/>
              <a:t>bibliothèque</a:t>
            </a:r>
            <a:r>
              <a:rPr lang="en-GB" sz="2600" b="1" dirty="0"/>
              <a:t> </a:t>
            </a:r>
            <a:r>
              <a:rPr lang="en-GB" sz="2600" b="1" dirty="0" err="1"/>
              <a:t>virtuelle</a:t>
            </a:r>
            <a:r>
              <a:rPr lang="en-GB" sz="2600" b="1" dirty="0"/>
              <a:t> </a:t>
            </a:r>
          </a:p>
          <a:p>
            <a:pPr marL="1143000" lvl="2" indent="-342900">
              <a:buFont typeface="Wingdings" panose="05000000000000000000" pitchFamily="2" charset="2"/>
              <a:buChar char="v"/>
            </a:pPr>
            <a:r>
              <a:rPr lang="en-GB" sz="2600" b="1" dirty="0" err="1"/>
              <a:t>Redéfinir</a:t>
            </a:r>
            <a:r>
              <a:rPr lang="en-GB" sz="2600" b="1" dirty="0"/>
              <a:t> </a:t>
            </a:r>
            <a:r>
              <a:rPr lang="en-GB" sz="2600" b="1" dirty="0" err="1"/>
              <a:t>ou</a:t>
            </a:r>
            <a:r>
              <a:rPr lang="en-GB" sz="2600" b="1" dirty="0"/>
              <a:t> </a:t>
            </a:r>
            <a:r>
              <a:rPr lang="en-GB" sz="2600" b="1" dirty="0" err="1"/>
              <a:t>définir</a:t>
            </a:r>
            <a:r>
              <a:rPr lang="en-GB" sz="2600" b="1" dirty="0"/>
              <a:t> les </a:t>
            </a:r>
            <a:r>
              <a:rPr lang="en-GB" sz="2600" b="1" dirty="0" err="1"/>
              <a:t>politiques</a:t>
            </a:r>
            <a:r>
              <a:rPr lang="en-GB" sz="2600" b="1" dirty="0"/>
              <a:t> </a:t>
            </a:r>
            <a:r>
              <a:rPr lang="en-GB" sz="2600" b="1" dirty="0" err="1"/>
              <a:t>documentaires</a:t>
            </a:r>
            <a:r>
              <a:rPr lang="en-GB" sz="2600" b="1" dirty="0"/>
              <a:t> des institutions à </a:t>
            </a:r>
            <a:r>
              <a:rPr lang="en-GB" sz="2600" b="1" dirty="0" err="1"/>
              <a:t>l’ère</a:t>
            </a:r>
            <a:r>
              <a:rPr lang="en-GB" sz="2600" b="1" dirty="0"/>
              <a:t> des TIC</a:t>
            </a:r>
          </a:p>
          <a:p>
            <a:pPr marL="1143000" lvl="2" indent="-342900">
              <a:buFont typeface="Wingdings" panose="05000000000000000000" pitchFamily="2" charset="2"/>
              <a:buChar char="v"/>
            </a:pPr>
            <a:r>
              <a:rPr lang="en-GB" sz="2600" b="1" dirty="0" err="1"/>
              <a:t>Élaborer</a:t>
            </a:r>
            <a:r>
              <a:rPr lang="en-GB" sz="2600" b="1" dirty="0"/>
              <a:t> des </a:t>
            </a:r>
            <a:r>
              <a:rPr lang="en-GB" sz="2600" b="1" dirty="0" err="1"/>
              <a:t>partenariats</a:t>
            </a:r>
            <a:r>
              <a:rPr lang="en-GB" sz="2600" b="1" dirty="0"/>
              <a:t> (</a:t>
            </a:r>
            <a:r>
              <a:rPr lang="en-GB" sz="2600" b="1" dirty="0" err="1"/>
              <a:t>appui</a:t>
            </a:r>
            <a:r>
              <a:rPr lang="en-GB" sz="2600" b="1" dirty="0"/>
              <a:t> aux </a:t>
            </a:r>
            <a:r>
              <a:rPr lang="en-GB" sz="2600" b="1" dirty="0" err="1"/>
              <a:t>projets</a:t>
            </a:r>
            <a:r>
              <a:rPr lang="en-GB" sz="2600" b="1" dirty="0"/>
              <a:t> </a:t>
            </a:r>
            <a:r>
              <a:rPr lang="en-GB" sz="2600" b="1" dirty="0" err="1"/>
              <a:t>d’innovation</a:t>
            </a:r>
            <a:r>
              <a:rPr lang="en-GB" sz="2600" b="1" dirty="0"/>
              <a:t>)</a:t>
            </a:r>
          </a:p>
          <a:p>
            <a:pPr marL="1143000" lvl="2" indent="-342900">
              <a:buFont typeface="Wingdings" panose="05000000000000000000" pitchFamily="2" charset="2"/>
              <a:buChar char="v"/>
            </a:pPr>
            <a:r>
              <a:rPr lang="en-GB" sz="2600" b="1" dirty="0"/>
              <a:t>Etc.  </a:t>
            </a:r>
          </a:p>
          <a:p>
            <a:pPr marL="1143000" lvl="2" indent="-342900">
              <a:buFont typeface="Wingdings" panose="05000000000000000000" pitchFamily="2" charset="2"/>
              <a:buChar char="v"/>
            </a:pPr>
            <a:endParaRPr lang="en-GB" sz="2400" b="1" dirty="0"/>
          </a:p>
          <a:p>
            <a:pPr marL="1143000" lvl="2" indent="-342900">
              <a:buFont typeface="Wingdings" panose="05000000000000000000" pitchFamily="2" charset="2"/>
              <a:buChar char="v"/>
            </a:pPr>
            <a:endParaRPr lang="en-GB" sz="2400" b="1" dirty="0"/>
          </a:p>
          <a:p>
            <a:pPr marL="1257300" lvl="2" indent="-457200">
              <a:buAutoNum type="arabicPeriod"/>
            </a:pPr>
            <a:endParaRPr lang="en-GB" sz="2400" b="1" dirty="0">
              <a:solidFill>
                <a:srgbClr val="00B050"/>
              </a:solidFill>
              <a:latin typeface="Arial" panose="020B0604020202020204" pitchFamily="34" charset="0"/>
              <a:cs typeface="Arial" panose="020B0604020202020204" pitchFamily="34" charset="0"/>
            </a:endParaRPr>
          </a:p>
          <a:p>
            <a:pPr marL="800100" lvl="2"/>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6120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604" y="751256"/>
            <a:ext cx="8901404" cy="1077218"/>
          </a:xfrm>
          <a:prstGeom prst="rect">
            <a:avLst/>
          </a:prstGeom>
        </p:spPr>
        <p:txBody>
          <a:bodyPr wrap="square">
            <a:spAutoFit/>
          </a:bodyPr>
          <a:lstStyle/>
          <a:p>
            <a:pPr algn="ctr"/>
            <a:r>
              <a:rPr lang="fr-FR" sz="3200" b="1" cap="all" dirty="0">
                <a:solidFill>
                  <a:srgbClr val="7030A0"/>
                </a:solidFill>
              </a:rPr>
              <a:t>i. DEFIS ET Besoins des différentes communautés </a:t>
            </a:r>
            <a:endParaRPr lang="fr-FR" sz="3200" dirty="0"/>
          </a:p>
        </p:txBody>
      </p:sp>
      <p:sp>
        <p:nvSpPr>
          <p:cNvPr id="4" name="Rectangle 3"/>
          <p:cNvSpPr/>
          <p:nvPr/>
        </p:nvSpPr>
        <p:spPr>
          <a:xfrm>
            <a:off x="1072060" y="2081772"/>
            <a:ext cx="10795913" cy="5632311"/>
          </a:xfrm>
          <a:prstGeom prst="rect">
            <a:avLst/>
          </a:prstGeom>
        </p:spPr>
        <p:txBody>
          <a:bodyPr wrap="square">
            <a:spAutoFit/>
          </a:bodyPr>
          <a:lstStyle/>
          <a:p>
            <a:pPr marL="800100" lvl="2"/>
            <a:r>
              <a:rPr lang="en-GB" sz="2400" b="1" dirty="0">
                <a:solidFill>
                  <a:srgbClr val="00B050"/>
                </a:solidFill>
                <a:latin typeface="Arial" panose="020B0604020202020204" pitchFamily="34" charset="0"/>
                <a:cs typeface="Arial" panose="020B0604020202020204" pitchFamily="34" charset="0"/>
              </a:rPr>
              <a:t>2. </a:t>
            </a:r>
            <a:r>
              <a:rPr lang="en-GB" sz="2400" b="1" dirty="0" err="1">
                <a:solidFill>
                  <a:srgbClr val="00B050"/>
                </a:solidFill>
                <a:latin typeface="Arial" panose="020B0604020202020204" pitchFamily="34" charset="0"/>
                <a:cs typeface="Arial" panose="020B0604020202020204" pitchFamily="34" charset="0"/>
              </a:rPr>
              <a:t>Besoins</a:t>
            </a:r>
            <a:r>
              <a:rPr lang="en-GB" sz="2400" b="1" dirty="0">
                <a:solidFill>
                  <a:srgbClr val="00B050"/>
                </a:solidFill>
                <a:latin typeface="Arial" panose="020B0604020202020204" pitchFamily="34" charset="0"/>
                <a:cs typeface="Arial" panose="020B0604020202020204" pitchFamily="34" charset="0"/>
              </a:rPr>
              <a:t> des </a:t>
            </a:r>
            <a:r>
              <a:rPr lang="en-GB" sz="2400" b="1" dirty="0" err="1">
                <a:solidFill>
                  <a:srgbClr val="00B050"/>
                </a:solidFill>
                <a:latin typeface="Arial" panose="020B0604020202020204" pitchFamily="34" charset="0"/>
                <a:cs typeface="Arial" panose="020B0604020202020204" pitchFamily="34" charset="0"/>
              </a:rPr>
              <a:t>différentes</a:t>
            </a:r>
            <a:r>
              <a:rPr lang="en-GB" sz="2400" b="1" dirty="0">
                <a:solidFill>
                  <a:srgbClr val="00B050"/>
                </a:solidFill>
                <a:latin typeface="Arial" panose="020B0604020202020204" pitchFamily="34" charset="0"/>
                <a:cs typeface="Arial" panose="020B0604020202020204" pitchFamily="34" charset="0"/>
              </a:rPr>
              <a:t> </a:t>
            </a:r>
            <a:r>
              <a:rPr lang="en-GB" sz="2400" b="1" dirty="0" err="1">
                <a:solidFill>
                  <a:srgbClr val="00B050"/>
                </a:solidFill>
                <a:latin typeface="Arial" panose="020B0604020202020204" pitchFamily="34" charset="0"/>
                <a:cs typeface="Arial" panose="020B0604020202020204" pitchFamily="34" charset="0"/>
              </a:rPr>
              <a:t>communautés</a:t>
            </a:r>
            <a:r>
              <a:rPr lang="en-GB" sz="2400" b="1" dirty="0">
                <a:solidFill>
                  <a:srgbClr val="00B050"/>
                </a:solidFill>
                <a:latin typeface="Arial" panose="020B0604020202020204" pitchFamily="34" charset="0"/>
                <a:cs typeface="Arial" panose="020B0604020202020204" pitchFamily="34" charset="0"/>
              </a:rPr>
              <a:t> : </a:t>
            </a:r>
            <a:r>
              <a:rPr lang="en-GB" sz="2400" b="1" dirty="0" err="1">
                <a:solidFill>
                  <a:srgbClr val="00B050"/>
                </a:solidFill>
                <a:latin typeface="Arial" panose="020B0604020202020204" pitchFamily="34" charset="0"/>
                <a:cs typeface="Arial" panose="020B0604020202020204" pitchFamily="34" charset="0"/>
              </a:rPr>
              <a:t>enseignants</a:t>
            </a:r>
            <a:r>
              <a:rPr lang="en-GB" sz="2400" b="1" dirty="0">
                <a:solidFill>
                  <a:srgbClr val="00B050"/>
                </a:solidFill>
                <a:latin typeface="Arial" panose="020B0604020202020204" pitchFamily="34" charset="0"/>
                <a:cs typeface="Arial" panose="020B0604020202020204" pitchFamily="34" charset="0"/>
              </a:rPr>
              <a:t>, </a:t>
            </a:r>
            <a:r>
              <a:rPr lang="en-GB" sz="2400" b="1" dirty="0" err="1">
                <a:solidFill>
                  <a:srgbClr val="00B050"/>
                </a:solidFill>
                <a:latin typeface="Arial" panose="020B0604020202020204" pitchFamily="34" charset="0"/>
                <a:cs typeface="Arial" panose="020B0604020202020204" pitchFamily="34" charset="0"/>
              </a:rPr>
              <a:t>étudiants</a:t>
            </a:r>
            <a:r>
              <a:rPr lang="en-GB" sz="2400" b="1" dirty="0">
                <a:solidFill>
                  <a:srgbClr val="00B050"/>
                </a:solidFill>
                <a:latin typeface="Arial" panose="020B0604020202020204" pitchFamily="34" charset="0"/>
                <a:cs typeface="Arial" panose="020B0604020202020204" pitchFamily="34" charset="0"/>
              </a:rPr>
              <a:t> et </a:t>
            </a:r>
            <a:r>
              <a:rPr lang="en-GB" sz="2400" b="1" dirty="0" err="1">
                <a:solidFill>
                  <a:srgbClr val="00B050"/>
                </a:solidFill>
                <a:latin typeface="Arial" panose="020B0604020202020204" pitchFamily="34" charset="0"/>
                <a:cs typeface="Arial" panose="020B0604020202020204" pitchFamily="34" charset="0"/>
              </a:rPr>
              <a:t>bibliothécaires</a:t>
            </a:r>
            <a:r>
              <a:rPr lang="en-GB" sz="2400" b="1" dirty="0">
                <a:solidFill>
                  <a:srgbClr val="00B050"/>
                </a:solidFill>
                <a:latin typeface="Arial" panose="020B0604020202020204" pitchFamily="34" charset="0"/>
                <a:cs typeface="Arial" panose="020B0604020202020204" pitchFamily="34" charset="0"/>
              </a:rPr>
              <a:t> / les </a:t>
            </a:r>
            <a:r>
              <a:rPr lang="en-GB" sz="2400" b="1" dirty="0" err="1">
                <a:solidFill>
                  <a:srgbClr val="00B050"/>
                </a:solidFill>
                <a:latin typeface="Arial" panose="020B0604020202020204" pitchFamily="34" charset="0"/>
                <a:cs typeface="Arial" panose="020B0604020202020204" pitchFamily="34" charset="0"/>
              </a:rPr>
              <a:t>informaticiens</a:t>
            </a:r>
            <a:endParaRPr lang="en-GB" sz="2400" b="1" dirty="0"/>
          </a:p>
          <a:p>
            <a:pPr marL="1143000" lvl="2" indent="-342900">
              <a:buFont typeface="Wingdings" panose="05000000000000000000" pitchFamily="2" charset="2"/>
              <a:buChar char="v"/>
            </a:pPr>
            <a:r>
              <a:rPr lang="en-GB" sz="2400" b="1" dirty="0" err="1"/>
              <a:t>Renforcement</a:t>
            </a:r>
            <a:r>
              <a:rPr lang="en-GB" sz="2400" b="1" dirty="0"/>
              <a:t> de </a:t>
            </a:r>
            <a:r>
              <a:rPr lang="en-GB" sz="2400" b="1" dirty="0" err="1"/>
              <a:t>capacités</a:t>
            </a:r>
            <a:r>
              <a:rPr lang="en-GB" sz="2400" b="1" dirty="0"/>
              <a:t> TIC (</a:t>
            </a:r>
            <a:r>
              <a:rPr lang="en-GB" sz="2400" b="1" dirty="0" err="1"/>
              <a:t>maîtrise</a:t>
            </a:r>
            <a:r>
              <a:rPr lang="en-GB" sz="2400" b="1" dirty="0"/>
              <a:t> des TIC)</a:t>
            </a:r>
          </a:p>
          <a:p>
            <a:pPr marL="1143000" lvl="2" indent="-342900">
              <a:buFont typeface="Wingdings" panose="05000000000000000000" pitchFamily="2" charset="2"/>
              <a:buChar char="v"/>
            </a:pPr>
            <a:r>
              <a:rPr lang="en-GB" sz="2400" b="1" dirty="0" err="1"/>
              <a:t>Renforcement</a:t>
            </a:r>
            <a:r>
              <a:rPr lang="en-GB" sz="2400" b="1" dirty="0"/>
              <a:t> de la </a:t>
            </a:r>
            <a:r>
              <a:rPr lang="en-GB" sz="2400" b="1" dirty="0" err="1"/>
              <a:t>politique</a:t>
            </a:r>
            <a:r>
              <a:rPr lang="en-GB" sz="2400" b="1" dirty="0"/>
              <a:t> </a:t>
            </a:r>
            <a:r>
              <a:rPr lang="en-GB" sz="2400" b="1" dirty="0" err="1"/>
              <a:t>d’accès</a:t>
            </a:r>
            <a:r>
              <a:rPr lang="en-GB" sz="2400" b="1" dirty="0"/>
              <a:t> à </a:t>
            </a:r>
            <a:r>
              <a:rPr lang="en-GB" sz="2400" b="1" dirty="0" err="1"/>
              <a:t>l’information</a:t>
            </a:r>
            <a:endParaRPr lang="en-GB" sz="2400" b="1" dirty="0"/>
          </a:p>
          <a:p>
            <a:pPr marL="1143000" lvl="2" indent="-342900">
              <a:buFont typeface="Wingdings" panose="05000000000000000000" pitchFamily="2" charset="2"/>
              <a:buChar char="v"/>
            </a:pPr>
            <a:r>
              <a:rPr lang="en-GB" sz="2400" b="1" dirty="0" err="1"/>
              <a:t>Renforcement</a:t>
            </a:r>
            <a:r>
              <a:rPr lang="en-GB" sz="2400" b="1" dirty="0"/>
              <a:t> des </a:t>
            </a:r>
            <a:r>
              <a:rPr lang="en-GB" sz="2400" b="1" dirty="0" err="1"/>
              <a:t>compétences</a:t>
            </a:r>
            <a:r>
              <a:rPr lang="en-GB" sz="2400" b="1" dirty="0"/>
              <a:t> </a:t>
            </a:r>
            <a:r>
              <a:rPr lang="en-GB" sz="2400" b="1" dirty="0" err="1"/>
              <a:t>informationnelles</a:t>
            </a:r>
            <a:r>
              <a:rPr lang="en-GB" sz="2400" b="1" dirty="0"/>
              <a:t> </a:t>
            </a:r>
          </a:p>
          <a:p>
            <a:pPr marL="1143000" lvl="2" indent="-342900">
              <a:buFont typeface="Wingdings" panose="05000000000000000000" pitchFamily="2" charset="2"/>
              <a:buChar char="v"/>
            </a:pPr>
            <a:r>
              <a:rPr lang="en-GB" sz="2400" b="1" dirty="0" err="1"/>
              <a:t>Renforcement</a:t>
            </a:r>
            <a:r>
              <a:rPr lang="en-GB" sz="2400" b="1" dirty="0"/>
              <a:t> des infrastructures </a:t>
            </a:r>
            <a:r>
              <a:rPr lang="en-GB" sz="2400" b="1" dirty="0" err="1"/>
              <a:t>réseaux</a:t>
            </a:r>
            <a:r>
              <a:rPr lang="en-GB" sz="2400" b="1" dirty="0"/>
              <a:t> et des </a:t>
            </a:r>
            <a:r>
              <a:rPr lang="en-GB" sz="2400" b="1" dirty="0" err="1"/>
              <a:t>équipements</a:t>
            </a:r>
            <a:r>
              <a:rPr lang="en-GB" sz="2400" b="1" dirty="0"/>
              <a:t> </a:t>
            </a:r>
            <a:r>
              <a:rPr lang="en-GB" sz="2400" b="1" dirty="0" err="1"/>
              <a:t>infomatiques</a:t>
            </a:r>
            <a:r>
              <a:rPr lang="en-GB" sz="2400" b="1" dirty="0"/>
              <a:t> </a:t>
            </a:r>
            <a:r>
              <a:rPr lang="en-GB" sz="2400" b="1" dirty="0" err="1"/>
              <a:t>Developpement</a:t>
            </a:r>
            <a:r>
              <a:rPr lang="en-GB" sz="2400" b="1" dirty="0"/>
              <a:t> de </a:t>
            </a:r>
            <a:r>
              <a:rPr lang="en-GB" sz="2400" b="1" dirty="0" err="1"/>
              <a:t>l’usage</a:t>
            </a:r>
            <a:r>
              <a:rPr lang="en-GB" sz="2400" b="1" dirty="0"/>
              <a:t> des TIC </a:t>
            </a:r>
            <a:r>
              <a:rPr lang="en-GB" sz="2400" b="1" dirty="0" err="1"/>
              <a:t>dans</a:t>
            </a:r>
            <a:r>
              <a:rPr lang="en-GB" sz="2400" b="1" dirty="0"/>
              <a:t> </a:t>
            </a:r>
            <a:r>
              <a:rPr lang="en-GB" sz="2400" b="1" dirty="0" err="1"/>
              <a:t>l’enseignement</a:t>
            </a:r>
            <a:r>
              <a:rPr lang="en-GB" sz="2400" b="1" dirty="0"/>
              <a:t> </a:t>
            </a:r>
            <a:r>
              <a:rPr lang="en-GB" sz="2400" b="1" dirty="0" err="1"/>
              <a:t>supérieur</a:t>
            </a:r>
            <a:r>
              <a:rPr lang="en-GB" sz="2400" b="1" dirty="0"/>
              <a:t> et la </a:t>
            </a:r>
            <a:r>
              <a:rPr lang="en-GB" sz="2400" b="1" dirty="0" err="1"/>
              <a:t>recherche</a:t>
            </a:r>
            <a:r>
              <a:rPr lang="en-GB" sz="2400" b="1" dirty="0"/>
              <a:t> </a:t>
            </a:r>
            <a:r>
              <a:rPr lang="en-GB" sz="2400" b="1" dirty="0" err="1"/>
              <a:t>scientifique</a:t>
            </a:r>
            <a:r>
              <a:rPr lang="en-GB" sz="2400" b="1" dirty="0"/>
              <a:t> (FOAD, FAD)</a:t>
            </a:r>
          </a:p>
          <a:p>
            <a:pPr marL="1143000" lvl="2" indent="-342900">
              <a:buFont typeface="Wingdings" panose="05000000000000000000" pitchFamily="2" charset="2"/>
              <a:buChar char="v"/>
            </a:pPr>
            <a:r>
              <a:rPr lang="en-GB" sz="2400" b="1" dirty="0" err="1"/>
              <a:t>Renforcement</a:t>
            </a:r>
            <a:r>
              <a:rPr lang="en-GB" sz="2400" b="1" dirty="0"/>
              <a:t> /</a:t>
            </a:r>
            <a:r>
              <a:rPr lang="en-GB" sz="2400" b="1" dirty="0" err="1"/>
              <a:t>démocratisation</a:t>
            </a:r>
            <a:r>
              <a:rPr lang="en-GB" sz="2400" b="1" dirty="0"/>
              <a:t> de </a:t>
            </a:r>
            <a:r>
              <a:rPr lang="en-GB" sz="2400" b="1" dirty="0" err="1"/>
              <a:t>l’accès</a:t>
            </a:r>
            <a:r>
              <a:rPr lang="en-GB" sz="2400" b="1" dirty="0"/>
              <a:t>  à </a:t>
            </a:r>
            <a:r>
              <a:rPr lang="en-GB" sz="2400" b="1" dirty="0" err="1"/>
              <a:t>l’information</a:t>
            </a:r>
            <a:r>
              <a:rPr lang="en-GB" sz="2400" b="1" dirty="0"/>
              <a:t> </a:t>
            </a:r>
          </a:p>
          <a:p>
            <a:pPr marL="1143000" lvl="2" indent="-342900">
              <a:buFont typeface="Wingdings" panose="05000000000000000000" pitchFamily="2" charset="2"/>
              <a:buChar char="v"/>
            </a:pPr>
            <a:r>
              <a:rPr lang="en-GB" sz="2400" b="1" dirty="0" err="1"/>
              <a:t>Mise</a:t>
            </a:r>
            <a:r>
              <a:rPr lang="en-GB" sz="2400" b="1" dirty="0"/>
              <a:t> </a:t>
            </a:r>
            <a:r>
              <a:rPr lang="en-GB" sz="2400" b="1" dirty="0" err="1"/>
              <a:t>en</a:t>
            </a:r>
            <a:r>
              <a:rPr lang="en-GB" sz="2400" b="1" dirty="0"/>
              <a:t> oeuvre du </a:t>
            </a:r>
            <a:r>
              <a:rPr lang="en-GB" sz="2400" b="1" dirty="0" err="1"/>
              <a:t>projet</a:t>
            </a:r>
            <a:r>
              <a:rPr lang="en-GB" sz="2400" b="1" dirty="0"/>
              <a:t> de creation de la </a:t>
            </a:r>
            <a:r>
              <a:rPr lang="en-GB" sz="2400" b="1" dirty="0" err="1"/>
              <a:t>bibliothèque</a:t>
            </a:r>
            <a:r>
              <a:rPr lang="en-GB" sz="2400" b="1" dirty="0"/>
              <a:t> </a:t>
            </a:r>
            <a:r>
              <a:rPr lang="en-GB" sz="2400" b="1" dirty="0" err="1"/>
              <a:t>virtuelle</a:t>
            </a:r>
            <a:r>
              <a:rPr lang="en-GB" sz="2400" b="1" dirty="0"/>
              <a:t> </a:t>
            </a:r>
          </a:p>
          <a:p>
            <a:pPr marL="1143000" lvl="2" indent="-342900">
              <a:buFont typeface="Wingdings" panose="05000000000000000000" pitchFamily="2" charset="2"/>
              <a:buChar char="v"/>
            </a:pPr>
            <a:r>
              <a:rPr lang="en-GB" sz="2400" b="1" dirty="0"/>
              <a:t>Etc.  </a:t>
            </a:r>
          </a:p>
          <a:p>
            <a:pPr marL="1143000" lvl="2" indent="-342900">
              <a:buFont typeface="Wingdings" panose="05000000000000000000" pitchFamily="2" charset="2"/>
              <a:buChar char="v"/>
            </a:pPr>
            <a:endParaRPr lang="en-GB" sz="2400" b="1" dirty="0"/>
          </a:p>
          <a:p>
            <a:pPr marL="1143000" lvl="2" indent="-342900">
              <a:buFont typeface="Wingdings" panose="05000000000000000000" pitchFamily="2" charset="2"/>
              <a:buChar char="v"/>
            </a:pPr>
            <a:endParaRPr lang="en-GB" sz="2400" b="1" dirty="0"/>
          </a:p>
          <a:p>
            <a:pPr marL="1257300" lvl="2" indent="-457200">
              <a:buAutoNum type="arabicPeriod"/>
            </a:pPr>
            <a:endParaRPr lang="en-GB" sz="2400" b="1" dirty="0">
              <a:solidFill>
                <a:srgbClr val="00B050"/>
              </a:solidFill>
              <a:latin typeface="Arial" panose="020B0604020202020204" pitchFamily="34" charset="0"/>
              <a:cs typeface="Arial" panose="020B0604020202020204" pitchFamily="34" charset="0"/>
            </a:endParaRPr>
          </a:p>
          <a:p>
            <a:pPr marL="800100" lvl="2"/>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8477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604" y="751256"/>
            <a:ext cx="8901404" cy="1077218"/>
          </a:xfrm>
          <a:prstGeom prst="rect">
            <a:avLst/>
          </a:prstGeom>
        </p:spPr>
        <p:txBody>
          <a:bodyPr wrap="square">
            <a:spAutoFit/>
          </a:bodyPr>
          <a:lstStyle/>
          <a:p>
            <a:pPr algn="ctr"/>
            <a:r>
              <a:rPr lang="fr-FR" sz="3200" b="1" cap="all" dirty="0">
                <a:solidFill>
                  <a:srgbClr val="7030A0"/>
                </a:solidFill>
              </a:rPr>
              <a:t>i. DEFIS ET Besoins des différentes communautés </a:t>
            </a:r>
            <a:endParaRPr lang="fr-FR" sz="3200" dirty="0"/>
          </a:p>
        </p:txBody>
      </p:sp>
      <p:sp>
        <p:nvSpPr>
          <p:cNvPr id="4" name="Rectangle 3"/>
          <p:cNvSpPr/>
          <p:nvPr/>
        </p:nvSpPr>
        <p:spPr>
          <a:xfrm>
            <a:off x="1072060" y="2843772"/>
            <a:ext cx="10795913" cy="1938992"/>
          </a:xfrm>
          <a:prstGeom prst="rect">
            <a:avLst/>
          </a:prstGeom>
        </p:spPr>
        <p:txBody>
          <a:bodyPr wrap="square">
            <a:spAutoFit/>
          </a:bodyPr>
          <a:lstStyle/>
          <a:p>
            <a:pPr marL="800100" lvl="2"/>
            <a:r>
              <a:rPr lang="en-GB" sz="2400" b="1" dirty="0">
                <a:solidFill>
                  <a:srgbClr val="00B050"/>
                </a:solidFill>
                <a:latin typeface="Arial" panose="020B0604020202020204" pitchFamily="34" charset="0"/>
                <a:cs typeface="Arial" panose="020B0604020202020204" pitchFamily="34" charset="0"/>
              </a:rPr>
              <a:t>3. </a:t>
            </a:r>
            <a:r>
              <a:rPr lang="en-GB" sz="2400" b="1" dirty="0" err="1">
                <a:solidFill>
                  <a:srgbClr val="00B050"/>
                </a:solidFill>
                <a:latin typeface="Arial" panose="020B0604020202020204" pitchFamily="34" charset="0"/>
                <a:cs typeface="Arial" panose="020B0604020202020204" pitchFamily="34" charset="0"/>
              </a:rPr>
              <a:t>Quelques</a:t>
            </a:r>
            <a:r>
              <a:rPr lang="en-GB" sz="2400" b="1" dirty="0">
                <a:solidFill>
                  <a:srgbClr val="00B050"/>
                </a:solidFill>
                <a:latin typeface="Arial" panose="020B0604020202020204" pitchFamily="34" charset="0"/>
                <a:cs typeface="Arial" panose="020B0604020202020204" pitchFamily="34" charset="0"/>
              </a:rPr>
              <a:t> representations du </a:t>
            </a:r>
            <a:r>
              <a:rPr lang="en-GB" sz="2400" b="1" dirty="0" err="1">
                <a:solidFill>
                  <a:srgbClr val="00B050"/>
                </a:solidFill>
                <a:latin typeface="Arial" panose="020B0604020202020204" pitchFamily="34" charset="0"/>
                <a:cs typeface="Arial" panose="020B0604020202020204" pitchFamily="34" charset="0"/>
              </a:rPr>
              <a:t>contexte</a:t>
            </a:r>
            <a:r>
              <a:rPr lang="en-GB" sz="2400" b="1" dirty="0">
                <a:solidFill>
                  <a:srgbClr val="00B050"/>
                </a:solidFill>
                <a:latin typeface="Arial" panose="020B0604020202020204" pitchFamily="34" charset="0"/>
                <a:cs typeface="Arial" panose="020B0604020202020204" pitchFamily="34" charset="0"/>
              </a:rPr>
              <a:t> (</a:t>
            </a:r>
            <a:r>
              <a:rPr lang="en-GB" sz="2400" b="1" dirty="0" err="1">
                <a:solidFill>
                  <a:srgbClr val="00B050"/>
                </a:solidFill>
                <a:latin typeface="Arial" panose="020B0604020202020204" pitchFamily="34" charset="0"/>
                <a:cs typeface="Arial" panose="020B0604020202020204" pitchFamily="34" charset="0"/>
              </a:rPr>
              <a:t>février</a:t>
            </a:r>
            <a:r>
              <a:rPr lang="en-GB" sz="2400" b="1" dirty="0">
                <a:solidFill>
                  <a:srgbClr val="00B050"/>
                </a:solidFill>
                <a:latin typeface="Arial" panose="020B0604020202020204" pitchFamily="34" charset="0"/>
                <a:cs typeface="Arial" panose="020B0604020202020204" pitchFamily="34" charset="0"/>
              </a:rPr>
              <a:t> 2017)</a:t>
            </a:r>
            <a:endParaRPr lang="en-GB" sz="2400" b="1" dirty="0"/>
          </a:p>
          <a:p>
            <a:pPr marL="1143000" lvl="2" indent="-342900">
              <a:buFont typeface="Wingdings" panose="05000000000000000000" pitchFamily="2" charset="2"/>
              <a:buChar char="v"/>
            </a:pPr>
            <a:endParaRPr lang="en-GB" sz="2400" b="1" dirty="0"/>
          </a:p>
          <a:p>
            <a:pPr marL="1143000" lvl="2" indent="-342900">
              <a:buFont typeface="Wingdings" panose="05000000000000000000" pitchFamily="2" charset="2"/>
              <a:buChar char="v"/>
            </a:pPr>
            <a:endParaRPr lang="en-GB" sz="2400" b="1" dirty="0"/>
          </a:p>
          <a:p>
            <a:pPr marL="1257300" lvl="2" indent="-457200">
              <a:buAutoNum type="arabicPeriod"/>
            </a:pPr>
            <a:endParaRPr lang="en-GB" sz="2400" b="1" dirty="0">
              <a:solidFill>
                <a:srgbClr val="00B050"/>
              </a:solidFill>
              <a:latin typeface="Arial" panose="020B0604020202020204" pitchFamily="34" charset="0"/>
              <a:cs typeface="Arial" panose="020B0604020202020204" pitchFamily="34" charset="0"/>
            </a:endParaRPr>
          </a:p>
          <a:p>
            <a:pPr marL="800100" lvl="2"/>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0802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08364" y="1219201"/>
            <a:ext cx="10778836" cy="4461164"/>
          </a:xfrm>
          <a:prstGeom prst="rect">
            <a:avLst/>
          </a:prstGeom>
        </p:spPr>
      </p:pic>
    </p:spTree>
    <p:extLst>
      <p:ext uri="{BB962C8B-B14F-4D97-AF65-F5344CB8AC3E}">
        <p14:creationId xmlns:p14="http://schemas.microsoft.com/office/powerpoint/2010/main" xmlns="" val="351386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983674" y="1440873"/>
            <a:ext cx="11208326" cy="5167745"/>
          </a:xfrm>
          <a:prstGeom prst="rect">
            <a:avLst/>
          </a:prstGeom>
        </p:spPr>
      </p:pic>
    </p:spTree>
    <p:extLst>
      <p:ext uri="{BB962C8B-B14F-4D97-AF65-F5344CB8AC3E}">
        <p14:creationId xmlns:p14="http://schemas.microsoft.com/office/powerpoint/2010/main" xmlns="" val="42417123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74795</TotalTime>
  <Words>1437</Words>
  <Application>Microsoft Office PowerPoint</Application>
  <PresentationFormat>Personnalisé</PresentationFormat>
  <Paragraphs>205</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L’architecture macro de la plateforme</dc:title>
  <dc:creator>Nedzon SORO</dc:creator>
  <cp:lastModifiedBy>MESRS INFO</cp:lastModifiedBy>
  <cp:revision>604</cp:revision>
  <cp:lastPrinted>2015-08-28T12:39:40Z</cp:lastPrinted>
  <dcterms:created xsi:type="dcterms:W3CDTF">2015-08-26T15:59:24Z</dcterms:created>
  <dcterms:modified xsi:type="dcterms:W3CDTF">2017-03-31T16:07:55Z</dcterms:modified>
</cp:coreProperties>
</file>