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1" r:id="rId3"/>
    <p:sldId id="257" r:id="rId4"/>
    <p:sldId id="258" r:id="rId5"/>
    <p:sldId id="259" r:id="rId6"/>
    <p:sldId id="262" r:id="rId7"/>
    <p:sldId id="264" r:id="rId8"/>
    <p:sldId id="270" r:id="rId9"/>
    <p:sldId id="272" r:id="rId10"/>
    <p:sldId id="273" r:id="rId11"/>
    <p:sldId id="274" r:id="rId12"/>
    <p:sldId id="271" r:id="rId13"/>
    <p:sldId id="263" r:id="rId14"/>
    <p:sldId id="267" r:id="rId15"/>
    <p:sldId id="268" r:id="rId16"/>
    <p:sldId id="269" r:id="rId17"/>
  </p:sldIdLst>
  <p:sldSz cx="9144000" cy="6858000" type="screen4x3"/>
  <p:notesSz cx="7053263" cy="93567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-64" charset="0"/>
        <a:ea typeface="Osaka" pitchFamily="-6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72121" autoAdjust="0"/>
  </p:normalViewPr>
  <p:slideViewPr>
    <p:cSldViewPr>
      <p:cViewPr varScale="1">
        <p:scale>
          <a:sx n="60" d="100"/>
          <a:sy n="60" d="100"/>
        </p:scale>
        <p:origin x="-1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18B0D-52CC-2747-A46F-549859CA0E00}" type="doc">
      <dgm:prSet loTypeId="urn:microsoft.com/office/officeart/2005/8/layout/arrow6" loCatId="" qsTypeId="urn:microsoft.com/office/officeart/2005/8/quickstyle/simple2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57C16674-AC46-F24D-8034-3F3B43731DE1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22C60D90-2B65-BD46-A64B-FC7C9A498ABB}" type="parTrans" cxnId="{AE1B3CE8-89CC-9E42-9E03-0D0A7B7B7C92}">
      <dgm:prSet/>
      <dgm:spPr/>
      <dgm:t>
        <a:bodyPr/>
        <a:lstStyle/>
        <a:p>
          <a:endParaRPr lang="en-US"/>
        </a:p>
      </dgm:t>
    </dgm:pt>
    <dgm:pt modelId="{4AD84754-A2A7-DB49-A854-C6BB9748050E}" type="sibTrans" cxnId="{AE1B3CE8-89CC-9E42-9E03-0D0A7B7B7C92}">
      <dgm:prSet/>
      <dgm:spPr/>
      <dgm:t>
        <a:bodyPr/>
        <a:lstStyle/>
        <a:p>
          <a:endParaRPr lang="en-US"/>
        </a:p>
      </dgm:t>
    </dgm:pt>
    <dgm:pt modelId="{1AD84AEE-E667-E94F-9449-A66A6CE74920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769253E8-5056-7B42-A9F0-FE4C66A7288D}" type="parTrans" cxnId="{9BD16C95-8983-7344-9262-5DD22D74B344}">
      <dgm:prSet/>
      <dgm:spPr/>
      <dgm:t>
        <a:bodyPr/>
        <a:lstStyle/>
        <a:p>
          <a:endParaRPr lang="en-US"/>
        </a:p>
      </dgm:t>
    </dgm:pt>
    <dgm:pt modelId="{4CDC2345-8BE9-3240-8452-E349DFC1E005}" type="sibTrans" cxnId="{9BD16C95-8983-7344-9262-5DD22D74B344}">
      <dgm:prSet/>
      <dgm:spPr/>
      <dgm:t>
        <a:bodyPr/>
        <a:lstStyle/>
        <a:p>
          <a:endParaRPr lang="en-US"/>
        </a:p>
      </dgm:t>
    </dgm:pt>
    <dgm:pt modelId="{324991CC-1D19-4E4C-B156-600F5BE7060B}" type="pres">
      <dgm:prSet presAssocID="{37018B0D-52CC-2747-A46F-549859CA0E0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1ECE72B-6C2A-C044-B3E5-049782E5ADE5}" type="pres">
      <dgm:prSet presAssocID="{37018B0D-52CC-2747-A46F-549859CA0E00}" presName="ribbon" presStyleLbl="node1" presStyleIdx="0" presStyleCnt="1"/>
      <dgm:spPr/>
    </dgm:pt>
    <dgm:pt modelId="{5BC51A2E-7CD4-A84C-8F1F-80638559B201}" type="pres">
      <dgm:prSet presAssocID="{37018B0D-52CC-2747-A46F-549859CA0E00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49AC3-70C9-004E-A76D-1FE4BE0E747F}" type="pres">
      <dgm:prSet presAssocID="{37018B0D-52CC-2747-A46F-549859CA0E00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1B3CE8-89CC-9E42-9E03-0D0A7B7B7C92}" srcId="{37018B0D-52CC-2747-A46F-549859CA0E00}" destId="{57C16674-AC46-F24D-8034-3F3B43731DE1}" srcOrd="0" destOrd="0" parTransId="{22C60D90-2B65-BD46-A64B-FC7C9A498ABB}" sibTransId="{4AD84754-A2A7-DB49-A854-C6BB9748050E}"/>
    <dgm:cxn modelId="{DC236570-7A10-F544-A4C9-52230F5323AA}" type="presOf" srcId="{37018B0D-52CC-2747-A46F-549859CA0E00}" destId="{324991CC-1D19-4E4C-B156-600F5BE7060B}" srcOrd="0" destOrd="0" presId="urn:microsoft.com/office/officeart/2005/8/layout/arrow6"/>
    <dgm:cxn modelId="{396C1526-3990-AD49-B3EF-6E4AC49EA61D}" type="presOf" srcId="{57C16674-AC46-F24D-8034-3F3B43731DE1}" destId="{5BC51A2E-7CD4-A84C-8F1F-80638559B201}" srcOrd="0" destOrd="0" presId="urn:microsoft.com/office/officeart/2005/8/layout/arrow6"/>
    <dgm:cxn modelId="{9BD16C95-8983-7344-9262-5DD22D74B344}" srcId="{37018B0D-52CC-2747-A46F-549859CA0E00}" destId="{1AD84AEE-E667-E94F-9449-A66A6CE74920}" srcOrd="1" destOrd="0" parTransId="{769253E8-5056-7B42-A9F0-FE4C66A7288D}" sibTransId="{4CDC2345-8BE9-3240-8452-E349DFC1E005}"/>
    <dgm:cxn modelId="{8EE8316B-54E0-5644-90EB-FA0DB989572A}" type="presOf" srcId="{1AD84AEE-E667-E94F-9449-A66A6CE74920}" destId="{33D49AC3-70C9-004E-A76D-1FE4BE0E747F}" srcOrd="0" destOrd="0" presId="urn:microsoft.com/office/officeart/2005/8/layout/arrow6"/>
    <dgm:cxn modelId="{4BB1E703-5283-F54C-8291-324DEC71E3F9}" type="presParOf" srcId="{324991CC-1D19-4E4C-B156-600F5BE7060B}" destId="{01ECE72B-6C2A-C044-B3E5-049782E5ADE5}" srcOrd="0" destOrd="0" presId="urn:microsoft.com/office/officeart/2005/8/layout/arrow6"/>
    <dgm:cxn modelId="{ADC088D1-8168-2C4B-84BB-B5E3FF9C6D32}" type="presParOf" srcId="{324991CC-1D19-4E4C-B156-600F5BE7060B}" destId="{5BC51A2E-7CD4-A84C-8F1F-80638559B201}" srcOrd="1" destOrd="0" presId="urn:microsoft.com/office/officeart/2005/8/layout/arrow6"/>
    <dgm:cxn modelId="{3F7F8CE8-6D50-0447-A883-86417080B8B9}" type="presParOf" srcId="{324991CC-1D19-4E4C-B156-600F5BE7060B}" destId="{33D49AC3-70C9-004E-A76D-1FE4BE0E747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CE72B-6C2A-C044-B3E5-049782E5ADE5}">
      <dsp:nvSpPr>
        <dsp:cNvPr id="0" name=""/>
        <dsp:cNvSpPr/>
      </dsp:nvSpPr>
      <dsp:spPr>
        <a:xfrm>
          <a:off x="0" y="426720"/>
          <a:ext cx="5486400" cy="2194560"/>
        </a:xfrm>
        <a:prstGeom prst="leftRightRibb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C51A2E-7CD4-A84C-8F1F-80638559B201}">
      <dsp:nvSpPr>
        <dsp:cNvPr id="0" name=""/>
        <dsp:cNvSpPr/>
      </dsp:nvSpPr>
      <dsp:spPr>
        <a:xfrm>
          <a:off x="658368" y="810768"/>
          <a:ext cx="1810511" cy="1075334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0" rIns="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cost</a:t>
          </a:r>
          <a:endParaRPr lang="en-US" sz="5000" kern="1200" dirty="0"/>
        </a:p>
      </dsp:txBody>
      <dsp:txXfrm>
        <a:off x="658368" y="810768"/>
        <a:ext cx="1810511" cy="1075334"/>
      </dsp:txXfrm>
    </dsp:sp>
    <dsp:sp modelId="{33D49AC3-70C9-004E-A76D-1FE4BE0E747F}">
      <dsp:nvSpPr>
        <dsp:cNvPr id="0" name=""/>
        <dsp:cNvSpPr/>
      </dsp:nvSpPr>
      <dsp:spPr>
        <a:xfrm>
          <a:off x="2743200" y="1161897"/>
          <a:ext cx="2139696" cy="1075334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0" rIns="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quality</a:t>
          </a:r>
          <a:endParaRPr lang="en-US" sz="5000" kern="1200" dirty="0"/>
        </a:p>
      </dsp:txBody>
      <dsp:txXfrm>
        <a:off x="2743200" y="1161897"/>
        <a:ext cx="2139696" cy="1075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6825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738" y="8886825"/>
            <a:ext cx="30559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8A80AB03-78F9-4478-AAB0-E9058C6BB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70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325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76775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445000"/>
            <a:ext cx="5173663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325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C0BE689B-21E1-454D-BB86-3BE2B928A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51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BE689B-21E1-454D-BB86-3BE2B928A36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9718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WACREN 2017 - Abidjan</a:t>
            </a:r>
            <a:endParaRPr lang="en-US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9718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WACREN 2017 - Abidjan</a:t>
            </a:r>
            <a:endParaRPr lang="en-US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9718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WACREN 2017 - Abidjan</a:t>
            </a:r>
            <a:endParaRPr lang="en-US" b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9718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WACREN 2017 - Abidjan</a:t>
            </a:r>
            <a:endParaRPr lang="en-US" b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24600" y="6248400"/>
            <a:ext cx="2667000" cy="609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9718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WACREN 2017 - Abidjan</a:t>
            </a:r>
            <a:endParaRPr lang="en-US" b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24600" y="6248400"/>
            <a:ext cx="2667000" cy="609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9718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WACREN 2017 - Abidjan</a:t>
            </a:r>
            <a:endParaRPr lang="en-US" b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Picture 1" descr="logo_final2.jpg"/>
          <p:cNvPicPr>
            <a:picLocks noChangeAspect="1"/>
          </p:cNvPicPr>
          <p:nvPr userDrawn="1"/>
        </p:nvPicPr>
        <p:blipFill>
          <a:blip r:embed="rId14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791200"/>
            <a:ext cx="1295400" cy="9153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-64" charset="0"/>
          <a:ea typeface="Osaka" pitchFamily="-64" charset="-128"/>
        </a:defRPr>
      </a:lvl9pPr>
    </p:titleStyle>
    <p:bodyStyle>
      <a:lvl1pPr marL="225425" indent="-225425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6200"/>
            <a:ext cx="7924800" cy="1981200"/>
          </a:xfrm>
        </p:spPr>
        <p:txBody>
          <a:bodyPr/>
          <a:lstStyle/>
          <a:p>
            <a:r>
              <a:rPr lang="en-US" sz="2800" b="0" cap="none" dirty="0" err="1" smtClean="0">
                <a:latin typeface="+mn-lt"/>
              </a:rPr>
              <a:t>Ane</a:t>
            </a:r>
            <a:r>
              <a:rPr lang="en-US" sz="2800" b="0" cap="none" dirty="0" smtClean="0">
                <a:latin typeface="+mn-lt"/>
              </a:rPr>
              <a:t> Turner Johnson, PhD, Rowan University</a:t>
            </a:r>
            <a:r>
              <a:rPr lang="en-US" sz="2800" b="0" cap="none" dirty="0">
                <a:latin typeface="+mn-lt"/>
              </a:rPr>
              <a:t/>
            </a:r>
            <a:br>
              <a:rPr lang="en-US" sz="2800" b="0" cap="none" dirty="0">
                <a:latin typeface="+mn-lt"/>
              </a:rPr>
            </a:br>
            <a:r>
              <a:rPr lang="en-US" sz="2800" b="0" cap="none" dirty="0" err="1" smtClean="0">
                <a:latin typeface="+mn-lt"/>
              </a:rPr>
              <a:t>Tiémoman</a:t>
            </a:r>
            <a:r>
              <a:rPr lang="en-US" sz="2800" b="0" cap="none" dirty="0" smtClean="0">
                <a:latin typeface="+mn-lt"/>
              </a:rPr>
              <a:t> </a:t>
            </a:r>
            <a:r>
              <a:rPr lang="en-US" sz="2800" b="0" cap="none" dirty="0" err="1" smtClean="0">
                <a:latin typeface="+mn-lt"/>
              </a:rPr>
              <a:t>Koné</a:t>
            </a:r>
            <a:r>
              <a:rPr lang="en-US" sz="2800" b="0" cap="none" dirty="0" smtClean="0">
                <a:latin typeface="+mn-lt"/>
              </a:rPr>
              <a:t>, PhD, UVCI</a:t>
            </a:r>
            <a:br>
              <a:rPr lang="en-US" sz="2800" b="0" cap="none" dirty="0" smtClean="0">
                <a:latin typeface="+mn-lt"/>
              </a:rPr>
            </a:br>
            <a:r>
              <a:rPr lang="en-US" sz="2800" b="0" cap="none" dirty="0" err="1" smtClean="0">
                <a:latin typeface="+mn-lt"/>
              </a:rPr>
              <a:t>Fernand</a:t>
            </a:r>
            <a:r>
              <a:rPr lang="en-US" sz="2800" b="0" cap="none" dirty="0" smtClean="0">
                <a:latin typeface="+mn-lt"/>
              </a:rPr>
              <a:t> </a:t>
            </a:r>
            <a:r>
              <a:rPr lang="en-US" sz="2800" b="0" cap="none" dirty="0" err="1" smtClean="0">
                <a:latin typeface="+mn-lt"/>
              </a:rPr>
              <a:t>Kouamé</a:t>
            </a:r>
            <a:r>
              <a:rPr lang="en-US" sz="2800" b="0" cap="none" dirty="0" smtClean="0">
                <a:latin typeface="+mn-lt"/>
              </a:rPr>
              <a:t>, HDR, UVCI</a:t>
            </a:r>
            <a:endParaRPr lang="en-US" sz="2800" b="0" cap="none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"/>
            <a:ext cx="7772400" cy="3111501"/>
          </a:xfrm>
        </p:spPr>
        <p:txBody>
          <a:bodyPr/>
          <a:lstStyle/>
          <a:p>
            <a:r>
              <a:rPr lang="en-US" sz="3600" dirty="0"/>
              <a:t>E-learning and ICT in higher education institutional strategies: Drawing lessons from </a:t>
            </a:r>
            <a:r>
              <a:rPr lang="en-US" sz="3600" dirty="0" smtClean="0"/>
              <a:t>the US and Europe </a:t>
            </a:r>
            <a:r>
              <a:rPr lang="en-US" sz="3600" dirty="0"/>
              <a:t>and optimizing e-infrastructure in Africa</a:t>
            </a:r>
          </a:p>
        </p:txBody>
      </p:sp>
    </p:spTree>
    <p:extLst>
      <p:ext uri="{BB962C8B-B14F-4D97-AF65-F5344CB8AC3E}">
        <p14:creationId xmlns:p14="http://schemas.microsoft.com/office/powerpoint/2010/main" val="322472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University of Côte d’Ivoire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8458200" cy="4343400"/>
          </a:xfrm>
        </p:spPr>
        <p:txBody>
          <a:bodyPr/>
          <a:lstStyle/>
          <a:p>
            <a:r>
              <a:rPr lang="fr-FR" dirty="0" smtClean="0"/>
              <a:t>Cahier des charges</a:t>
            </a:r>
          </a:p>
          <a:p>
            <a:pPr lvl="1"/>
            <a:r>
              <a:rPr lang="fr-FR" dirty="0"/>
              <a:t>Rédaction du référentiel pédagogique : maquette, plan de cours, etc…</a:t>
            </a:r>
          </a:p>
          <a:p>
            <a:pPr lvl="1"/>
            <a:r>
              <a:rPr lang="fr-FR" dirty="0"/>
              <a:t>Méthodes pédagogiques (</a:t>
            </a:r>
            <a:r>
              <a:rPr lang="fr-FR" dirty="0" smtClean="0"/>
              <a:t>enseignement/évaluation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Organisation </a:t>
            </a:r>
            <a:r>
              <a:rPr lang="fr-FR" dirty="0" smtClean="0"/>
              <a:t>pédagogique</a:t>
            </a:r>
          </a:p>
          <a:p>
            <a:pPr lvl="1"/>
            <a:r>
              <a:rPr lang="fr-FR" dirty="0" smtClean="0"/>
              <a:t>Moyens </a:t>
            </a:r>
            <a:r>
              <a:rPr lang="fr-FR" dirty="0"/>
              <a:t>humains et </a:t>
            </a:r>
            <a:r>
              <a:rPr lang="fr-FR" dirty="0" smtClean="0"/>
              <a:t>matériels</a:t>
            </a:r>
          </a:p>
          <a:p>
            <a:r>
              <a:rPr lang="fr-FR" dirty="0" smtClean="0"/>
              <a:t>Partenariats</a:t>
            </a:r>
          </a:p>
          <a:p>
            <a:pPr lvl="1"/>
            <a:r>
              <a:rPr lang="fr-FR" dirty="0" smtClean="0"/>
              <a:t>COMUE, AUF, AFD, ORANGE, etc…</a:t>
            </a:r>
          </a:p>
          <a:p>
            <a:pPr lvl="1"/>
            <a:r>
              <a:rPr lang="fr-FR" dirty="0" smtClean="0"/>
              <a:t>Universités africaines : UVS, Universités ivoiriennes</a:t>
            </a:r>
          </a:p>
          <a:p>
            <a:pPr lvl="1"/>
            <a:r>
              <a:rPr lang="fr-FR" dirty="0" smtClean="0"/>
              <a:t>MICROSOFT, MEDIASOFT, CISCO</a:t>
            </a:r>
            <a:endParaRPr lang="fr-FR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57200" y="731838"/>
            <a:ext cx="8534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None/>
              <a:defRPr sz="3200" b="1">
                <a:latin typeface="+mn-lt"/>
                <a:ea typeface="+mn-ea"/>
              </a:defRPr>
            </a:lvl1pPr>
            <a:lvl2pPr indent="0" eaLnBrk="1" hangingPunct="1">
              <a:spcBef>
                <a:spcPct val="20000"/>
              </a:spcBef>
              <a:buNone/>
              <a:defRPr sz="2000" b="1">
                <a:latin typeface="+mn-lt"/>
                <a:ea typeface="+mn-ea"/>
              </a:defRPr>
            </a:lvl2pPr>
            <a:lvl3pPr indent="0" eaLnBrk="1" hangingPunct="1">
              <a:spcBef>
                <a:spcPct val="20000"/>
              </a:spcBef>
              <a:buNone/>
              <a:defRPr sz="1800" b="1">
                <a:latin typeface="+mn-lt"/>
                <a:ea typeface="+mn-ea"/>
              </a:defRPr>
            </a:lvl3pPr>
            <a:lvl4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4pPr>
            <a:lvl5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9pPr>
          </a:lstStyle>
          <a:p>
            <a:r>
              <a:rPr lang="en-US" dirty="0" smtClean="0"/>
              <a:t>Phase 2: </a:t>
            </a:r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place du </a:t>
            </a:r>
            <a:r>
              <a:rPr lang="en-US" dirty="0" err="1" smtClean="0"/>
              <a:t>dispositif</a:t>
            </a:r>
            <a:r>
              <a:rPr lang="en-US" dirty="0" smtClean="0"/>
              <a:t> FOAD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4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University of Côte d’Ivoire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8458200" cy="4648200"/>
          </a:xfrm>
        </p:spPr>
        <p:txBody>
          <a:bodyPr/>
          <a:lstStyle/>
          <a:p>
            <a:r>
              <a:rPr lang="fr-FR" dirty="0" smtClean="0"/>
              <a:t>Conception de ressources pédagogiques</a:t>
            </a:r>
          </a:p>
          <a:p>
            <a:pPr lvl="1"/>
            <a:r>
              <a:rPr lang="fr-FR" dirty="0" smtClean="0"/>
              <a:t>Recensement des ressources : UNIT, FUN, UVED, etc…</a:t>
            </a:r>
          </a:p>
          <a:p>
            <a:pPr lvl="1"/>
            <a:r>
              <a:rPr lang="fr-FR" dirty="0" smtClean="0"/>
              <a:t>Recensement de MOOC</a:t>
            </a:r>
          </a:p>
          <a:p>
            <a:pPr lvl="1"/>
            <a:r>
              <a:rPr lang="fr-FR" dirty="0" smtClean="0"/>
              <a:t>Ateliers de conception de ressources sous OPALE</a:t>
            </a:r>
          </a:p>
          <a:p>
            <a:pPr lvl="1"/>
            <a:r>
              <a:rPr lang="fr-FR" dirty="0" smtClean="0"/>
              <a:t>Cours de préparation certificat Entreprise (Microsoft)</a:t>
            </a:r>
            <a:endParaRPr lang="fr-FR" dirty="0"/>
          </a:p>
          <a:p>
            <a:pPr lvl="1"/>
            <a:r>
              <a:rPr lang="fr-FR" dirty="0" smtClean="0"/>
              <a:t>Contrats de productions et de cession de droit</a:t>
            </a:r>
          </a:p>
          <a:p>
            <a:r>
              <a:rPr lang="fr-FR" dirty="0" smtClean="0"/>
              <a:t>Recrutement du corps professoral</a:t>
            </a:r>
          </a:p>
          <a:p>
            <a:r>
              <a:rPr lang="fr-FR" dirty="0" smtClean="0"/>
              <a:t>Recrutement de tuteurs pour l’accompagnement pédagogique</a:t>
            </a:r>
            <a:endParaRPr lang="fr-FR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57200" y="731838"/>
            <a:ext cx="8534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None/>
              <a:defRPr sz="3200" b="1">
                <a:latin typeface="+mn-lt"/>
                <a:ea typeface="+mn-ea"/>
              </a:defRPr>
            </a:lvl1pPr>
            <a:lvl2pPr indent="0" eaLnBrk="1" hangingPunct="1">
              <a:spcBef>
                <a:spcPct val="20000"/>
              </a:spcBef>
              <a:buNone/>
              <a:defRPr sz="2000" b="1">
                <a:latin typeface="+mn-lt"/>
                <a:ea typeface="+mn-ea"/>
              </a:defRPr>
            </a:lvl2pPr>
            <a:lvl3pPr indent="0" eaLnBrk="1" hangingPunct="1">
              <a:spcBef>
                <a:spcPct val="20000"/>
              </a:spcBef>
              <a:buNone/>
              <a:defRPr sz="1800" b="1">
                <a:latin typeface="+mn-lt"/>
                <a:ea typeface="+mn-ea"/>
              </a:defRPr>
            </a:lvl3pPr>
            <a:lvl4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4pPr>
            <a:lvl5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9pPr>
          </a:lstStyle>
          <a:p>
            <a:r>
              <a:rPr lang="en-US" dirty="0" smtClean="0"/>
              <a:t>Phase 2: </a:t>
            </a:r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place du </a:t>
            </a:r>
            <a:r>
              <a:rPr lang="en-US" dirty="0" err="1" smtClean="0"/>
              <a:t>dispositif</a:t>
            </a:r>
            <a:r>
              <a:rPr lang="en-US" dirty="0" smtClean="0"/>
              <a:t> FOAD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0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University of Côte d’Ivoire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8458200" cy="3962400"/>
          </a:xfrm>
        </p:spPr>
        <p:txBody>
          <a:bodyPr/>
          <a:lstStyle/>
          <a:p>
            <a:r>
              <a:rPr lang="fr-FR" dirty="0" smtClean="0"/>
              <a:t>Plateforme pédagogique</a:t>
            </a:r>
          </a:p>
          <a:p>
            <a:pPr lvl="1"/>
            <a:r>
              <a:rPr lang="fr-FR" dirty="0" smtClean="0"/>
              <a:t>Filière UVCI: Informatique et Science du Numérique</a:t>
            </a:r>
          </a:p>
          <a:p>
            <a:pPr lvl="1"/>
            <a:r>
              <a:rPr lang="fr-FR" dirty="0" smtClean="0"/>
              <a:t>Autres Universités</a:t>
            </a:r>
          </a:p>
          <a:p>
            <a:pPr lvl="1"/>
            <a:r>
              <a:rPr lang="fr-FR" dirty="0" err="1" smtClean="0"/>
              <a:t>Moocs</a:t>
            </a:r>
            <a:r>
              <a:rPr lang="fr-FR" dirty="0" smtClean="0"/>
              <a:t> MESRS/AUF</a:t>
            </a:r>
          </a:p>
          <a:p>
            <a:r>
              <a:rPr lang="fr-FR" dirty="0" smtClean="0"/>
              <a:t>Cours en ligne</a:t>
            </a:r>
          </a:p>
          <a:p>
            <a:pPr lvl="1"/>
            <a:r>
              <a:rPr lang="fr-FR" dirty="0" smtClean="0"/>
              <a:t>Regroupement des étudiants</a:t>
            </a:r>
          </a:p>
          <a:p>
            <a:pPr lvl="1"/>
            <a:r>
              <a:rPr lang="fr-FR" dirty="0" smtClean="0"/>
              <a:t>Inscription aux cours du semestre 1</a:t>
            </a:r>
          </a:p>
          <a:p>
            <a:pPr lvl="1"/>
            <a:r>
              <a:rPr lang="fr-FR" dirty="0" smtClean="0"/>
              <a:t>Inscription au Certificat Microsoft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57200" y="838200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None/>
              <a:defRPr sz="3200" b="1">
                <a:latin typeface="+mn-lt"/>
                <a:ea typeface="+mn-ea"/>
              </a:defRPr>
            </a:lvl1pPr>
            <a:lvl2pPr indent="0" eaLnBrk="1" hangingPunct="1">
              <a:spcBef>
                <a:spcPct val="20000"/>
              </a:spcBef>
              <a:buNone/>
              <a:defRPr sz="2000" b="1">
                <a:latin typeface="+mn-lt"/>
                <a:ea typeface="+mn-ea"/>
              </a:defRPr>
            </a:lvl2pPr>
            <a:lvl3pPr indent="0" eaLnBrk="1" hangingPunct="1">
              <a:spcBef>
                <a:spcPct val="20000"/>
              </a:spcBef>
              <a:buNone/>
              <a:defRPr sz="1800" b="1">
                <a:latin typeface="+mn-lt"/>
                <a:ea typeface="+mn-ea"/>
              </a:defRPr>
            </a:lvl3pPr>
            <a:lvl4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4pPr>
            <a:lvl5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9pPr>
          </a:lstStyle>
          <a:p>
            <a:r>
              <a:rPr lang="en-US" dirty="0" smtClean="0"/>
              <a:t>Phase 3: </a:t>
            </a:r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oeuvre du </a:t>
            </a:r>
            <a:r>
              <a:rPr lang="en-US" dirty="0" err="1" smtClean="0"/>
              <a:t>dispositif</a:t>
            </a:r>
            <a:r>
              <a:rPr lang="en-US" dirty="0" smtClean="0"/>
              <a:t> FOAD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2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University of Côte d’Ivoire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6225" y="1828800"/>
            <a:ext cx="8610600" cy="350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 bwMode="auto">
          <a:xfrm>
            <a:off x="457200" y="838200"/>
            <a:ext cx="8610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None/>
              <a:defRPr sz="3200" b="1">
                <a:latin typeface="+mn-lt"/>
                <a:ea typeface="+mn-ea"/>
              </a:defRPr>
            </a:lvl1pPr>
            <a:lvl2pPr indent="0" eaLnBrk="1" hangingPunct="1">
              <a:spcBef>
                <a:spcPct val="20000"/>
              </a:spcBef>
              <a:buNone/>
              <a:defRPr sz="2000" b="1">
                <a:latin typeface="+mn-lt"/>
                <a:ea typeface="+mn-ea"/>
              </a:defRPr>
            </a:lvl2pPr>
            <a:lvl3pPr indent="0" eaLnBrk="1" hangingPunct="1">
              <a:spcBef>
                <a:spcPct val="20000"/>
              </a:spcBef>
              <a:buNone/>
              <a:defRPr sz="1800" b="1">
                <a:latin typeface="+mn-lt"/>
                <a:ea typeface="+mn-ea"/>
              </a:defRPr>
            </a:lvl3pPr>
            <a:lvl4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4pPr>
            <a:lvl5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9pPr>
          </a:lstStyle>
          <a:p>
            <a:r>
              <a:rPr lang="en-US" dirty="0" err="1" smtClean="0"/>
              <a:t>Necessité</a:t>
            </a:r>
            <a:r>
              <a:rPr lang="en-US" dirty="0" smtClean="0"/>
              <a:t> du RITER à </a:t>
            </a:r>
            <a:r>
              <a:rPr lang="en-US" dirty="0" err="1" smtClean="0"/>
              <a:t>l’UVCI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6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Faculty Experience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echno-positivism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doption of inferior innovation</a:t>
            </a:r>
          </a:p>
          <a:p>
            <a:pPr lvl="1"/>
            <a:r>
              <a:rPr lang="en-US" dirty="0" smtClean="0"/>
              <a:t>Fads</a:t>
            </a:r>
          </a:p>
          <a:p>
            <a:r>
              <a:rPr lang="en-US" dirty="0" smtClean="0"/>
              <a:t>e-what for e-whom? </a:t>
            </a:r>
          </a:p>
          <a:p>
            <a:r>
              <a:rPr lang="en-US" dirty="0" smtClean="0"/>
              <a:t>Quality of content first! </a:t>
            </a:r>
          </a:p>
          <a:p>
            <a:pPr lvl="1"/>
            <a:r>
              <a:rPr lang="en-US" dirty="0" smtClean="0"/>
              <a:t>Faculty commitment to revision</a:t>
            </a:r>
          </a:p>
          <a:p>
            <a:pPr lvl="1"/>
            <a:r>
              <a:rPr lang="en-US" dirty="0" smtClean="0"/>
              <a:t>Trained instructional designers</a:t>
            </a:r>
          </a:p>
          <a:p>
            <a:pPr lvl="1"/>
            <a:r>
              <a:rPr lang="en-US" dirty="0" smtClean="0"/>
              <a:t>Policy development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914400"/>
            <a:ext cx="19304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9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Strong ICT platform</a:t>
            </a:r>
          </a:p>
          <a:p>
            <a:r>
              <a:rPr lang="en-US" sz="3200" dirty="0" smtClean="0"/>
              <a:t>Quality assurance must be a top priority</a:t>
            </a:r>
          </a:p>
          <a:p>
            <a:pPr lvl="1"/>
            <a:r>
              <a:rPr lang="en-US" sz="2800" dirty="0" smtClean="0"/>
              <a:t>Supports sustainability</a:t>
            </a:r>
          </a:p>
          <a:p>
            <a:pPr lvl="1"/>
            <a:r>
              <a:rPr lang="en-US" sz="2800" dirty="0" smtClean="0"/>
              <a:t>Establishes legitimacy</a:t>
            </a:r>
          </a:p>
          <a:p>
            <a:r>
              <a:rPr lang="en-US" sz="3200" dirty="0"/>
              <a:t>Open </a:t>
            </a:r>
            <a:r>
              <a:rPr lang="en-US" sz="3200" dirty="0" smtClean="0"/>
              <a:t>source/access </a:t>
            </a:r>
            <a:r>
              <a:rPr lang="en-US" sz="3200" dirty="0"/>
              <a:t>to address </a:t>
            </a:r>
            <a:r>
              <a:rPr lang="en-US" sz="3200" dirty="0" smtClean="0"/>
              <a:t>cost</a:t>
            </a:r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Focus on local content and talent</a:t>
            </a:r>
          </a:p>
          <a:p>
            <a:pPr lvl="1"/>
            <a:r>
              <a:rPr lang="en-US" sz="2800" dirty="0"/>
              <a:t>DATAD, MOOCs, etc. </a:t>
            </a:r>
          </a:p>
          <a:p>
            <a:r>
              <a:rPr lang="en-US" sz="3200" dirty="0"/>
              <a:t>NRENs must have a strong presence</a:t>
            </a:r>
          </a:p>
          <a:p>
            <a:pPr lvl="1"/>
            <a:r>
              <a:rPr lang="en-US" sz="2800" dirty="0"/>
              <a:t>Not just manage bandwidth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1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Questions and comments?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265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53200" cy="825500"/>
          </a:xfrm>
        </p:spPr>
        <p:txBody>
          <a:bodyPr/>
          <a:lstStyle/>
          <a:p>
            <a:r>
              <a:rPr lang="en-US" sz="3600" dirty="0" smtClean="0"/>
              <a:t>Defining e-learning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0" y="1219200"/>
            <a:ext cx="4654550" cy="47561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-learning </a:t>
            </a:r>
            <a:r>
              <a:rPr lang="en-US" dirty="0" smtClean="0"/>
              <a:t>is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learning process </a:t>
            </a:r>
            <a:endParaRPr lang="en-US" dirty="0" smtClean="0"/>
          </a:p>
          <a:p>
            <a:r>
              <a:rPr lang="en-US" dirty="0" smtClean="0"/>
              <a:t>Faculty and peer interaction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ccess </a:t>
            </a:r>
            <a:r>
              <a:rPr lang="en-US" dirty="0"/>
              <a:t>learning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Via the internet </a:t>
            </a:r>
            <a:endParaRPr lang="en-US" dirty="0"/>
          </a:p>
          <a:p>
            <a:pPr lvl="1"/>
            <a:r>
              <a:rPr lang="en-US" dirty="0" smtClean="0"/>
              <a:t> Or using instructional technology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657600" cy="42799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Online education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Virtual learning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Blended learning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Web-Assisted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Hybrid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Flipped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Ed Tech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MOOC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-learning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(a)synchronous</a:t>
            </a:r>
          </a:p>
        </p:txBody>
      </p:sp>
    </p:spTree>
    <p:extLst>
      <p:ext uri="{BB962C8B-B14F-4D97-AF65-F5344CB8AC3E}">
        <p14:creationId xmlns:p14="http://schemas.microsoft.com/office/powerpoint/2010/main" val="61326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Trends: US &amp; Europe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3124200"/>
          </a:xfrm>
        </p:spPr>
        <p:txBody>
          <a:bodyPr/>
          <a:lstStyle/>
          <a:p>
            <a:r>
              <a:rPr lang="en-US" dirty="0" smtClean="0"/>
              <a:t>Predictive analytics</a:t>
            </a:r>
          </a:p>
          <a:p>
            <a:r>
              <a:rPr lang="en-US" dirty="0" smtClean="0"/>
              <a:t>IT personnel sustainability</a:t>
            </a:r>
          </a:p>
          <a:p>
            <a:r>
              <a:rPr lang="en-US" dirty="0" smtClean="0"/>
              <a:t>IT administration</a:t>
            </a:r>
          </a:p>
          <a:p>
            <a:r>
              <a:rPr lang="en-US" dirty="0" smtClean="0"/>
              <a:t>Effective relationships (IT, Faculty, Admin)</a:t>
            </a:r>
          </a:p>
          <a:p>
            <a:r>
              <a:rPr lang="en-US" dirty="0"/>
              <a:t>A</a:t>
            </a:r>
            <a:r>
              <a:rPr lang="en-US" dirty="0" smtClean="0"/>
              <a:t>gility</a:t>
            </a:r>
            <a:r>
              <a:rPr lang="en-US" dirty="0"/>
              <a:t>, scalability, cost-effectiveness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25450206"/>
              </p:ext>
            </p:extLst>
          </p:nvPr>
        </p:nvGraphicFramePr>
        <p:xfrm>
          <a:off x="1828800" y="3505200"/>
          <a:ext cx="5486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317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3008313" cy="1162050"/>
          </a:xfrm>
        </p:spPr>
        <p:txBody>
          <a:bodyPr/>
          <a:lstStyle/>
          <a:p>
            <a:r>
              <a:rPr lang="en-US" sz="3600" dirty="0" smtClean="0"/>
              <a:t>MOOCs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857250"/>
            <a:ext cx="3008313" cy="46910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000" dirty="0"/>
              <a:t>Why MOOCs?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Blended learning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Pockets of practice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Questionable success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Promise? </a:t>
            </a:r>
            <a:endParaRPr lang="en-US" sz="3000" dirty="0"/>
          </a:p>
        </p:txBody>
      </p:sp>
      <p:pic>
        <p:nvPicPr>
          <p:cNvPr id="5" name="Picture 4" descr="moo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295400"/>
            <a:ext cx="5549304" cy="358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1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Strategies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8012" y="2743200"/>
            <a:ext cx="4040188" cy="639762"/>
          </a:xfrm>
        </p:spPr>
        <p:txBody>
          <a:bodyPr/>
          <a:lstStyle/>
          <a:p>
            <a:r>
              <a:rPr lang="en-US" sz="3200" dirty="0" smtClean="0"/>
              <a:t>Structures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8012" y="3505201"/>
            <a:ext cx="3810000" cy="220979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Provision of core technologies (LMS, </a:t>
            </a:r>
            <a:r>
              <a:rPr lang="en-US" sz="3200" dirty="0" err="1" smtClean="0"/>
              <a:t>Turnitin</a:t>
            </a:r>
            <a:r>
              <a:rPr lang="en-US" sz="3200" dirty="0" smtClean="0"/>
              <a:t>, library)</a:t>
            </a:r>
          </a:p>
          <a:p>
            <a:r>
              <a:rPr lang="en-US" sz="3200" dirty="0" smtClean="0"/>
              <a:t>Increase quantity and quality 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743200"/>
            <a:ext cx="4041775" cy="639762"/>
          </a:xfrm>
        </p:spPr>
        <p:txBody>
          <a:bodyPr/>
          <a:lstStyle/>
          <a:p>
            <a:r>
              <a:rPr lang="en-US" sz="3200" dirty="0" smtClean="0"/>
              <a:t>Training &amp; Support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3505200"/>
            <a:ext cx="4041775" cy="23622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Faculty development</a:t>
            </a:r>
          </a:p>
          <a:p>
            <a:r>
              <a:rPr lang="en-US" sz="3200" dirty="0" smtClean="0"/>
              <a:t>Student support</a:t>
            </a:r>
          </a:p>
          <a:p>
            <a:r>
              <a:rPr lang="en-US" sz="3200" dirty="0" smtClean="0"/>
              <a:t>Evaluation</a:t>
            </a:r>
          </a:p>
          <a:p>
            <a:r>
              <a:rPr lang="en-US" sz="3200" dirty="0" smtClean="0"/>
              <a:t>Implementation plans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305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Strategies address specific aims: 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latin typeface="+mj-lt"/>
              </a:rPr>
              <a:t>Serve as many students as possible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latin typeface="+mj-lt"/>
              </a:rPr>
              <a:t>Complement F2F- enhance student learning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latin typeface="+mj-lt"/>
              </a:rPr>
              <a:t>Offer courses/sections to meet demand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923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09600"/>
          </a:xfrm>
        </p:spPr>
        <p:txBody>
          <a:bodyPr/>
          <a:lstStyle/>
          <a:p>
            <a:r>
              <a:rPr lang="en-US" dirty="0" smtClean="0"/>
              <a:t>Developments in Africa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800600" cy="4267200"/>
          </a:xfrm>
        </p:spPr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sz="2800" dirty="0" smtClean="0"/>
              <a:t>ICT infrastructure </a:t>
            </a:r>
          </a:p>
          <a:p>
            <a:pPr lvl="1"/>
            <a:r>
              <a:rPr lang="en-US" sz="2800" dirty="0"/>
              <a:t>B</a:t>
            </a:r>
            <a:r>
              <a:rPr lang="en-US" sz="2800" dirty="0" smtClean="0"/>
              <a:t>andwidth </a:t>
            </a:r>
          </a:p>
          <a:p>
            <a:pPr lvl="1"/>
            <a:r>
              <a:rPr lang="en-US" sz="2800" dirty="0" smtClean="0"/>
              <a:t>Trained personnel</a:t>
            </a: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ntegrated HE development </a:t>
            </a:r>
            <a:r>
              <a:rPr lang="en-US" sz="2800" dirty="0"/>
              <a:t>and ICT policies </a:t>
            </a:r>
            <a:endParaRPr lang="en-US" sz="2800" dirty="0" smtClean="0"/>
          </a:p>
          <a:p>
            <a:pPr lvl="1"/>
            <a:r>
              <a:rPr lang="en-US" sz="2800" dirty="0" smtClean="0"/>
              <a:t>Content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29200" y="990600"/>
            <a:ext cx="3886200" cy="4724400"/>
          </a:xfrm>
        </p:spPr>
        <p:txBody>
          <a:bodyPr/>
          <a:lstStyle/>
          <a:p>
            <a:r>
              <a:rPr lang="en-US" dirty="0" smtClean="0"/>
              <a:t>Opportunities</a:t>
            </a:r>
          </a:p>
          <a:p>
            <a:pPr lvl="1"/>
            <a:r>
              <a:rPr lang="en-US" sz="2800" dirty="0" smtClean="0"/>
              <a:t>R/NRENs</a:t>
            </a:r>
          </a:p>
          <a:p>
            <a:pPr lvl="1"/>
            <a:r>
              <a:rPr lang="en-US" sz="2800" dirty="0" smtClean="0"/>
              <a:t>New investment</a:t>
            </a:r>
          </a:p>
          <a:p>
            <a:pPr lvl="1"/>
            <a:r>
              <a:rPr lang="en-US" sz="2800" dirty="0" smtClean="0"/>
              <a:t>Increasing body of knowledge</a:t>
            </a:r>
            <a:endParaRPr lang="en-US" sz="2800" dirty="0"/>
          </a:p>
          <a:p>
            <a:r>
              <a:rPr lang="en-US" dirty="0" smtClean="0"/>
              <a:t>Case</a:t>
            </a:r>
            <a:endParaRPr lang="en-US" dirty="0"/>
          </a:p>
          <a:p>
            <a:pPr lvl="1"/>
            <a:r>
              <a:rPr lang="en-US" sz="2800" dirty="0" err="1"/>
              <a:t>Université</a:t>
            </a:r>
            <a:r>
              <a:rPr lang="en-US" sz="2800" dirty="0"/>
              <a:t> </a:t>
            </a:r>
            <a:r>
              <a:rPr lang="en-US" sz="2800" dirty="0" err="1"/>
              <a:t>Virtuelle</a:t>
            </a:r>
            <a:r>
              <a:rPr lang="en-US" sz="2800" dirty="0"/>
              <a:t> de Côte d'Ivoire (UVCI) </a:t>
            </a:r>
          </a:p>
        </p:txBody>
      </p:sp>
    </p:spTree>
    <p:extLst>
      <p:ext uri="{BB962C8B-B14F-4D97-AF65-F5344CB8AC3E}">
        <p14:creationId xmlns:p14="http://schemas.microsoft.com/office/powerpoint/2010/main" val="50113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University of Côte d’Ivoire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23850" y="3857625"/>
            <a:ext cx="8591550" cy="2085975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Trois (03) phases (création et </a:t>
            </a:r>
            <a:r>
              <a:rPr lang="fr-FR" b="1" dirty="0" err="1" smtClean="0"/>
              <a:t>opérationalisation</a:t>
            </a:r>
            <a:r>
              <a:rPr lang="fr-FR" b="1" dirty="0" smtClean="0"/>
              <a:t>)</a:t>
            </a:r>
          </a:p>
          <a:p>
            <a:r>
              <a:rPr lang="fr-FR" dirty="0" smtClean="0"/>
              <a:t>Phase 1 : Déclenchement</a:t>
            </a:r>
          </a:p>
          <a:p>
            <a:r>
              <a:rPr lang="fr-FR" dirty="0" smtClean="0"/>
              <a:t>Phase 2 : Mise en place du dispositif FOAD</a:t>
            </a:r>
          </a:p>
          <a:p>
            <a:r>
              <a:rPr lang="fr-FR" dirty="0" smtClean="0"/>
              <a:t>Phase 3 : Mise en œuvre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342900" y="1142999"/>
            <a:ext cx="3352800" cy="205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None/>
              <a:defRPr sz="3200" b="1">
                <a:latin typeface="+mn-lt"/>
                <a:ea typeface="+mn-ea"/>
              </a:defRPr>
            </a:lvl1pPr>
            <a:lvl2pPr indent="0" eaLnBrk="1" hangingPunct="1">
              <a:spcBef>
                <a:spcPct val="20000"/>
              </a:spcBef>
              <a:buNone/>
              <a:defRPr sz="2000" b="1">
                <a:latin typeface="+mn-lt"/>
                <a:ea typeface="+mn-ea"/>
              </a:defRPr>
            </a:lvl2pPr>
            <a:lvl3pPr indent="0" eaLnBrk="1" hangingPunct="1">
              <a:spcBef>
                <a:spcPct val="20000"/>
              </a:spcBef>
              <a:buNone/>
              <a:defRPr sz="1800" b="1">
                <a:latin typeface="+mn-lt"/>
                <a:ea typeface="+mn-ea"/>
              </a:defRPr>
            </a:lvl3pPr>
            <a:lvl4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4pPr>
            <a:lvl5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9pPr>
          </a:lstStyle>
          <a:p>
            <a:r>
              <a:rPr lang="en-US" dirty="0" smtClean="0"/>
              <a:t>UVCI : </a:t>
            </a:r>
            <a:r>
              <a:rPr lang="en-US" dirty="0" err="1" smtClean="0"/>
              <a:t>Université</a:t>
            </a:r>
            <a:r>
              <a:rPr lang="en-US" dirty="0" smtClean="0"/>
              <a:t> du </a:t>
            </a:r>
            <a:r>
              <a:rPr lang="en-US" dirty="0" err="1" smtClean="0"/>
              <a:t>Numérique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/>
              <a:t>3500 </a:t>
            </a:r>
            <a:r>
              <a:rPr lang="en-US" sz="2800" b="0" dirty="0" err="1" smtClean="0"/>
              <a:t>étudiants</a:t>
            </a:r>
            <a:endParaRPr lang="en-US" sz="2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err="1" smtClean="0"/>
              <a:t>Filière</a:t>
            </a:r>
            <a:r>
              <a:rPr lang="en-US" sz="2800" b="0" dirty="0" smtClean="0"/>
              <a:t> : ISN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569" y="1142999"/>
            <a:ext cx="5120831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University of Côte d’Ivoire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58200" cy="4343400"/>
          </a:xfrm>
        </p:spPr>
        <p:txBody>
          <a:bodyPr/>
          <a:lstStyle/>
          <a:p>
            <a:r>
              <a:rPr lang="fr-FR" dirty="0" smtClean="0"/>
              <a:t>Vision/Volonté Politique (national)</a:t>
            </a:r>
          </a:p>
          <a:p>
            <a:pPr lvl="1"/>
            <a:r>
              <a:rPr lang="fr-FR" dirty="0" smtClean="0"/>
              <a:t>PND 2016-2020 : engagement à l’utilisation des TICE dans l’enseignement supérieur</a:t>
            </a:r>
          </a:p>
          <a:p>
            <a:pPr lvl="1"/>
            <a:r>
              <a:rPr lang="fr-FR" dirty="0" smtClean="0"/>
              <a:t>Création de l’UVCI : Décret </a:t>
            </a:r>
            <a:r>
              <a:rPr lang="fr-FR" dirty="0"/>
              <a:t>N° 2015-775 du 09 Décembre </a:t>
            </a:r>
            <a:r>
              <a:rPr lang="fr-FR" dirty="0" smtClean="0"/>
              <a:t>2015</a:t>
            </a:r>
            <a:endParaRPr lang="fr-FR" dirty="0"/>
          </a:p>
          <a:p>
            <a:pPr lvl="1"/>
            <a:r>
              <a:rPr lang="fr-FR" dirty="0" smtClean="0"/>
              <a:t>Equipe de gouvernance : Conseil de Gestion, DG, DAAP, DAAF en 2016</a:t>
            </a:r>
          </a:p>
          <a:p>
            <a:r>
              <a:rPr lang="fr-FR" dirty="0" smtClean="0"/>
              <a:t>Promotion du numérique éducatif (</a:t>
            </a:r>
            <a:r>
              <a:rPr lang="fr-FR" dirty="0" err="1" smtClean="0"/>
              <a:t>sous-régional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Projet PADTICE (CAMES, UNESCO, etc…)</a:t>
            </a:r>
          </a:p>
          <a:p>
            <a:pPr lvl="1"/>
            <a:r>
              <a:rPr lang="fr-FR" dirty="0" smtClean="0"/>
              <a:t>Ateliers, Forums intégration des TIC dans la pédagogie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57200" y="731838"/>
            <a:ext cx="4953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None/>
              <a:defRPr sz="3200" b="1">
                <a:latin typeface="+mn-lt"/>
                <a:ea typeface="+mn-ea"/>
              </a:defRPr>
            </a:lvl1pPr>
            <a:lvl2pPr indent="0" eaLnBrk="1" hangingPunct="1">
              <a:spcBef>
                <a:spcPct val="20000"/>
              </a:spcBef>
              <a:buNone/>
              <a:defRPr sz="2000" b="1">
                <a:latin typeface="+mn-lt"/>
                <a:ea typeface="+mn-ea"/>
              </a:defRPr>
            </a:lvl2pPr>
            <a:lvl3pPr indent="0" eaLnBrk="1" hangingPunct="1">
              <a:spcBef>
                <a:spcPct val="20000"/>
              </a:spcBef>
              <a:buNone/>
              <a:defRPr sz="1800" b="1">
                <a:latin typeface="+mn-lt"/>
                <a:ea typeface="+mn-ea"/>
              </a:defRPr>
            </a:lvl3pPr>
            <a:lvl4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4pPr>
            <a:lvl5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9pPr>
          </a:lstStyle>
          <a:p>
            <a:r>
              <a:rPr lang="en-US" dirty="0" smtClean="0"/>
              <a:t>Phase 1: </a:t>
            </a:r>
            <a:r>
              <a:rPr lang="en-US" dirty="0" err="1" smtClean="0"/>
              <a:t>Déclenchement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2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University of Côte d’Ivoire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8458200" cy="4343400"/>
          </a:xfrm>
        </p:spPr>
        <p:txBody>
          <a:bodyPr/>
          <a:lstStyle/>
          <a:p>
            <a:r>
              <a:rPr lang="fr-FR" dirty="0" smtClean="0"/>
              <a:t>Orientations stratégiques de l’UVCI</a:t>
            </a:r>
          </a:p>
          <a:p>
            <a:pPr lvl="1"/>
            <a:r>
              <a:rPr lang="fr-FR" dirty="0" smtClean="0"/>
              <a:t>Bibliothèque Virtuelle</a:t>
            </a:r>
          </a:p>
          <a:p>
            <a:pPr lvl="1"/>
            <a:r>
              <a:rPr lang="fr-FR" dirty="0" smtClean="0"/>
              <a:t>Dispositif FOAD </a:t>
            </a:r>
          </a:p>
          <a:p>
            <a:pPr lvl="1"/>
            <a:r>
              <a:rPr lang="fr-FR" dirty="0" smtClean="0"/>
              <a:t>Renforcement des capacités des acteurs</a:t>
            </a:r>
          </a:p>
          <a:p>
            <a:pPr lvl="1"/>
            <a:r>
              <a:rPr lang="fr-FR" dirty="0" smtClean="0"/>
              <a:t>Sensibilisation du public au numérique éducatif</a:t>
            </a:r>
          </a:p>
          <a:p>
            <a:r>
              <a:rPr lang="fr-FR" dirty="0" smtClean="0"/>
              <a:t>Elaboration d’un plan de travail</a:t>
            </a:r>
          </a:p>
          <a:p>
            <a:pPr lvl="1"/>
            <a:r>
              <a:rPr lang="fr-FR" dirty="0" smtClean="0"/>
              <a:t>Mise en place de la Taskforce UVCI</a:t>
            </a:r>
          </a:p>
          <a:p>
            <a:pPr lvl="1"/>
            <a:r>
              <a:rPr lang="fr-FR" dirty="0" smtClean="0"/>
              <a:t>Réunions hebdomadaires</a:t>
            </a:r>
          </a:p>
          <a:p>
            <a:pPr lvl="1"/>
            <a:r>
              <a:rPr lang="fr-FR" dirty="0" smtClean="0"/>
              <a:t>Plan de bord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457200" y="731838"/>
            <a:ext cx="8534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eaLnBrk="1" hangingPunct="1">
              <a:spcBef>
                <a:spcPct val="20000"/>
              </a:spcBef>
              <a:buNone/>
              <a:defRPr sz="3200" b="1">
                <a:latin typeface="+mn-lt"/>
                <a:ea typeface="+mn-ea"/>
              </a:defRPr>
            </a:lvl1pPr>
            <a:lvl2pPr indent="0" eaLnBrk="1" hangingPunct="1">
              <a:spcBef>
                <a:spcPct val="20000"/>
              </a:spcBef>
              <a:buNone/>
              <a:defRPr sz="2000" b="1">
                <a:latin typeface="+mn-lt"/>
                <a:ea typeface="+mn-ea"/>
              </a:defRPr>
            </a:lvl2pPr>
            <a:lvl3pPr indent="0" eaLnBrk="1" hangingPunct="1">
              <a:spcBef>
                <a:spcPct val="20000"/>
              </a:spcBef>
              <a:buNone/>
              <a:defRPr sz="1800" b="1">
                <a:latin typeface="+mn-lt"/>
                <a:ea typeface="+mn-ea"/>
              </a:defRPr>
            </a:lvl3pPr>
            <a:lvl4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4pPr>
            <a:lvl5pPr indent="0" eaLnBrk="1" hangingPunct="1">
              <a:spcBef>
                <a:spcPct val="20000"/>
              </a:spcBef>
              <a:buNone/>
              <a:defRPr sz="1600" b="1">
                <a:latin typeface="+mn-lt"/>
                <a:ea typeface="+mn-ea"/>
              </a:defRPr>
            </a:lvl5pPr>
            <a:lvl6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6pPr>
            <a:lvl7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7pPr>
            <a:lvl8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8pPr>
            <a:lvl9pPr indent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latin typeface="+mn-lt"/>
                <a:ea typeface="+mn-ea"/>
              </a:defRPr>
            </a:lvl9pPr>
          </a:lstStyle>
          <a:p>
            <a:r>
              <a:rPr lang="en-US" dirty="0" smtClean="0"/>
              <a:t>Phase 2: </a:t>
            </a:r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place du </a:t>
            </a:r>
            <a:r>
              <a:rPr lang="en-US" dirty="0" err="1" smtClean="0"/>
              <a:t>dispositif</a:t>
            </a:r>
            <a:r>
              <a:rPr lang="en-US" dirty="0" smtClean="0"/>
              <a:t> FOAD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4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owan">
  <a:themeElements>
    <a:clrScheme name="">
      <a:dk1>
        <a:srgbClr val="3B1808"/>
      </a:dk1>
      <a:lt1>
        <a:srgbClr val="FFFFFF"/>
      </a:lt1>
      <a:dk2>
        <a:srgbClr val="3B1808"/>
      </a:dk2>
      <a:lt2>
        <a:srgbClr val="7F5111"/>
      </a:lt2>
      <a:accent1>
        <a:srgbClr val="FFFFFF"/>
      </a:accent1>
      <a:accent2>
        <a:srgbClr val="F7C21C"/>
      </a:accent2>
      <a:accent3>
        <a:srgbClr val="FFFFFF"/>
      </a:accent3>
      <a:accent4>
        <a:srgbClr val="311306"/>
      </a:accent4>
      <a:accent5>
        <a:srgbClr val="FFFFFF"/>
      </a:accent5>
      <a:accent6>
        <a:srgbClr val="E0B018"/>
      </a:accent6>
      <a:hlink>
        <a:srgbClr val="7F5111"/>
      </a:hlink>
      <a:folHlink>
        <a:srgbClr val="7F5111"/>
      </a:folHlink>
    </a:clrScheme>
    <a:fontScheme name="Blank Presentation">
      <a:majorFont>
        <a:latin typeface="Trebuchet MS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6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Rowan</Template>
  <TotalTime>941</TotalTime>
  <Words>667</Words>
  <Application>Microsoft Macintosh PowerPoint</Application>
  <PresentationFormat>On-screen Show (4:3)</PresentationFormat>
  <Paragraphs>142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Rowan</vt:lpstr>
      <vt:lpstr>Ane Turner Johnson, PhD, Rowan University Tiémoman Koné, PhD, UVCI Fernand Kouamé, HDR, UVCI</vt:lpstr>
      <vt:lpstr>Defining e-learning</vt:lpstr>
      <vt:lpstr>e-Learning Trends: US &amp; Europe</vt:lpstr>
      <vt:lpstr>MOOCs</vt:lpstr>
      <vt:lpstr>Institutional Strategies</vt:lpstr>
      <vt:lpstr>Developments in Africa</vt:lpstr>
      <vt:lpstr>Virtual University of Côte d’Ivoire</vt:lpstr>
      <vt:lpstr>Virtual University of Côte d’Ivoire</vt:lpstr>
      <vt:lpstr>Virtual University of Côte d’Ivoire</vt:lpstr>
      <vt:lpstr>Virtual University of Côte d’Ivoire</vt:lpstr>
      <vt:lpstr>Virtual University of Côte d’Ivoire</vt:lpstr>
      <vt:lpstr>Virtual University of Côte d’Ivoire</vt:lpstr>
      <vt:lpstr>Virtual University of Côte d’Ivoire</vt:lpstr>
      <vt:lpstr>The Faculty Experience</vt:lpstr>
      <vt:lpstr>Recommendations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Farney</dc:creator>
  <cp:lastModifiedBy>Jonathan Goff</cp:lastModifiedBy>
  <cp:revision>185</cp:revision>
  <dcterms:created xsi:type="dcterms:W3CDTF">2010-04-20T16:21:23Z</dcterms:created>
  <dcterms:modified xsi:type="dcterms:W3CDTF">2017-03-31T08:34:57Z</dcterms:modified>
</cp:coreProperties>
</file>