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70" r:id="rId3"/>
    <p:sldId id="352" r:id="rId4"/>
    <p:sldId id="465" r:id="rId5"/>
    <p:sldId id="461" r:id="rId6"/>
    <p:sldId id="471" r:id="rId7"/>
    <p:sldId id="459" r:id="rId8"/>
    <p:sldId id="474" r:id="rId9"/>
    <p:sldId id="475" r:id="rId10"/>
    <p:sldId id="476" r:id="rId11"/>
    <p:sldId id="477" r:id="rId12"/>
    <p:sldId id="478" r:id="rId13"/>
    <p:sldId id="479" r:id="rId14"/>
    <p:sldId id="482" r:id="rId15"/>
    <p:sldId id="483" r:id="rId16"/>
    <p:sldId id="484" r:id="rId17"/>
    <p:sldId id="485" r:id="rId18"/>
    <p:sldId id="486" r:id="rId19"/>
    <p:sldId id="481" r:id="rId20"/>
    <p:sldId id="480" r:id="rId21"/>
    <p:sldId id="487" r:id="rId22"/>
    <p:sldId id="469" r:id="rId23"/>
    <p:sldId id="267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43A"/>
    <a:srgbClr val="11542A"/>
    <a:srgbClr val="FBAE00"/>
    <a:srgbClr val="115329"/>
    <a:srgbClr val="FCB247"/>
    <a:srgbClr val="FF9933"/>
    <a:srgbClr val="6666CC"/>
    <a:srgbClr val="2D4C67"/>
    <a:srgbClr val="F7A72F"/>
    <a:srgbClr val="F7B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4312" autoAdjust="0"/>
  </p:normalViewPr>
  <p:slideViewPr>
    <p:cSldViewPr snapToGrid="0" snapToObjects="1"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740"/>
    </p:cViewPr>
  </p:sorterViewPr>
  <p:notesViewPr>
    <p:cSldViewPr snapToGrid="0" snapToObjects="1">
      <p:cViewPr varScale="1">
        <p:scale>
          <a:sx n="98" d="100"/>
          <a:sy n="98" d="100"/>
        </p:scale>
        <p:origin x="-2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43410-505F-477C-AD94-B96E2589256E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E563DF-15E8-48B7-BDE9-A035772D447C}">
      <dgm:prSet phldrT="[Text]"/>
      <dgm:spPr/>
      <dgm:t>
        <a:bodyPr/>
        <a:lstStyle/>
        <a:p>
          <a:r>
            <a:rPr lang="en-US" dirty="0" smtClean="0"/>
            <a:t>Opendata.ui.edu.ng </a:t>
          </a:r>
          <a:endParaRPr lang="en-US" dirty="0"/>
        </a:p>
      </dgm:t>
    </dgm:pt>
    <dgm:pt modelId="{C86A7B1A-FC3E-49B1-BA66-C0AAA894AD03}" type="parTrans" cxnId="{7FA026B3-6A58-4CBA-8791-5AFB403560A3}">
      <dgm:prSet/>
      <dgm:spPr/>
      <dgm:t>
        <a:bodyPr/>
        <a:lstStyle/>
        <a:p>
          <a:endParaRPr lang="en-US"/>
        </a:p>
      </dgm:t>
    </dgm:pt>
    <dgm:pt modelId="{DFC4DA3C-0AF6-4ABE-B7AC-EAA8C98597A3}" type="sibTrans" cxnId="{7FA026B3-6A58-4CBA-8791-5AFB403560A3}">
      <dgm:prSet/>
      <dgm:spPr/>
      <dgm:t>
        <a:bodyPr/>
        <a:lstStyle/>
        <a:p>
          <a:endParaRPr lang="en-US"/>
        </a:p>
      </dgm:t>
    </dgm:pt>
    <dgm:pt modelId="{902115EA-0FDE-47FE-8920-93AAFE675D7A}">
      <dgm:prSet phldrT="[Text]"/>
      <dgm:spPr/>
      <dgm:t>
        <a:bodyPr/>
        <a:lstStyle/>
        <a:p>
          <a:r>
            <a:rPr lang="en-US" dirty="0" smtClean="0"/>
            <a:t>Federated log-in</a:t>
          </a:r>
          <a:endParaRPr lang="en-US" dirty="0"/>
        </a:p>
      </dgm:t>
    </dgm:pt>
    <dgm:pt modelId="{9E1B1949-0518-45CD-AEB3-F932D62DC75B}" type="parTrans" cxnId="{0452E5ED-6D0B-4DFC-A98E-E0AA5D47EBCD}">
      <dgm:prSet/>
      <dgm:spPr/>
      <dgm:t>
        <a:bodyPr/>
        <a:lstStyle/>
        <a:p>
          <a:endParaRPr lang="en-US"/>
        </a:p>
      </dgm:t>
    </dgm:pt>
    <dgm:pt modelId="{0356D84A-AFAD-43B0-88EF-788282CCC1F7}" type="sibTrans" cxnId="{0452E5ED-6D0B-4DFC-A98E-E0AA5D47EBCD}">
      <dgm:prSet/>
      <dgm:spPr/>
      <dgm:t>
        <a:bodyPr/>
        <a:lstStyle/>
        <a:p>
          <a:endParaRPr lang="en-US"/>
        </a:p>
      </dgm:t>
    </dgm:pt>
    <dgm:pt modelId="{D15701F2-4005-4965-9547-4026F39EC297}">
      <dgm:prSet phldrT="[Text]"/>
      <dgm:spPr/>
      <dgm:t>
        <a:bodyPr/>
        <a:lstStyle/>
        <a:p>
          <a:r>
            <a:rPr lang="en-US" dirty="0" smtClean="0"/>
            <a:t>Publications</a:t>
          </a:r>
          <a:endParaRPr lang="en-US" dirty="0"/>
        </a:p>
      </dgm:t>
    </dgm:pt>
    <dgm:pt modelId="{A1714C5A-2D86-487A-A5C0-4C2076C58E1F}" type="parTrans" cxnId="{1A668428-DF07-4369-BD84-3267052AAF17}">
      <dgm:prSet/>
      <dgm:spPr/>
      <dgm:t>
        <a:bodyPr/>
        <a:lstStyle/>
        <a:p>
          <a:endParaRPr lang="en-US"/>
        </a:p>
      </dgm:t>
    </dgm:pt>
    <dgm:pt modelId="{0A30DE05-4F88-466B-A293-8643E98896C0}" type="sibTrans" cxnId="{1A668428-DF07-4369-BD84-3267052AAF17}">
      <dgm:prSet/>
      <dgm:spPr/>
      <dgm:t>
        <a:bodyPr/>
        <a:lstStyle/>
        <a:p>
          <a:endParaRPr lang="en-US"/>
        </a:p>
      </dgm:t>
    </dgm:pt>
    <dgm:pt modelId="{774FB692-08A3-46AB-A413-9A3BD594E3A1}">
      <dgm:prSet phldrT="[Text]"/>
      <dgm:spPr/>
      <dgm:t>
        <a:bodyPr/>
        <a:lstStyle/>
        <a:p>
          <a:r>
            <a:rPr lang="en-US" dirty="0" smtClean="0"/>
            <a:t>Datasets</a:t>
          </a:r>
          <a:endParaRPr lang="en-US" dirty="0"/>
        </a:p>
      </dgm:t>
    </dgm:pt>
    <dgm:pt modelId="{E1E8968B-D4D8-4544-A13D-3E888DC4D11A}" type="parTrans" cxnId="{A0D44D32-F375-4A0F-8C46-E69CF5A9D976}">
      <dgm:prSet/>
      <dgm:spPr/>
      <dgm:t>
        <a:bodyPr/>
        <a:lstStyle/>
        <a:p>
          <a:endParaRPr lang="en-US"/>
        </a:p>
      </dgm:t>
    </dgm:pt>
    <dgm:pt modelId="{442AD5CA-AD44-40C6-A6BC-C96BFA44247B}" type="sibTrans" cxnId="{A0D44D32-F375-4A0F-8C46-E69CF5A9D976}">
      <dgm:prSet/>
      <dgm:spPr/>
      <dgm:t>
        <a:bodyPr/>
        <a:lstStyle/>
        <a:p>
          <a:endParaRPr lang="en-US"/>
        </a:p>
      </dgm:t>
    </dgm:pt>
    <dgm:pt modelId="{48034456-AA91-4B1E-865C-B0DE38EF5933}">
      <dgm:prSet phldrT="[Text]"/>
      <dgm:spPr/>
      <dgm:t>
        <a:bodyPr/>
        <a:lstStyle/>
        <a:p>
          <a:r>
            <a:rPr lang="en-US" dirty="0" smtClean="0"/>
            <a:t>Registration</a:t>
          </a:r>
          <a:endParaRPr lang="en-US" dirty="0"/>
        </a:p>
      </dgm:t>
    </dgm:pt>
    <dgm:pt modelId="{5F20B223-E32F-4769-AE5D-FA95B479E37C}" type="parTrans" cxnId="{237381AA-D2AC-49E9-9DCC-F88C618EE062}">
      <dgm:prSet/>
      <dgm:spPr/>
      <dgm:t>
        <a:bodyPr/>
        <a:lstStyle/>
        <a:p>
          <a:endParaRPr lang="en-US"/>
        </a:p>
      </dgm:t>
    </dgm:pt>
    <dgm:pt modelId="{2D13E98B-0316-4673-887E-B1CC7ADABA0B}" type="sibTrans" cxnId="{237381AA-D2AC-49E9-9DCC-F88C618EE062}">
      <dgm:prSet/>
      <dgm:spPr/>
      <dgm:t>
        <a:bodyPr/>
        <a:lstStyle/>
        <a:p>
          <a:endParaRPr lang="en-US"/>
        </a:p>
      </dgm:t>
    </dgm:pt>
    <dgm:pt modelId="{E52FCDE4-EBA8-4C5E-AC72-BF3EF71077B9}">
      <dgm:prSet phldrT="[Text]"/>
      <dgm:spPr/>
      <dgm:t>
        <a:bodyPr/>
        <a:lstStyle/>
        <a:p>
          <a:r>
            <a:rPr lang="en-US" dirty="0" smtClean="0"/>
            <a:t>Metadata</a:t>
          </a:r>
          <a:endParaRPr lang="en-US" dirty="0"/>
        </a:p>
      </dgm:t>
    </dgm:pt>
    <dgm:pt modelId="{3888268D-B4E7-4DB9-96CB-4A86FBC3FD49}" type="parTrans" cxnId="{4AE40995-E4EC-4EA3-A2E9-85C5D39C9124}">
      <dgm:prSet/>
      <dgm:spPr/>
      <dgm:t>
        <a:bodyPr/>
        <a:lstStyle/>
        <a:p>
          <a:endParaRPr lang="en-US"/>
        </a:p>
      </dgm:t>
    </dgm:pt>
    <dgm:pt modelId="{E81B2EB2-26C8-4105-9AA1-C207D3CD8304}" type="sibTrans" cxnId="{4AE40995-E4EC-4EA3-A2E9-85C5D39C9124}">
      <dgm:prSet/>
      <dgm:spPr/>
      <dgm:t>
        <a:bodyPr/>
        <a:lstStyle/>
        <a:p>
          <a:endParaRPr lang="en-US"/>
        </a:p>
      </dgm:t>
    </dgm:pt>
    <dgm:pt modelId="{F9D59790-8A43-4E99-8E47-A15C0D25DAFF}" type="pres">
      <dgm:prSet presAssocID="{28043410-505F-477C-AD94-B96E258925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16E9FB-9605-4774-918F-80C303E80351}" type="pres">
      <dgm:prSet presAssocID="{9AE563DF-15E8-48B7-BDE9-A035772D447C}" presName="hierRoot1" presStyleCnt="0"/>
      <dgm:spPr/>
    </dgm:pt>
    <dgm:pt modelId="{4AE4FAEE-86ED-4E98-BA1D-E2498ED0AB5C}" type="pres">
      <dgm:prSet presAssocID="{9AE563DF-15E8-48B7-BDE9-A035772D447C}" presName="composite" presStyleCnt="0"/>
      <dgm:spPr/>
    </dgm:pt>
    <dgm:pt modelId="{B0FFF0A0-09C4-4AC3-A8E2-AA91D2D4E19C}" type="pres">
      <dgm:prSet presAssocID="{9AE563DF-15E8-48B7-BDE9-A035772D447C}" presName="image" presStyleLbl="node0" presStyleIdx="0" presStyleCnt="1"/>
      <dgm:spPr/>
    </dgm:pt>
    <dgm:pt modelId="{49263FC8-65AC-4F8B-80F0-1E6108A26D90}" type="pres">
      <dgm:prSet presAssocID="{9AE563DF-15E8-48B7-BDE9-A035772D447C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526F4-8BDB-4DDB-BBC4-53900F93D870}" type="pres">
      <dgm:prSet presAssocID="{9AE563DF-15E8-48B7-BDE9-A035772D447C}" presName="hierChild2" presStyleCnt="0"/>
      <dgm:spPr/>
    </dgm:pt>
    <dgm:pt modelId="{CAB935C6-0912-4CCA-84FF-6E7E015E0BDF}" type="pres">
      <dgm:prSet presAssocID="{9E1B1949-0518-45CD-AEB3-F932D62DC75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EDE3FA9-31F7-44D1-A1E2-34DC5A976485}" type="pres">
      <dgm:prSet presAssocID="{902115EA-0FDE-47FE-8920-93AAFE675D7A}" presName="hierRoot2" presStyleCnt="0"/>
      <dgm:spPr/>
    </dgm:pt>
    <dgm:pt modelId="{661C05F0-3B3A-460C-B29B-622420703175}" type="pres">
      <dgm:prSet presAssocID="{902115EA-0FDE-47FE-8920-93AAFE675D7A}" presName="composite2" presStyleCnt="0"/>
      <dgm:spPr/>
    </dgm:pt>
    <dgm:pt modelId="{36B6D933-8D57-46C7-B271-B62D223168F1}" type="pres">
      <dgm:prSet presAssocID="{902115EA-0FDE-47FE-8920-93AAFE675D7A}" presName="image2" presStyleLbl="node2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62BFC7C-4F8F-4209-8B77-2579BA11B262}" type="pres">
      <dgm:prSet presAssocID="{902115EA-0FDE-47FE-8920-93AAFE675D7A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D4F69-70A0-421D-A7EA-1CBB930B5295}" type="pres">
      <dgm:prSet presAssocID="{902115EA-0FDE-47FE-8920-93AAFE675D7A}" presName="hierChild3" presStyleCnt="0"/>
      <dgm:spPr/>
    </dgm:pt>
    <dgm:pt modelId="{47C28616-D5C4-4DB9-AC01-7D7A68DAB23D}" type="pres">
      <dgm:prSet presAssocID="{A1714C5A-2D86-487A-A5C0-4C2076C58E1F}" presName="Name17" presStyleLbl="parChTrans1D3" presStyleIdx="0" presStyleCnt="3"/>
      <dgm:spPr/>
      <dgm:t>
        <a:bodyPr/>
        <a:lstStyle/>
        <a:p>
          <a:endParaRPr lang="en-US"/>
        </a:p>
      </dgm:t>
    </dgm:pt>
    <dgm:pt modelId="{48FCAC97-9DBB-4475-B790-037A6046835E}" type="pres">
      <dgm:prSet presAssocID="{D15701F2-4005-4965-9547-4026F39EC297}" presName="hierRoot3" presStyleCnt="0"/>
      <dgm:spPr/>
    </dgm:pt>
    <dgm:pt modelId="{630BD698-CB10-4513-A305-0EDF8524ACD8}" type="pres">
      <dgm:prSet presAssocID="{D15701F2-4005-4965-9547-4026F39EC297}" presName="composite3" presStyleCnt="0"/>
      <dgm:spPr/>
    </dgm:pt>
    <dgm:pt modelId="{D64DDB4F-6F44-47AB-9B7A-1756D05EF781}" type="pres">
      <dgm:prSet presAssocID="{D15701F2-4005-4965-9547-4026F39EC297}" presName="image3" presStyleLbl="node3" presStyleIdx="0" presStyleCnt="3"/>
      <dgm:spPr/>
    </dgm:pt>
    <dgm:pt modelId="{C09344D4-6492-41AE-8FF3-CD2640A5F33A}" type="pres">
      <dgm:prSet presAssocID="{D15701F2-4005-4965-9547-4026F39EC297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BEDB0A-8B90-43E7-B683-FEF25F319C70}" type="pres">
      <dgm:prSet presAssocID="{D15701F2-4005-4965-9547-4026F39EC297}" presName="hierChild4" presStyleCnt="0"/>
      <dgm:spPr/>
    </dgm:pt>
    <dgm:pt modelId="{53FF595E-7DCC-4427-8415-F578FE054D2E}" type="pres">
      <dgm:prSet presAssocID="{E1E8968B-D4D8-4544-A13D-3E888DC4D11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C64B83A-9A9C-4E1A-9F83-0B623AABD438}" type="pres">
      <dgm:prSet presAssocID="{774FB692-08A3-46AB-A413-9A3BD594E3A1}" presName="hierRoot3" presStyleCnt="0"/>
      <dgm:spPr/>
    </dgm:pt>
    <dgm:pt modelId="{95A499EB-D020-4506-A22C-2C85CE12F67A}" type="pres">
      <dgm:prSet presAssocID="{774FB692-08A3-46AB-A413-9A3BD594E3A1}" presName="composite3" presStyleCnt="0"/>
      <dgm:spPr/>
    </dgm:pt>
    <dgm:pt modelId="{1C989DC4-5744-489A-9A4A-6CD44529C78A}" type="pres">
      <dgm:prSet presAssocID="{774FB692-08A3-46AB-A413-9A3BD594E3A1}" presName="image3" presStyleLbl="node3" presStyleIdx="1" presStyleCnt="3"/>
      <dgm:spPr/>
    </dgm:pt>
    <dgm:pt modelId="{FA694314-059C-4DCA-9CFF-06EA3BBD9A3E}" type="pres">
      <dgm:prSet presAssocID="{774FB692-08A3-46AB-A413-9A3BD594E3A1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C4A47A-3A6C-4F09-8A21-6E9BE4D7963C}" type="pres">
      <dgm:prSet presAssocID="{774FB692-08A3-46AB-A413-9A3BD594E3A1}" presName="hierChild4" presStyleCnt="0"/>
      <dgm:spPr/>
    </dgm:pt>
    <dgm:pt modelId="{BD477BCA-3FF3-4962-A327-CD7931576C18}" type="pres">
      <dgm:prSet presAssocID="{5F20B223-E32F-4769-AE5D-FA95B479E37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0F09928-EAB5-47EE-B66F-3948CFE813BF}" type="pres">
      <dgm:prSet presAssocID="{48034456-AA91-4B1E-865C-B0DE38EF5933}" presName="hierRoot2" presStyleCnt="0"/>
      <dgm:spPr/>
    </dgm:pt>
    <dgm:pt modelId="{DBDDEFE6-AFDD-44AF-A395-E012CF9FE5C3}" type="pres">
      <dgm:prSet presAssocID="{48034456-AA91-4B1E-865C-B0DE38EF5933}" presName="composite2" presStyleCnt="0"/>
      <dgm:spPr/>
    </dgm:pt>
    <dgm:pt modelId="{3CE1D838-DA3F-4EF9-A786-9E413D6D0860}" type="pres">
      <dgm:prSet presAssocID="{48034456-AA91-4B1E-865C-B0DE38EF5933}" presName="image2" presStyleLbl="node2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CDFE051E-5141-4C86-93FE-E06E7B5281FF}" type="pres">
      <dgm:prSet presAssocID="{48034456-AA91-4B1E-865C-B0DE38EF5933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6CC36-90CA-4072-96EC-52E270C28657}" type="pres">
      <dgm:prSet presAssocID="{48034456-AA91-4B1E-865C-B0DE38EF5933}" presName="hierChild3" presStyleCnt="0"/>
      <dgm:spPr/>
    </dgm:pt>
    <dgm:pt modelId="{890D614F-0BE1-429B-865B-D7A896529194}" type="pres">
      <dgm:prSet presAssocID="{3888268D-B4E7-4DB9-96CB-4A86FBC3FD4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69AAB5F-265F-4A2B-B87F-07F9E4BB18FF}" type="pres">
      <dgm:prSet presAssocID="{E52FCDE4-EBA8-4C5E-AC72-BF3EF71077B9}" presName="hierRoot3" presStyleCnt="0"/>
      <dgm:spPr/>
    </dgm:pt>
    <dgm:pt modelId="{9AEE038D-5685-496C-B742-0C1178092BEF}" type="pres">
      <dgm:prSet presAssocID="{E52FCDE4-EBA8-4C5E-AC72-BF3EF71077B9}" presName="composite3" presStyleCnt="0"/>
      <dgm:spPr/>
    </dgm:pt>
    <dgm:pt modelId="{DC90DFED-BB17-4096-B84C-6E9165DCE9BA}" type="pres">
      <dgm:prSet presAssocID="{E52FCDE4-EBA8-4C5E-AC72-BF3EF71077B9}" presName="image3" presStyleLbl="node3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A6C5694-4511-4057-9745-5B48C28CC59D}" type="pres">
      <dgm:prSet presAssocID="{E52FCDE4-EBA8-4C5E-AC72-BF3EF71077B9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373B0-8E5F-4073-9871-D2572D6B3405}" type="pres">
      <dgm:prSet presAssocID="{E52FCDE4-EBA8-4C5E-AC72-BF3EF71077B9}" presName="hierChild4" presStyleCnt="0"/>
      <dgm:spPr/>
    </dgm:pt>
  </dgm:ptLst>
  <dgm:cxnLst>
    <dgm:cxn modelId="{A0D44D32-F375-4A0F-8C46-E69CF5A9D976}" srcId="{902115EA-0FDE-47FE-8920-93AAFE675D7A}" destId="{774FB692-08A3-46AB-A413-9A3BD594E3A1}" srcOrd="1" destOrd="0" parTransId="{E1E8968B-D4D8-4544-A13D-3E888DC4D11A}" sibTransId="{442AD5CA-AD44-40C6-A6BC-C96BFA44247B}"/>
    <dgm:cxn modelId="{7FA026B3-6A58-4CBA-8791-5AFB403560A3}" srcId="{28043410-505F-477C-AD94-B96E2589256E}" destId="{9AE563DF-15E8-48B7-BDE9-A035772D447C}" srcOrd="0" destOrd="0" parTransId="{C86A7B1A-FC3E-49B1-BA66-C0AAA894AD03}" sibTransId="{DFC4DA3C-0AF6-4ABE-B7AC-EAA8C98597A3}"/>
    <dgm:cxn modelId="{1A668428-DF07-4369-BD84-3267052AAF17}" srcId="{902115EA-0FDE-47FE-8920-93AAFE675D7A}" destId="{D15701F2-4005-4965-9547-4026F39EC297}" srcOrd="0" destOrd="0" parTransId="{A1714C5A-2D86-487A-A5C0-4C2076C58E1F}" sibTransId="{0A30DE05-4F88-466B-A293-8643E98896C0}"/>
    <dgm:cxn modelId="{BDA5B431-7418-4EB2-A5BF-BABADE42B01C}" type="presOf" srcId="{A1714C5A-2D86-487A-A5C0-4C2076C58E1F}" destId="{47C28616-D5C4-4DB9-AC01-7D7A68DAB23D}" srcOrd="0" destOrd="0" presId="urn:microsoft.com/office/officeart/2009/layout/CirclePictureHierarchy"/>
    <dgm:cxn modelId="{80CD665C-023A-4B9F-A95C-0E1E6AEBDEF2}" type="presOf" srcId="{902115EA-0FDE-47FE-8920-93AAFE675D7A}" destId="{262BFC7C-4F8F-4209-8B77-2579BA11B262}" srcOrd="0" destOrd="0" presId="urn:microsoft.com/office/officeart/2009/layout/CirclePictureHierarchy"/>
    <dgm:cxn modelId="{C9B8A531-1D52-4B26-BD3C-8AC23B4322B4}" type="presOf" srcId="{28043410-505F-477C-AD94-B96E2589256E}" destId="{F9D59790-8A43-4E99-8E47-A15C0D25DAFF}" srcOrd="0" destOrd="0" presId="urn:microsoft.com/office/officeart/2009/layout/CirclePictureHierarchy"/>
    <dgm:cxn modelId="{4AE40995-E4EC-4EA3-A2E9-85C5D39C9124}" srcId="{48034456-AA91-4B1E-865C-B0DE38EF5933}" destId="{E52FCDE4-EBA8-4C5E-AC72-BF3EF71077B9}" srcOrd="0" destOrd="0" parTransId="{3888268D-B4E7-4DB9-96CB-4A86FBC3FD49}" sibTransId="{E81B2EB2-26C8-4105-9AA1-C207D3CD8304}"/>
    <dgm:cxn modelId="{CAEA352D-A30A-4907-AEB1-B36417B4ABD5}" type="presOf" srcId="{774FB692-08A3-46AB-A413-9A3BD594E3A1}" destId="{FA694314-059C-4DCA-9CFF-06EA3BBD9A3E}" srcOrd="0" destOrd="0" presId="urn:microsoft.com/office/officeart/2009/layout/CirclePictureHierarchy"/>
    <dgm:cxn modelId="{77C2CA42-E0EB-452E-A620-983109186B9F}" type="presOf" srcId="{E52FCDE4-EBA8-4C5E-AC72-BF3EF71077B9}" destId="{7A6C5694-4511-4057-9745-5B48C28CC59D}" srcOrd="0" destOrd="0" presId="urn:microsoft.com/office/officeart/2009/layout/CirclePictureHierarchy"/>
    <dgm:cxn modelId="{1DAAA923-0699-427B-B38B-6424F5B8AE6E}" type="presOf" srcId="{9E1B1949-0518-45CD-AEB3-F932D62DC75B}" destId="{CAB935C6-0912-4CCA-84FF-6E7E015E0BDF}" srcOrd="0" destOrd="0" presId="urn:microsoft.com/office/officeart/2009/layout/CirclePictureHierarchy"/>
    <dgm:cxn modelId="{D2B4CC91-EF27-4DF7-900F-D3752D2183C3}" type="presOf" srcId="{5F20B223-E32F-4769-AE5D-FA95B479E37C}" destId="{BD477BCA-3FF3-4962-A327-CD7931576C18}" srcOrd="0" destOrd="0" presId="urn:microsoft.com/office/officeart/2009/layout/CirclePictureHierarchy"/>
    <dgm:cxn modelId="{2E721105-FB0A-4FB9-B81E-E14FB26948FB}" type="presOf" srcId="{D15701F2-4005-4965-9547-4026F39EC297}" destId="{C09344D4-6492-41AE-8FF3-CD2640A5F33A}" srcOrd="0" destOrd="0" presId="urn:microsoft.com/office/officeart/2009/layout/CirclePictureHierarchy"/>
    <dgm:cxn modelId="{0452E5ED-6D0B-4DFC-A98E-E0AA5D47EBCD}" srcId="{9AE563DF-15E8-48B7-BDE9-A035772D447C}" destId="{902115EA-0FDE-47FE-8920-93AAFE675D7A}" srcOrd="0" destOrd="0" parTransId="{9E1B1949-0518-45CD-AEB3-F932D62DC75B}" sibTransId="{0356D84A-AFAD-43B0-88EF-788282CCC1F7}"/>
    <dgm:cxn modelId="{B72E2EF9-48F7-43D7-A3A0-B4FAC501BDB9}" type="presOf" srcId="{9AE563DF-15E8-48B7-BDE9-A035772D447C}" destId="{49263FC8-65AC-4F8B-80F0-1E6108A26D90}" srcOrd="0" destOrd="0" presId="urn:microsoft.com/office/officeart/2009/layout/CirclePictureHierarchy"/>
    <dgm:cxn modelId="{72A97462-5B96-4E66-AFA6-A6ED36C3E188}" type="presOf" srcId="{3888268D-B4E7-4DB9-96CB-4A86FBC3FD49}" destId="{890D614F-0BE1-429B-865B-D7A896529194}" srcOrd="0" destOrd="0" presId="urn:microsoft.com/office/officeart/2009/layout/CirclePictureHierarchy"/>
    <dgm:cxn modelId="{0E1BD298-698A-4541-AA4F-BF4EA23653B9}" type="presOf" srcId="{48034456-AA91-4B1E-865C-B0DE38EF5933}" destId="{CDFE051E-5141-4C86-93FE-E06E7B5281FF}" srcOrd="0" destOrd="0" presId="urn:microsoft.com/office/officeart/2009/layout/CirclePictureHierarchy"/>
    <dgm:cxn modelId="{237381AA-D2AC-49E9-9DCC-F88C618EE062}" srcId="{9AE563DF-15E8-48B7-BDE9-A035772D447C}" destId="{48034456-AA91-4B1E-865C-B0DE38EF5933}" srcOrd="1" destOrd="0" parTransId="{5F20B223-E32F-4769-AE5D-FA95B479E37C}" sibTransId="{2D13E98B-0316-4673-887E-B1CC7ADABA0B}"/>
    <dgm:cxn modelId="{BF439805-BE31-46EB-B393-0DAB4478CE3D}" type="presOf" srcId="{E1E8968B-D4D8-4544-A13D-3E888DC4D11A}" destId="{53FF595E-7DCC-4427-8415-F578FE054D2E}" srcOrd="0" destOrd="0" presId="urn:microsoft.com/office/officeart/2009/layout/CirclePictureHierarchy"/>
    <dgm:cxn modelId="{E6975E98-FAE6-43C1-A19B-6B10468E77DA}" type="presParOf" srcId="{F9D59790-8A43-4E99-8E47-A15C0D25DAFF}" destId="{0B16E9FB-9605-4774-918F-80C303E80351}" srcOrd="0" destOrd="0" presId="urn:microsoft.com/office/officeart/2009/layout/CirclePictureHierarchy"/>
    <dgm:cxn modelId="{C76826B6-A0AC-4CEA-9FBB-5F489A74C271}" type="presParOf" srcId="{0B16E9FB-9605-4774-918F-80C303E80351}" destId="{4AE4FAEE-86ED-4E98-BA1D-E2498ED0AB5C}" srcOrd="0" destOrd="0" presId="urn:microsoft.com/office/officeart/2009/layout/CirclePictureHierarchy"/>
    <dgm:cxn modelId="{EBB4C5D1-AFC9-4290-A897-660252326480}" type="presParOf" srcId="{4AE4FAEE-86ED-4E98-BA1D-E2498ED0AB5C}" destId="{B0FFF0A0-09C4-4AC3-A8E2-AA91D2D4E19C}" srcOrd="0" destOrd="0" presId="urn:microsoft.com/office/officeart/2009/layout/CirclePictureHierarchy"/>
    <dgm:cxn modelId="{FE4639B5-E9CB-45E1-B11E-5F6487217284}" type="presParOf" srcId="{4AE4FAEE-86ED-4E98-BA1D-E2498ED0AB5C}" destId="{49263FC8-65AC-4F8B-80F0-1E6108A26D90}" srcOrd="1" destOrd="0" presId="urn:microsoft.com/office/officeart/2009/layout/CirclePictureHierarchy"/>
    <dgm:cxn modelId="{D13F6B29-0DAF-48BA-82B5-A155B0BADABC}" type="presParOf" srcId="{0B16E9FB-9605-4774-918F-80C303E80351}" destId="{AFF526F4-8BDB-4DDB-BBC4-53900F93D870}" srcOrd="1" destOrd="0" presId="urn:microsoft.com/office/officeart/2009/layout/CirclePictureHierarchy"/>
    <dgm:cxn modelId="{3BF86BF7-67B2-4244-886B-68701141FE47}" type="presParOf" srcId="{AFF526F4-8BDB-4DDB-BBC4-53900F93D870}" destId="{CAB935C6-0912-4CCA-84FF-6E7E015E0BDF}" srcOrd="0" destOrd="0" presId="urn:microsoft.com/office/officeart/2009/layout/CirclePictureHierarchy"/>
    <dgm:cxn modelId="{77EB6BF2-52B6-4C38-8638-58938DA40CE3}" type="presParOf" srcId="{AFF526F4-8BDB-4DDB-BBC4-53900F93D870}" destId="{3EDE3FA9-31F7-44D1-A1E2-34DC5A976485}" srcOrd="1" destOrd="0" presId="urn:microsoft.com/office/officeart/2009/layout/CirclePictureHierarchy"/>
    <dgm:cxn modelId="{FBDC5B85-865F-45F9-8EF5-A52E09C2800F}" type="presParOf" srcId="{3EDE3FA9-31F7-44D1-A1E2-34DC5A976485}" destId="{661C05F0-3B3A-460C-B29B-622420703175}" srcOrd="0" destOrd="0" presId="urn:microsoft.com/office/officeart/2009/layout/CirclePictureHierarchy"/>
    <dgm:cxn modelId="{CB1C73B8-4649-413F-8CBF-82C0CCC90A70}" type="presParOf" srcId="{661C05F0-3B3A-460C-B29B-622420703175}" destId="{36B6D933-8D57-46C7-B271-B62D223168F1}" srcOrd="0" destOrd="0" presId="urn:microsoft.com/office/officeart/2009/layout/CirclePictureHierarchy"/>
    <dgm:cxn modelId="{88419CEC-F1C3-4BD0-9F66-3284A246BB5E}" type="presParOf" srcId="{661C05F0-3B3A-460C-B29B-622420703175}" destId="{262BFC7C-4F8F-4209-8B77-2579BA11B262}" srcOrd="1" destOrd="0" presId="urn:microsoft.com/office/officeart/2009/layout/CirclePictureHierarchy"/>
    <dgm:cxn modelId="{AE295E4E-139A-4577-9485-9DE36258DC89}" type="presParOf" srcId="{3EDE3FA9-31F7-44D1-A1E2-34DC5A976485}" destId="{CF3D4F69-70A0-421D-A7EA-1CBB930B5295}" srcOrd="1" destOrd="0" presId="urn:microsoft.com/office/officeart/2009/layout/CirclePictureHierarchy"/>
    <dgm:cxn modelId="{9980AC85-9BCA-47FB-8B88-5AF3277F0BFC}" type="presParOf" srcId="{CF3D4F69-70A0-421D-A7EA-1CBB930B5295}" destId="{47C28616-D5C4-4DB9-AC01-7D7A68DAB23D}" srcOrd="0" destOrd="0" presId="urn:microsoft.com/office/officeart/2009/layout/CirclePictureHierarchy"/>
    <dgm:cxn modelId="{62E37DD4-DB38-4BD9-BBB4-60F40F92FBB9}" type="presParOf" srcId="{CF3D4F69-70A0-421D-A7EA-1CBB930B5295}" destId="{48FCAC97-9DBB-4475-B790-037A6046835E}" srcOrd="1" destOrd="0" presId="urn:microsoft.com/office/officeart/2009/layout/CirclePictureHierarchy"/>
    <dgm:cxn modelId="{2DBAF297-DCD7-41E7-8960-3DFCA0EA868C}" type="presParOf" srcId="{48FCAC97-9DBB-4475-B790-037A6046835E}" destId="{630BD698-CB10-4513-A305-0EDF8524ACD8}" srcOrd="0" destOrd="0" presId="urn:microsoft.com/office/officeart/2009/layout/CirclePictureHierarchy"/>
    <dgm:cxn modelId="{F51ADCEA-0DD5-46A6-B3EE-A929A3FE5640}" type="presParOf" srcId="{630BD698-CB10-4513-A305-0EDF8524ACD8}" destId="{D64DDB4F-6F44-47AB-9B7A-1756D05EF781}" srcOrd="0" destOrd="0" presId="urn:microsoft.com/office/officeart/2009/layout/CirclePictureHierarchy"/>
    <dgm:cxn modelId="{F99F28D5-D245-42B9-B0C3-A566E6A8435E}" type="presParOf" srcId="{630BD698-CB10-4513-A305-0EDF8524ACD8}" destId="{C09344D4-6492-41AE-8FF3-CD2640A5F33A}" srcOrd="1" destOrd="0" presId="urn:microsoft.com/office/officeart/2009/layout/CirclePictureHierarchy"/>
    <dgm:cxn modelId="{CB452E14-527C-43EF-9936-4420F70E3711}" type="presParOf" srcId="{48FCAC97-9DBB-4475-B790-037A6046835E}" destId="{4DBEDB0A-8B90-43E7-B683-FEF25F319C70}" srcOrd="1" destOrd="0" presId="urn:microsoft.com/office/officeart/2009/layout/CirclePictureHierarchy"/>
    <dgm:cxn modelId="{67712824-422F-47CA-BC74-337DEFBB3EF5}" type="presParOf" srcId="{CF3D4F69-70A0-421D-A7EA-1CBB930B5295}" destId="{53FF595E-7DCC-4427-8415-F578FE054D2E}" srcOrd="2" destOrd="0" presId="urn:microsoft.com/office/officeart/2009/layout/CirclePictureHierarchy"/>
    <dgm:cxn modelId="{DAA05847-D9D3-4A81-862E-4DD0870BE2F6}" type="presParOf" srcId="{CF3D4F69-70A0-421D-A7EA-1CBB930B5295}" destId="{3C64B83A-9A9C-4E1A-9F83-0B623AABD438}" srcOrd="3" destOrd="0" presId="urn:microsoft.com/office/officeart/2009/layout/CirclePictureHierarchy"/>
    <dgm:cxn modelId="{1F2A7DF1-B1D0-4626-92B1-257E3A60E9D8}" type="presParOf" srcId="{3C64B83A-9A9C-4E1A-9F83-0B623AABD438}" destId="{95A499EB-D020-4506-A22C-2C85CE12F67A}" srcOrd="0" destOrd="0" presId="urn:microsoft.com/office/officeart/2009/layout/CirclePictureHierarchy"/>
    <dgm:cxn modelId="{C8FCA331-1480-49BE-83DC-8C8292EAB3CA}" type="presParOf" srcId="{95A499EB-D020-4506-A22C-2C85CE12F67A}" destId="{1C989DC4-5744-489A-9A4A-6CD44529C78A}" srcOrd="0" destOrd="0" presId="urn:microsoft.com/office/officeart/2009/layout/CirclePictureHierarchy"/>
    <dgm:cxn modelId="{F42EFC4B-E4A6-48D6-ACB8-F948B194D9A3}" type="presParOf" srcId="{95A499EB-D020-4506-A22C-2C85CE12F67A}" destId="{FA694314-059C-4DCA-9CFF-06EA3BBD9A3E}" srcOrd="1" destOrd="0" presId="urn:microsoft.com/office/officeart/2009/layout/CirclePictureHierarchy"/>
    <dgm:cxn modelId="{A58E6EC8-9FBF-4155-95CE-DC34A35A8ACD}" type="presParOf" srcId="{3C64B83A-9A9C-4E1A-9F83-0B623AABD438}" destId="{8AC4A47A-3A6C-4F09-8A21-6E9BE4D7963C}" srcOrd="1" destOrd="0" presId="urn:microsoft.com/office/officeart/2009/layout/CirclePictureHierarchy"/>
    <dgm:cxn modelId="{F8D88DAB-E3F7-4335-AE40-2F6DBE636312}" type="presParOf" srcId="{AFF526F4-8BDB-4DDB-BBC4-53900F93D870}" destId="{BD477BCA-3FF3-4962-A327-CD7931576C18}" srcOrd="2" destOrd="0" presId="urn:microsoft.com/office/officeart/2009/layout/CirclePictureHierarchy"/>
    <dgm:cxn modelId="{5E1BE4FE-294B-493E-ABB6-644C90EBAE53}" type="presParOf" srcId="{AFF526F4-8BDB-4DDB-BBC4-53900F93D870}" destId="{D0F09928-EAB5-47EE-B66F-3948CFE813BF}" srcOrd="3" destOrd="0" presId="urn:microsoft.com/office/officeart/2009/layout/CirclePictureHierarchy"/>
    <dgm:cxn modelId="{88E8553E-A5CA-4049-8608-6BD7ED93425B}" type="presParOf" srcId="{D0F09928-EAB5-47EE-B66F-3948CFE813BF}" destId="{DBDDEFE6-AFDD-44AF-A395-E012CF9FE5C3}" srcOrd="0" destOrd="0" presId="urn:microsoft.com/office/officeart/2009/layout/CirclePictureHierarchy"/>
    <dgm:cxn modelId="{E9F9FC23-39EE-4F70-8BDE-0A00B8D6A9BF}" type="presParOf" srcId="{DBDDEFE6-AFDD-44AF-A395-E012CF9FE5C3}" destId="{3CE1D838-DA3F-4EF9-A786-9E413D6D0860}" srcOrd="0" destOrd="0" presId="urn:microsoft.com/office/officeart/2009/layout/CirclePictureHierarchy"/>
    <dgm:cxn modelId="{3899F8CB-622D-4C92-811C-0DBBF4B4F266}" type="presParOf" srcId="{DBDDEFE6-AFDD-44AF-A395-E012CF9FE5C3}" destId="{CDFE051E-5141-4C86-93FE-E06E7B5281FF}" srcOrd="1" destOrd="0" presId="urn:microsoft.com/office/officeart/2009/layout/CirclePictureHierarchy"/>
    <dgm:cxn modelId="{E34C85C5-45AA-4946-8523-DAB1993041E2}" type="presParOf" srcId="{D0F09928-EAB5-47EE-B66F-3948CFE813BF}" destId="{AE06CC36-90CA-4072-96EC-52E270C28657}" srcOrd="1" destOrd="0" presId="urn:microsoft.com/office/officeart/2009/layout/CirclePictureHierarchy"/>
    <dgm:cxn modelId="{9B179A2D-7DD7-454D-AACC-3F08DB8117FE}" type="presParOf" srcId="{AE06CC36-90CA-4072-96EC-52E270C28657}" destId="{890D614F-0BE1-429B-865B-D7A896529194}" srcOrd="0" destOrd="0" presId="urn:microsoft.com/office/officeart/2009/layout/CirclePictureHierarchy"/>
    <dgm:cxn modelId="{55870DA6-179C-4327-A4AE-0A67273A1DDB}" type="presParOf" srcId="{AE06CC36-90CA-4072-96EC-52E270C28657}" destId="{669AAB5F-265F-4A2B-B87F-07F9E4BB18FF}" srcOrd="1" destOrd="0" presId="urn:microsoft.com/office/officeart/2009/layout/CirclePictureHierarchy"/>
    <dgm:cxn modelId="{36859259-F78D-4B21-A67F-3C31935A1F4D}" type="presParOf" srcId="{669AAB5F-265F-4A2B-B87F-07F9E4BB18FF}" destId="{9AEE038D-5685-496C-B742-0C1178092BEF}" srcOrd="0" destOrd="0" presId="urn:microsoft.com/office/officeart/2009/layout/CirclePictureHierarchy"/>
    <dgm:cxn modelId="{839C7C19-8A11-4F8D-B2D0-8859F42CFE1C}" type="presParOf" srcId="{9AEE038D-5685-496C-B742-0C1178092BEF}" destId="{DC90DFED-BB17-4096-B84C-6E9165DCE9BA}" srcOrd="0" destOrd="0" presId="urn:microsoft.com/office/officeart/2009/layout/CirclePictureHierarchy"/>
    <dgm:cxn modelId="{65A09D63-4426-47E9-BC52-5F6C8C457EF3}" type="presParOf" srcId="{9AEE038D-5685-496C-B742-0C1178092BEF}" destId="{7A6C5694-4511-4057-9745-5B48C28CC59D}" srcOrd="1" destOrd="0" presId="urn:microsoft.com/office/officeart/2009/layout/CirclePictureHierarchy"/>
    <dgm:cxn modelId="{CFC2FFCF-AC54-4280-9F48-657B66C79A0B}" type="presParOf" srcId="{669AAB5F-265F-4A2B-B87F-07F9E4BB18FF}" destId="{8BB373B0-8E5F-4073-9871-D2572D6B3405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73E82-09BF-6247-AB9E-F88C8CA10972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A98D-DC99-B941-852D-9377D66D5F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24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B866-2CE3-A34F-95E5-A49A98425E80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3675-628A-D340-A2E0-019B7F920B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479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3675-628A-D340-A2E0-019B7F920BF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43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3675-628A-D340-A2E0-019B7F920BF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5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igaia-bg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4" y="734091"/>
            <a:ext cx="7189791" cy="5392343"/>
          </a:xfrm>
          <a:prstGeom prst="rect">
            <a:avLst/>
          </a:prstGeom>
        </p:spPr>
      </p:pic>
      <p:pic>
        <p:nvPicPr>
          <p:cNvPr id="5" name="Image 4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95" y="4273535"/>
            <a:ext cx="2606535" cy="95150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305301" y="6371744"/>
            <a:ext cx="4107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This project has received  funding from the European Union’s Horizon</a:t>
            </a:r>
            <a:r>
              <a:rPr lang="en-GB" sz="900" b="0" i="0" baseline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 2020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research and innovation programme under grant agreement n° 654237</a:t>
            </a:r>
          </a:p>
        </p:txBody>
      </p:sp>
      <p:pic>
        <p:nvPicPr>
          <p:cNvPr id="7" name="Image 7" descr="flag_white_high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66" y="6371744"/>
            <a:ext cx="542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0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3591" y="648401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logo-scigaia-ur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8593" y="642090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2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3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576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F81BD"/>
                </a:solidFill>
                <a:latin typeface="Avenir Heavy"/>
                <a:cs typeface="Avenir Heavy"/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457200" y="952500"/>
            <a:ext cx="8210578" cy="5000229"/>
          </a:xfrm>
          <a:prstGeom prst="rect">
            <a:avLst/>
          </a:prstGeom>
        </p:spPr>
        <p:txBody>
          <a:bodyPr vert="horz"/>
          <a:lstStyle>
            <a:lvl1pPr marL="271463" indent="-271463">
              <a:lnSpc>
                <a:spcPct val="120000"/>
              </a:lnSpc>
              <a:buClr>
                <a:schemeClr val="accent1"/>
              </a:buClr>
              <a:buFont typeface="Wingdings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30238" indent="-184150">
              <a:lnSpc>
                <a:spcPct val="120000"/>
              </a:lnSpc>
              <a:buClr>
                <a:schemeClr val="accent6"/>
              </a:buClr>
              <a:buFont typeface="Wingdings" charset="2"/>
              <a:buChar char="§"/>
              <a:defRPr sz="1600" b="1"/>
            </a:lvl2pPr>
            <a:lvl3pPr marL="1085850" indent="-171450">
              <a:lnSpc>
                <a:spcPct val="120000"/>
              </a:lnSpc>
              <a:buClr>
                <a:schemeClr val="accent6"/>
              </a:buClr>
              <a:buFont typeface="Courier New"/>
              <a:buChar char="o"/>
              <a:defRPr sz="1600" b="1"/>
            </a:lvl3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1293" y="642090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00"/>
          </a:xfrm>
          <a:prstGeom prst="rect">
            <a:avLst/>
          </a:prstGeom>
          <a:solidFill>
            <a:srgbClr val="FCB24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1463" lvl="0" indent="-271463">
              <a:buClr>
                <a:schemeClr val="accent1"/>
              </a:buClr>
              <a:buFont typeface="Wingdings" charset="2"/>
              <a:buChar char="§"/>
            </a:pPr>
            <a:r>
              <a:rPr lang="fr-FR" dirty="0" smtClean="0"/>
              <a:t>Cliquez pour modifier les styles du texte du masque</a:t>
            </a:r>
          </a:p>
          <a:p>
            <a:pPr marL="630238" lvl="1" indent="-184150">
              <a:buClr>
                <a:schemeClr val="accent6"/>
              </a:buClr>
              <a:buFont typeface="Wingdings" charset="2"/>
              <a:buChar char="§"/>
            </a:pPr>
            <a:r>
              <a:rPr lang="fr-FR" dirty="0" smtClean="0"/>
              <a:t>Deuxième niveau</a:t>
            </a:r>
          </a:p>
          <a:p>
            <a:pPr marL="1085850" lvl="2" indent="-171450">
              <a:buClr>
                <a:schemeClr val="accent6"/>
              </a:buClr>
              <a:buFont typeface="Courier New"/>
              <a:buChar char="o"/>
            </a:pPr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3593" y="21523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4" r:id="rId4"/>
    <p:sldLayoutId id="2147483650" r:id="rId5"/>
    <p:sldLayoutId id="2147483657" r:id="rId6"/>
  </p:sldLayoutIdLst>
  <p:hf hdr="0" ftr="0" dt="0"/>
  <p:txStyles>
    <p:titleStyle>
      <a:lvl1pPr>
        <a:defRPr sz="2000" b="1">
          <a:solidFill>
            <a:srgbClr val="4F81BD"/>
          </a:solidFill>
          <a:latin typeface="Avenir Heavy"/>
          <a:cs typeface="Avenir Heavy"/>
        </a:defRPr>
      </a:lvl1pPr>
    </p:titleStyle>
    <p:bodyStyle>
      <a:lvl1pPr marL="0" indent="0">
        <a:lnSpc>
          <a:spcPct val="120000"/>
        </a:lnSpc>
        <a:buNone/>
        <a:defRPr lang="fr-FR" sz="2000" b="1" dirty="0" smtClean="0">
          <a:solidFill>
            <a:schemeClr val="accent1"/>
          </a:solidFill>
          <a:latin typeface="Avenir Book"/>
          <a:cs typeface="Avenir Book"/>
        </a:defRPr>
      </a:lvl1pPr>
      <a:lvl2pPr marL="731838" indent="-285750">
        <a:lnSpc>
          <a:spcPct val="120000"/>
        </a:lnSpc>
        <a:defRPr lang="fr-FR" sz="1600" b="1" dirty="0" smtClean="0">
          <a:latin typeface="Avenir Book"/>
          <a:cs typeface="Avenir Book"/>
        </a:defRPr>
      </a:lvl2pPr>
      <a:lvl3pPr marL="1200150" indent="-285750">
        <a:lnSpc>
          <a:spcPct val="120000"/>
        </a:lnSpc>
        <a:defRPr lang="fr-FR" sz="1600" b="1" dirty="0" smtClean="0">
          <a:latin typeface="Avenir Book"/>
          <a:cs typeface="Avenir Book"/>
        </a:defRPr>
      </a:lvl3pPr>
      <a:lvl4pPr>
        <a:defRPr>
          <a:latin typeface="Avenir Book"/>
          <a:cs typeface="Avenir Book"/>
        </a:defRPr>
      </a:lvl4pPr>
      <a:lvl5pPr>
        <a:defRPr>
          <a:latin typeface="Avenir Book"/>
          <a:cs typeface="Avenir 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ada.ui.edu.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oe.olayide@ui.edu.ng" TargetMode="External"/><Relationship Id="rId4" Type="http://schemas.openxmlformats.org/officeDocument/2006/relationships/hyperlink" Target="mailto:waleolayide@yahoo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waleolayide@yahoo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oe.olayide@ui.edu.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ar.sci-gaia.eu/collection/DATASETS%20%20UINADA?ln=en" TargetMode="External"/><Relationship Id="rId2" Type="http://schemas.openxmlformats.org/officeDocument/2006/relationships/hyperlink" Target="https://oar.sci-gaia.eu/collection/PRESENTATIONS%20UINADA?ln=e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029" y="190190"/>
            <a:ext cx="8716988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smtClean="0"/>
              <a:t>Valorization </a:t>
            </a:r>
            <a:r>
              <a:rPr lang="en-US" sz="2400" b="1" dirty="0"/>
              <a:t>of Open </a:t>
            </a:r>
            <a:r>
              <a:rPr lang="en-US" sz="2400" b="1" dirty="0" smtClean="0"/>
              <a:t>Data </a:t>
            </a:r>
            <a:r>
              <a:rPr lang="en-US" sz="2400" b="1" dirty="0"/>
              <a:t>Archive and Documentation of the University of Ibadan Research Metadata </a:t>
            </a:r>
            <a:r>
              <a:rPr lang="en-US" sz="2400" b="1" dirty="0" smtClean="0"/>
              <a:t>Platform</a:t>
            </a:r>
            <a:r>
              <a:rPr lang="en-US" sz="2400" dirty="0" smtClean="0">
                <a:solidFill>
                  <a:srgbClr val="13643A"/>
                </a:solidFill>
                <a:latin typeface="Lato Regular"/>
                <a:cs typeface="Lato Regular"/>
              </a:rPr>
              <a:t>  (UI-NADA)</a:t>
            </a:r>
          </a:p>
          <a:p>
            <a:pPr algn="ctr">
              <a:lnSpc>
                <a:spcPct val="110000"/>
              </a:lnSpc>
            </a:pPr>
            <a:r>
              <a:rPr lang="en-US" sz="2000" b="1" u="sng" dirty="0">
                <a:hlinkClick r:id="rId3"/>
              </a:rPr>
              <a:t>http://nada.ui.edu.ng/</a:t>
            </a:r>
            <a:endParaRPr lang="en-US" sz="1600" dirty="0" smtClean="0">
              <a:solidFill>
                <a:srgbClr val="13643A"/>
              </a:solidFill>
              <a:latin typeface="Lato Regular"/>
              <a:cs typeface="Lato Regular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798" y="5276831"/>
            <a:ext cx="9151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yo-NG" sz="2400" b="1" u="sng" dirty="0"/>
              <a:t>Olawale </a:t>
            </a:r>
            <a:r>
              <a:rPr lang="yo-NG" sz="2400" b="1" u="sng" dirty="0" smtClean="0"/>
              <a:t>Olayide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Abdulazeez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Adelopo</a:t>
            </a:r>
            <a:r>
              <a:rPr lang="en-US" sz="2400" b="1" dirty="0" smtClean="0"/>
              <a:t> &amp; Rising </a:t>
            </a:r>
            <a:r>
              <a:rPr lang="en-US" sz="2400" b="1" dirty="0" err="1" smtClean="0"/>
              <a:t>Osazuwa</a:t>
            </a:r>
            <a:endParaRPr lang="en-US" sz="2400" dirty="0"/>
          </a:p>
          <a:p>
            <a:pPr algn="ctr"/>
            <a:r>
              <a:rPr lang="en-US" sz="2400" b="1" dirty="0" smtClean="0"/>
              <a:t>University of </a:t>
            </a:r>
            <a:r>
              <a:rPr lang="yo-NG" sz="2400" b="1" dirty="0" smtClean="0"/>
              <a:t>Ibadan, Nigeria</a:t>
            </a:r>
            <a:endParaRPr lang="en-US" sz="2400" dirty="0"/>
          </a:p>
          <a:p>
            <a:pPr algn="ctr"/>
            <a:r>
              <a:rPr lang="en-US" sz="1600" b="1" u="sng" dirty="0" smtClean="0">
                <a:hlinkClick r:id="rId4"/>
              </a:rPr>
              <a:t>waleolayide@yahoo.com</a:t>
            </a:r>
            <a:r>
              <a:rPr lang="en-US" sz="1600" b="1" dirty="0"/>
              <a:t>, </a:t>
            </a:r>
            <a:r>
              <a:rPr lang="en-US" sz="1600" b="1" u="sng" dirty="0" smtClean="0">
                <a:hlinkClick r:id="rId5"/>
              </a:rPr>
              <a:t>oe.olayide@ui.edu.ng</a:t>
            </a:r>
            <a:endParaRPr lang="en-US" sz="1600" b="1" u="sng" dirty="0" smtClean="0"/>
          </a:p>
          <a:p>
            <a:pPr algn="ctr"/>
            <a:r>
              <a:rPr lang="en-US" sz="1600" b="1" u="sng" dirty="0" smtClean="0">
                <a:solidFill>
                  <a:srgbClr val="13643A"/>
                </a:solidFill>
                <a:latin typeface="Lato Light"/>
                <a:cs typeface="Lato Light"/>
              </a:rPr>
              <a:t>WACREN-</a:t>
            </a:r>
            <a:r>
              <a:rPr lang="en-US" sz="1600" b="1" u="sng" dirty="0" err="1" smtClean="0">
                <a:solidFill>
                  <a:srgbClr val="13643A"/>
                </a:solidFill>
                <a:latin typeface="Lato Light"/>
                <a:cs typeface="Lato Light"/>
              </a:rPr>
              <a:t>Hackfest</a:t>
            </a:r>
            <a:r>
              <a:rPr lang="en-US" sz="1600" b="1" u="sng" dirty="0" smtClean="0">
                <a:solidFill>
                  <a:srgbClr val="13643A"/>
                </a:solidFill>
                <a:latin typeface="Lato Light"/>
                <a:cs typeface="Lato Light"/>
              </a:rPr>
              <a:t> 2016, Lagos, Nigeria</a:t>
            </a:r>
            <a:endParaRPr lang="en-GB" sz="1600" dirty="0" smtClean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" y="635404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26" name="Picture 2" descr="C:\Users\HP PC\Desktop\Prep 2\p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 PC\Desktop\Prep 2\p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012"/>
            <a:ext cx="9144000" cy="36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Creation of Digital Object Identifiers (DOIs) for UI-NADA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68192"/>
            <a:ext cx="8210578" cy="4484537"/>
          </a:xfrm>
        </p:spPr>
        <p:txBody>
          <a:bodyPr/>
          <a:lstStyle/>
          <a:p>
            <a:r>
              <a:rPr lang="en-US" dirty="0" smtClean="0"/>
              <a:t>The process of creation </a:t>
            </a:r>
            <a:r>
              <a:rPr lang="en-US" dirty="0"/>
              <a:t>of Digital Object Identifiers (DOIs) for UI-NADA </a:t>
            </a:r>
            <a:r>
              <a:rPr lang="en-US" dirty="0" smtClean="0"/>
              <a:t>has commenced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egistration of ORCID</a:t>
            </a:r>
          </a:p>
          <a:p>
            <a:endParaRPr lang="en-US" dirty="0" smtClean="0"/>
          </a:p>
          <a:p>
            <a:r>
              <a:rPr lang="en-US" dirty="0" smtClean="0"/>
              <a:t>Reservation of DOI on the created OAR sub-category on </a:t>
            </a:r>
            <a:r>
              <a:rPr lang="en-US" dirty="0" err="1" smtClean="0"/>
              <a:t>Sci-GaIA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Approval and processing of DOIs by WACREN/</a:t>
            </a:r>
            <a:r>
              <a:rPr lang="en-US" dirty="0" err="1" smtClean="0"/>
              <a:t>Eko</a:t>
            </a:r>
            <a:r>
              <a:rPr lang="en-US" dirty="0" smtClean="0"/>
              <a:t>-KONNECT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5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26" name="Picture 2" descr="C:\Users\HP PC\Desktop\Prep 2\p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399245"/>
            <a:ext cx="8641724" cy="56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UI-NADA to Federated </a:t>
            </a:r>
            <a:r>
              <a:rPr lang="en-US" dirty="0" smtClean="0"/>
              <a:t>Authentication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050" name="Picture 2" descr="C:\Users\HP PC\Desktop\Prep 2\p2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3" y="1011551"/>
            <a:ext cx="8210550" cy="33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 PC\Desktop\Prep 2\p2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9618"/>
            <a:ext cx="4286250" cy="5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 PC\Desktop\Prep 2\p2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2789618"/>
            <a:ext cx="48577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074" name="Picture 2" descr="C:\Users\HP PC\Desktop\Prep 2\p2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1384"/>
            <a:ext cx="8414257" cy="45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</a:t>
            </a:r>
            <a:r>
              <a:rPr lang="en-US" dirty="0" smtClean="0"/>
              <a:t>Encountered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4098" name="Picture 2" descr="C:\Users\HP PC\Desktop\Prep 2\p2h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0637"/>
            <a:ext cx="8235762" cy="54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6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</a:t>
            </a:r>
            <a:r>
              <a:rPr lang="en-US" dirty="0" smtClean="0"/>
              <a:t>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122" name="Picture 2" descr="C:\Users\HP PC\Desktop\Prep 2\p2i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" y="992305"/>
            <a:ext cx="8926687" cy="49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9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146" name="Picture 2" descr="C:\Users\HP PC\Desktop\Prep 2\p2j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" y="940789"/>
            <a:ext cx="8672311" cy="511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Achieved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170" name="Picture 2" descr="C:\Users\HP PC\Desktop\Prep 2\p2k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8" y="1159099"/>
            <a:ext cx="8848573" cy="48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Till the End of </a:t>
            </a:r>
            <a:r>
              <a:rPr lang="en-US" dirty="0" err="1" smtClean="0"/>
              <a:t>Hackfest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9859"/>
            <a:ext cx="8210578" cy="4342870"/>
          </a:xfrm>
        </p:spPr>
        <p:txBody>
          <a:bodyPr/>
          <a:lstStyle/>
          <a:p>
            <a:r>
              <a:rPr lang="en-US" dirty="0" smtClean="0"/>
              <a:t>Upload additional documents and data on the repository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Link the publications  and DOIs to ORCID (somewhat automatically?)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Collaborate with other participants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3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413723"/>
            <a:ext cx="8229600" cy="838838"/>
          </a:xfrm>
          <a:noFill/>
        </p:spPr>
        <p:txBody>
          <a:bodyPr/>
          <a:lstStyle/>
          <a:p>
            <a:r>
              <a:rPr lang="en-GB" dirty="0" smtClean="0">
                <a:solidFill>
                  <a:srgbClr val="13643A"/>
                </a:solidFill>
                <a:latin typeface="Lato Regular"/>
                <a:cs typeface="Lato Regular"/>
              </a:rPr>
              <a:t>Outline</a:t>
            </a:r>
            <a:endParaRPr lang="en-GB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57200" y="1252561"/>
            <a:ext cx="8210578" cy="515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>
                <a:solidFill>
                  <a:srgbClr val="13643A"/>
                </a:solidFill>
                <a:latin typeface="Lato Regular"/>
                <a:cs typeface="+mn-cs"/>
              </a:rPr>
              <a:t>Scientific </a:t>
            </a: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problem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kern="0" dirty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Architecture of the use case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kern="0" dirty="0" smtClean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Objectives and milestones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kern="0" dirty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Achievements so far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kern="0" dirty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Plans till the end of </a:t>
            </a:r>
            <a:r>
              <a:rPr lang="en-US" sz="2800" b="0" kern="0" dirty="0" err="1" smtClean="0">
                <a:solidFill>
                  <a:srgbClr val="13643A"/>
                </a:solidFill>
                <a:latin typeface="Lato Regular"/>
                <a:cs typeface="+mn-cs"/>
              </a:rPr>
              <a:t>Hackfest</a:t>
            </a:r>
            <a:endParaRPr lang="en-US" sz="2800" b="0" kern="0" dirty="0" smtClean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kern="0" dirty="0" smtClean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Post-</a:t>
            </a:r>
            <a:r>
              <a:rPr lang="en-US" sz="2800" b="0" kern="0" dirty="0" err="1" smtClean="0">
                <a:solidFill>
                  <a:srgbClr val="13643A"/>
                </a:solidFill>
                <a:latin typeface="Lato Regular"/>
                <a:cs typeface="+mn-cs"/>
              </a:rPr>
              <a:t>Hackfest</a:t>
            </a: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 activities and milestones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kern="0" dirty="0">
              <a:solidFill>
                <a:srgbClr val="13643A"/>
              </a:solidFill>
              <a:latin typeface="Lato Regular"/>
              <a:cs typeface="+mn-cs"/>
            </a:endParaRPr>
          </a:p>
          <a:p>
            <a:pPr defTabSz="914400">
              <a:lnSpc>
                <a:spcPct val="100000"/>
              </a:lnSpc>
            </a:pPr>
            <a:endParaRPr lang="en-US" sz="2800" b="0" kern="0" dirty="0" smtClean="0">
              <a:solidFill>
                <a:srgbClr val="13643A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7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</a:t>
            </a:r>
            <a:r>
              <a:rPr lang="en-US" dirty="0" err="1" smtClean="0"/>
              <a:t>Hackfest</a:t>
            </a:r>
            <a:r>
              <a:rPr lang="en-US" dirty="0" smtClean="0"/>
              <a:t> Activities and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Phase 1 </a:t>
            </a:r>
            <a:r>
              <a:rPr lang="en-US" dirty="0" smtClean="0"/>
              <a:t>(1-2 </a:t>
            </a:r>
            <a:r>
              <a:rPr lang="en-US" dirty="0"/>
              <a:t>months):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Upload </a:t>
            </a:r>
            <a:r>
              <a:rPr lang="en-US" dirty="0"/>
              <a:t>all NADA data and other resources to the UINADA sub-categories in the </a:t>
            </a:r>
            <a:r>
              <a:rPr lang="en-US" dirty="0" err="1"/>
              <a:t>Sci-GaIA</a:t>
            </a:r>
            <a:r>
              <a:rPr lang="en-US" dirty="0"/>
              <a:t> OAR, allocate DOIs and connect to ORCID IDs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Create </a:t>
            </a:r>
            <a:r>
              <a:rPr lang="en-US" dirty="0"/>
              <a:t>a NADA website that exposes the datasets through the </a:t>
            </a:r>
            <a:r>
              <a:rPr lang="en-US" dirty="0" err="1"/>
              <a:t>Invenio</a:t>
            </a:r>
            <a:r>
              <a:rPr lang="en-US" dirty="0"/>
              <a:t> REST </a:t>
            </a:r>
            <a:r>
              <a:rPr lang="en-US" dirty="0" smtClean="0"/>
              <a:t>API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Organise</a:t>
            </a:r>
            <a:r>
              <a:rPr lang="en-US" dirty="0" smtClean="0"/>
              <a:t> workshop on ORCID for academic staff and PhD candidates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Phase </a:t>
            </a:r>
            <a:r>
              <a:rPr lang="en-US" dirty="0" smtClean="0"/>
              <a:t>2 </a:t>
            </a:r>
            <a:r>
              <a:rPr lang="en-US" dirty="0"/>
              <a:t>(1-2 months):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Deploy </a:t>
            </a:r>
            <a:r>
              <a:rPr lang="en-US" dirty="0"/>
              <a:t>a clone of the </a:t>
            </a:r>
            <a:r>
              <a:rPr lang="en-US" dirty="0" err="1"/>
              <a:t>Sci-GaIA</a:t>
            </a:r>
            <a:r>
              <a:rPr lang="en-US" dirty="0"/>
              <a:t> OAR </a:t>
            </a:r>
            <a:r>
              <a:rPr lang="en-US" dirty="0" smtClean="0"/>
              <a:t>(</a:t>
            </a:r>
            <a:r>
              <a:rPr lang="en-US" u="sng" dirty="0" smtClean="0"/>
              <a:t>uioar.sci-gaia.eu</a:t>
            </a:r>
            <a:r>
              <a:rPr lang="en-US" dirty="0" smtClean="0"/>
              <a:t>) at </a:t>
            </a:r>
            <a:r>
              <a:rPr lang="en-US" dirty="0"/>
              <a:t>Ibadan </a:t>
            </a:r>
            <a:r>
              <a:rPr lang="en-US" dirty="0" smtClean="0"/>
              <a:t>University (</a:t>
            </a:r>
            <a:r>
              <a:rPr lang="en-US" u="sng" dirty="0" smtClean="0"/>
              <a:t>oar.ui.edu.ng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Move </a:t>
            </a:r>
            <a:r>
              <a:rPr lang="en-US" dirty="0"/>
              <a:t>the NADA data to the new OAR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Link </a:t>
            </a:r>
            <a:r>
              <a:rPr lang="en-US" dirty="0"/>
              <a:t>the NADA website to the new </a:t>
            </a:r>
            <a:r>
              <a:rPr lang="en-US" dirty="0" smtClean="0"/>
              <a:t>OAR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Organise</a:t>
            </a:r>
            <a:r>
              <a:rPr lang="en-US" dirty="0" smtClean="0"/>
              <a:t> workshop on research data and publications documentations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7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Valorization Procedure and Architecture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9196827"/>
              </p:ext>
            </p:extLst>
          </p:nvPr>
        </p:nvGraphicFramePr>
        <p:xfrm>
          <a:off x="457200" y="952500"/>
          <a:ext cx="821055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Sci-gaia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WACREN</a:t>
            </a:r>
          </a:p>
          <a:p>
            <a:endParaRPr lang="en-US" dirty="0" smtClean="0"/>
          </a:p>
          <a:p>
            <a:r>
              <a:rPr lang="en-US" dirty="0" err="1" smtClean="0"/>
              <a:t>Eko-Konnect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OECD/PARIS21</a:t>
            </a:r>
          </a:p>
          <a:p>
            <a:endParaRPr lang="en-US" dirty="0" smtClean="0"/>
          </a:p>
          <a:p>
            <a:r>
              <a:rPr lang="en-US" dirty="0" smtClean="0"/>
              <a:t>University of Ibadan</a:t>
            </a:r>
          </a:p>
          <a:p>
            <a:endParaRPr lang="en-US" dirty="0"/>
          </a:p>
          <a:p>
            <a:r>
              <a:rPr lang="en-US" dirty="0" smtClean="0"/>
              <a:t>Team members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1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1944" y="2024831"/>
            <a:ext cx="6756400" cy="177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dirty="0" smtClean="0">
                <a:solidFill>
                  <a:srgbClr val="13643A"/>
                </a:solidFill>
                <a:latin typeface="Lato Regular"/>
                <a:cs typeface="Lato Regular"/>
              </a:rPr>
              <a:t>Thank</a:t>
            </a:r>
            <a:r>
              <a:rPr lang="en-GB" sz="2800" dirty="0" smtClean="0">
                <a:solidFill>
                  <a:srgbClr val="13643A"/>
                </a:solidFill>
                <a:latin typeface="Lato Light"/>
                <a:cs typeface="Lato Light"/>
              </a:rPr>
              <a:t> </a:t>
            </a:r>
            <a:r>
              <a:rPr lang="en-GB" sz="2800" baseline="0" dirty="0" smtClean="0">
                <a:solidFill>
                  <a:srgbClr val="13643A"/>
                </a:solidFill>
                <a:latin typeface="Lato Light"/>
                <a:cs typeface="Lato Light"/>
              </a:rPr>
              <a:t>you!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600" baseline="0" dirty="0" smtClean="0">
                <a:solidFill>
                  <a:srgbClr val="13643A"/>
                </a:solidFill>
                <a:latin typeface="Lato Light"/>
                <a:cs typeface="Lato Light"/>
                <a:hlinkClick r:id="rId3"/>
              </a:rPr>
              <a:t>waleolayide@yahoo.com</a:t>
            </a:r>
            <a:r>
              <a:rPr lang="en-GB" sz="1600" baseline="0" dirty="0" smtClean="0">
                <a:solidFill>
                  <a:srgbClr val="13643A"/>
                </a:solidFill>
                <a:latin typeface="Lato Light"/>
                <a:cs typeface="Lato Light"/>
              </a:rPr>
              <a:t>, </a:t>
            </a:r>
            <a:r>
              <a:rPr lang="en-GB" sz="1600" baseline="0" dirty="0" smtClean="0">
                <a:solidFill>
                  <a:srgbClr val="13643A"/>
                </a:solidFill>
                <a:latin typeface="Lato Light"/>
                <a:cs typeface="Lato Light"/>
                <a:hlinkClick r:id="rId4"/>
              </a:rPr>
              <a:t>oe.olayide@ui.edu.ng</a:t>
            </a:r>
            <a:r>
              <a:rPr lang="en-GB" sz="1600" baseline="0" dirty="0" smtClean="0">
                <a:solidFill>
                  <a:srgbClr val="13643A"/>
                </a:solidFill>
                <a:latin typeface="Lato Light"/>
                <a:cs typeface="Lato Light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600" dirty="0" smtClean="0">
                <a:solidFill>
                  <a:srgbClr val="13643A"/>
                </a:solidFill>
                <a:latin typeface="Lato Light"/>
                <a:cs typeface="Lato Light"/>
              </a:rPr>
              <a:t>+2348035973449 </a:t>
            </a:r>
            <a:endParaRPr lang="en-GB" sz="1600" baseline="0" dirty="0" smtClean="0">
              <a:solidFill>
                <a:srgbClr val="13643A"/>
              </a:solidFill>
              <a:latin typeface="Lato Light"/>
              <a:cs typeface="Lato Light"/>
            </a:endParaRPr>
          </a:p>
          <a:p>
            <a:pPr algn="ctr">
              <a:lnSpc>
                <a:spcPct val="120000"/>
              </a:lnSpc>
              <a:defRPr/>
            </a:pPr>
            <a:endParaRPr lang="fr-FR" sz="1600" dirty="0" smtClean="0">
              <a:solidFill>
                <a:srgbClr val="13643A"/>
              </a:solidFill>
              <a:latin typeface="Lato Regular"/>
              <a:cs typeface="Lato Regular"/>
            </a:endParaRPr>
          </a:p>
          <a:p>
            <a:pPr algn="ctr">
              <a:lnSpc>
                <a:spcPts val="2180"/>
              </a:lnSpc>
              <a:defRPr/>
            </a:pPr>
            <a:endParaRPr lang="en-GB" sz="1600" dirty="0">
              <a:solidFill>
                <a:srgbClr val="13643A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213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36014" y="360608"/>
            <a:ext cx="8229600" cy="978795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3643A"/>
                </a:solidFill>
                <a:latin typeface="Lato Regular"/>
                <a:cs typeface="Lato Light"/>
              </a:rPr>
              <a:t>Scientific Problem and Rationale</a:t>
            </a:r>
            <a:endParaRPr lang="en-GB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3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411550" y="1107583"/>
            <a:ext cx="8291767" cy="55483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Products of researches are expected to be public goods and services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kern="0" dirty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Un-FAIR data are inimical to societal progress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kern="0" dirty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Use case is solving the problem of closed or un-FAIR research data by making research metadata FAIR (</a:t>
            </a:r>
            <a:r>
              <a:rPr lang="en-US" kern="0" dirty="0" smtClean="0">
                <a:solidFill>
                  <a:srgbClr val="11542A"/>
                </a:solidFill>
                <a:latin typeface="Lato Regular"/>
                <a:cs typeface="+mn-cs"/>
              </a:rPr>
              <a:t>F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indable, </a:t>
            </a:r>
            <a:r>
              <a:rPr lang="en-US" kern="0" dirty="0" smtClean="0">
                <a:solidFill>
                  <a:srgbClr val="11542A"/>
                </a:solidFill>
                <a:latin typeface="Lato Regular"/>
                <a:cs typeface="+mn-cs"/>
              </a:rPr>
              <a:t>A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ccessible, </a:t>
            </a:r>
            <a:r>
              <a:rPr lang="en-US" kern="0" dirty="0" smtClean="0">
                <a:solidFill>
                  <a:srgbClr val="11542A"/>
                </a:solidFill>
                <a:latin typeface="Lato Regular"/>
                <a:cs typeface="+mn-cs"/>
              </a:rPr>
              <a:t>I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nteroperable, and </a:t>
            </a:r>
            <a:r>
              <a:rPr lang="en-US" kern="0" dirty="0" smtClean="0">
                <a:solidFill>
                  <a:srgbClr val="11542A"/>
                </a:solidFill>
                <a:latin typeface="Lato Regular"/>
                <a:cs typeface="+mn-cs"/>
              </a:rPr>
              <a:t>R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eusable) on OAR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Enabling re-use, re-analysis &amp; referencing/citation of metadata on existing platform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kern="0" dirty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Using the web creates the advantages of cloud and distributed computing. It enhances visibility and impact in scientific community, policy sphere and the society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Ensuring linkages &amp; sustainability of the platform</a:t>
            </a:r>
            <a:endParaRPr lang="en-US" b="0" kern="0" dirty="0">
              <a:solidFill>
                <a:srgbClr val="11542A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76" y="736530"/>
            <a:ext cx="8490151" cy="6121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792" y="309093"/>
            <a:ext cx="8216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13643A"/>
                </a:solidFill>
                <a:latin typeface="Lato Regular"/>
                <a:cs typeface="Lato Regular"/>
              </a:rPr>
              <a:t>Data as </a:t>
            </a:r>
            <a:r>
              <a:rPr lang="en-GB" sz="2000" b="1" dirty="0" smtClean="0">
                <a:solidFill>
                  <a:srgbClr val="13643A"/>
                </a:solidFill>
                <a:latin typeface="Lato Regular"/>
                <a:cs typeface="Lato Regular"/>
              </a:rPr>
              <a:t>Increasingly FAIR </a:t>
            </a:r>
            <a:r>
              <a:rPr lang="en-GB" sz="2000" b="1" dirty="0">
                <a:solidFill>
                  <a:srgbClr val="13643A"/>
                </a:solidFill>
                <a:latin typeface="Lato Regular"/>
                <a:cs typeface="Lato Regular"/>
              </a:rPr>
              <a:t>Digital Objects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7276563" y="4337059"/>
            <a:ext cx="334850" cy="891764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" name="Picture 3" descr="C:\Users\HP PC\Desktop\new.Screenshot 2016-10-28 19.12.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1" y="1106886"/>
            <a:ext cx="4109592" cy="53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042" y="463638"/>
            <a:ext cx="846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Architecture of the Use Case - </a:t>
            </a:r>
            <a:r>
              <a:rPr lang="en-US" sz="3200" dirty="0"/>
              <a:t>http://nesstar.com/</a:t>
            </a:r>
          </a:p>
        </p:txBody>
      </p:sp>
      <p:pic>
        <p:nvPicPr>
          <p:cNvPr id="5" name="Picture 2" descr="C:\Users\HP PC\Dropbox\Screenshots\nada.microd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54" y="1048413"/>
            <a:ext cx="4414614" cy="52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26" name="Picture 2" descr="C:\Users\HP PC\Desktop\NADA.Regi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347730"/>
            <a:ext cx="8321733" cy="56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822665"/>
            <a:ext cx="6599485" cy="5763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793" y="463044"/>
            <a:ext cx="446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643A"/>
                </a:solidFill>
                <a:latin typeface="Lato Regular"/>
                <a:cs typeface="Lato Light"/>
              </a:rPr>
              <a:t>Schema of Research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8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 and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45465"/>
            <a:ext cx="8210578" cy="4407264"/>
          </a:xfrm>
        </p:spPr>
        <p:txBody>
          <a:bodyPr/>
          <a:lstStyle/>
          <a:p>
            <a:r>
              <a:rPr lang="en-US" dirty="0" smtClean="0"/>
              <a:t>Linking UI-NADA to Open Access Repository platforms</a:t>
            </a:r>
          </a:p>
          <a:p>
            <a:endParaRPr lang="en-US" dirty="0"/>
          </a:p>
          <a:p>
            <a:r>
              <a:rPr lang="en-US" dirty="0" smtClean="0"/>
              <a:t>Creation of Digital Object Identifiers (DOIs) for </a:t>
            </a:r>
            <a:r>
              <a:rPr lang="en-US" dirty="0"/>
              <a:t>UI-NADA </a:t>
            </a:r>
            <a:r>
              <a:rPr lang="en-US" dirty="0" smtClean="0"/>
              <a:t>metadata on sub-category of </a:t>
            </a:r>
            <a:r>
              <a:rPr lang="en-US" dirty="0" err="1" smtClean="0"/>
              <a:t>Sci-GaIA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Linking UI-NADA </a:t>
            </a:r>
            <a:r>
              <a:rPr lang="en-US" dirty="0" smtClean="0"/>
              <a:t>to Federated authentication platforms</a:t>
            </a:r>
          </a:p>
          <a:p>
            <a:endParaRPr lang="en-US" dirty="0"/>
          </a:p>
          <a:p>
            <a:r>
              <a:rPr lang="en-US" dirty="0" smtClean="0"/>
              <a:t>Data analysis with R, STATA, SPSS, MYSQL</a:t>
            </a:r>
          </a:p>
          <a:p>
            <a:endParaRPr lang="en-US" dirty="0"/>
          </a:p>
          <a:p>
            <a:r>
              <a:rPr lang="en-US" dirty="0" smtClean="0"/>
              <a:t>Cloning of OAR on NADA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3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has been </a:t>
            </a:r>
            <a:r>
              <a:rPr lang="en-US" dirty="0" smtClean="0"/>
              <a:t>Achieved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UI-NADA successfully replicated on </a:t>
            </a:r>
            <a:r>
              <a:rPr lang="en-US" dirty="0"/>
              <a:t>Open Access Repository </a:t>
            </a:r>
            <a:r>
              <a:rPr lang="en-US" dirty="0" smtClean="0"/>
              <a:t>platforms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sub-category of UI-NADA (suffix </a:t>
            </a:r>
            <a:r>
              <a:rPr lang="en-US" u="sng" dirty="0" smtClean="0"/>
              <a:t>UINADA</a:t>
            </a:r>
            <a:r>
              <a:rPr lang="en-US" dirty="0" smtClean="0"/>
              <a:t>) has been created </a:t>
            </a:r>
            <a:r>
              <a:rPr lang="en-US" dirty="0"/>
              <a:t>on sci-gaia.eu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Presentations: 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oar.sci-gaia.eu/collection/PRESENTATIONS%20UINADA?ln=en</a:t>
            </a:r>
            <a:r>
              <a:rPr lang="en-US" dirty="0" smtClean="0"/>
              <a:t>)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Datasets: 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oar.sci-gaia.eu/collection/DATASETS%20%20UINADA?ln=en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7A446-BA7D-844E-8DE1-1A32F4BA0B64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5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5377</TotalTime>
  <Words>466</Words>
  <Application>Microsoft Office PowerPoint</Application>
  <PresentationFormat>On-screen Show (4:3)</PresentationFormat>
  <Paragraphs>129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Thème Office</vt:lpstr>
      <vt:lpstr>PowerPoint Presentation</vt:lpstr>
      <vt:lpstr>Outline</vt:lpstr>
      <vt:lpstr>Scientific Problem and Rationale</vt:lpstr>
      <vt:lpstr>PowerPoint Presentation</vt:lpstr>
      <vt:lpstr>PowerPoint Presentation</vt:lpstr>
      <vt:lpstr>PowerPoint Presentation</vt:lpstr>
      <vt:lpstr>PowerPoint Presentation</vt:lpstr>
      <vt:lpstr>Objectives and Milestones</vt:lpstr>
      <vt:lpstr>What has been Achieved</vt:lpstr>
      <vt:lpstr>PowerPoint Presentation</vt:lpstr>
      <vt:lpstr>Creation of Digital Object Identifiers (DOIs) for UI-NADA </vt:lpstr>
      <vt:lpstr>PowerPoint Presentation</vt:lpstr>
      <vt:lpstr>Linking UI-NADA to Federated Authentication Platforms</vt:lpstr>
      <vt:lpstr>Problems Encountered</vt:lpstr>
      <vt:lpstr>Problems Encountered</vt:lpstr>
      <vt:lpstr>Problems Resolved</vt:lpstr>
      <vt:lpstr>Progress Made</vt:lpstr>
      <vt:lpstr>Purpose Achieved</vt:lpstr>
      <vt:lpstr>Plans Till the End of Hackfest</vt:lpstr>
      <vt:lpstr>Post-Hackfest Activities and Milestones</vt:lpstr>
      <vt:lpstr>The Valorization Procedure and Architecture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Roberto Barbera</dc:creator>
  <cp:lastModifiedBy>HP PC</cp:lastModifiedBy>
  <cp:revision>622</cp:revision>
  <dcterms:created xsi:type="dcterms:W3CDTF">2015-04-10T11:49:34Z</dcterms:created>
  <dcterms:modified xsi:type="dcterms:W3CDTF">2016-11-26T14:57:00Z</dcterms:modified>
</cp:coreProperties>
</file>