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2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0" r:id="rId3"/>
    <p:sldId id="352" r:id="rId4"/>
    <p:sldId id="458" r:id="rId5"/>
    <p:sldId id="456" r:id="rId6"/>
    <p:sldId id="454" r:id="rId7"/>
    <p:sldId id="457" r:id="rId8"/>
    <p:sldId id="455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4" autoAdjust="0"/>
    <p:restoredTop sz="94312" autoAdjust="0"/>
  </p:normalViewPr>
  <p:slideViewPr>
    <p:cSldViewPr snapToGrid="0" snapToObjects="1">
      <p:cViewPr varScale="1">
        <p:scale>
          <a:sx n="61" d="100"/>
          <a:sy n="61" d="100"/>
        </p:scale>
        <p:origin x="78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879898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265206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09121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37870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794551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655139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613296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858191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863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98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43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828003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 smtClean="0"/>
              <a:t>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 smtClean="0"/>
              <a:t>Level</a:t>
            </a:r>
            <a:r>
              <a:rPr lang="fr-FR" dirty="0" smtClean="0"/>
              <a:t> 1</a:t>
            </a:r>
          </a:p>
          <a:p>
            <a:pPr lvl="1"/>
            <a:r>
              <a:rPr lang="fr-FR" dirty="0" err="1" smtClean="0"/>
              <a:t>Level</a:t>
            </a:r>
            <a:r>
              <a:rPr lang="fr-FR" dirty="0" smtClean="0"/>
              <a:t> 2</a:t>
            </a:r>
          </a:p>
          <a:p>
            <a:pPr lvl="2"/>
            <a:r>
              <a:rPr lang="fr-FR" dirty="0" err="1" smtClean="0"/>
              <a:t>Level</a:t>
            </a:r>
            <a:r>
              <a:rPr lang="fr-FR" dirty="0" smtClean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89645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1016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95016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345279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648415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44625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47603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83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  <p:sldLayoutId id="2147483663" r:id="rId20"/>
    <p:sldLayoutId id="2147483664" r:id="rId21"/>
    <p:sldLayoutId id="2147483650" r:id="rId2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sz="2400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Development of a SGW-based Plant Tissue Culture </a:t>
            </a:r>
            <a:r>
              <a:rPr lang="en-US" sz="2400" dirty="0" err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Micropropagation</a:t>
            </a:r>
            <a:r>
              <a:rPr lang="en-US" sz="2400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 Yield Forecasting Application, Plantisc2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Lato Regular"/>
                <a:cs typeface="Lato Regular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Lato Regular"/>
                <a:cs typeface="Lato Regular"/>
              </a:rPr>
              <a:t>– Intermediate report </a:t>
            </a:r>
            <a:endParaRPr lang="en-US" sz="1600" dirty="0" smtClean="0">
              <a:solidFill>
                <a:srgbClr val="C00000"/>
              </a:solidFill>
              <a:latin typeface="Lato Regular"/>
              <a:cs typeface="Lato 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Collins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Udanor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 – University of Nigeria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Nsukka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 - Nigeria  (collins.udanor@unn.edu.ng)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Lato Light"/>
                <a:cs typeface="Lato Light"/>
              </a:rPr>
              <a:t>     </a:t>
            </a:r>
            <a:endParaRPr lang="en-GB" sz="1600" dirty="0" smtClean="0">
              <a:solidFill>
                <a:schemeClr val="accent1">
                  <a:lumMod val="75000"/>
                </a:schemeClr>
              </a:solidFill>
              <a:latin typeface="Lato Light"/>
              <a:cs typeface="Lato Light"/>
            </a:endParaRP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WACREN 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414338"/>
            <a:ext cx="8229600" cy="838200"/>
          </a:xfrm>
          <a:noFill/>
        </p:spPr>
        <p:txBody>
          <a:bodyPr/>
          <a:lstStyle/>
          <a:p>
            <a:r>
              <a:rPr lang="en-GB" dirty="0" smtClean="0">
                <a:latin typeface="Lato Regular"/>
                <a:cs typeface="Lato Regular"/>
              </a:rPr>
              <a:t>Outline</a:t>
            </a:r>
            <a:endParaRPr lang="en-GB" b="0" dirty="0">
              <a:latin typeface="Lato Light"/>
              <a:cs typeface="Lato Light"/>
            </a:endParaRP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chemeClr val="tx1"/>
                </a:solidFill>
                <a:latin typeface="Lato Regular"/>
                <a:cs typeface="+mn-cs"/>
              </a:rPr>
              <a:t>Scientific </a:t>
            </a:r>
            <a:r>
              <a:rPr lang="en-US" sz="2800" b="0" kern="0" dirty="0" smtClean="0">
                <a:solidFill>
                  <a:schemeClr val="tx1"/>
                </a:solidFill>
                <a:latin typeface="Lato Regular"/>
                <a:cs typeface="+mn-cs"/>
              </a:rPr>
              <a:t>problem</a:t>
            </a:r>
            <a:endParaRPr lang="en-US" sz="2800" b="0" kern="0" dirty="0">
              <a:solidFill>
                <a:schemeClr val="tx1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chemeClr val="tx1"/>
                </a:solidFill>
                <a:latin typeface="Lato Regular"/>
                <a:cs typeface="+mn-cs"/>
              </a:rPr>
              <a:t>Architecture of the use case</a:t>
            </a:r>
            <a:endParaRPr lang="en-US" sz="2800" b="0" kern="0" dirty="0">
              <a:solidFill>
                <a:schemeClr val="tx1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chemeClr val="tx1"/>
                </a:solidFill>
                <a:latin typeface="Lato Regular"/>
                <a:cs typeface="+mn-cs"/>
              </a:rPr>
              <a:t>O</a:t>
            </a:r>
            <a:r>
              <a:rPr lang="en-US" sz="2800" b="0" kern="0" dirty="0" smtClean="0">
                <a:solidFill>
                  <a:schemeClr val="tx1"/>
                </a:solidFill>
                <a:latin typeface="Lato Regular"/>
                <a:cs typeface="+mn-cs"/>
              </a:rPr>
              <a:t>bjectives and milestones</a:t>
            </a:r>
            <a:endParaRPr lang="en-US" sz="2800" b="0" kern="0" dirty="0">
              <a:solidFill>
                <a:schemeClr val="tx1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chemeClr val="tx1"/>
                </a:solidFill>
                <a:latin typeface="Lato Regular"/>
                <a:cs typeface="+mn-cs"/>
              </a:rPr>
              <a:t>Achievements so far</a:t>
            </a:r>
            <a:endParaRPr lang="en-US" sz="2800" b="0" kern="0" dirty="0">
              <a:solidFill>
                <a:schemeClr val="tx1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chemeClr val="tx1"/>
                </a:solidFill>
                <a:latin typeface="Lato Regular"/>
                <a:cs typeface="+mn-cs"/>
              </a:rPr>
              <a:t>Any problems encountered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chemeClr val="tx1"/>
                </a:solidFill>
                <a:latin typeface="Lato Regular"/>
                <a:cs typeface="+mn-cs"/>
              </a:rPr>
              <a:t>Plans till the end of the </a:t>
            </a:r>
            <a:r>
              <a:rPr lang="en-US" sz="2800" b="0" kern="0" dirty="0" err="1" smtClean="0">
                <a:solidFill>
                  <a:schemeClr val="tx1"/>
                </a:solidFill>
                <a:latin typeface="Lato Regular"/>
                <a:cs typeface="+mn-cs"/>
              </a:rPr>
              <a:t>hackfest</a:t>
            </a:r>
            <a:endParaRPr lang="en-US" sz="2800" b="0" kern="0" dirty="0">
              <a:solidFill>
                <a:schemeClr val="tx1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endParaRPr lang="en-US" sz="2800" b="0" kern="0" dirty="0" smtClean="0">
              <a:solidFill>
                <a:schemeClr val="tx1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87313"/>
            <a:ext cx="8229600" cy="838200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latin typeface="Lato Regular"/>
                <a:cs typeface="Lato Light"/>
              </a:rPr>
              <a:t>Scientific problem </a:t>
            </a:r>
            <a:r>
              <a:rPr lang="en-US" dirty="0" smtClean="0">
                <a:latin typeface="Lato Regular"/>
                <a:cs typeface="Lato Light"/>
              </a:rPr>
              <a:t>recap</a:t>
            </a:r>
            <a:endParaRPr lang="en-GB" b="0" dirty="0">
              <a:latin typeface="Lato Light"/>
              <a:cs typeface="Lato Light"/>
            </a:endParaRPr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lvl="0" algn="just"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During the UNESCO-HP Brain Gain Initiative (BGI) project (2009-2013), the University of Nigeria team conducted series of plant tissue culture experiments and developed a stand-alone application, </a:t>
            </a:r>
            <a:r>
              <a:rPr lang="en-US" sz="2200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Plantisc</a:t>
            </a: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. A Plant Tissue Culture micro propagation simulation software, </a:t>
            </a:r>
            <a:r>
              <a:rPr lang="en-US" sz="2200" dirty="0" smtClean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which achieved </a:t>
            </a: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over 67% predication </a:t>
            </a:r>
            <a:r>
              <a:rPr lang="en-US" sz="2200" dirty="0" smtClean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accuracy. This application became necessary for the following reasons:</a:t>
            </a:r>
          </a:p>
          <a:p>
            <a:pPr lvl="0" algn="just">
              <a:lnSpc>
                <a:spcPct val="100000"/>
              </a:lnSpc>
            </a:pPr>
            <a:endParaRPr lang="en-US" sz="2200" dirty="0" smtClean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457200"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Time </a:t>
            </a: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taken to perform the experiment is much </a:t>
            </a:r>
          </a:p>
          <a:p>
            <a:pPr marL="457200" lvl="0" indent="-457200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the experiment is cost intensive </a:t>
            </a:r>
          </a:p>
          <a:p>
            <a:pPr marL="457200" lvl="0" indent="-457200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and it is still in an empirical stage</a:t>
            </a:r>
            <a:r>
              <a:rPr lang="en-US" sz="2200" dirty="0" smtClean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.</a:t>
            </a:r>
          </a:p>
          <a:p>
            <a:pPr lvl="0"/>
            <a:r>
              <a:rPr lang="en-US" sz="2200" dirty="0" smtClean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A new version of this application is proposed to run on the Science gateway.</a:t>
            </a:r>
            <a:endParaRPr lang="en-US" sz="2200"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chemeClr val="tx1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87313"/>
            <a:ext cx="8229600" cy="838200"/>
          </a:xfrm>
          <a:noFill/>
        </p:spPr>
        <p:txBody>
          <a:bodyPr>
            <a:normAutofit/>
          </a:bodyPr>
          <a:lstStyle/>
          <a:p>
            <a:r>
              <a:rPr lang="en-US" sz="2200" dirty="0" smtClean="0">
                <a:latin typeface="Lato Regular"/>
                <a:cs typeface="Lato Light"/>
              </a:rPr>
              <a:t>Architecture of the use </a:t>
            </a:r>
            <a:r>
              <a:rPr lang="en-US" sz="2200" dirty="0" smtClean="0">
                <a:latin typeface="Lato Regular"/>
                <a:cs typeface="Lato Light"/>
              </a:rPr>
              <a:t>case</a:t>
            </a:r>
            <a:endParaRPr lang="en-GB" sz="2200" b="0" dirty="0">
              <a:latin typeface="Lato Light"/>
              <a:cs typeface="Lato Light"/>
            </a:endParaRPr>
          </a:p>
        </p:txBody>
      </p:sp>
      <p:grpSp>
        <p:nvGrpSpPr>
          <p:cNvPr id="5" name="Canvas 1"/>
          <p:cNvGrpSpPr/>
          <p:nvPr/>
        </p:nvGrpSpPr>
        <p:grpSpPr>
          <a:xfrm>
            <a:off x="1423987" y="662152"/>
            <a:ext cx="6296025" cy="6081230"/>
            <a:chOff x="0" y="0"/>
            <a:chExt cx="6304575" cy="662876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6296025" cy="6628765"/>
            </a:xfrm>
            <a:prstGeom prst="rect">
              <a:avLst/>
            </a:prstGeom>
          </p:spPr>
        </p:sp>
        <p:sp>
          <p:nvSpPr>
            <p:cNvPr id="7" name="Flowchart: Multidocument 6"/>
            <p:cNvSpPr/>
            <p:nvPr/>
          </p:nvSpPr>
          <p:spPr>
            <a:xfrm>
              <a:off x="189525" y="1771310"/>
              <a:ext cx="1060450" cy="758825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8" name="Picture 7" descr="C:\Users\collins\Pictures\pc.jpg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00" y="3114335"/>
              <a:ext cx="1461770" cy="10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:\Users\collins\Pictures\cloud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9665" y="3256575"/>
              <a:ext cx="1304925" cy="12528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C:\Users\collins\Pictures\cloudstorage.jp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1000" y="3828710"/>
              <a:ext cx="1247775" cy="1247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ight Arrow 10"/>
            <p:cNvSpPr/>
            <p:nvPr/>
          </p:nvSpPr>
          <p:spPr>
            <a:xfrm>
              <a:off x="1589699" y="1771310"/>
              <a:ext cx="1696425" cy="12416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2" name="Picture 11" descr="C:\Users\collins\Pictures\cloud servers.jp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418500" y="970575"/>
              <a:ext cx="2131060" cy="1419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Down Arrow 12"/>
            <p:cNvSpPr/>
            <p:nvPr/>
          </p:nvSpPr>
          <p:spPr>
            <a:xfrm>
              <a:off x="656250" y="2780960"/>
              <a:ext cx="66675" cy="4381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770550" y="1276645"/>
              <a:ext cx="66675" cy="4381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618650" y="2695235"/>
              <a:ext cx="123825" cy="10953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1741465" y="3695360"/>
              <a:ext cx="809625" cy="1905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 rot="1909647">
              <a:off x="3942375" y="4095410"/>
              <a:ext cx="476250" cy="1714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8" name="Picture 17" descr="C:\Users\collins\Pictures\HPC cloud.jpg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1225" y="4885985"/>
              <a:ext cx="1649095" cy="13620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Down Arrow 18"/>
            <p:cNvSpPr/>
            <p:nvPr/>
          </p:nvSpPr>
          <p:spPr>
            <a:xfrm>
              <a:off x="3123225" y="4353220"/>
              <a:ext cx="66675" cy="4381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 rot="20183755">
              <a:off x="3772830" y="4924720"/>
              <a:ext cx="894080" cy="246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 rot="9245565">
              <a:off x="3570900" y="4657385"/>
              <a:ext cx="894080" cy="2463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 rot="10800000">
              <a:off x="1732575" y="3429295"/>
              <a:ext cx="809625" cy="1905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 rot="12439635">
              <a:off x="4094775" y="3895385"/>
              <a:ext cx="476250" cy="1714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 rot="16200000">
              <a:off x="4352267" y="3166723"/>
              <a:ext cx="1042035" cy="1282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Text Box 2"/>
            <p:cNvSpPr txBox="1">
              <a:spLocks noChangeArrowheads="1"/>
            </p:cNvSpPr>
            <p:nvPr/>
          </p:nvSpPr>
          <p:spPr bwMode="auto">
            <a:xfrm>
              <a:off x="275250" y="1142660"/>
              <a:ext cx="1133475" cy="276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Lab Experiment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208575" y="2476160"/>
              <a:ext cx="1133475" cy="276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Lab data (.xls)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5094900" y="1647485"/>
              <a:ext cx="1209675" cy="533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Plantisc2 on Lion Cloud UNN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 rot="16200000">
              <a:off x="3085125" y="4543085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30" name="Shape 72"/>
            <p:cNvPicPr/>
            <p:nvPr/>
          </p:nvPicPr>
          <p:blipFill>
            <a:blip r:embed="rId7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000" y="180000"/>
              <a:ext cx="1323975" cy="9093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199050" y="4275750"/>
              <a:ext cx="1685925" cy="276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Plantisc2 Client UI (.php)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Text Box 2"/>
            <p:cNvSpPr txBox="1">
              <a:spLocks noChangeArrowheads="1"/>
            </p:cNvSpPr>
            <p:nvPr/>
          </p:nvSpPr>
          <p:spPr bwMode="auto">
            <a:xfrm>
              <a:off x="4669311" y="4771050"/>
              <a:ext cx="1457325" cy="4286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Plantisc2 data set on </a:t>
              </a:r>
              <a:r>
                <a:rPr lang="en-US" sz="11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gLibrary</a:t>
              </a:r>
              <a:r>
                <a:rPr lang="en-US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100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repo (.csv)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2494575" y="6152515"/>
              <a:ext cx="1476375" cy="476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Plantisc2 server on Future Gateway (.py)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Text Box 2"/>
            <p:cNvSpPr txBox="1">
              <a:spLocks noChangeArrowheads="1"/>
            </p:cNvSpPr>
            <p:nvPr/>
          </p:nvSpPr>
          <p:spPr bwMode="auto">
            <a:xfrm>
              <a:off x="1657351" y="208574"/>
              <a:ext cx="4267200" cy="591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Plantisc2 Architecture and Orchestration on e-infrastructure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90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87313"/>
            <a:ext cx="8229600" cy="838200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Objectives and milestones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defTabSz="914400">
              <a:lnSpc>
                <a:spcPct val="100000"/>
              </a:lnSpc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Objectives</a:t>
            </a:r>
          </a:p>
          <a:p>
            <a:pPr marL="457200" indent="-457200" defTabSz="914400">
              <a:lnSpc>
                <a:spcPct val="100000"/>
              </a:lnSpc>
              <a:buAutoNum type="arabicPeriod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Re-write a stand-alone version of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Plantisc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- Plantisc2 (website)</a:t>
            </a:r>
          </a:p>
          <a:p>
            <a:pPr marL="457200" indent="-457200" defTabSz="914400">
              <a:lnSpc>
                <a:spcPct val="100000"/>
              </a:lnSpc>
              <a:buAutoNum type="arabicPeriod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Create FG version of Plantisc2 </a:t>
            </a:r>
          </a:p>
          <a:p>
            <a:pPr marL="457200" indent="-457200" defTabSz="914400">
              <a:lnSpc>
                <a:spcPct val="100000"/>
              </a:lnSpc>
              <a:buAutoNum type="arabicPeriod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Create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gLibrary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repo</a:t>
            </a:r>
          </a:p>
          <a:p>
            <a:pPr marL="457200" indent="-457200" defTabSz="914400">
              <a:lnSpc>
                <a:spcPct val="100000"/>
              </a:lnSpc>
              <a:buAutoNum type="arabicPeriod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Integrate with FG 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Milestones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Prepare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machine with necessary tools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Create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UI forms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Create Database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Upload data set and images to OAR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Create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gLibrary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repos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10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87313"/>
            <a:ext cx="8229600" cy="838200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Achievements so far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defTabSz="914400">
              <a:lnSpc>
                <a:spcPct val="100000"/>
              </a:lnSpc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following milestones have been achieved:</a:t>
            </a:r>
          </a:p>
          <a:p>
            <a:pPr defTabSz="914400">
              <a:lnSpc>
                <a:spcPct val="100000"/>
              </a:lnSpc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Prepared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machine with necessary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tools</a:t>
            </a:r>
            <a:endParaRPr lang="en-US" sz="2200" b="0" kern="0" dirty="0">
              <a:solidFill>
                <a:srgbClr val="11542A"/>
              </a:solidFill>
              <a:latin typeface="Lato Regular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Created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</a:rPr>
              <a:t>plantisc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 Database and populated it on local machine</a:t>
            </a:r>
            <a:endParaRPr lang="en-US" sz="2200" b="0" kern="0" dirty="0">
              <a:solidFill>
                <a:srgbClr val="11542A"/>
              </a:solidFill>
              <a:latin typeface="Lato Regular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Uploaded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data set and images to OAR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2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87313"/>
            <a:ext cx="8229600" cy="838200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Any problems encountered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Finding it difficult to debug previous codes for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</a:rPr>
              <a:t>Plantisc</a:t>
            </a:r>
            <a:endParaRPr lang="en-US" sz="2200" b="0" kern="0" dirty="0" smtClean="0">
              <a:solidFill>
                <a:srgbClr val="11542A"/>
              </a:solidFill>
              <a:latin typeface="Lato Regular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Lack of documentation on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</a:rPr>
              <a:t>Plantisc</a:t>
            </a:r>
            <a:endParaRPr lang="en-US" sz="2200" b="0" kern="0" dirty="0" smtClean="0">
              <a:solidFill>
                <a:srgbClr val="11542A"/>
              </a:solidFill>
              <a:latin typeface="Lato Regular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Network challenges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Unable to login with my credentials into </a:t>
            </a:r>
            <a:r>
              <a:rPr lang="en-US" sz="2200" b="0" kern="0" smtClean="0">
                <a:solidFill>
                  <a:srgbClr val="11542A"/>
                </a:solidFill>
                <a:latin typeface="Lato Regular"/>
              </a:rPr>
              <a:t>gLibrary</a:t>
            </a:r>
            <a:endParaRPr lang="en-US" sz="2200" b="0" kern="0" dirty="0">
              <a:solidFill>
                <a:srgbClr val="11542A"/>
              </a:solidFill>
              <a:latin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4516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8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87313"/>
            <a:ext cx="8229600" cy="838200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Plans till the end of the </a:t>
            </a:r>
            <a:r>
              <a:rPr lang="en-US" dirty="0" err="1" smtClean="0">
                <a:solidFill>
                  <a:srgbClr val="13643A"/>
                </a:solidFill>
                <a:latin typeface="Lato Regular"/>
                <a:cs typeface="Lato Light"/>
              </a:rPr>
              <a:t>hackfest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Test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plantisc execution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create a repo in glibrary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 for the run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metadata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Upload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</a:rPr>
              <a:t>Plantisc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 data to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</a:rPr>
              <a:t>gLibrary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 repo </a:t>
            </a:r>
            <a:endParaRPr lang="en-US" sz="2200" b="0" kern="0" dirty="0">
              <a:solidFill>
                <a:srgbClr val="11542A"/>
              </a:solidFill>
              <a:latin typeface="Lato Regular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write the page that displays results 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9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177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 smtClean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smtClean="0">
                <a:solidFill>
                  <a:srgbClr val="13643A"/>
                </a:solidFill>
                <a:latin typeface="Lato Light"/>
                <a:cs typeface="Lato Light"/>
              </a:rPr>
              <a:t>info@sci-gaia.eu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3871</TotalTime>
  <Words>356</Words>
  <Application>Microsoft Office PowerPoint</Application>
  <PresentationFormat>On-screen Show (4:3)</PresentationFormat>
  <Paragraphs>68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Avenir Book</vt:lpstr>
      <vt:lpstr>Avenir Heavy</vt:lpstr>
      <vt:lpstr>Calibri</vt:lpstr>
      <vt:lpstr>Courier New</vt:lpstr>
      <vt:lpstr>Lato</vt:lpstr>
      <vt:lpstr>Lato Light</vt:lpstr>
      <vt:lpstr>Lato Regular</vt:lpstr>
      <vt:lpstr>Times New Roman</vt:lpstr>
      <vt:lpstr>Trebuchet MS</vt:lpstr>
      <vt:lpstr>Verdana</vt:lpstr>
      <vt:lpstr>Wingdings</vt:lpstr>
      <vt:lpstr>Wingdings 3</vt:lpstr>
      <vt:lpstr>Facet</vt:lpstr>
      <vt:lpstr>PowerPoint Presentation</vt:lpstr>
      <vt:lpstr>Outline</vt:lpstr>
      <vt:lpstr>Scientific problem recap</vt:lpstr>
      <vt:lpstr>Architecture of the use case</vt:lpstr>
      <vt:lpstr>Objectives and milestones</vt:lpstr>
      <vt:lpstr>Achievements so far</vt:lpstr>
      <vt:lpstr>Any problems encountered</vt:lpstr>
      <vt:lpstr>Plans till the end of the hackfest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collins</cp:lastModifiedBy>
  <cp:revision>500</cp:revision>
  <dcterms:created xsi:type="dcterms:W3CDTF">2015-04-10T11:49:34Z</dcterms:created>
  <dcterms:modified xsi:type="dcterms:W3CDTF">2016-11-27T09:12:38Z</dcterms:modified>
</cp:coreProperties>
</file>