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68" r:id="rId2"/>
    <p:sldId id="270" r:id="rId3"/>
    <p:sldId id="468" r:id="rId4"/>
    <p:sldId id="352" r:id="rId5"/>
    <p:sldId id="461" r:id="rId6"/>
    <p:sldId id="466" r:id="rId7"/>
    <p:sldId id="471" r:id="rId8"/>
    <p:sldId id="467" r:id="rId9"/>
    <p:sldId id="460" r:id="rId10"/>
    <p:sldId id="464" r:id="rId11"/>
    <p:sldId id="459" r:id="rId12"/>
    <p:sldId id="465" r:id="rId13"/>
    <p:sldId id="462" r:id="rId14"/>
    <p:sldId id="454" r:id="rId15"/>
    <p:sldId id="457" r:id="rId16"/>
    <p:sldId id="455" r:id="rId17"/>
    <p:sldId id="458" r:id="rId18"/>
    <p:sldId id="470" r:id="rId19"/>
    <p:sldId id="469" r:id="rId20"/>
    <p:sldId id="267"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43A"/>
    <a:srgbClr val="11542A"/>
    <a:srgbClr val="FBAE00"/>
    <a:srgbClr val="115329"/>
    <a:srgbClr val="FCB247"/>
    <a:srgbClr val="FF9933"/>
    <a:srgbClr val="6666CC"/>
    <a:srgbClr val="2D4C67"/>
    <a:srgbClr val="F7A72F"/>
    <a:srgbClr val="F7B7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94312" autoAdjust="0"/>
  </p:normalViewPr>
  <p:slideViewPr>
    <p:cSldViewPr snapToGrid="0" snapToObjects="1">
      <p:cViewPr varScale="1">
        <p:scale>
          <a:sx n="74" d="100"/>
          <a:sy n="74" d="100"/>
        </p:scale>
        <p:origin x="-126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varScale="1">
      <p:scale>
        <a:sx n="1" d="1"/>
        <a:sy n="1" d="1"/>
      </p:scale>
      <p:origin x="0" y="-912"/>
    </p:cViewPr>
  </p:sorterViewPr>
  <p:notesViewPr>
    <p:cSldViewPr snapToGrid="0" snapToObjects="1">
      <p:cViewPr varScale="1">
        <p:scale>
          <a:sx n="98" d="100"/>
          <a:sy n="98" d="100"/>
        </p:scale>
        <p:origin x="-2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P%20PC\Desktop\Confabs%20&amp;%20Workshops%202016\Workshops%202016\DAAD%20Workshop.Ethiopia\Presentations\UI%20NADA%20Progress%20Report%20as%20at%2020%20May%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Trends</a:t>
            </a:r>
            <a:r>
              <a:rPr lang="en-US" sz="2000" baseline="0"/>
              <a:t> in Views &amp; Downloads</a:t>
            </a:r>
            <a:endParaRPr lang="en-US" sz="200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1.6757303446396751E-3"/>
          <c:y val="0.15618859161861365"/>
          <c:w val="0.96313393241792711"/>
          <c:h val="0.76558996209729113"/>
        </c:manualLayout>
      </c:layout>
      <c:bar3DChart>
        <c:barDir val="col"/>
        <c:grouping val="clustered"/>
        <c:varyColors val="0"/>
        <c:ser>
          <c:idx val="0"/>
          <c:order val="0"/>
          <c:tx>
            <c:strRef>
              <c:f>Sheet1!$P$1</c:f>
              <c:strCache>
                <c:ptCount val="1"/>
                <c:pt idx="0">
                  <c:v>Jun-15</c:v>
                </c:pt>
              </c:strCache>
            </c:strRef>
          </c:tx>
          <c:invertIfNegative val="0"/>
          <c:dLbls>
            <c:dLbl>
              <c:idx val="0"/>
              <c:layout>
                <c:manualLayout>
                  <c:x val="3.3514606892793347E-3"/>
                  <c:y val="5.5980115700150698E-2"/>
                </c:manualLayout>
              </c:layout>
              <c:showLegendKey val="0"/>
              <c:showVal val="1"/>
              <c:showCatName val="0"/>
              <c:showSerName val="0"/>
              <c:showPercent val="0"/>
              <c:showBubbleSize val="0"/>
            </c:dLbl>
            <c:txPr>
              <a:bodyPr/>
              <a:lstStyle/>
              <a:p>
                <a:pPr>
                  <a:defRPr sz="1300"/>
                </a:pPr>
                <a:endParaRPr lang="en-US"/>
              </a:p>
            </c:txPr>
            <c:showLegendKey val="0"/>
            <c:showVal val="1"/>
            <c:showCatName val="0"/>
            <c:showSerName val="0"/>
            <c:showPercent val="0"/>
            <c:showBubbleSize val="0"/>
            <c:showLeaderLines val="0"/>
          </c:dLbls>
          <c:cat>
            <c:strRef>
              <c:f>Sheet1!$O$2:$O$3</c:f>
              <c:strCache>
                <c:ptCount val="2"/>
                <c:pt idx="0">
                  <c:v>Views</c:v>
                </c:pt>
                <c:pt idx="1">
                  <c:v>Downloads</c:v>
                </c:pt>
              </c:strCache>
            </c:strRef>
          </c:cat>
          <c:val>
            <c:numRef>
              <c:f>Sheet1!$P$2:$P$3</c:f>
              <c:numCache>
                <c:formatCode>General</c:formatCode>
                <c:ptCount val="2"/>
                <c:pt idx="0">
                  <c:v>995</c:v>
                </c:pt>
                <c:pt idx="1">
                  <c:v>211</c:v>
                </c:pt>
              </c:numCache>
            </c:numRef>
          </c:val>
        </c:ser>
        <c:ser>
          <c:idx val="1"/>
          <c:order val="1"/>
          <c:tx>
            <c:strRef>
              <c:f>Sheet1!$Q$1</c:f>
              <c:strCache>
                <c:ptCount val="1"/>
                <c:pt idx="0">
                  <c:v>May-16</c:v>
                </c:pt>
              </c:strCache>
            </c:strRef>
          </c:tx>
          <c:invertIfNegative val="0"/>
          <c:dLbls>
            <c:dLbl>
              <c:idx val="0"/>
              <c:layout>
                <c:manualLayout>
                  <c:x val="8.3786517231983753E-3"/>
                  <c:y val="0.13133796375804588"/>
                </c:manualLayout>
              </c:layout>
              <c:showLegendKey val="0"/>
              <c:showVal val="1"/>
              <c:showCatName val="0"/>
              <c:showSerName val="0"/>
              <c:showPercent val="0"/>
              <c:showBubbleSize val="0"/>
            </c:dLbl>
            <c:dLbl>
              <c:idx val="1"/>
              <c:layout>
                <c:manualLayout>
                  <c:x val="-3.3514606892793503E-3"/>
                  <c:y val="0.13995028925037675"/>
                </c:manualLayout>
              </c:layout>
              <c:showLegendKey val="0"/>
              <c:showVal val="1"/>
              <c:showCatName val="0"/>
              <c:showSerName val="0"/>
              <c:showPercent val="0"/>
              <c:showBubbleSize val="0"/>
            </c:dLbl>
            <c:txPr>
              <a:bodyPr/>
              <a:lstStyle/>
              <a:p>
                <a:pPr>
                  <a:defRPr sz="1300"/>
                </a:pPr>
                <a:endParaRPr lang="en-US"/>
              </a:p>
            </c:txPr>
            <c:showLegendKey val="0"/>
            <c:showVal val="1"/>
            <c:showCatName val="0"/>
            <c:showSerName val="0"/>
            <c:showPercent val="0"/>
            <c:showBubbleSize val="0"/>
            <c:showLeaderLines val="0"/>
          </c:dLbls>
          <c:cat>
            <c:strRef>
              <c:f>Sheet1!$O$2:$O$3</c:f>
              <c:strCache>
                <c:ptCount val="2"/>
                <c:pt idx="0">
                  <c:v>Views</c:v>
                </c:pt>
                <c:pt idx="1">
                  <c:v>Downloads</c:v>
                </c:pt>
              </c:strCache>
            </c:strRef>
          </c:cat>
          <c:val>
            <c:numRef>
              <c:f>Sheet1!$Q$2:$Q$3</c:f>
              <c:numCache>
                <c:formatCode>General</c:formatCode>
                <c:ptCount val="2"/>
                <c:pt idx="0">
                  <c:v>11295</c:v>
                </c:pt>
                <c:pt idx="1">
                  <c:v>5988</c:v>
                </c:pt>
              </c:numCache>
            </c:numRef>
          </c:val>
        </c:ser>
        <c:ser>
          <c:idx val="2"/>
          <c:order val="2"/>
          <c:tx>
            <c:strRef>
              <c:f>Sheet1!$R$1</c:f>
              <c:strCache>
                <c:ptCount val="1"/>
                <c:pt idx="0">
                  <c:v>Oct-16</c:v>
                </c:pt>
              </c:strCache>
            </c:strRef>
          </c:tx>
          <c:invertIfNegative val="0"/>
          <c:dLbls>
            <c:dLbl>
              <c:idx val="0"/>
              <c:layout>
                <c:manualLayout>
                  <c:x val="1.3405842757117401E-2"/>
                  <c:y val="0.12272563826571499"/>
                </c:manualLayout>
              </c:layout>
              <c:showLegendKey val="0"/>
              <c:showVal val="1"/>
              <c:showCatName val="0"/>
              <c:showSerName val="0"/>
              <c:showPercent val="0"/>
              <c:showBubbleSize val="0"/>
            </c:dLbl>
            <c:dLbl>
              <c:idx val="1"/>
              <c:layout>
                <c:manualLayout>
                  <c:x val="3.3514606892793503E-3"/>
                  <c:y val="0.17224650984661755"/>
                </c:manualLayout>
              </c:layout>
              <c:showLegendKey val="0"/>
              <c:showVal val="1"/>
              <c:showCatName val="0"/>
              <c:showSerName val="0"/>
              <c:showPercent val="0"/>
              <c:showBubbleSize val="0"/>
            </c:dLbl>
            <c:txPr>
              <a:bodyPr/>
              <a:lstStyle/>
              <a:p>
                <a:pPr>
                  <a:defRPr sz="1300"/>
                </a:pPr>
                <a:endParaRPr lang="en-US"/>
              </a:p>
            </c:txPr>
            <c:showLegendKey val="0"/>
            <c:showVal val="1"/>
            <c:showCatName val="0"/>
            <c:showSerName val="0"/>
            <c:showPercent val="0"/>
            <c:showBubbleSize val="0"/>
            <c:showLeaderLines val="0"/>
          </c:dLbls>
          <c:cat>
            <c:strRef>
              <c:f>Sheet1!$O$2:$O$3</c:f>
              <c:strCache>
                <c:ptCount val="2"/>
                <c:pt idx="0">
                  <c:v>Views</c:v>
                </c:pt>
                <c:pt idx="1">
                  <c:v>Downloads</c:v>
                </c:pt>
              </c:strCache>
            </c:strRef>
          </c:cat>
          <c:val>
            <c:numRef>
              <c:f>Sheet1!$R$2:$R$3</c:f>
              <c:numCache>
                <c:formatCode>General</c:formatCode>
                <c:ptCount val="2"/>
                <c:pt idx="0">
                  <c:v>15452</c:v>
                </c:pt>
                <c:pt idx="1">
                  <c:v>8114</c:v>
                </c:pt>
              </c:numCache>
            </c:numRef>
          </c:val>
        </c:ser>
        <c:ser>
          <c:idx val="3"/>
          <c:order val="3"/>
          <c:tx>
            <c:strRef>
              <c:f>Sheet1!$S$1</c:f>
              <c:strCache>
                <c:ptCount val="1"/>
                <c:pt idx="0">
                  <c:v>Nov-16</c:v>
                </c:pt>
              </c:strCache>
            </c:strRef>
          </c:tx>
          <c:invertIfNegative val="0"/>
          <c:dLbls>
            <c:dLbl>
              <c:idx val="0"/>
              <c:layout>
                <c:manualLayout>
                  <c:x val="-8.3786517231983753E-3"/>
                  <c:y val="8.1817092177143336E-2"/>
                </c:manualLayout>
              </c:layout>
              <c:showLegendKey val="0"/>
              <c:showVal val="1"/>
              <c:showCatName val="0"/>
              <c:showSerName val="0"/>
              <c:showPercent val="0"/>
              <c:showBubbleSize val="0"/>
            </c:dLbl>
            <c:dLbl>
              <c:idx val="1"/>
              <c:layout>
                <c:manualLayout>
                  <c:x val="-5.027191033919025E-3"/>
                  <c:y val="0.1011948245348878"/>
                </c:manualLayout>
              </c:layout>
              <c:showLegendKey val="0"/>
              <c:showVal val="1"/>
              <c:showCatName val="0"/>
              <c:showSerName val="0"/>
              <c:showPercent val="0"/>
              <c:showBubbleSize val="0"/>
            </c:dLbl>
            <c:txPr>
              <a:bodyPr/>
              <a:lstStyle/>
              <a:p>
                <a:pPr>
                  <a:defRPr sz="1300"/>
                </a:pPr>
                <a:endParaRPr lang="en-US"/>
              </a:p>
            </c:txPr>
            <c:showLegendKey val="0"/>
            <c:showVal val="1"/>
            <c:showCatName val="0"/>
            <c:showSerName val="0"/>
            <c:showPercent val="0"/>
            <c:showBubbleSize val="0"/>
            <c:showLeaderLines val="0"/>
          </c:dLbls>
          <c:cat>
            <c:strRef>
              <c:f>Sheet1!$O$2:$O$3</c:f>
              <c:strCache>
                <c:ptCount val="2"/>
                <c:pt idx="0">
                  <c:v>Views</c:v>
                </c:pt>
                <c:pt idx="1">
                  <c:v>Downloads</c:v>
                </c:pt>
              </c:strCache>
            </c:strRef>
          </c:cat>
          <c:val>
            <c:numRef>
              <c:f>Sheet1!$S$2:$S$3</c:f>
              <c:numCache>
                <c:formatCode>General</c:formatCode>
                <c:ptCount val="2"/>
                <c:pt idx="0">
                  <c:v>15805</c:v>
                </c:pt>
                <c:pt idx="1">
                  <c:v>8191</c:v>
                </c:pt>
              </c:numCache>
            </c:numRef>
          </c:val>
        </c:ser>
        <c:dLbls>
          <c:showLegendKey val="0"/>
          <c:showVal val="1"/>
          <c:showCatName val="0"/>
          <c:showSerName val="0"/>
          <c:showPercent val="0"/>
          <c:showBubbleSize val="0"/>
        </c:dLbls>
        <c:gapWidth val="150"/>
        <c:shape val="box"/>
        <c:axId val="87033728"/>
        <c:axId val="87035264"/>
        <c:axId val="0"/>
      </c:bar3DChart>
      <c:catAx>
        <c:axId val="87033728"/>
        <c:scaling>
          <c:orientation val="minMax"/>
        </c:scaling>
        <c:delete val="0"/>
        <c:axPos val="b"/>
        <c:numFmt formatCode="mmm\-yy" sourceLinked="1"/>
        <c:majorTickMark val="none"/>
        <c:minorTickMark val="none"/>
        <c:tickLblPos val="nextTo"/>
        <c:txPr>
          <a:bodyPr/>
          <a:lstStyle/>
          <a:p>
            <a:pPr>
              <a:defRPr sz="1500"/>
            </a:pPr>
            <a:endParaRPr lang="en-US"/>
          </a:p>
        </c:txPr>
        <c:crossAx val="87035264"/>
        <c:crosses val="autoZero"/>
        <c:auto val="1"/>
        <c:lblAlgn val="ctr"/>
        <c:lblOffset val="100"/>
        <c:noMultiLvlLbl val="0"/>
      </c:catAx>
      <c:valAx>
        <c:axId val="87035264"/>
        <c:scaling>
          <c:orientation val="minMax"/>
        </c:scaling>
        <c:delete val="1"/>
        <c:axPos val="l"/>
        <c:numFmt formatCode="General" sourceLinked="1"/>
        <c:majorTickMark val="none"/>
        <c:minorTickMark val="none"/>
        <c:tickLblPos val="nextTo"/>
        <c:crossAx val="87033728"/>
        <c:crosses val="autoZero"/>
        <c:crossBetween val="between"/>
      </c:valAx>
    </c:plotArea>
    <c:legend>
      <c:legendPos val="t"/>
      <c:layout/>
      <c:overlay val="0"/>
      <c:txPr>
        <a:bodyPr/>
        <a:lstStyle/>
        <a:p>
          <a:pPr>
            <a:defRPr sz="15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0.52283</cdr:x>
      <cdr:y>0.14192</cdr:y>
    </cdr:from>
    <cdr:to>
      <cdr:x>0.97149</cdr:x>
      <cdr:y>0.49563</cdr:y>
    </cdr:to>
    <cdr:sp macro="" textlink="">
      <cdr:nvSpPr>
        <cdr:cNvPr id="2" name="TextBox 1"/>
        <cdr:cNvSpPr txBox="1"/>
      </cdr:nvSpPr>
      <cdr:spPr>
        <a:xfrm xmlns:a="http://schemas.openxmlformats.org/drawingml/2006/main">
          <a:off x="4487349" y="837127"/>
          <a:ext cx="3850783" cy="2086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u="sng" dirty="0" smtClean="0"/>
            <a:t>Mandate of the University</a:t>
          </a:r>
        </a:p>
        <a:p xmlns:a="http://schemas.openxmlformats.org/drawingml/2006/main">
          <a:pPr marL="171450" indent="-171450">
            <a:buFontTx/>
            <a:buChar char="-"/>
          </a:pPr>
          <a:r>
            <a:rPr lang="en-US" sz="2800" dirty="0" smtClean="0"/>
            <a:t>Teaching</a:t>
          </a:r>
        </a:p>
        <a:p xmlns:a="http://schemas.openxmlformats.org/drawingml/2006/main">
          <a:pPr marL="171450" indent="-171450">
            <a:buFontTx/>
            <a:buChar char="-"/>
          </a:pPr>
          <a:r>
            <a:rPr lang="en-US" sz="2800" dirty="0" smtClean="0"/>
            <a:t>Research</a:t>
          </a:r>
        </a:p>
        <a:p xmlns:a="http://schemas.openxmlformats.org/drawingml/2006/main">
          <a:r>
            <a:rPr lang="en-US" sz="2800" dirty="0" smtClean="0"/>
            <a:t>- Community service</a:t>
          </a:r>
          <a:endParaRPr lang="en-US" sz="2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F73E82-09BF-6247-AB9E-F88C8CA10972}" type="datetimeFigureOut">
              <a:rPr lang="fr-FR" smtClean="0"/>
              <a:t>23/11/2016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32A98D-DC99-B941-852D-9377D66D5FA8}" type="slidenum">
              <a:rPr lang="fr-FR" smtClean="0"/>
              <a:t>‹#›</a:t>
            </a:fld>
            <a:endParaRPr lang="fr-FR"/>
          </a:p>
        </p:txBody>
      </p:sp>
    </p:spTree>
    <p:extLst>
      <p:ext uri="{BB962C8B-B14F-4D97-AF65-F5344CB8AC3E}">
        <p14:creationId xmlns:p14="http://schemas.microsoft.com/office/powerpoint/2010/main" val="560924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B866-2CE3-A34F-95E5-A49A98425E80}" type="datetimeFigureOut">
              <a:rPr lang="fr-FR" smtClean="0"/>
              <a:t>23/11/2016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3675-628A-D340-A2E0-019B7F920BF9}" type="slidenum">
              <a:rPr lang="fr-FR" smtClean="0"/>
              <a:t>‹#›</a:t>
            </a:fld>
            <a:endParaRPr lang="fr-FR"/>
          </a:p>
        </p:txBody>
      </p:sp>
    </p:spTree>
    <p:extLst>
      <p:ext uri="{BB962C8B-B14F-4D97-AF65-F5344CB8AC3E}">
        <p14:creationId xmlns:p14="http://schemas.microsoft.com/office/powerpoint/2010/main" val="513479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F7C3675-628A-D340-A2E0-019B7F920BF9}" type="slidenum">
              <a:rPr lang="fr-FR" smtClean="0"/>
              <a:t>1</a:t>
            </a:fld>
            <a:endParaRPr lang="fr-FR"/>
          </a:p>
        </p:txBody>
      </p:sp>
    </p:spTree>
    <p:extLst>
      <p:ext uri="{BB962C8B-B14F-4D97-AF65-F5344CB8AC3E}">
        <p14:creationId xmlns:p14="http://schemas.microsoft.com/office/powerpoint/2010/main" val="108643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F7C3675-628A-D340-A2E0-019B7F920BF9}" type="slidenum">
              <a:rPr lang="fr-FR" smtClean="0"/>
              <a:t>20</a:t>
            </a:fld>
            <a:endParaRPr lang="fr-FR"/>
          </a:p>
        </p:txBody>
      </p:sp>
    </p:spTree>
    <p:extLst>
      <p:ext uri="{BB962C8B-B14F-4D97-AF65-F5344CB8AC3E}">
        <p14:creationId xmlns:p14="http://schemas.microsoft.com/office/powerpoint/2010/main" val="2414544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Image 7" descr="scigaia-bg-ful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864" y="734091"/>
            <a:ext cx="7189791" cy="5392343"/>
          </a:xfrm>
          <a:prstGeom prst="rect">
            <a:avLst/>
          </a:prstGeom>
        </p:spPr>
      </p:pic>
      <p:pic>
        <p:nvPicPr>
          <p:cNvPr id="5" name="Image 4" descr="logo-scigaia-u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6995" y="4273535"/>
            <a:ext cx="2606535" cy="951505"/>
          </a:xfrm>
          <a:prstGeom prst="rect">
            <a:avLst/>
          </a:prstGeom>
        </p:spPr>
      </p:pic>
      <p:sp>
        <p:nvSpPr>
          <p:cNvPr id="6" name="Rectangle 5"/>
          <p:cNvSpPr/>
          <p:nvPr userDrawn="1"/>
        </p:nvSpPr>
        <p:spPr>
          <a:xfrm>
            <a:off x="4305301" y="6371744"/>
            <a:ext cx="4107166" cy="369332"/>
          </a:xfrm>
          <a:prstGeom prst="rect">
            <a:avLst/>
          </a:prstGeom>
        </p:spPr>
        <p:txBody>
          <a:bodyPr wrap="square">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GB" sz="900" b="0" i="0" noProof="0" dirty="0" smtClean="0">
                <a:solidFill>
                  <a:srgbClr val="13643A"/>
                </a:solidFill>
                <a:latin typeface="Lato Regular"/>
                <a:cs typeface="Lato Regular"/>
              </a:rPr>
              <a:t>This project has received  funding from the European Union’s Horizon</a:t>
            </a:r>
            <a:r>
              <a:rPr lang="en-GB" sz="900" b="0" i="0" baseline="0" noProof="0" dirty="0" smtClean="0">
                <a:solidFill>
                  <a:srgbClr val="13643A"/>
                </a:solidFill>
                <a:latin typeface="Lato Regular"/>
                <a:cs typeface="Lato Regular"/>
              </a:rPr>
              <a:t> 2020</a:t>
            </a:r>
          </a:p>
          <a:p>
            <a:pPr marL="0" marR="0" indent="0" algn="r" defTabSz="914400" rtl="0" eaLnBrk="1" fontAlgn="base" latinLnBrk="0" hangingPunct="1">
              <a:lnSpc>
                <a:spcPct val="100000"/>
              </a:lnSpc>
              <a:spcBef>
                <a:spcPct val="0"/>
              </a:spcBef>
              <a:spcAft>
                <a:spcPct val="0"/>
              </a:spcAft>
              <a:buClrTx/>
              <a:buSzTx/>
              <a:buFontTx/>
              <a:buNone/>
              <a:tabLst/>
              <a:defRPr/>
            </a:pPr>
            <a:r>
              <a:rPr lang="en-GB" sz="900" b="0" i="0" noProof="0" dirty="0" smtClean="0">
                <a:solidFill>
                  <a:srgbClr val="13643A"/>
                </a:solidFill>
                <a:latin typeface="Lato Regular"/>
                <a:cs typeface="Lato Regular"/>
              </a:rPr>
              <a:t>research and innovation programme under grant agreement n° 654237</a:t>
            </a:r>
          </a:p>
        </p:txBody>
      </p:sp>
      <p:pic>
        <p:nvPicPr>
          <p:cNvPr id="7" name="Image 7" descr="flag_white_high.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12466" y="6371744"/>
            <a:ext cx="542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06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03591" y="6484012"/>
            <a:ext cx="540407" cy="253115"/>
          </a:xfrm>
          <a:prstGeom prst="rect">
            <a:avLst/>
          </a:prstGeom>
        </p:spPr>
        <p:txBody>
          <a:bodyPr vert="horz" lIns="91440" tIns="45720" rIns="91440" bIns="45720" rtlCol="0" anchor="ctr"/>
          <a:lstStyle>
            <a:lvl1pPr algn="l">
              <a:defRPr sz="1100" b="1">
                <a:solidFill>
                  <a:srgbClr val="13643A"/>
                </a:solidFill>
                <a:latin typeface="Verdana"/>
                <a:cs typeface="Verdana"/>
              </a:defRPr>
            </a:lvl1pPr>
          </a:lstStyle>
          <a:p>
            <a:fld id="{BFC7A446-BA7D-844E-8DE1-1A32F4BA0B64}" type="slidenum">
              <a:rPr lang="fr-FR" smtClean="0"/>
              <a:pPr/>
              <a:t>‹#›</a:t>
            </a:fld>
            <a:endParaRPr lang="fr-FR" dirty="0"/>
          </a:p>
        </p:txBody>
      </p:sp>
      <p:pic>
        <p:nvPicPr>
          <p:cNvPr id="10" name="Image 9" descr="logo-scigaia-ur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5600" y="6007589"/>
            <a:ext cx="1998483" cy="729538"/>
          </a:xfrm>
          <a:prstGeom prst="rect">
            <a:avLst/>
          </a:prstGeom>
        </p:spPr>
      </p:pic>
    </p:spTree>
    <p:extLst>
      <p:ext uri="{BB962C8B-B14F-4D97-AF65-F5344CB8AC3E}">
        <p14:creationId xmlns:p14="http://schemas.microsoft.com/office/powerpoint/2010/main" val="2984913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ubsection">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4"/>
          </p:nvPr>
        </p:nvSpPr>
        <p:spPr>
          <a:xfrm>
            <a:off x="348593" y="6420902"/>
            <a:ext cx="540407" cy="253115"/>
          </a:xfrm>
          <a:prstGeom prst="rect">
            <a:avLst/>
          </a:prstGeom>
        </p:spPr>
        <p:txBody>
          <a:bodyPr vert="horz" lIns="91440" tIns="45720" rIns="91440" bIns="45720" rtlCol="0" anchor="ctr"/>
          <a:lstStyle>
            <a:lvl1pPr algn="l">
              <a:defRPr sz="1100" b="1">
                <a:solidFill>
                  <a:srgbClr val="13643A"/>
                </a:solidFill>
                <a:latin typeface="Verdana"/>
                <a:cs typeface="Verdana"/>
              </a:defRPr>
            </a:lvl1pPr>
          </a:lstStyle>
          <a:p>
            <a:fld id="{BFC7A446-BA7D-844E-8DE1-1A32F4BA0B64}" type="slidenum">
              <a:rPr lang="fr-FR" smtClean="0"/>
              <a:pPr/>
              <a:t>‹#›</a:t>
            </a:fld>
            <a:endParaRPr lang="fr-FR" dirty="0"/>
          </a:p>
        </p:txBody>
      </p:sp>
      <p:pic>
        <p:nvPicPr>
          <p:cNvPr id="10" name="Image 9" descr="ppt-template-bg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 10" descr="logo-scigaia-u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5600" y="6007589"/>
            <a:ext cx="1998483" cy="729538"/>
          </a:xfrm>
          <a:prstGeom prst="rect">
            <a:avLst/>
          </a:prstGeom>
        </p:spPr>
      </p:pic>
    </p:spTree>
    <p:extLst>
      <p:ext uri="{BB962C8B-B14F-4D97-AF65-F5344CB8AC3E}">
        <p14:creationId xmlns:p14="http://schemas.microsoft.com/office/powerpoint/2010/main" val="4056524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ubsection">
    <p:spTree>
      <p:nvGrpSpPr>
        <p:cNvPr id="1" name=""/>
        <p:cNvGrpSpPr/>
        <p:nvPr/>
      </p:nvGrpSpPr>
      <p:grpSpPr>
        <a:xfrm>
          <a:off x="0" y="0"/>
          <a:ext cx="0" cy="0"/>
          <a:chOff x="0" y="0"/>
          <a:chExt cx="0" cy="0"/>
        </a:xfrm>
      </p:grpSpPr>
      <p:pic>
        <p:nvPicPr>
          <p:cNvPr id="10" name="Image 9" descr="ppt-template-bg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mage 5" descr="logo-scigaia-u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5600" y="6007589"/>
            <a:ext cx="1998483" cy="729538"/>
          </a:xfrm>
          <a:prstGeom prst="rect">
            <a:avLst/>
          </a:prstGeom>
        </p:spPr>
      </p:pic>
    </p:spTree>
    <p:extLst>
      <p:ext uri="{BB962C8B-B14F-4D97-AF65-F5344CB8AC3E}">
        <p14:creationId xmlns:p14="http://schemas.microsoft.com/office/powerpoint/2010/main" val="2981037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Image 4" descr="ppt-template-bg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hasCustomPrompt="1"/>
          </p:nvPr>
        </p:nvSpPr>
        <p:spPr>
          <a:xfrm>
            <a:off x="457200" y="274637"/>
            <a:ext cx="8229600" cy="576000"/>
          </a:xfrm>
        </p:spPr>
        <p:txBody>
          <a:bodyPr>
            <a:normAutofit/>
          </a:bodyPr>
          <a:lstStyle>
            <a:lvl1pPr>
              <a:defRPr sz="2000">
                <a:solidFill>
                  <a:srgbClr val="4F81BD"/>
                </a:solidFill>
                <a:latin typeface="Avenir Heavy"/>
                <a:cs typeface="Avenir Heavy"/>
              </a:defRPr>
            </a:lvl1pPr>
          </a:lstStyle>
          <a:p>
            <a:r>
              <a:rPr lang="fr-FR" dirty="0" smtClean="0"/>
              <a:t>TITLE</a:t>
            </a:r>
            <a:endParaRPr lang="fr-FR" dirty="0"/>
          </a:p>
        </p:txBody>
      </p:sp>
      <p:sp>
        <p:nvSpPr>
          <p:cNvPr id="12" name="Espace réservé du contenu 11"/>
          <p:cNvSpPr>
            <a:spLocks noGrp="1"/>
          </p:cNvSpPr>
          <p:nvPr>
            <p:ph sz="quarter" idx="13" hasCustomPrompt="1"/>
          </p:nvPr>
        </p:nvSpPr>
        <p:spPr>
          <a:xfrm>
            <a:off x="457200" y="952500"/>
            <a:ext cx="8210578" cy="5000229"/>
          </a:xfrm>
          <a:prstGeom prst="rect">
            <a:avLst/>
          </a:prstGeom>
        </p:spPr>
        <p:txBody>
          <a:bodyPr vert="horz"/>
          <a:lstStyle>
            <a:lvl1pPr marL="271463" indent="-271463">
              <a:lnSpc>
                <a:spcPct val="120000"/>
              </a:lnSpc>
              <a:buClr>
                <a:schemeClr val="accent1"/>
              </a:buClr>
              <a:buFont typeface="Wingdings" charset="2"/>
              <a:buChar char="§"/>
              <a:defRPr sz="2000" b="1">
                <a:solidFill>
                  <a:schemeClr val="accent1"/>
                </a:solidFill>
              </a:defRPr>
            </a:lvl1pPr>
            <a:lvl2pPr marL="630238" indent="-184150">
              <a:lnSpc>
                <a:spcPct val="120000"/>
              </a:lnSpc>
              <a:buClr>
                <a:schemeClr val="accent6"/>
              </a:buClr>
              <a:buFont typeface="Wingdings" charset="2"/>
              <a:buChar char="§"/>
              <a:defRPr sz="1600" b="1"/>
            </a:lvl2pPr>
            <a:lvl3pPr marL="1085850" indent="-171450">
              <a:lnSpc>
                <a:spcPct val="120000"/>
              </a:lnSpc>
              <a:buClr>
                <a:schemeClr val="accent6"/>
              </a:buClr>
              <a:buFont typeface="Courier New"/>
              <a:buChar char="o"/>
              <a:defRPr sz="1600" b="1"/>
            </a:lvl3pPr>
          </a:lstStyle>
          <a:p>
            <a:pPr lvl="0"/>
            <a:r>
              <a:rPr lang="fr-FR" dirty="0" err="1" smtClean="0"/>
              <a:t>Level</a:t>
            </a:r>
            <a:r>
              <a:rPr lang="fr-FR" dirty="0" smtClean="0"/>
              <a:t> 1</a:t>
            </a:r>
          </a:p>
          <a:p>
            <a:pPr lvl="1"/>
            <a:r>
              <a:rPr lang="fr-FR" dirty="0" err="1" smtClean="0"/>
              <a:t>Level</a:t>
            </a:r>
            <a:r>
              <a:rPr lang="fr-FR" dirty="0" smtClean="0"/>
              <a:t> 2</a:t>
            </a:r>
          </a:p>
          <a:p>
            <a:pPr lvl="2"/>
            <a:r>
              <a:rPr lang="fr-FR" dirty="0" err="1" smtClean="0"/>
              <a:t>Level</a:t>
            </a:r>
            <a:r>
              <a:rPr lang="fr-FR" dirty="0" smtClean="0"/>
              <a:t> 3</a:t>
            </a:r>
          </a:p>
        </p:txBody>
      </p:sp>
      <p:sp>
        <p:nvSpPr>
          <p:cNvPr id="7" name="Espace réservé du numéro de diapositive 5"/>
          <p:cNvSpPr>
            <a:spLocks noGrp="1"/>
          </p:cNvSpPr>
          <p:nvPr>
            <p:ph type="sldNum" sz="quarter" idx="4"/>
          </p:nvPr>
        </p:nvSpPr>
        <p:spPr>
          <a:xfrm>
            <a:off x="361293" y="6420902"/>
            <a:ext cx="540407" cy="253115"/>
          </a:xfrm>
          <a:prstGeom prst="rect">
            <a:avLst/>
          </a:prstGeom>
        </p:spPr>
        <p:txBody>
          <a:bodyPr vert="horz" lIns="91440" tIns="45720" rIns="91440" bIns="45720" rtlCol="0" anchor="ctr"/>
          <a:lstStyle>
            <a:lvl1pPr algn="l">
              <a:defRPr sz="1100" b="1">
                <a:solidFill>
                  <a:srgbClr val="13643A"/>
                </a:solidFill>
                <a:latin typeface="Verdana"/>
                <a:cs typeface="Verdana"/>
              </a:defRPr>
            </a:lvl1pPr>
          </a:lstStyle>
          <a:p>
            <a:fld id="{BFC7A446-BA7D-844E-8DE1-1A32F4BA0B64}" type="slidenum">
              <a:rPr lang="fr-FR" smtClean="0"/>
              <a:pPr/>
              <a:t>‹#›</a:t>
            </a:fld>
            <a:endParaRPr lang="fr-FR" dirty="0"/>
          </a:p>
        </p:txBody>
      </p:sp>
      <p:pic>
        <p:nvPicPr>
          <p:cNvPr id="10" name="Image 9" descr="logo-scigaia-u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5600" y="6007589"/>
            <a:ext cx="1998483" cy="729538"/>
          </a:xfrm>
          <a:prstGeom prst="rect">
            <a:avLst/>
          </a:prstGeom>
        </p:spPr>
      </p:pic>
    </p:spTree>
    <p:extLst>
      <p:ext uri="{BB962C8B-B14F-4D97-AF65-F5344CB8AC3E}">
        <p14:creationId xmlns:p14="http://schemas.microsoft.com/office/powerpoint/2010/main" val="3712013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ema1">
    <p:spTree>
      <p:nvGrpSpPr>
        <p:cNvPr id="1" name=""/>
        <p:cNvGrpSpPr/>
        <p:nvPr/>
      </p:nvGrpSpPr>
      <p:grpSpPr>
        <a:xfrm>
          <a:off x="0" y="0"/>
          <a:ext cx="0" cy="0"/>
          <a:chOff x="0" y="0"/>
          <a:chExt cx="0" cy="0"/>
        </a:xfrm>
      </p:grpSpPr>
      <p:pic>
        <p:nvPicPr>
          <p:cNvPr id="5" name="Image 4" descr="ppt-template-bg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 6" descr="logo-scigaia-u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5600" y="6007589"/>
            <a:ext cx="1998483" cy="729538"/>
          </a:xfrm>
          <a:prstGeom prst="rect">
            <a:avLst/>
          </a:prstGeom>
        </p:spPr>
      </p:pic>
    </p:spTree>
    <p:extLst>
      <p:ext uri="{BB962C8B-B14F-4D97-AF65-F5344CB8AC3E}">
        <p14:creationId xmlns:p14="http://schemas.microsoft.com/office/powerpoint/2010/main" val="7016444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576000"/>
          </a:xfrm>
          <a:prstGeom prst="rect">
            <a:avLst/>
          </a:prstGeom>
          <a:solidFill>
            <a:srgbClr val="FCB247"/>
          </a:solidFill>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marL="271463" lvl="0" indent="-271463">
              <a:buClr>
                <a:schemeClr val="accent1"/>
              </a:buClr>
              <a:buFont typeface="Wingdings" charset="2"/>
              <a:buChar char="§"/>
            </a:pPr>
            <a:r>
              <a:rPr lang="fr-FR" dirty="0" smtClean="0"/>
              <a:t>Cliquez pour modifier les styles du texte du masque</a:t>
            </a:r>
          </a:p>
          <a:p>
            <a:pPr marL="630238" lvl="1" indent="-184150">
              <a:buClr>
                <a:schemeClr val="accent6"/>
              </a:buClr>
              <a:buFont typeface="Wingdings" charset="2"/>
              <a:buChar char="§"/>
            </a:pPr>
            <a:r>
              <a:rPr lang="fr-FR" dirty="0" smtClean="0"/>
              <a:t>Deuxième niveau</a:t>
            </a:r>
          </a:p>
          <a:p>
            <a:pPr marL="1085850" lvl="2" indent="-171450">
              <a:buClr>
                <a:schemeClr val="accent6"/>
              </a:buClr>
              <a:buFont typeface="Courier New"/>
              <a:buChar char="o"/>
            </a:pPr>
            <a:r>
              <a:rPr lang="fr-FR" dirty="0" smtClean="0"/>
              <a:t>Troisième niveau</a:t>
            </a:r>
          </a:p>
        </p:txBody>
      </p:sp>
      <p:sp>
        <p:nvSpPr>
          <p:cNvPr id="6" name="Espace réservé du numéro de diapositive 5"/>
          <p:cNvSpPr>
            <a:spLocks noGrp="1"/>
          </p:cNvSpPr>
          <p:nvPr>
            <p:ph type="sldNum" sz="quarter" idx="4"/>
          </p:nvPr>
        </p:nvSpPr>
        <p:spPr>
          <a:xfrm>
            <a:off x="8603593" y="21523"/>
            <a:ext cx="540407" cy="253115"/>
          </a:xfrm>
          <a:prstGeom prst="rect">
            <a:avLst/>
          </a:prstGeom>
        </p:spPr>
        <p:txBody>
          <a:bodyPr vert="horz" lIns="91440" tIns="45720" rIns="91440" bIns="45720" rtlCol="0" anchor="ctr"/>
          <a:lstStyle>
            <a:lvl1pPr algn="l">
              <a:defRPr sz="1100" b="1">
                <a:solidFill>
                  <a:srgbClr val="13643A"/>
                </a:solidFill>
                <a:latin typeface="Verdana"/>
                <a:cs typeface="Verdana"/>
              </a:defRPr>
            </a:lvl1pPr>
          </a:lstStyle>
          <a:p>
            <a:fld id="{BFC7A446-BA7D-844E-8DE1-1A32F4BA0B64}"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3" r:id="rId3"/>
    <p:sldLayoutId id="2147483664" r:id="rId4"/>
    <p:sldLayoutId id="2147483650" r:id="rId5"/>
    <p:sldLayoutId id="2147483657" r:id="rId6"/>
  </p:sldLayoutIdLst>
  <p:hf hdr="0" ftr="0" dt="0"/>
  <p:txStyles>
    <p:titleStyle>
      <a:lvl1pPr>
        <a:defRPr sz="2000" b="1">
          <a:solidFill>
            <a:srgbClr val="4F81BD"/>
          </a:solidFill>
          <a:latin typeface="Avenir Heavy"/>
          <a:cs typeface="Avenir Heavy"/>
        </a:defRPr>
      </a:lvl1pPr>
    </p:titleStyle>
    <p:body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ada.ui.edu.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oe.olayide@ui.edu.ng" TargetMode="External"/><Relationship Id="rId4" Type="http://schemas.openxmlformats.org/officeDocument/2006/relationships/hyperlink" Target="mailto:waleolayide@yaho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waleolayide@yahoo.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oe.olayide@ui.edu.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2029" y="190190"/>
            <a:ext cx="8716988" cy="1243417"/>
          </a:xfrm>
          <a:prstGeom prst="rect">
            <a:avLst/>
          </a:prstGeom>
          <a:noFill/>
        </p:spPr>
        <p:txBody>
          <a:bodyPr wrap="square" rtlCol="0">
            <a:spAutoFit/>
          </a:bodyPr>
          <a:lstStyle/>
          <a:p>
            <a:pPr algn="ctr">
              <a:lnSpc>
                <a:spcPct val="110000"/>
              </a:lnSpc>
            </a:pPr>
            <a:r>
              <a:rPr lang="en-US" sz="2400" b="1" dirty="0" smtClean="0"/>
              <a:t>Valorization </a:t>
            </a:r>
            <a:r>
              <a:rPr lang="en-US" sz="2400" b="1" dirty="0"/>
              <a:t>of Open </a:t>
            </a:r>
            <a:r>
              <a:rPr lang="en-US" sz="2400" b="1" dirty="0" smtClean="0"/>
              <a:t>Data </a:t>
            </a:r>
            <a:r>
              <a:rPr lang="en-US" sz="2400" b="1" dirty="0"/>
              <a:t>Archive and Documentation of the University of Ibadan Research Metadata </a:t>
            </a:r>
            <a:r>
              <a:rPr lang="en-US" sz="2400" b="1" dirty="0" smtClean="0"/>
              <a:t>Platform</a:t>
            </a:r>
            <a:r>
              <a:rPr lang="en-US" sz="2400" dirty="0" smtClean="0">
                <a:solidFill>
                  <a:srgbClr val="13643A"/>
                </a:solidFill>
                <a:latin typeface="Lato Regular"/>
                <a:cs typeface="Lato Regular"/>
              </a:rPr>
              <a:t>  (UI-NADA)</a:t>
            </a:r>
          </a:p>
          <a:p>
            <a:pPr algn="ctr">
              <a:lnSpc>
                <a:spcPct val="110000"/>
              </a:lnSpc>
            </a:pPr>
            <a:r>
              <a:rPr lang="en-US" sz="2000" b="1" u="sng" dirty="0">
                <a:hlinkClick r:id="rId3"/>
              </a:rPr>
              <a:t>http://nada.ui.edu.ng/</a:t>
            </a:r>
            <a:endParaRPr lang="en-US" sz="1600" dirty="0" smtClean="0">
              <a:solidFill>
                <a:srgbClr val="13643A"/>
              </a:solidFill>
              <a:latin typeface="Lato Regular"/>
              <a:cs typeface="Lato Regular"/>
            </a:endParaRPr>
          </a:p>
        </p:txBody>
      </p:sp>
      <p:sp>
        <p:nvSpPr>
          <p:cNvPr id="8" name="ZoneTexte 7"/>
          <p:cNvSpPr txBox="1"/>
          <p:nvPr/>
        </p:nvSpPr>
        <p:spPr>
          <a:xfrm>
            <a:off x="44798" y="5276831"/>
            <a:ext cx="9151449" cy="1323439"/>
          </a:xfrm>
          <a:prstGeom prst="rect">
            <a:avLst/>
          </a:prstGeom>
          <a:noFill/>
        </p:spPr>
        <p:txBody>
          <a:bodyPr wrap="square" rtlCol="0">
            <a:spAutoFit/>
          </a:bodyPr>
          <a:lstStyle/>
          <a:p>
            <a:pPr algn="ctr"/>
            <a:r>
              <a:rPr lang="yo-NG" sz="2400" b="1" u="sng" dirty="0"/>
              <a:t>Olawale </a:t>
            </a:r>
            <a:r>
              <a:rPr lang="yo-NG" sz="2400" b="1" u="sng" dirty="0" smtClean="0"/>
              <a:t>Olayide</a:t>
            </a:r>
            <a:r>
              <a:rPr lang="en-US" sz="2400" b="1" dirty="0" smtClean="0"/>
              <a:t>, </a:t>
            </a:r>
            <a:r>
              <a:rPr lang="en-US" sz="2400" b="1" dirty="0" err="1" smtClean="0"/>
              <a:t>Abdulazeez</a:t>
            </a:r>
            <a:r>
              <a:rPr lang="en-US" sz="2400" b="1" dirty="0" smtClean="0"/>
              <a:t> </a:t>
            </a:r>
            <a:r>
              <a:rPr lang="en-US" sz="2400" b="1" dirty="0" err="1" smtClean="0"/>
              <a:t>Adelopo</a:t>
            </a:r>
            <a:r>
              <a:rPr lang="en-US" sz="2400" b="1" dirty="0" smtClean="0"/>
              <a:t> &amp; Rising </a:t>
            </a:r>
            <a:r>
              <a:rPr lang="en-US" sz="2400" b="1" dirty="0" err="1" smtClean="0"/>
              <a:t>Osazuwa</a:t>
            </a:r>
            <a:endParaRPr lang="en-US" sz="2400" dirty="0"/>
          </a:p>
          <a:p>
            <a:pPr algn="ctr"/>
            <a:r>
              <a:rPr lang="en-US" sz="2400" b="1" dirty="0" smtClean="0"/>
              <a:t>University of </a:t>
            </a:r>
            <a:r>
              <a:rPr lang="yo-NG" sz="2400" b="1" dirty="0" smtClean="0"/>
              <a:t>Ibadan, Nigeria</a:t>
            </a:r>
            <a:endParaRPr lang="en-US" sz="2400" dirty="0"/>
          </a:p>
          <a:p>
            <a:pPr algn="ctr"/>
            <a:r>
              <a:rPr lang="en-US" sz="1600" b="1" u="sng" dirty="0" smtClean="0">
                <a:hlinkClick r:id="rId4"/>
              </a:rPr>
              <a:t>waleolayide@yahoo.com</a:t>
            </a:r>
            <a:r>
              <a:rPr lang="en-US" sz="1600" b="1" dirty="0"/>
              <a:t>, </a:t>
            </a:r>
            <a:r>
              <a:rPr lang="en-US" sz="1600" b="1" u="sng" dirty="0" smtClean="0">
                <a:hlinkClick r:id="rId5"/>
              </a:rPr>
              <a:t>oe.olayide@ui.edu.ng</a:t>
            </a:r>
            <a:endParaRPr lang="en-US" sz="1600" b="1" u="sng" dirty="0" smtClean="0"/>
          </a:p>
          <a:p>
            <a:pPr algn="ctr"/>
            <a:r>
              <a:rPr lang="en-US" sz="1600" b="1" u="sng" dirty="0" smtClean="0">
                <a:solidFill>
                  <a:srgbClr val="13643A"/>
                </a:solidFill>
                <a:latin typeface="Lato Light"/>
                <a:cs typeface="Lato Light"/>
              </a:rPr>
              <a:t>WACREN-</a:t>
            </a:r>
            <a:r>
              <a:rPr lang="en-US" sz="1600" b="1" u="sng" dirty="0" err="1" smtClean="0">
                <a:solidFill>
                  <a:srgbClr val="13643A"/>
                </a:solidFill>
                <a:latin typeface="Lato Light"/>
                <a:cs typeface="Lato Light"/>
              </a:rPr>
              <a:t>Hackfest</a:t>
            </a:r>
            <a:r>
              <a:rPr lang="en-US" sz="1600" b="1" u="sng" dirty="0" smtClean="0">
                <a:solidFill>
                  <a:srgbClr val="13643A"/>
                </a:solidFill>
                <a:latin typeface="Lato Light"/>
                <a:cs typeface="Lato Light"/>
              </a:rPr>
              <a:t> 2016, Lagos, Nigeria</a:t>
            </a:r>
            <a:endParaRPr lang="en-GB" sz="1600" dirty="0" smtClean="0">
              <a:solidFill>
                <a:srgbClr val="13643A"/>
              </a:solidFill>
              <a:latin typeface="Lato Light"/>
              <a:cs typeface="Lato Light"/>
            </a:endParaRPr>
          </a:p>
        </p:txBody>
      </p: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20" y="6354049"/>
            <a:ext cx="1227411" cy="429442"/>
          </a:xfrm>
          <a:prstGeom prst="rect">
            <a:avLst/>
          </a:prstGeom>
        </p:spPr>
      </p:pic>
    </p:spTree>
    <p:extLst>
      <p:ext uri="{BB962C8B-B14F-4D97-AF65-F5344CB8AC3E}">
        <p14:creationId xmlns:p14="http://schemas.microsoft.com/office/powerpoint/2010/main" val="42951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10</a:t>
            </a:fld>
            <a:endParaRPr lang="fr-FR" dirty="0"/>
          </a:p>
        </p:txBody>
      </p:sp>
      <p:pic>
        <p:nvPicPr>
          <p:cNvPr id="3" name="Immagine 6"/>
          <p:cNvPicPr>
            <a:picLocks noChangeAspect="1"/>
          </p:cNvPicPr>
          <p:nvPr/>
        </p:nvPicPr>
        <p:blipFill>
          <a:blip r:embed="rId2"/>
          <a:stretch>
            <a:fillRect/>
          </a:stretch>
        </p:blipFill>
        <p:spPr>
          <a:xfrm>
            <a:off x="677597" y="386366"/>
            <a:ext cx="8144948" cy="5205416"/>
          </a:xfrm>
          <a:prstGeom prst="rect">
            <a:avLst/>
          </a:prstGeom>
        </p:spPr>
      </p:pic>
      <p:sp>
        <p:nvSpPr>
          <p:cNvPr id="4" name="TextBox 3"/>
          <p:cNvSpPr txBox="1"/>
          <p:nvPr/>
        </p:nvSpPr>
        <p:spPr>
          <a:xfrm>
            <a:off x="303592" y="5808372"/>
            <a:ext cx="8256980" cy="276999"/>
          </a:xfrm>
          <a:prstGeom prst="rect">
            <a:avLst/>
          </a:prstGeom>
          <a:noFill/>
        </p:spPr>
        <p:txBody>
          <a:bodyPr wrap="square" rtlCol="0">
            <a:spAutoFit/>
          </a:bodyPr>
          <a:lstStyle/>
          <a:p>
            <a:r>
              <a:rPr lang="en-US" sz="1200" i="1" dirty="0">
                <a:solidFill>
                  <a:srgbClr val="13643A"/>
                </a:solidFill>
                <a:latin typeface="Lato Regular"/>
              </a:rPr>
              <a:t>Source: Reilly, S. et al. (2011), Report on Integration of Data and Publications, ODE, Opportunities for Data </a:t>
            </a:r>
            <a:r>
              <a:rPr lang="en-US" sz="1200" i="1" dirty="0" smtClean="0">
                <a:solidFill>
                  <a:srgbClr val="13643A"/>
                </a:solidFill>
                <a:latin typeface="Lato Regular"/>
              </a:rPr>
              <a:t>Exchange</a:t>
            </a:r>
            <a:endParaRPr lang="en-US" sz="1000" dirty="0">
              <a:solidFill>
                <a:srgbClr val="13643A"/>
              </a:solidFill>
              <a:latin typeface="Lato Regular"/>
            </a:endParaRPr>
          </a:p>
        </p:txBody>
      </p:sp>
    </p:spTree>
    <p:extLst>
      <p:ext uri="{BB962C8B-B14F-4D97-AF65-F5344CB8AC3E}">
        <p14:creationId xmlns:p14="http://schemas.microsoft.com/office/powerpoint/2010/main" val="190697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11</a:t>
            </a:fld>
            <a:endParaRPr lang="fr-FR" dirty="0"/>
          </a:p>
        </p:txBody>
      </p:sp>
      <p:pic>
        <p:nvPicPr>
          <p:cNvPr id="3" name="Immagine 2"/>
          <p:cNvPicPr>
            <a:picLocks noChangeAspect="1"/>
          </p:cNvPicPr>
          <p:nvPr/>
        </p:nvPicPr>
        <p:blipFill>
          <a:blip r:embed="rId2"/>
          <a:stretch>
            <a:fillRect/>
          </a:stretch>
        </p:blipFill>
        <p:spPr>
          <a:xfrm>
            <a:off x="779602" y="693876"/>
            <a:ext cx="7057622" cy="5763892"/>
          </a:xfrm>
          <a:prstGeom prst="rect">
            <a:avLst/>
          </a:prstGeom>
        </p:spPr>
      </p:pic>
      <p:sp>
        <p:nvSpPr>
          <p:cNvPr id="4" name="TextBox 3"/>
          <p:cNvSpPr txBox="1"/>
          <p:nvPr/>
        </p:nvSpPr>
        <p:spPr>
          <a:xfrm>
            <a:off x="978793" y="463044"/>
            <a:ext cx="4468969" cy="461665"/>
          </a:xfrm>
          <a:prstGeom prst="rect">
            <a:avLst/>
          </a:prstGeom>
          <a:noFill/>
        </p:spPr>
        <p:txBody>
          <a:bodyPr wrap="square" rtlCol="0">
            <a:spAutoFit/>
          </a:bodyPr>
          <a:lstStyle/>
          <a:p>
            <a:r>
              <a:rPr lang="en-US" sz="2400" b="1" dirty="0" smtClean="0">
                <a:solidFill>
                  <a:srgbClr val="13643A"/>
                </a:solidFill>
                <a:latin typeface="Lato Regular"/>
                <a:cs typeface="Lato Light"/>
              </a:rPr>
              <a:t>Workflow/schema</a:t>
            </a:r>
            <a:endParaRPr lang="en-US" b="1" dirty="0"/>
          </a:p>
        </p:txBody>
      </p:sp>
    </p:spTree>
    <p:extLst>
      <p:ext uri="{BB962C8B-B14F-4D97-AF65-F5344CB8AC3E}">
        <p14:creationId xmlns:p14="http://schemas.microsoft.com/office/powerpoint/2010/main" val="30987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12</a:t>
            </a:fld>
            <a:endParaRPr lang="fr-FR" dirty="0"/>
          </a:p>
        </p:txBody>
      </p:sp>
      <p:pic>
        <p:nvPicPr>
          <p:cNvPr id="3" name="Immagine 2"/>
          <p:cNvPicPr>
            <a:picLocks noChangeAspect="1"/>
          </p:cNvPicPr>
          <p:nvPr/>
        </p:nvPicPr>
        <p:blipFill>
          <a:blip r:embed="rId2"/>
          <a:stretch>
            <a:fillRect/>
          </a:stretch>
        </p:blipFill>
        <p:spPr>
          <a:xfrm>
            <a:off x="417076" y="736530"/>
            <a:ext cx="8490151" cy="6121470"/>
          </a:xfrm>
          <a:prstGeom prst="rect">
            <a:avLst/>
          </a:prstGeom>
        </p:spPr>
      </p:pic>
      <p:sp>
        <p:nvSpPr>
          <p:cNvPr id="4" name="TextBox 3"/>
          <p:cNvSpPr txBox="1"/>
          <p:nvPr/>
        </p:nvSpPr>
        <p:spPr>
          <a:xfrm>
            <a:off x="553792" y="309093"/>
            <a:ext cx="8216721" cy="400110"/>
          </a:xfrm>
          <a:prstGeom prst="rect">
            <a:avLst/>
          </a:prstGeom>
          <a:noFill/>
        </p:spPr>
        <p:txBody>
          <a:bodyPr wrap="square" rtlCol="0">
            <a:spAutoFit/>
          </a:bodyPr>
          <a:lstStyle/>
          <a:p>
            <a:r>
              <a:rPr lang="en-GB" sz="2000" b="1" dirty="0">
                <a:solidFill>
                  <a:srgbClr val="13643A"/>
                </a:solidFill>
                <a:latin typeface="Lato Regular"/>
                <a:cs typeface="Lato Regular"/>
              </a:rPr>
              <a:t>Data as increasingly FAIR Digital Objects</a:t>
            </a:r>
            <a:endParaRPr lang="en-US" b="1" dirty="0"/>
          </a:p>
        </p:txBody>
      </p:sp>
      <p:sp>
        <p:nvSpPr>
          <p:cNvPr id="6" name="Down Arrow 5"/>
          <p:cNvSpPr/>
          <p:nvPr/>
        </p:nvSpPr>
        <p:spPr>
          <a:xfrm>
            <a:off x="7276563" y="4337059"/>
            <a:ext cx="334850" cy="891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207057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13</a:t>
            </a:fld>
            <a:endParaRPr lang="fr-FR" dirty="0"/>
          </a:p>
        </p:txBody>
      </p:sp>
      <p:sp>
        <p:nvSpPr>
          <p:cNvPr id="3" name="Rectangle 2"/>
          <p:cNvSpPr/>
          <p:nvPr/>
        </p:nvSpPr>
        <p:spPr>
          <a:xfrm>
            <a:off x="1" y="1477140"/>
            <a:ext cx="9144000" cy="6370975"/>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11542A"/>
                </a:solidFill>
                <a:latin typeface="Lato Regular"/>
              </a:rPr>
              <a:t>Re-use</a:t>
            </a:r>
            <a:endParaRPr lang="en-US" sz="2400" b="1" dirty="0">
              <a:solidFill>
                <a:srgbClr val="11542A"/>
              </a:solidFill>
              <a:latin typeface="Lato Regular"/>
            </a:endParaRPr>
          </a:p>
          <a:p>
            <a:pPr marL="742950" lvl="1" indent="-285750">
              <a:buFont typeface="Arial" panose="020B0604020202020204" pitchFamily="34" charset="0"/>
              <a:buChar char="•"/>
            </a:pPr>
            <a:r>
              <a:rPr lang="en-US" sz="2400" dirty="0" smtClean="0">
                <a:solidFill>
                  <a:srgbClr val="11542A"/>
                </a:solidFill>
                <a:latin typeface="Lato Regular"/>
              </a:rPr>
              <a:t>Boosting multiple uses at scale (aggregation and disaggregation)</a:t>
            </a:r>
          </a:p>
          <a:p>
            <a:pPr marL="742950" lvl="1" indent="-285750">
              <a:buFont typeface="Arial" panose="020B0604020202020204" pitchFamily="34" charset="0"/>
              <a:buChar char="•"/>
            </a:pPr>
            <a:endParaRPr lang="en-US" sz="2400" dirty="0">
              <a:solidFill>
                <a:srgbClr val="11542A"/>
              </a:solidFill>
              <a:latin typeface="Lato Regular"/>
            </a:endParaRPr>
          </a:p>
          <a:p>
            <a:pPr marL="285750" indent="-285750">
              <a:buFont typeface="Arial" panose="020B0604020202020204" pitchFamily="34" charset="0"/>
              <a:buChar char="•"/>
            </a:pPr>
            <a:r>
              <a:rPr lang="en-US" sz="2400" b="1" dirty="0" smtClean="0">
                <a:solidFill>
                  <a:srgbClr val="11542A"/>
                </a:solidFill>
                <a:latin typeface="Lato Regular"/>
              </a:rPr>
              <a:t>Re-analysis</a:t>
            </a:r>
          </a:p>
          <a:p>
            <a:pPr marL="800100" lvl="1" indent="-342900">
              <a:buFont typeface="Arial" pitchFamily="34" charset="0"/>
              <a:buChar char="•"/>
            </a:pPr>
            <a:r>
              <a:rPr lang="en-US" sz="2400" dirty="0" smtClean="0">
                <a:solidFill>
                  <a:srgbClr val="11542A"/>
                </a:solidFill>
                <a:latin typeface="Lato Regular"/>
              </a:rPr>
              <a:t>Further analysis of datasets with illustrations</a:t>
            </a:r>
          </a:p>
          <a:p>
            <a:pPr marL="800100" lvl="1" indent="-342900">
              <a:buFont typeface="Arial" pitchFamily="34" charset="0"/>
              <a:buChar char="•"/>
            </a:pPr>
            <a:endParaRPr lang="en-US" sz="2400" dirty="0" smtClean="0">
              <a:solidFill>
                <a:srgbClr val="11542A"/>
              </a:solidFill>
              <a:latin typeface="Lato Regular"/>
            </a:endParaRPr>
          </a:p>
          <a:p>
            <a:pPr marL="342900" indent="-342900">
              <a:buFont typeface="Arial" pitchFamily="34" charset="0"/>
              <a:buChar char="•"/>
            </a:pPr>
            <a:r>
              <a:rPr lang="en-US" sz="2400" b="1" dirty="0" smtClean="0">
                <a:solidFill>
                  <a:srgbClr val="11542A"/>
                </a:solidFill>
                <a:latin typeface="Lato Regular"/>
              </a:rPr>
              <a:t>Referencing/citation tracking</a:t>
            </a:r>
          </a:p>
          <a:p>
            <a:pPr marL="800100" lvl="1" indent="-342900">
              <a:buFont typeface="Arial" pitchFamily="34" charset="0"/>
              <a:buChar char="•"/>
            </a:pPr>
            <a:r>
              <a:rPr lang="en-US" sz="2400" dirty="0" smtClean="0">
                <a:solidFill>
                  <a:srgbClr val="11542A"/>
                </a:solidFill>
                <a:latin typeface="Lato Regular"/>
              </a:rPr>
              <a:t>Linking to DOI and OAR platforms, including social media platforms</a:t>
            </a:r>
          </a:p>
          <a:p>
            <a:pPr marL="800100" lvl="1" indent="-342900">
              <a:buFont typeface="Arial" pitchFamily="34" charset="0"/>
              <a:buChar char="•"/>
            </a:pPr>
            <a:endParaRPr lang="en-US" sz="2400" dirty="0">
              <a:solidFill>
                <a:srgbClr val="11542A"/>
              </a:solidFill>
              <a:latin typeface="Lato Regular"/>
            </a:endParaRPr>
          </a:p>
          <a:p>
            <a:pPr marL="342900" indent="-342900">
              <a:buFont typeface="Arial" pitchFamily="34" charset="0"/>
              <a:buChar char="•"/>
            </a:pPr>
            <a:r>
              <a:rPr lang="en-US" sz="2400" b="1" dirty="0" smtClean="0">
                <a:solidFill>
                  <a:srgbClr val="11542A"/>
                </a:solidFill>
                <a:latin typeface="Lato Regular"/>
              </a:rPr>
              <a:t>Mobile Platforms</a:t>
            </a:r>
          </a:p>
          <a:p>
            <a:pPr marL="800100" lvl="1" indent="-342900">
              <a:buFont typeface="Arial" pitchFamily="34" charset="0"/>
              <a:buChar char="•"/>
            </a:pPr>
            <a:endParaRPr lang="en-US" sz="2400" dirty="0">
              <a:solidFill>
                <a:srgbClr val="11542A"/>
              </a:solidFill>
              <a:latin typeface="Lato Regular"/>
            </a:endParaRPr>
          </a:p>
          <a:p>
            <a:pPr marL="800100" lvl="1" indent="-342900">
              <a:buFont typeface="Arial" pitchFamily="34" charset="0"/>
              <a:buChar char="•"/>
            </a:pPr>
            <a:endParaRPr lang="en-US" sz="2400" b="1" dirty="0" smtClean="0">
              <a:solidFill>
                <a:srgbClr val="11542A"/>
              </a:solidFill>
              <a:latin typeface="Lato Regular"/>
            </a:endParaRPr>
          </a:p>
          <a:p>
            <a:pPr lvl="1"/>
            <a:endParaRPr lang="en-US" sz="2400" b="1" dirty="0">
              <a:solidFill>
                <a:srgbClr val="11542A"/>
              </a:solidFill>
              <a:latin typeface="Lato Regular"/>
            </a:endParaRPr>
          </a:p>
          <a:p>
            <a:pPr marL="800100" lvl="1" indent="-342900">
              <a:buFont typeface="Arial" pitchFamily="34" charset="0"/>
              <a:buChar char="•"/>
            </a:pPr>
            <a:endParaRPr lang="en-US" sz="2400" b="1" dirty="0">
              <a:solidFill>
                <a:srgbClr val="11542A"/>
              </a:solidFill>
              <a:latin typeface="Lato Regular"/>
            </a:endParaRPr>
          </a:p>
          <a:p>
            <a:pPr marL="742950" lvl="1" indent="-285750">
              <a:buFont typeface="Arial" panose="020B0604020202020204" pitchFamily="34" charset="0"/>
              <a:buChar char="•"/>
            </a:pPr>
            <a:endParaRPr lang="en-US" sz="2400" i="1" dirty="0">
              <a:solidFill>
                <a:srgbClr val="11542A"/>
              </a:solidFill>
              <a:latin typeface="Lato Regular"/>
            </a:endParaRPr>
          </a:p>
        </p:txBody>
      </p:sp>
      <p:sp>
        <p:nvSpPr>
          <p:cNvPr id="4" name="TextBox 3"/>
          <p:cNvSpPr txBox="1"/>
          <p:nvPr/>
        </p:nvSpPr>
        <p:spPr>
          <a:xfrm>
            <a:off x="457632" y="276811"/>
            <a:ext cx="8184092" cy="954107"/>
          </a:xfrm>
          <a:prstGeom prst="rect">
            <a:avLst/>
          </a:prstGeom>
          <a:noFill/>
        </p:spPr>
        <p:txBody>
          <a:bodyPr wrap="square" rtlCol="0">
            <a:spAutoFit/>
          </a:bodyPr>
          <a:lstStyle/>
          <a:p>
            <a:r>
              <a:rPr lang="en-US" sz="2800" b="1" dirty="0" smtClean="0">
                <a:solidFill>
                  <a:srgbClr val="11542A"/>
                </a:solidFill>
                <a:latin typeface="Lato Regular"/>
              </a:rPr>
              <a:t>Identified Gaps </a:t>
            </a:r>
          </a:p>
          <a:p>
            <a:r>
              <a:rPr lang="en-US" sz="2800" b="1" dirty="0" smtClean="0">
                <a:solidFill>
                  <a:srgbClr val="11542A"/>
                </a:solidFill>
                <a:latin typeface="Lato Regular"/>
              </a:rPr>
              <a:t>(FAIR Data, Friendly &amp; Functionally Linked)</a:t>
            </a:r>
            <a:endParaRPr lang="en-US" sz="2800" dirty="0"/>
          </a:p>
        </p:txBody>
      </p:sp>
    </p:spTree>
    <p:extLst>
      <p:ext uri="{BB962C8B-B14F-4D97-AF65-F5344CB8AC3E}">
        <p14:creationId xmlns:p14="http://schemas.microsoft.com/office/powerpoint/2010/main" val="47534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013" y="87149"/>
            <a:ext cx="8229600" cy="838838"/>
          </a:xfrm>
          <a:noFill/>
        </p:spPr>
        <p:txBody>
          <a:bodyPr>
            <a:normAutofit/>
          </a:bodyPr>
          <a:lstStyle/>
          <a:p>
            <a:r>
              <a:rPr lang="en-US" dirty="0">
                <a:solidFill>
                  <a:srgbClr val="13643A"/>
                </a:solidFill>
                <a:latin typeface="Lato Regular"/>
                <a:cs typeface="Lato Light"/>
              </a:rPr>
              <a:t>D</a:t>
            </a:r>
            <a:r>
              <a:rPr lang="en-US" dirty="0" smtClean="0">
                <a:solidFill>
                  <a:srgbClr val="13643A"/>
                </a:solidFill>
                <a:latin typeface="Lato Regular"/>
                <a:cs typeface="Lato Light"/>
              </a:rPr>
              <a:t>ata model</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14</a:t>
            </a:fld>
            <a:endParaRPr lang="fr-FR" dirty="0"/>
          </a:p>
        </p:txBody>
      </p:sp>
      <p:sp>
        <p:nvSpPr>
          <p:cNvPr id="24" name="Espace réservé du contenu 3"/>
          <p:cNvSpPr txBox="1">
            <a:spLocks/>
          </p:cNvSpPr>
          <p:nvPr/>
        </p:nvSpPr>
        <p:spPr>
          <a:xfrm>
            <a:off x="361902" y="907421"/>
            <a:ext cx="8291767" cy="5184285"/>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1017588" lvl="1" defTabSz="914400">
              <a:lnSpc>
                <a:spcPct val="150000"/>
              </a:lnSpc>
              <a:buFont typeface="Arial" pitchFamily="34" charset="0"/>
              <a:buChar char="•"/>
            </a:pPr>
            <a:r>
              <a:rPr lang="en-US" sz="1800" b="0" kern="0" dirty="0" smtClean="0">
                <a:solidFill>
                  <a:srgbClr val="11542A"/>
                </a:solidFill>
                <a:latin typeface="Lato Regular"/>
                <a:cs typeface="+mn-cs"/>
              </a:rPr>
              <a:t>The </a:t>
            </a:r>
            <a:r>
              <a:rPr lang="en-US" sz="1800" b="0" kern="0" dirty="0">
                <a:solidFill>
                  <a:srgbClr val="11542A"/>
                </a:solidFill>
                <a:latin typeface="Lato Regular"/>
                <a:cs typeface="+mn-cs"/>
              </a:rPr>
              <a:t>various workflows that users of the application will </a:t>
            </a:r>
            <a:r>
              <a:rPr lang="en-US" sz="1800" b="0" kern="0" dirty="0" smtClean="0">
                <a:solidFill>
                  <a:srgbClr val="11542A"/>
                </a:solidFill>
                <a:latin typeface="Lato Regular"/>
                <a:cs typeface="+mn-cs"/>
              </a:rPr>
              <a:t>undertake – </a:t>
            </a:r>
          </a:p>
          <a:p>
            <a:pPr marL="1017588" lvl="1" defTabSz="914400">
              <a:lnSpc>
                <a:spcPct val="150000"/>
              </a:lnSpc>
              <a:buFont typeface="Wingdings" pitchFamily="2" charset="2"/>
              <a:buChar char="Ø"/>
            </a:pPr>
            <a:r>
              <a:rPr lang="en-US" sz="1800" b="0" kern="0" dirty="0" smtClean="0">
                <a:solidFill>
                  <a:srgbClr val="11542A"/>
                </a:solidFill>
                <a:latin typeface="Lato Regular"/>
                <a:cs typeface="+mn-cs"/>
              </a:rPr>
              <a:t>Researchers </a:t>
            </a:r>
            <a:r>
              <a:rPr lang="en-US" sz="1800" b="0" kern="0" dirty="0" smtClean="0">
                <a:solidFill>
                  <a:srgbClr val="11542A"/>
                </a:solidFill>
                <a:latin typeface="Lato Regular"/>
                <a:cs typeface="+mn-cs"/>
              </a:rPr>
              <a:t>are given privileges to upload</a:t>
            </a:r>
          </a:p>
          <a:p>
            <a:pPr marL="1017588" lvl="1" defTabSz="914400">
              <a:lnSpc>
                <a:spcPct val="150000"/>
              </a:lnSpc>
              <a:buFont typeface="Wingdings" pitchFamily="2" charset="2"/>
              <a:buChar char="Ø"/>
            </a:pPr>
            <a:r>
              <a:rPr lang="en-US" sz="1800" b="0" kern="0" dirty="0" smtClean="0">
                <a:solidFill>
                  <a:srgbClr val="11542A"/>
                </a:solidFill>
                <a:latin typeface="Lato Regular"/>
                <a:cs typeface="+mn-cs"/>
              </a:rPr>
              <a:t>Research documentation (by researchers)</a:t>
            </a:r>
          </a:p>
          <a:p>
            <a:pPr marL="1017588" lvl="1" defTabSz="914400">
              <a:lnSpc>
                <a:spcPct val="150000"/>
              </a:lnSpc>
              <a:buFont typeface="Wingdings" pitchFamily="2" charset="2"/>
              <a:buChar char="Ø"/>
            </a:pPr>
            <a:r>
              <a:rPr lang="en-US" sz="1800" b="0" kern="0" dirty="0" smtClean="0">
                <a:solidFill>
                  <a:srgbClr val="11542A"/>
                </a:solidFill>
                <a:latin typeface="Lato Regular"/>
                <a:cs typeface="+mn-cs"/>
              </a:rPr>
              <a:t>Anonymous users (allowed to download upon registration</a:t>
            </a:r>
            <a:r>
              <a:rPr lang="en-US" sz="1800" b="0" kern="0" dirty="0" smtClean="0">
                <a:solidFill>
                  <a:srgbClr val="11542A"/>
                </a:solidFill>
                <a:latin typeface="Lato Regular"/>
                <a:cs typeface="+mn-cs"/>
              </a:rPr>
              <a:t>)</a:t>
            </a:r>
          </a:p>
          <a:p>
            <a:pPr marL="1017588" lvl="1" defTabSz="914400">
              <a:lnSpc>
                <a:spcPct val="100000"/>
              </a:lnSpc>
              <a:buFontTx/>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cs typeface="+mn-cs"/>
              </a:rPr>
              <a:t>Data </a:t>
            </a:r>
            <a:r>
              <a:rPr lang="en-US" sz="1800" b="0" kern="0" dirty="0" smtClean="0">
                <a:solidFill>
                  <a:srgbClr val="11542A"/>
                </a:solidFill>
                <a:latin typeface="Lato Regular"/>
                <a:cs typeface="+mn-cs"/>
              </a:rPr>
              <a:t>origins – Research data from researchers and </a:t>
            </a:r>
            <a:r>
              <a:rPr lang="en-US" sz="1800" b="0" kern="0" dirty="0" smtClean="0">
                <a:solidFill>
                  <a:srgbClr val="11542A"/>
                </a:solidFill>
                <a:latin typeface="Lato Regular"/>
                <a:cs typeface="+mn-cs"/>
              </a:rPr>
              <a:t>lecturers</a:t>
            </a:r>
          </a:p>
          <a:p>
            <a:pPr marL="1189038" lvl="1" indent="-457200" defTabSz="914400">
              <a:lnSpc>
                <a:spcPct val="100000"/>
              </a:lnSpc>
              <a:buFont typeface="Arial" panose="020B0604020202020204" pitchFamily="34" charset="0"/>
              <a:buChar char="•"/>
            </a:pP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Ingestion</a:t>
            </a:r>
            <a:r>
              <a:rPr lang="en-US" sz="1800" b="0" kern="0" dirty="0">
                <a:solidFill>
                  <a:srgbClr val="11542A"/>
                </a:solidFill>
                <a:latin typeface="Lato Regular"/>
                <a:cs typeface="+mn-cs"/>
              </a:rPr>
              <a:t>, management </a:t>
            </a:r>
            <a:r>
              <a:rPr lang="en-US" sz="1800" b="0" kern="0" dirty="0" smtClean="0">
                <a:solidFill>
                  <a:srgbClr val="11542A"/>
                </a:solidFill>
                <a:latin typeface="Lato Regular"/>
                <a:cs typeface="+mn-cs"/>
              </a:rPr>
              <a:t>– Administrator assign </a:t>
            </a:r>
            <a:r>
              <a:rPr lang="en-US" sz="1800" b="0" kern="0" dirty="0" smtClean="0">
                <a:solidFill>
                  <a:srgbClr val="11542A"/>
                </a:solidFill>
                <a:latin typeface="Lato Regular"/>
                <a:cs typeface="+mn-cs"/>
              </a:rPr>
              <a:t>privileges</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Where </a:t>
            </a:r>
            <a:r>
              <a:rPr lang="en-US" sz="1800" b="0" kern="0" dirty="0">
                <a:solidFill>
                  <a:srgbClr val="11542A"/>
                </a:solidFill>
                <a:latin typeface="Lato Regular"/>
                <a:cs typeface="+mn-cs"/>
              </a:rPr>
              <a:t>are you getting data </a:t>
            </a:r>
            <a:r>
              <a:rPr lang="en-US" sz="1800" b="0" kern="0" dirty="0" smtClean="0">
                <a:solidFill>
                  <a:srgbClr val="11542A"/>
                </a:solidFill>
                <a:latin typeface="Lato Regular"/>
                <a:cs typeface="+mn-cs"/>
              </a:rPr>
              <a:t>from? – Data from </a:t>
            </a:r>
            <a:r>
              <a:rPr lang="en-US" sz="1800" b="0" kern="0" dirty="0" smtClean="0">
                <a:solidFill>
                  <a:srgbClr val="11542A"/>
                </a:solidFill>
                <a:latin typeface="Lato Regular"/>
                <a:cs typeface="+mn-cs"/>
              </a:rPr>
              <a:t>researchers</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cs typeface="+mn-cs"/>
              </a:rPr>
              <a:t>Where should it be moved </a:t>
            </a:r>
            <a:r>
              <a:rPr lang="en-US" sz="1800" b="0" kern="0" dirty="0" smtClean="0">
                <a:solidFill>
                  <a:srgbClr val="11542A"/>
                </a:solidFill>
                <a:latin typeface="Lato Regular"/>
                <a:cs typeface="+mn-cs"/>
              </a:rPr>
              <a:t>to? – Archive/repository!!! </a:t>
            </a: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cs typeface="+mn-cs"/>
              </a:rPr>
              <a:t>Where should it </a:t>
            </a:r>
            <a:r>
              <a:rPr lang="en-US" sz="1800" b="0" kern="0" dirty="0" smtClean="0">
                <a:solidFill>
                  <a:srgbClr val="11542A"/>
                </a:solidFill>
                <a:latin typeface="Lato Regular"/>
                <a:cs typeface="+mn-cs"/>
              </a:rPr>
              <a:t>finally </a:t>
            </a:r>
            <a:r>
              <a:rPr lang="en-US" sz="1800" b="0" kern="0" dirty="0">
                <a:solidFill>
                  <a:srgbClr val="11542A"/>
                </a:solidFill>
                <a:latin typeface="Lato Regular"/>
                <a:cs typeface="+mn-cs"/>
              </a:rPr>
              <a:t>be </a:t>
            </a:r>
            <a:r>
              <a:rPr lang="en-US" sz="1800" b="0" kern="0" dirty="0" smtClean="0">
                <a:solidFill>
                  <a:srgbClr val="11542A"/>
                </a:solidFill>
                <a:latin typeface="Lato Regular"/>
                <a:cs typeface="+mn-cs"/>
              </a:rPr>
              <a:t>stored? – Server/cloud</a:t>
            </a:r>
          </a:p>
          <a:p>
            <a:pPr marL="1189038" lvl="1" indent="-457200" defTabSz="914400">
              <a:lnSpc>
                <a:spcPct val="100000"/>
              </a:lnSpc>
              <a:buFont typeface="Arial" panose="020B0604020202020204" pitchFamily="34" charset="0"/>
              <a:buChar char="•"/>
            </a:pP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REST API?</a:t>
            </a:r>
            <a:endParaRPr lang="en-US" sz="1800" b="0" kern="0" dirty="0">
              <a:solidFill>
                <a:srgbClr val="11542A"/>
              </a:solidFill>
              <a:latin typeface="Lato Regular"/>
              <a:cs typeface="+mn-cs"/>
            </a:endParaRPr>
          </a:p>
        </p:txBody>
      </p:sp>
    </p:spTree>
    <p:extLst>
      <p:ext uri="{BB962C8B-B14F-4D97-AF65-F5344CB8AC3E}">
        <p14:creationId xmlns:p14="http://schemas.microsoft.com/office/powerpoint/2010/main" val="3475237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013" y="87149"/>
            <a:ext cx="8229600" cy="838838"/>
          </a:xfrm>
          <a:noFill/>
        </p:spPr>
        <p:txBody>
          <a:bodyPr>
            <a:normAutofit/>
          </a:bodyPr>
          <a:lstStyle/>
          <a:p>
            <a:r>
              <a:rPr lang="en-US" dirty="0" smtClean="0">
                <a:solidFill>
                  <a:srgbClr val="13643A"/>
                </a:solidFill>
                <a:latin typeface="Lato Regular"/>
                <a:cs typeface="Lato Light"/>
              </a:rPr>
              <a:t>Computing model </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15</a:t>
            </a:fld>
            <a:endParaRPr lang="fr-FR" dirty="0"/>
          </a:p>
        </p:txBody>
      </p:sp>
      <p:sp>
        <p:nvSpPr>
          <p:cNvPr id="24" name="Espace réservé du contenu 3"/>
          <p:cNvSpPr txBox="1">
            <a:spLocks/>
          </p:cNvSpPr>
          <p:nvPr/>
        </p:nvSpPr>
        <p:spPr>
          <a:xfrm>
            <a:off x="361902" y="907422"/>
            <a:ext cx="8291767" cy="4426578"/>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457200" indent="-457200" defTabSz="914400">
              <a:lnSpc>
                <a:spcPct val="100000"/>
              </a:lnSpc>
              <a:buFont typeface="Arial" panose="020B0604020202020204" pitchFamily="34" charset="0"/>
              <a:buChar char="•"/>
            </a:pPr>
            <a:r>
              <a:rPr lang="en-US" sz="2200" b="0" kern="0" dirty="0">
                <a:solidFill>
                  <a:srgbClr val="11542A"/>
                </a:solidFill>
                <a:latin typeface="Lato Regular"/>
              </a:rPr>
              <a:t>Which of these models apply to you ?</a:t>
            </a: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High throughput computing (grid/cloud/p2p</a:t>
            </a:r>
            <a:r>
              <a:rPr lang="en-US" sz="1800" b="0" kern="0" dirty="0" smtClean="0">
                <a:solidFill>
                  <a:srgbClr val="11542A"/>
                </a:solidFill>
                <a:latin typeface="Lato Regular"/>
              </a:rPr>
              <a:t>) </a:t>
            </a:r>
            <a:r>
              <a:rPr lang="en-US" sz="1800" kern="0" dirty="0" smtClean="0">
                <a:solidFill>
                  <a:srgbClr val="11542A"/>
                </a:solidFill>
                <a:latin typeface="Lato Regular"/>
              </a:rPr>
              <a:t>Yes</a:t>
            </a:r>
          </a:p>
          <a:p>
            <a:pPr marL="1189038" lvl="1" indent="-457200" defTabSz="914400">
              <a:lnSpc>
                <a:spcPct val="100000"/>
              </a:lnSpc>
              <a:buFont typeface="Arial" panose="020B0604020202020204" pitchFamily="34" charset="0"/>
              <a:buChar char="•"/>
            </a:pPr>
            <a:endParaRPr lang="en-US" sz="1800" kern="0" dirty="0">
              <a:solidFill>
                <a:srgbClr val="11542A"/>
              </a:solidFill>
              <a:latin typeface="Lato Regular"/>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High-performance computing (grid/HPC</a:t>
            </a:r>
            <a:r>
              <a:rPr lang="en-US" sz="1800" b="0" kern="0" dirty="0" smtClean="0">
                <a:solidFill>
                  <a:srgbClr val="11542A"/>
                </a:solidFill>
                <a:latin typeface="Lato Regular"/>
              </a:rPr>
              <a:t>) </a:t>
            </a:r>
            <a:r>
              <a:rPr lang="en-US" sz="1800" kern="0" dirty="0" smtClean="0">
                <a:solidFill>
                  <a:srgbClr val="11542A"/>
                </a:solidFill>
                <a:latin typeface="Lato Regular"/>
              </a:rPr>
              <a:t>No</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On-demand computing cloud computing (commercial cloud</a:t>
            </a:r>
            <a:r>
              <a:rPr lang="en-US" sz="1800" b="0" kern="0" dirty="0" smtClean="0">
                <a:solidFill>
                  <a:srgbClr val="11542A"/>
                </a:solidFill>
                <a:latin typeface="Lato Regular"/>
              </a:rPr>
              <a:t>) </a:t>
            </a:r>
            <a:r>
              <a:rPr lang="en-US" sz="1800" kern="0" dirty="0" smtClean="0">
                <a:solidFill>
                  <a:srgbClr val="11542A"/>
                </a:solidFill>
                <a:latin typeface="Lato Regular"/>
              </a:rPr>
              <a:t>No</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Persistent cloud computing (commercial/private cloud</a:t>
            </a:r>
            <a:r>
              <a:rPr lang="en-US" sz="1800" b="0" kern="0" dirty="0" smtClean="0">
                <a:solidFill>
                  <a:srgbClr val="11542A"/>
                </a:solidFill>
                <a:latin typeface="Lato Regular"/>
              </a:rPr>
              <a:t>) </a:t>
            </a:r>
            <a:r>
              <a:rPr lang="en-US" sz="1800" kern="0" dirty="0" smtClean="0">
                <a:solidFill>
                  <a:srgbClr val="11542A"/>
                </a:solidFill>
                <a:latin typeface="Lato Regular"/>
              </a:rPr>
              <a:t>No</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Ubiquitous computing (#GIFEE</a:t>
            </a:r>
            <a:r>
              <a:rPr lang="en-US" sz="1800" b="0" kern="0" dirty="0" smtClean="0">
                <a:solidFill>
                  <a:srgbClr val="11542A"/>
                </a:solidFill>
                <a:latin typeface="Lato Regular"/>
              </a:rPr>
              <a:t>) </a:t>
            </a:r>
            <a:r>
              <a:rPr lang="en-US" sz="1800" kern="0" dirty="0" smtClean="0">
                <a:solidFill>
                  <a:srgbClr val="11542A"/>
                </a:solidFill>
                <a:latin typeface="Lato Regular"/>
              </a:rPr>
              <a:t>Yes</a:t>
            </a:r>
          </a:p>
          <a:p>
            <a:pPr marL="1189038" lvl="1" indent="-457200" defTabSz="914400">
              <a:lnSpc>
                <a:spcPct val="100000"/>
              </a:lnSpc>
              <a:buFont typeface="Arial" panose="020B0604020202020204" pitchFamily="34" charset="0"/>
              <a:buChar char="•"/>
            </a:pPr>
            <a:endParaRPr lang="en-US" sz="1800" kern="0" dirty="0">
              <a:solidFill>
                <a:srgbClr val="11542A"/>
              </a:solidFill>
              <a:latin typeface="Lato Regular"/>
            </a:endParaRPr>
          </a:p>
          <a:p>
            <a:pPr marL="1189038" lvl="1" indent="-457200" defTabSz="914400">
              <a:lnSpc>
                <a:spcPct val="100000"/>
              </a:lnSpc>
              <a:buFont typeface="Arial" panose="020B0604020202020204" pitchFamily="34" charset="0"/>
              <a:buChar char="•"/>
            </a:pPr>
            <a:r>
              <a:rPr lang="en-US" sz="1800" b="0" kern="0" dirty="0">
                <a:solidFill>
                  <a:srgbClr val="11542A"/>
                </a:solidFill>
                <a:latin typeface="Lato Regular"/>
              </a:rPr>
              <a:t>Mobile computing (Android/iOS apps, Messaging</a:t>
            </a:r>
            <a:r>
              <a:rPr lang="en-US" sz="1800" b="0" kern="0" dirty="0" smtClean="0">
                <a:solidFill>
                  <a:srgbClr val="11542A"/>
                </a:solidFill>
                <a:latin typeface="Lato Regular"/>
              </a:rPr>
              <a:t>) </a:t>
            </a:r>
            <a:r>
              <a:rPr lang="en-US" sz="1800" kern="0" dirty="0" smtClean="0">
                <a:solidFill>
                  <a:srgbClr val="11542A"/>
                </a:solidFill>
                <a:latin typeface="Lato Regular"/>
              </a:rPr>
              <a:t>Yes</a:t>
            </a:r>
            <a:endParaRPr lang="en-US" sz="1800" kern="0" dirty="0">
              <a:solidFill>
                <a:srgbClr val="11542A"/>
              </a:solidFill>
              <a:latin typeface="Lato Regular"/>
            </a:endParaRPr>
          </a:p>
        </p:txBody>
      </p:sp>
    </p:spTree>
    <p:extLst>
      <p:ext uri="{BB962C8B-B14F-4D97-AF65-F5344CB8AC3E}">
        <p14:creationId xmlns:p14="http://schemas.microsoft.com/office/powerpoint/2010/main" val="204516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013" y="87149"/>
            <a:ext cx="8229600" cy="838838"/>
          </a:xfrm>
          <a:noFill/>
        </p:spPr>
        <p:txBody>
          <a:bodyPr>
            <a:normAutofit/>
          </a:bodyPr>
          <a:lstStyle/>
          <a:p>
            <a:r>
              <a:rPr lang="en-US" dirty="0" smtClean="0">
                <a:solidFill>
                  <a:srgbClr val="13643A"/>
                </a:solidFill>
                <a:latin typeface="Lato Regular"/>
                <a:cs typeface="Lato Light"/>
              </a:rPr>
              <a:t>Implementation strategy</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16</a:t>
            </a:fld>
            <a:endParaRPr lang="fr-FR" dirty="0"/>
          </a:p>
        </p:txBody>
      </p:sp>
      <p:sp>
        <p:nvSpPr>
          <p:cNvPr id="24" name="Espace réservé du contenu 3"/>
          <p:cNvSpPr txBox="1">
            <a:spLocks/>
          </p:cNvSpPr>
          <p:nvPr/>
        </p:nvSpPr>
        <p:spPr>
          <a:xfrm>
            <a:off x="361902" y="907422"/>
            <a:ext cx="8291767" cy="4426578"/>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457200" indent="-457200" defTabSz="914400">
              <a:lnSpc>
                <a:spcPct val="100000"/>
              </a:lnSpc>
              <a:buFont typeface="Arial" panose="020B0604020202020204" pitchFamily="34" charset="0"/>
              <a:buChar char="•"/>
            </a:pPr>
            <a:r>
              <a:rPr lang="en-US" sz="2200" b="0" kern="0" dirty="0" smtClean="0">
                <a:solidFill>
                  <a:srgbClr val="11542A"/>
                </a:solidFill>
                <a:latin typeface="Lato Regular"/>
                <a:cs typeface="+mn-cs"/>
              </a:rPr>
              <a:t>Project </a:t>
            </a:r>
            <a:r>
              <a:rPr lang="en-US" sz="2200" b="0" kern="0" dirty="0">
                <a:solidFill>
                  <a:srgbClr val="11542A"/>
                </a:solidFill>
                <a:latin typeface="Lato Regular"/>
                <a:cs typeface="+mn-cs"/>
              </a:rPr>
              <a:t>plan – </a:t>
            </a:r>
            <a:r>
              <a:rPr lang="en-US" sz="2200" b="0" kern="0" dirty="0" smtClean="0">
                <a:solidFill>
                  <a:srgbClr val="11542A"/>
                </a:solidFill>
                <a:latin typeface="Lato Regular"/>
                <a:cs typeface="+mn-cs"/>
              </a:rPr>
              <a:t>to be done </a:t>
            </a:r>
            <a:r>
              <a:rPr lang="en-US" sz="2200" b="0" kern="0" dirty="0">
                <a:solidFill>
                  <a:srgbClr val="11542A"/>
                </a:solidFill>
                <a:latin typeface="Lato Regular"/>
                <a:cs typeface="+mn-cs"/>
              </a:rPr>
              <a:t>with </a:t>
            </a:r>
            <a:r>
              <a:rPr lang="en-US" sz="2200" b="0" kern="0" dirty="0" smtClean="0">
                <a:solidFill>
                  <a:srgbClr val="11542A"/>
                </a:solidFill>
                <a:latin typeface="Lato Regular"/>
                <a:cs typeface="+mn-cs"/>
              </a:rPr>
              <a:t>GitHub </a:t>
            </a:r>
            <a:r>
              <a:rPr lang="en-US" sz="2200" b="0" kern="0" dirty="0">
                <a:solidFill>
                  <a:srgbClr val="11542A"/>
                </a:solidFill>
                <a:latin typeface="Lato Regular"/>
                <a:cs typeface="+mn-cs"/>
              </a:rPr>
              <a:t>issues and </a:t>
            </a:r>
            <a:r>
              <a:rPr lang="en-US" sz="2200" b="0" kern="0" dirty="0" smtClean="0">
                <a:solidFill>
                  <a:srgbClr val="11542A"/>
                </a:solidFill>
                <a:latin typeface="Lato Regular"/>
                <a:cs typeface="+mn-cs"/>
              </a:rPr>
              <a:t>with milestones</a:t>
            </a:r>
            <a:endParaRPr lang="en-US" sz="22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Creation of DOIs and </a:t>
            </a:r>
            <a:r>
              <a:rPr lang="en-US" sz="1800" b="0" kern="0" dirty="0">
                <a:solidFill>
                  <a:srgbClr val="11542A"/>
                </a:solidFill>
                <a:latin typeface="Lato Regular"/>
              </a:rPr>
              <a:t>linking of metadata to OAR </a:t>
            </a:r>
            <a:r>
              <a:rPr lang="en-US" sz="1800" b="0" kern="0" dirty="0" smtClean="0">
                <a:solidFill>
                  <a:srgbClr val="11542A"/>
                </a:solidFill>
                <a:latin typeface="Lato Regular"/>
              </a:rPr>
              <a:t>platforms </a:t>
            </a:r>
            <a:endParaRPr lang="en-US" sz="1800" b="0" kern="0" dirty="0" smtClean="0">
              <a:solidFill>
                <a:srgbClr val="11542A"/>
              </a:solidFill>
              <a:latin typeface="Lato Regular"/>
            </a:endParaRP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Two </a:t>
            </a:r>
            <a:r>
              <a:rPr lang="en-US" sz="1800" b="0" kern="0" dirty="0">
                <a:solidFill>
                  <a:srgbClr val="11542A"/>
                </a:solidFill>
                <a:latin typeface="Lato Regular"/>
                <a:cs typeface="+mn-cs"/>
              </a:rPr>
              <a:t>milestones :</a:t>
            </a:r>
          </a:p>
          <a:p>
            <a:pPr marL="1657350" lvl="2" indent="-457200" defTabSz="914400">
              <a:lnSpc>
                <a:spcPct val="100000"/>
              </a:lnSpc>
              <a:buFont typeface="Wingdings" pitchFamily="2" charset="2"/>
              <a:buChar char="Ø"/>
            </a:pPr>
            <a:r>
              <a:rPr lang="en-US" sz="1800" b="0" kern="0" dirty="0">
                <a:solidFill>
                  <a:srgbClr val="11542A"/>
                </a:solidFill>
                <a:latin typeface="Lato Regular"/>
                <a:cs typeface="+mn-cs"/>
              </a:rPr>
              <a:t>Mid-hack </a:t>
            </a:r>
            <a:r>
              <a:rPr lang="en-US" sz="1800" b="0" kern="0" dirty="0" smtClean="0">
                <a:solidFill>
                  <a:srgbClr val="11542A"/>
                </a:solidFill>
                <a:latin typeface="Lato Regular"/>
                <a:cs typeface="+mn-cs"/>
              </a:rPr>
              <a:t>checkpoint – creation of DOIs for metadata</a:t>
            </a:r>
            <a:endParaRPr lang="en-US" sz="1800" b="0" kern="0" dirty="0">
              <a:solidFill>
                <a:srgbClr val="11542A"/>
              </a:solidFill>
              <a:latin typeface="Lato Regular"/>
              <a:cs typeface="+mn-cs"/>
            </a:endParaRPr>
          </a:p>
          <a:p>
            <a:pPr marL="1657350" lvl="2" indent="-457200" defTabSz="914400">
              <a:lnSpc>
                <a:spcPct val="100000"/>
              </a:lnSpc>
              <a:buFont typeface="Wingdings" pitchFamily="2" charset="2"/>
              <a:buChar char="Ø"/>
            </a:pPr>
            <a:r>
              <a:rPr lang="en-US" sz="1800" b="0" kern="0" dirty="0">
                <a:solidFill>
                  <a:srgbClr val="11542A"/>
                </a:solidFill>
                <a:latin typeface="Lato Regular"/>
                <a:cs typeface="+mn-cs"/>
              </a:rPr>
              <a:t>End-of hack </a:t>
            </a:r>
            <a:r>
              <a:rPr lang="en-US" sz="1800" b="0" kern="0" dirty="0" smtClean="0">
                <a:solidFill>
                  <a:srgbClr val="11542A"/>
                </a:solidFill>
                <a:latin typeface="Lato Regular"/>
                <a:cs typeface="+mn-cs"/>
              </a:rPr>
              <a:t>checkpoint – linking of metadata to OAR </a:t>
            </a:r>
            <a:r>
              <a:rPr lang="en-US" sz="1800" b="0" kern="0" dirty="0" smtClean="0">
                <a:solidFill>
                  <a:srgbClr val="11542A"/>
                </a:solidFill>
                <a:latin typeface="Lato Regular"/>
                <a:cs typeface="+mn-cs"/>
              </a:rPr>
              <a:t>platforms</a:t>
            </a:r>
          </a:p>
          <a:p>
            <a:pPr marL="1657350" lvl="2"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We require features of DOIs and OAR platforms </a:t>
            </a: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Names </a:t>
            </a:r>
            <a:r>
              <a:rPr lang="en-US" sz="1800" b="0" kern="0" dirty="0">
                <a:solidFill>
                  <a:srgbClr val="11542A"/>
                </a:solidFill>
                <a:latin typeface="Lato Regular"/>
                <a:cs typeface="+mn-cs"/>
              </a:rPr>
              <a:t>and dates of your </a:t>
            </a:r>
            <a:r>
              <a:rPr lang="en-US" sz="1800" b="0" kern="0" dirty="0" smtClean="0">
                <a:solidFill>
                  <a:srgbClr val="11542A"/>
                </a:solidFill>
                <a:latin typeface="Lato Regular"/>
                <a:cs typeface="+mn-cs"/>
              </a:rPr>
              <a:t>milestones</a:t>
            </a:r>
          </a:p>
          <a:p>
            <a:pPr marL="1657350" lvl="2" indent="-457200" defTabSz="914400">
              <a:lnSpc>
                <a:spcPct val="100000"/>
              </a:lnSpc>
              <a:buFont typeface="Wingdings" pitchFamily="2" charset="2"/>
              <a:buChar char="ü"/>
            </a:pPr>
            <a:r>
              <a:rPr lang="en-US" sz="1800" b="0" kern="0" dirty="0">
                <a:solidFill>
                  <a:srgbClr val="11542A"/>
                </a:solidFill>
                <a:latin typeface="Lato Regular"/>
              </a:rPr>
              <a:t>Mid-hack checkpoint – </a:t>
            </a:r>
            <a:r>
              <a:rPr lang="en-US" sz="1800" b="0" kern="0" dirty="0" smtClean="0">
                <a:solidFill>
                  <a:srgbClr val="11542A"/>
                </a:solidFill>
                <a:latin typeface="Lato Regular"/>
              </a:rPr>
              <a:t>26 November 2016</a:t>
            </a:r>
            <a:endParaRPr lang="en-US" sz="1800" b="0" kern="0" dirty="0">
              <a:solidFill>
                <a:srgbClr val="11542A"/>
              </a:solidFill>
              <a:latin typeface="Lato Regular"/>
            </a:endParaRPr>
          </a:p>
          <a:p>
            <a:pPr marL="1657350" lvl="2" indent="-457200" defTabSz="914400">
              <a:lnSpc>
                <a:spcPct val="100000"/>
              </a:lnSpc>
              <a:buFont typeface="Wingdings" pitchFamily="2" charset="2"/>
              <a:buChar char="ü"/>
            </a:pPr>
            <a:r>
              <a:rPr lang="en-US" sz="1800" b="0" kern="0" dirty="0">
                <a:solidFill>
                  <a:srgbClr val="11542A"/>
                </a:solidFill>
                <a:latin typeface="Lato Regular"/>
              </a:rPr>
              <a:t>End-of hack </a:t>
            </a:r>
            <a:r>
              <a:rPr lang="en-US" sz="1800" b="0" kern="0" dirty="0" smtClean="0">
                <a:solidFill>
                  <a:srgbClr val="11542A"/>
                </a:solidFill>
                <a:latin typeface="Lato Regular"/>
              </a:rPr>
              <a:t>checkpoint </a:t>
            </a:r>
            <a:r>
              <a:rPr lang="en-US" sz="1800" b="0" kern="0" dirty="0">
                <a:solidFill>
                  <a:srgbClr val="11542A"/>
                </a:solidFill>
                <a:latin typeface="Lato Regular"/>
              </a:rPr>
              <a:t> – </a:t>
            </a:r>
            <a:r>
              <a:rPr lang="en-US" sz="1800" b="0" kern="0" dirty="0" smtClean="0">
                <a:solidFill>
                  <a:srgbClr val="11542A"/>
                </a:solidFill>
                <a:latin typeface="Lato Regular"/>
              </a:rPr>
              <a:t>30 December </a:t>
            </a:r>
            <a:r>
              <a:rPr lang="en-US" sz="1800" b="0" kern="0" dirty="0">
                <a:solidFill>
                  <a:srgbClr val="11542A"/>
                </a:solidFill>
                <a:latin typeface="Lato Regular"/>
              </a:rPr>
              <a:t>2016</a:t>
            </a:r>
          </a:p>
          <a:p>
            <a:pPr lvl="2" indent="0" defTabSz="914400">
              <a:lnSpc>
                <a:spcPct val="100000"/>
              </a:lnSpc>
            </a:pPr>
            <a:endParaRPr lang="en-US" sz="1800" b="0" kern="0" dirty="0">
              <a:solidFill>
                <a:srgbClr val="11542A"/>
              </a:solidFill>
              <a:latin typeface="Lato Regular"/>
              <a:cs typeface="+mn-cs"/>
            </a:endParaRPr>
          </a:p>
        </p:txBody>
      </p:sp>
    </p:spTree>
    <p:extLst>
      <p:ext uri="{BB962C8B-B14F-4D97-AF65-F5344CB8AC3E}">
        <p14:creationId xmlns:p14="http://schemas.microsoft.com/office/powerpoint/2010/main" val="254394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013" y="87149"/>
            <a:ext cx="8229600" cy="838838"/>
          </a:xfrm>
          <a:noFill/>
        </p:spPr>
        <p:txBody>
          <a:bodyPr>
            <a:normAutofit/>
          </a:bodyPr>
          <a:lstStyle/>
          <a:p>
            <a:r>
              <a:rPr lang="en-US" dirty="0">
                <a:solidFill>
                  <a:srgbClr val="13643A"/>
                </a:solidFill>
                <a:latin typeface="Lato Regular"/>
                <a:cs typeface="Lato Light"/>
              </a:rPr>
              <a:t>R</a:t>
            </a:r>
            <a:r>
              <a:rPr lang="en-US" dirty="0" smtClean="0">
                <a:solidFill>
                  <a:srgbClr val="13643A"/>
                </a:solidFill>
                <a:latin typeface="Lato Regular"/>
                <a:cs typeface="Lato Light"/>
              </a:rPr>
              <a:t>isks and unknowns </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17</a:t>
            </a:fld>
            <a:endParaRPr lang="fr-FR" dirty="0"/>
          </a:p>
        </p:txBody>
      </p:sp>
      <p:sp>
        <p:nvSpPr>
          <p:cNvPr id="24" name="Espace réservé du contenu 3"/>
          <p:cNvSpPr txBox="1">
            <a:spLocks/>
          </p:cNvSpPr>
          <p:nvPr/>
        </p:nvSpPr>
        <p:spPr>
          <a:xfrm>
            <a:off x="361902" y="1506828"/>
            <a:ext cx="8291767" cy="3827172"/>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457200" indent="-457200" defTabSz="914400">
              <a:lnSpc>
                <a:spcPct val="100000"/>
              </a:lnSpc>
              <a:buFont typeface="Arial" panose="020B0604020202020204" pitchFamily="34" charset="0"/>
              <a:buChar char="•"/>
            </a:pPr>
            <a:r>
              <a:rPr lang="en-US" sz="2200" b="0" kern="0" dirty="0">
                <a:solidFill>
                  <a:srgbClr val="11542A"/>
                </a:solidFill>
                <a:latin typeface="Lato Regular"/>
                <a:cs typeface="+mn-cs"/>
              </a:rPr>
              <a:t>What </a:t>
            </a:r>
            <a:r>
              <a:rPr lang="en-US" sz="2200" b="0" kern="0" dirty="0" smtClean="0">
                <a:solidFill>
                  <a:srgbClr val="11542A"/>
                </a:solidFill>
                <a:latin typeface="Lato Regular"/>
                <a:cs typeface="+mn-cs"/>
              </a:rPr>
              <a:t>could get on the way/obstacles </a:t>
            </a:r>
            <a:endParaRPr lang="en-US" sz="2200" b="0" kern="0" dirty="0" smtClean="0">
              <a:solidFill>
                <a:srgbClr val="11542A"/>
              </a:solidFill>
              <a:latin typeface="Lato Regular"/>
              <a:cs typeface="+mn-cs"/>
            </a:endParaRPr>
          </a:p>
          <a:p>
            <a:pPr marL="457200" indent="-457200" defTabSz="914400">
              <a:lnSpc>
                <a:spcPct val="100000"/>
              </a:lnSpc>
              <a:buFont typeface="Arial" panose="020B0604020202020204" pitchFamily="34" charset="0"/>
              <a:buChar char="•"/>
            </a:pPr>
            <a:endParaRPr lang="en-US" sz="2200" b="0" kern="0" dirty="0" smtClean="0">
              <a:solidFill>
                <a:srgbClr val="11542A"/>
              </a:solidFill>
              <a:latin typeface="Lato Regular"/>
              <a:cs typeface="+mn-cs"/>
            </a:endParaRPr>
          </a:p>
          <a:p>
            <a:pPr marL="457200" indent="-457200" defTabSz="914400">
              <a:lnSpc>
                <a:spcPct val="100000"/>
              </a:lnSpc>
              <a:buFont typeface="Wingdings" pitchFamily="2" charset="2"/>
              <a:buChar char="Ø"/>
            </a:pPr>
            <a:r>
              <a:rPr lang="en-US" sz="2200" kern="0" dirty="0" smtClean="0">
                <a:solidFill>
                  <a:srgbClr val="11542A"/>
                </a:solidFill>
                <a:latin typeface="Lato Regular"/>
                <a:cs typeface="+mn-cs"/>
              </a:rPr>
              <a:t>Time (</a:t>
            </a:r>
            <a:r>
              <a:rPr lang="en-US" sz="2200" kern="0" dirty="0">
                <a:solidFill>
                  <a:srgbClr val="11542A"/>
                </a:solidFill>
                <a:latin typeface="Lato Regular"/>
              </a:rPr>
              <a:t>other official workloads</a:t>
            </a:r>
            <a:r>
              <a:rPr lang="en-US" sz="2200" kern="0" dirty="0" smtClean="0">
                <a:solidFill>
                  <a:srgbClr val="11542A"/>
                </a:solidFill>
                <a:latin typeface="Lato Regular"/>
              </a:rPr>
              <a:t>, </a:t>
            </a:r>
            <a:r>
              <a:rPr lang="en-US" sz="2200" kern="0" dirty="0" err="1" smtClean="0">
                <a:solidFill>
                  <a:srgbClr val="11542A"/>
                </a:solidFill>
                <a:latin typeface="Lato Regular"/>
              </a:rPr>
              <a:t>etc</a:t>
            </a:r>
            <a:r>
              <a:rPr lang="en-US" sz="2200" kern="0" dirty="0" smtClean="0">
                <a:solidFill>
                  <a:srgbClr val="11542A"/>
                </a:solidFill>
                <a:latin typeface="Lato Regular"/>
              </a:rPr>
              <a:t>)</a:t>
            </a:r>
            <a:endParaRPr lang="en-US" sz="2200" kern="0" dirty="0" smtClean="0">
              <a:solidFill>
                <a:srgbClr val="11542A"/>
              </a:solidFill>
              <a:latin typeface="Lato Regular"/>
              <a:cs typeface="+mn-cs"/>
            </a:endParaRPr>
          </a:p>
          <a:p>
            <a:pPr marL="457200" indent="-457200" defTabSz="914400">
              <a:lnSpc>
                <a:spcPct val="100000"/>
              </a:lnSpc>
              <a:buFont typeface="Wingdings" pitchFamily="2" charset="2"/>
              <a:buChar char="Ø"/>
            </a:pPr>
            <a:endParaRPr lang="en-US" sz="2200" kern="0" dirty="0" smtClean="0">
              <a:solidFill>
                <a:srgbClr val="11542A"/>
              </a:solidFill>
              <a:latin typeface="Lato Regular"/>
              <a:cs typeface="+mn-cs"/>
            </a:endParaRPr>
          </a:p>
          <a:p>
            <a:pPr marL="457200" indent="-457200" defTabSz="914400">
              <a:lnSpc>
                <a:spcPct val="100000"/>
              </a:lnSpc>
              <a:buFont typeface="Wingdings" pitchFamily="2" charset="2"/>
              <a:buChar char="Ø"/>
            </a:pPr>
            <a:r>
              <a:rPr lang="en-US" sz="2200" kern="0" dirty="0" smtClean="0">
                <a:solidFill>
                  <a:srgbClr val="11542A"/>
                </a:solidFill>
                <a:latin typeface="Lato Regular"/>
                <a:cs typeface="+mn-cs"/>
              </a:rPr>
              <a:t>R</a:t>
            </a:r>
            <a:r>
              <a:rPr lang="en-US" sz="2200" kern="0" dirty="0" smtClean="0">
                <a:solidFill>
                  <a:srgbClr val="11542A"/>
                </a:solidFill>
                <a:latin typeface="Lato Regular"/>
                <a:cs typeface="+mn-cs"/>
              </a:rPr>
              <a:t>esources </a:t>
            </a:r>
            <a:r>
              <a:rPr lang="en-US" sz="2200" kern="0" dirty="0" smtClean="0">
                <a:solidFill>
                  <a:srgbClr val="11542A"/>
                </a:solidFill>
                <a:latin typeface="Lato Regular"/>
                <a:cs typeface="+mn-cs"/>
              </a:rPr>
              <a:t>(internet, server, electricity, </a:t>
            </a:r>
            <a:r>
              <a:rPr lang="en-US" sz="2200" kern="0" dirty="0" err="1" smtClean="0">
                <a:solidFill>
                  <a:srgbClr val="11542A"/>
                </a:solidFill>
                <a:latin typeface="Lato Regular"/>
                <a:cs typeface="+mn-cs"/>
              </a:rPr>
              <a:t>etc</a:t>
            </a:r>
            <a:r>
              <a:rPr lang="en-US" sz="2200" kern="0" dirty="0" smtClean="0">
                <a:solidFill>
                  <a:srgbClr val="11542A"/>
                </a:solidFill>
                <a:latin typeface="Lato Regular"/>
                <a:cs typeface="+mn-cs"/>
              </a:rPr>
              <a:t>)</a:t>
            </a:r>
          </a:p>
          <a:p>
            <a:pPr marL="457200" indent="-457200" defTabSz="914400">
              <a:lnSpc>
                <a:spcPct val="100000"/>
              </a:lnSpc>
              <a:buFont typeface="Arial" panose="020B0604020202020204" pitchFamily="34" charset="0"/>
              <a:buChar char="•"/>
            </a:pPr>
            <a:endParaRPr lang="en-US" sz="2200" kern="0" dirty="0" smtClean="0">
              <a:solidFill>
                <a:srgbClr val="11542A"/>
              </a:solidFill>
              <a:latin typeface="Lato Regular"/>
              <a:cs typeface="+mn-cs"/>
            </a:endParaRPr>
          </a:p>
          <a:p>
            <a:pPr marL="457200" indent="-457200" defTabSz="914400">
              <a:lnSpc>
                <a:spcPct val="100000"/>
              </a:lnSpc>
              <a:buFont typeface="Wingdings" pitchFamily="2" charset="2"/>
              <a:buChar char="Ø"/>
            </a:pPr>
            <a:r>
              <a:rPr lang="en-US" sz="2200" kern="0" dirty="0" smtClean="0">
                <a:solidFill>
                  <a:srgbClr val="11542A"/>
                </a:solidFill>
                <a:latin typeface="Lato Regular"/>
                <a:cs typeface="+mn-cs"/>
              </a:rPr>
              <a:t>Strike actions or lack of commitment by team members</a:t>
            </a:r>
            <a:endParaRPr lang="en-US" sz="2200" kern="0" dirty="0">
              <a:solidFill>
                <a:srgbClr val="11542A"/>
              </a:solidFill>
              <a:latin typeface="Lato Regular"/>
              <a:cs typeface="+mn-cs"/>
            </a:endParaRPr>
          </a:p>
        </p:txBody>
      </p:sp>
    </p:spTree>
    <p:extLst>
      <p:ext uri="{BB962C8B-B14F-4D97-AF65-F5344CB8AC3E}">
        <p14:creationId xmlns:p14="http://schemas.microsoft.com/office/powerpoint/2010/main" val="226243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Summary (Expected Outcomes)</a:t>
            </a:r>
            <a:endParaRPr lang="en-US" sz="4000" dirty="0"/>
          </a:p>
        </p:txBody>
      </p:sp>
      <p:sp>
        <p:nvSpPr>
          <p:cNvPr id="4" name="Content Placeholder 3"/>
          <p:cNvSpPr>
            <a:spLocks noGrp="1"/>
          </p:cNvSpPr>
          <p:nvPr>
            <p:ph sz="quarter" idx="13"/>
          </p:nvPr>
        </p:nvSpPr>
        <p:spPr/>
        <p:txBody>
          <a:bodyPr>
            <a:normAutofit/>
          </a:bodyPr>
          <a:lstStyle/>
          <a:p>
            <a:r>
              <a:rPr lang="en-US" sz="2400" dirty="0" smtClean="0"/>
              <a:t>Include Federated log-in (Research networks, e.g., WACREN, </a:t>
            </a:r>
            <a:r>
              <a:rPr lang="en-US" sz="2400" dirty="0" err="1" smtClean="0"/>
              <a:t>NgREN</a:t>
            </a:r>
            <a:r>
              <a:rPr lang="en-US" sz="2400" dirty="0" smtClean="0"/>
              <a:t>, </a:t>
            </a:r>
            <a:r>
              <a:rPr lang="en-US" sz="2400" dirty="0" err="1" smtClean="0"/>
              <a:t>etc</a:t>
            </a:r>
            <a:r>
              <a:rPr lang="en-US" sz="2400" dirty="0" smtClean="0"/>
              <a:t>)</a:t>
            </a:r>
          </a:p>
          <a:p>
            <a:endParaRPr lang="en-US" sz="2400" dirty="0" smtClean="0"/>
          </a:p>
          <a:p>
            <a:r>
              <a:rPr lang="en-US" sz="2400" dirty="0" smtClean="0"/>
              <a:t>Create DOI for documentation and data</a:t>
            </a:r>
          </a:p>
          <a:p>
            <a:endParaRPr lang="en-US" sz="2400" dirty="0"/>
          </a:p>
          <a:p>
            <a:r>
              <a:rPr lang="en-US" sz="2400" dirty="0" smtClean="0"/>
              <a:t>Link to social media platforms (Twitter &amp; Facebook)</a:t>
            </a:r>
          </a:p>
          <a:p>
            <a:endParaRPr lang="en-US" sz="2400" dirty="0"/>
          </a:p>
          <a:p>
            <a:r>
              <a:rPr lang="en-US" sz="2400" dirty="0" smtClean="0"/>
              <a:t>Include compatible graphical analysis tools?</a:t>
            </a:r>
            <a:endParaRPr lang="en-US" sz="2400" dirty="0"/>
          </a:p>
        </p:txBody>
      </p:sp>
      <p:sp>
        <p:nvSpPr>
          <p:cNvPr id="2" name="Slide Number Placeholder 1"/>
          <p:cNvSpPr>
            <a:spLocks noGrp="1"/>
          </p:cNvSpPr>
          <p:nvPr>
            <p:ph type="sldNum" sz="quarter" idx="4"/>
          </p:nvPr>
        </p:nvSpPr>
        <p:spPr/>
        <p:txBody>
          <a:bodyPr/>
          <a:lstStyle/>
          <a:p>
            <a:fld id="{BFC7A446-BA7D-844E-8DE1-1A32F4BA0B64}" type="slidenum">
              <a:rPr lang="fr-FR" smtClean="0"/>
              <a:pPr/>
              <a:t>18</a:t>
            </a:fld>
            <a:endParaRPr lang="fr-FR" dirty="0"/>
          </a:p>
        </p:txBody>
      </p:sp>
    </p:spTree>
    <p:extLst>
      <p:ext uri="{BB962C8B-B14F-4D97-AF65-F5344CB8AC3E}">
        <p14:creationId xmlns:p14="http://schemas.microsoft.com/office/powerpoint/2010/main" val="3240852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Acknowledgements</a:t>
            </a:r>
            <a:endParaRPr lang="en-US" dirty="0"/>
          </a:p>
        </p:txBody>
      </p:sp>
      <p:sp>
        <p:nvSpPr>
          <p:cNvPr id="4" name="Content Placeholder 3"/>
          <p:cNvSpPr>
            <a:spLocks noGrp="1"/>
          </p:cNvSpPr>
          <p:nvPr>
            <p:ph sz="quarter" idx="13"/>
          </p:nvPr>
        </p:nvSpPr>
        <p:spPr/>
        <p:txBody>
          <a:bodyPr/>
          <a:lstStyle/>
          <a:p>
            <a:r>
              <a:rPr lang="en-US" dirty="0" err="1" smtClean="0"/>
              <a:t>Sci-gaia</a:t>
            </a:r>
            <a:endParaRPr lang="en-US" dirty="0" smtClean="0"/>
          </a:p>
          <a:p>
            <a:endParaRPr lang="en-US" dirty="0" smtClean="0"/>
          </a:p>
          <a:p>
            <a:r>
              <a:rPr lang="en-US" dirty="0" smtClean="0"/>
              <a:t>WACREN</a:t>
            </a:r>
          </a:p>
          <a:p>
            <a:endParaRPr lang="en-US" dirty="0" smtClean="0"/>
          </a:p>
          <a:p>
            <a:r>
              <a:rPr lang="en-US" dirty="0" err="1" smtClean="0"/>
              <a:t>Eko-Konnect</a:t>
            </a:r>
            <a:endParaRPr lang="en-US" dirty="0" smtClean="0"/>
          </a:p>
          <a:p>
            <a:endParaRPr lang="en-US" dirty="0" smtClean="0"/>
          </a:p>
          <a:p>
            <a:r>
              <a:rPr lang="en-US" dirty="0" smtClean="0"/>
              <a:t>OECD/PARIS21</a:t>
            </a:r>
          </a:p>
          <a:p>
            <a:endParaRPr lang="en-US" dirty="0" smtClean="0"/>
          </a:p>
          <a:p>
            <a:r>
              <a:rPr lang="en-US" dirty="0" smtClean="0"/>
              <a:t>University of Ibadan</a:t>
            </a:r>
          </a:p>
          <a:p>
            <a:endParaRPr lang="en-US" dirty="0"/>
          </a:p>
          <a:p>
            <a:r>
              <a:rPr lang="en-US" dirty="0" smtClean="0"/>
              <a:t>Team members</a:t>
            </a:r>
          </a:p>
          <a:p>
            <a:endParaRPr lang="en-US" dirty="0"/>
          </a:p>
        </p:txBody>
      </p:sp>
      <p:sp>
        <p:nvSpPr>
          <p:cNvPr id="2" name="Slide Number Placeholder 1"/>
          <p:cNvSpPr>
            <a:spLocks noGrp="1"/>
          </p:cNvSpPr>
          <p:nvPr>
            <p:ph type="sldNum" sz="quarter" idx="4"/>
          </p:nvPr>
        </p:nvSpPr>
        <p:spPr/>
        <p:txBody>
          <a:bodyPr/>
          <a:lstStyle/>
          <a:p>
            <a:fld id="{BFC7A446-BA7D-844E-8DE1-1A32F4BA0B64}" type="slidenum">
              <a:rPr lang="fr-FR" smtClean="0"/>
              <a:pPr/>
              <a:t>19</a:t>
            </a:fld>
            <a:endParaRPr lang="fr-FR" dirty="0"/>
          </a:p>
        </p:txBody>
      </p:sp>
    </p:spTree>
    <p:extLst>
      <p:ext uri="{BB962C8B-B14F-4D97-AF65-F5344CB8AC3E}">
        <p14:creationId xmlns:p14="http://schemas.microsoft.com/office/powerpoint/2010/main" val="1533144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0013" y="413723"/>
            <a:ext cx="8229600" cy="838838"/>
          </a:xfrm>
          <a:noFill/>
        </p:spPr>
        <p:txBody>
          <a:bodyPr/>
          <a:lstStyle/>
          <a:p>
            <a:r>
              <a:rPr lang="en-GB" dirty="0" smtClean="0">
                <a:solidFill>
                  <a:srgbClr val="13643A"/>
                </a:solidFill>
                <a:latin typeface="Lato Regular"/>
                <a:cs typeface="Lato Regular"/>
              </a:rPr>
              <a:t>Outline</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2</a:t>
            </a:fld>
            <a:endParaRPr lang="fr-FR" dirty="0"/>
          </a:p>
        </p:txBody>
      </p:sp>
      <p:sp>
        <p:nvSpPr>
          <p:cNvPr id="6" name="Espace réservé du contenu 3"/>
          <p:cNvSpPr txBox="1">
            <a:spLocks/>
          </p:cNvSpPr>
          <p:nvPr/>
        </p:nvSpPr>
        <p:spPr>
          <a:xfrm>
            <a:off x="457200" y="1375581"/>
            <a:ext cx="8210578" cy="5027229"/>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457200" indent="-457200" defTabSz="914400">
              <a:lnSpc>
                <a:spcPct val="100000"/>
              </a:lnSpc>
              <a:buFont typeface="Arial" panose="020B0604020202020204" pitchFamily="34" charset="0"/>
              <a:buChar char="•"/>
            </a:pPr>
            <a:r>
              <a:rPr lang="en-US" sz="2800" b="0" kern="0" dirty="0">
                <a:solidFill>
                  <a:srgbClr val="13643A"/>
                </a:solidFill>
                <a:latin typeface="Lato Regular"/>
                <a:cs typeface="+mn-cs"/>
              </a:rPr>
              <a:t>Scientific problem </a:t>
            </a:r>
            <a:r>
              <a:rPr lang="en-US" sz="2800" b="0" kern="0" dirty="0" smtClean="0">
                <a:solidFill>
                  <a:srgbClr val="13643A"/>
                </a:solidFill>
                <a:latin typeface="Lato Regular"/>
                <a:cs typeface="+mn-cs"/>
              </a:rPr>
              <a:t>area</a:t>
            </a:r>
          </a:p>
          <a:p>
            <a:pPr marL="457200" indent="-457200" defTabSz="914400">
              <a:lnSpc>
                <a:spcPct val="100000"/>
              </a:lnSpc>
              <a:buFont typeface="Arial" panose="020B0604020202020204" pitchFamily="34" charset="0"/>
              <a:buChar char="•"/>
            </a:pPr>
            <a:endParaRPr lang="en-US" sz="2800" b="0" kern="0" dirty="0">
              <a:solidFill>
                <a:srgbClr val="13643A"/>
              </a:solidFill>
              <a:latin typeface="Lato Regular"/>
              <a:cs typeface="+mn-cs"/>
            </a:endParaRPr>
          </a:p>
          <a:p>
            <a:pPr marL="457200" indent="-457200" defTabSz="914400">
              <a:lnSpc>
                <a:spcPct val="100000"/>
              </a:lnSpc>
              <a:buFont typeface="Arial" panose="020B0604020202020204" pitchFamily="34" charset="0"/>
              <a:buChar char="•"/>
            </a:pPr>
            <a:r>
              <a:rPr lang="en-US" sz="2800" b="0" kern="0" dirty="0">
                <a:solidFill>
                  <a:srgbClr val="13643A"/>
                </a:solidFill>
                <a:latin typeface="Lato Regular"/>
                <a:cs typeface="+mn-cs"/>
              </a:rPr>
              <a:t>Starting </a:t>
            </a:r>
            <a:r>
              <a:rPr lang="en-US" sz="2800" b="0" kern="0" dirty="0" smtClean="0">
                <a:solidFill>
                  <a:srgbClr val="13643A"/>
                </a:solidFill>
                <a:latin typeface="Lato Regular"/>
                <a:cs typeface="+mn-cs"/>
              </a:rPr>
              <a:t>point </a:t>
            </a:r>
          </a:p>
          <a:p>
            <a:pPr marL="457200" indent="-457200" defTabSz="914400">
              <a:lnSpc>
                <a:spcPct val="100000"/>
              </a:lnSpc>
              <a:buFont typeface="Arial" panose="020B0604020202020204" pitchFamily="34" charset="0"/>
              <a:buChar char="•"/>
            </a:pPr>
            <a:endParaRPr lang="en-US" sz="2800" b="0" kern="0" dirty="0" smtClean="0">
              <a:solidFill>
                <a:srgbClr val="13643A"/>
              </a:solidFill>
              <a:latin typeface="Lato Regular"/>
              <a:cs typeface="+mn-cs"/>
            </a:endParaRPr>
          </a:p>
          <a:p>
            <a:pPr marL="457200" indent="-457200" defTabSz="914400">
              <a:lnSpc>
                <a:spcPct val="100000"/>
              </a:lnSpc>
              <a:buFont typeface="Arial" panose="020B0604020202020204" pitchFamily="34" charset="0"/>
              <a:buChar char="•"/>
            </a:pPr>
            <a:r>
              <a:rPr lang="en-US" sz="2800" b="0" kern="0" dirty="0" smtClean="0">
                <a:solidFill>
                  <a:srgbClr val="13643A"/>
                </a:solidFill>
                <a:latin typeface="Lato Regular"/>
                <a:cs typeface="+mn-cs"/>
              </a:rPr>
              <a:t>Where we are</a:t>
            </a:r>
          </a:p>
          <a:p>
            <a:pPr marL="457200" indent="-457200" defTabSz="914400">
              <a:lnSpc>
                <a:spcPct val="100000"/>
              </a:lnSpc>
              <a:buFont typeface="Arial" panose="020B0604020202020204" pitchFamily="34" charset="0"/>
              <a:buChar char="•"/>
            </a:pPr>
            <a:endParaRPr lang="en-US" sz="2800" b="0" kern="0" dirty="0" smtClean="0">
              <a:solidFill>
                <a:srgbClr val="13643A"/>
              </a:solidFill>
              <a:latin typeface="Lato Regular"/>
              <a:cs typeface="+mn-cs"/>
            </a:endParaRPr>
          </a:p>
          <a:p>
            <a:pPr marL="457200" indent="-457200" defTabSz="914400">
              <a:lnSpc>
                <a:spcPct val="100000"/>
              </a:lnSpc>
              <a:buFont typeface="Arial" panose="020B0604020202020204" pitchFamily="34" charset="0"/>
              <a:buChar char="•"/>
            </a:pPr>
            <a:r>
              <a:rPr lang="en-US" sz="2800" b="0" kern="0" dirty="0" smtClean="0">
                <a:solidFill>
                  <a:srgbClr val="13643A"/>
                </a:solidFill>
                <a:latin typeface="Lato Regular"/>
                <a:cs typeface="+mn-cs"/>
              </a:rPr>
              <a:t>Computational </a:t>
            </a:r>
            <a:r>
              <a:rPr lang="en-US" sz="2800" b="0" kern="0" dirty="0">
                <a:solidFill>
                  <a:srgbClr val="13643A"/>
                </a:solidFill>
                <a:latin typeface="Lato Regular"/>
                <a:cs typeface="+mn-cs"/>
              </a:rPr>
              <a:t>and data </a:t>
            </a:r>
            <a:r>
              <a:rPr lang="en-US" sz="2800" b="0" kern="0" dirty="0" smtClean="0">
                <a:solidFill>
                  <a:srgbClr val="13643A"/>
                </a:solidFill>
                <a:latin typeface="Lato Regular"/>
                <a:cs typeface="+mn-cs"/>
              </a:rPr>
              <a:t>model</a:t>
            </a:r>
          </a:p>
          <a:p>
            <a:pPr marL="457200" indent="-457200" defTabSz="914400">
              <a:lnSpc>
                <a:spcPct val="100000"/>
              </a:lnSpc>
              <a:buFont typeface="Arial" panose="020B0604020202020204" pitchFamily="34" charset="0"/>
              <a:buChar char="•"/>
            </a:pPr>
            <a:endParaRPr lang="en-US" sz="2800" b="0" kern="0" dirty="0">
              <a:solidFill>
                <a:srgbClr val="13643A"/>
              </a:solidFill>
              <a:latin typeface="Lato Regular"/>
              <a:cs typeface="+mn-cs"/>
            </a:endParaRPr>
          </a:p>
          <a:p>
            <a:pPr marL="457200" indent="-457200" defTabSz="914400">
              <a:lnSpc>
                <a:spcPct val="100000"/>
              </a:lnSpc>
              <a:buFont typeface="Arial" panose="020B0604020202020204" pitchFamily="34" charset="0"/>
              <a:buChar char="•"/>
            </a:pPr>
            <a:r>
              <a:rPr lang="en-US" sz="2800" b="0" kern="0" dirty="0">
                <a:solidFill>
                  <a:srgbClr val="13643A"/>
                </a:solidFill>
                <a:latin typeface="Lato Regular"/>
                <a:cs typeface="+mn-cs"/>
              </a:rPr>
              <a:t>Implementation </a:t>
            </a:r>
            <a:r>
              <a:rPr lang="en-US" sz="2800" b="0" kern="0" dirty="0" smtClean="0">
                <a:solidFill>
                  <a:srgbClr val="13643A"/>
                </a:solidFill>
                <a:latin typeface="Lato Regular"/>
                <a:cs typeface="+mn-cs"/>
              </a:rPr>
              <a:t>strategy</a:t>
            </a:r>
          </a:p>
          <a:p>
            <a:pPr marL="457200" indent="-457200" defTabSz="914400">
              <a:lnSpc>
                <a:spcPct val="100000"/>
              </a:lnSpc>
              <a:buFont typeface="Arial" panose="020B0604020202020204" pitchFamily="34" charset="0"/>
              <a:buChar char="•"/>
            </a:pPr>
            <a:endParaRPr lang="en-US" sz="2800" b="0" kern="0" dirty="0" smtClean="0">
              <a:solidFill>
                <a:srgbClr val="13643A"/>
              </a:solidFill>
              <a:latin typeface="Lato Regular"/>
              <a:cs typeface="+mn-cs"/>
            </a:endParaRPr>
          </a:p>
          <a:p>
            <a:pPr marL="457200" indent="-457200" defTabSz="914400">
              <a:lnSpc>
                <a:spcPct val="100000"/>
              </a:lnSpc>
              <a:buFont typeface="Arial" panose="020B0604020202020204" pitchFamily="34" charset="0"/>
              <a:buChar char="•"/>
            </a:pPr>
            <a:r>
              <a:rPr lang="en-US" sz="2800" b="0" kern="0" dirty="0">
                <a:solidFill>
                  <a:srgbClr val="13643A"/>
                </a:solidFill>
                <a:latin typeface="Lato Regular"/>
              </a:rPr>
              <a:t>Where we </a:t>
            </a:r>
            <a:r>
              <a:rPr lang="en-US" sz="2800" b="0" kern="0" dirty="0" smtClean="0">
                <a:solidFill>
                  <a:srgbClr val="13643A"/>
                </a:solidFill>
                <a:latin typeface="Lato Regular"/>
              </a:rPr>
              <a:t>want to be</a:t>
            </a:r>
            <a:endParaRPr lang="en-US" sz="2800" b="0" kern="0" dirty="0">
              <a:solidFill>
                <a:srgbClr val="13643A"/>
              </a:solidFill>
              <a:latin typeface="Lato Regular"/>
            </a:endParaRPr>
          </a:p>
          <a:p>
            <a:pPr marL="457200" indent="-457200" defTabSz="914400">
              <a:lnSpc>
                <a:spcPct val="100000"/>
              </a:lnSpc>
              <a:buFont typeface="Arial" panose="020B0604020202020204" pitchFamily="34" charset="0"/>
              <a:buChar char="•"/>
            </a:pPr>
            <a:endParaRPr lang="en-US" sz="2800" b="0" kern="0" dirty="0" smtClean="0">
              <a:solidFill>
                <a:srgbClr val="13643A"/>
              </a:solidFill>
              <a:latin typeface="Lato Regular"/>
              <a:cs typeface="+mn-cs"/>
            </a:endParaRPr>
          </a:p>
          <a:p>
            <a:pPr marL="457200" indent="-457200" defTabSz="914400">
              <a:lnSpc>
                <a:spcPct val="100000"/>
              </a:lnSpc>
              <a:buFont typeface="Arial" panose="020B0604020202020204" pitchFamily="34" charset="0"/>
              <a:buChar char="•"/>
            </a:pPr>
            <a:endParaRPr lang="en-US" sz="2800" b="0" kern="0" dirty="0">
              <a:solidFill>
                <a:srgbClr val="13643A"/>
              </a:solidFill>
              <a:latin typeface="Lato Regular"/>
              <a:cs typeface="+mn-cs"/>
            </a:endParaRPr>
          </a:p>
          <a:p>
            <a:pPr defTabSz="914400">
              <a:lnSpc>
                <a:spcPct val="100000"/>
              </a:lnSpc>
            </a:pPr>
            <a:endParaRPr lang="en-US" sz="2800" b="0" kern="0" dirty="0" smtClean="0">
              <a:solidFill>
                <a:srgbClr val="13643A"/>
              </a:solidFill>
              <a:latin typeface="Lato Regular"/>
              <a:cs typeface="+mn-cs"/>
            </a:endParaRPr>
          </a:p>
        </p:txBody>
      </p:sp>
    </p:spTree>
    <p:extLst>
      <p:ext uri="{BB962C8B-B14F-4D97-AF65-F5344CB8AC3E}">
        <p14:creationId xmlns:p14="http://schemas.microsoft.com/office/powerpoint/2010/main" val="364976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81944" y="2024831"/>
            <a:ext cx="6756400" cy="1777923"/>
          </a:xfrm>
          <a:prstGeom prst="rect">
            <a:avLst/>
          </a:prstGeom>
          <a:noFill/>
        </p:spPr>
        <p:txBody>
          <a:bodyPr wrap="square" rtlCol="0">
            <a:spAutoFit/>
          </a:bodyPr>
          <a:lstStyle/>
          <a:p>
            <a:pPr algn="ctr">
              <a:lnSpc>
                <a:spcPct val="120000"/>
              </a:lnSpc>
            </a:pPr>
            <a:r>
              <a:rPr lang="en-GB" sz="2800" dirty="0" smtClean="0">
                <a:solidFill>
                  <a:srgbClr val="13643A"/>
                </a:solidFill>
                <a:latin typeface="Lato Regular"/>
                <a:cs typeface="Lato Regular"/>
              </a:rPr>
              <a:t>Thank</a:t>
            </a:r>
            <a:r>
              <a:rPr lang="en-GB" sz="2800" dirty="0" smtClean="0">
                <a:solidFill>
                  <a:srgbClr val="13643A"/>
                </a:solidFill>
                <a:latin typeface="Lato Light"/>
                <a:cs typeface="Lato Light"/>
              </a:rPr>
              <a:t> </a:t>
            </a:r>
            <a:r>
              <a:rPr lang="en-GB" sz="2800" baseline="0" dirty="0" smtClean="0">
                <a:solidFill>
                  <a:srgbClr val="13643A"/>
                </a:solidFill>
                <a:latin typeface="Lato Light"/>
                <a:cs typeface="Lato Light"/>
              </a:rPr>
              <a:t>you! </a:t>
            </a:r>
          </a:p>
          <a:p>
            <a:pPr algn="ctr">
              <a:lnSpc>
                <a:spcPct val="120000"/>
              </a:lnSpc>
              <a:defRPr/>
            </a:pPr>
            <a:r>
              <a:rPr lang="en-GB" sz="1600" baseline="0" dirty="0" smtClean="0">
                <a:solidFill>
                  <a:srgbClr val="13643A"/>
                </a:solidFill>
                <a:latin typeface="Lato Light"/>
                <a:cs typeface="Lato Light"/>
                <a:hlinkClick r:id="rId3"/>
              </a:rPr>
              <a:t>waleolayide@yahoo.com</a:t>
            </a:r>
            <a:r>
              <a:rPr lang="en-GB" sz="1600" baseline="0" dirty="0" smtClean="0">
                <a:solidFill>
                  <a:srgbClr val="13643A"/>
                </a:solidFill>
                <a:latin typeface="Lato Light"/>
                <a:cs typeface="Lato Light"/>
              </a:rPr>
              <a:t>, </a:t>
            </a:r>
            <a:r>
              <a:rPr lang="en-GB" sz="1600" baseline="0" dirty="0" smtClean="0">
                <a:solidFill>
                  <a:srgbClr val="13643A"/>
                </a:solidFill>
                <a:latin typeface="Lato Light"/>
                <a:cs typeface="Lato Light"/>
                <a:hlinkClick r:id="rId4"/>
              </a:rPr>
              <a:t>oe.olayide@ui.edu.ng</a:t>
            </a:r>
            <a:r>
              <a:rPr lang="en-GB" sz="1600" baseline="0" dirty="0" smtClean="0">
                <a:solidFill>
                  <a:srgbClr val="13643A"/>
                </a:solidFill>
                <a:latin typeface="Lato Light"/>
                <a:cs typeface="Lato Light"/>
              </a:rPr>
              <a:t> </a:t>
            </a:r>
          </a:p>
          <a:p>
            <a:pPr algn="ctr">
              <a:lnSpc>
                <a:spcPct val="120000"/>
              </a:lnSpc>
              <a:defRPr/>
            </a:pPr>
            <a:r>
              <a:rPr lang="en-GB" sz="1600" dirty="0" smtClean="0">
                <a:solidFill>
                  <a:srgbClr val="13643A"/>
                </a:solidFill>
                <a:latin typeface="Lato Light"/>
                <a:cs typeface="Lato Light"/>
              </a:rPr>
              <a:t>+2348035973449 </a:t>
            </a:r>
            <a:endParaRPr lang="en-GB" sz="1600" baseline="0" dirty="0" smtClean="0">
              <a:solidFill>
                <a:srgbClr val="13643A"/>
              </a:solidFill>
              <a:latin typeface="Lato Light"/>
              <a:cs typeface="Lato Light"/>
            </a:endParaRPr>
          </a:p>
          <a:p>
            <a:pPr algn="ctr">
              <a:lnSpc>
                <a:spcPct val="120000"/>
              </a:lnSpc>
              <a:defRPr/>
            </a:pPr>
            <a:endParaRPr lang="fr-FR" sz="1600" dirty="0" smtClean="0">
              <a:solidFill>
                <a:srgbClr val="13643A"/>
              </a:solidFill>
              <a:latin typeface="Lato Regular"/>
              <a:cs typeface="Lato Regular"/>
            </a:endParaRPr>
          </a:p>
          <a:p>
            <a:pPr algn="ctr">
              <a:lnSpc>
                <a:spcPts val="2180"/>
              </a:lnSpc>
              <a:defRPr/>
            </a:pPr>
            <a:endParaRPr lang="en-GB" sz="1600" dirty="0">
              <a:solidFill>
                <a:srgbClr val="13643A"/>
              </a:solidFill>
              <a:latin typeface="Lato Regular"/>
              <a:cs typeface="Lato Regular"/>
            </a:endParaRPr>
          </a:p>
        </p:txBody>
      </p:sp>
    </p:spTree>
    <p:extLst>
      <p:ext uri="{BB962C8B-B14F-4D97-AF65-F5344CB8AC3E}">
        <p14:creationId xmlns:p14="http://schemas.microsoft.com/office/powerpoint/2010/main" val="302134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Starting </a:t>
            </a:r>
            <a:r>
              <a:rPr lang="en-US" dirty="0" smtClean="0"/>
              <a:t>Point </a:t>
            </a:r>
            <a:endParaRPr lang="en-US" dirty="0"/>
          </a:p>
        </p:txBody>
      </p:sp>
      <p:sp>
        <p:nvSpPr>
          <p:cNvPr id="2" name="Slide Number Placeholder 1"/>
          <p:cNvSpPr>
            <a:spLocks noGrp="1"/>
          </p:cNvSpPr>
          <p:nvPr>
            <p:ph type="sldNum" sz="quarter" idx="4"/>
          </p:nvPr>
        </p:nvSpPr>
        <p:spPr/>
        <p:txBody>
          <a:bodyPr/>
          <a:lstStyle/>
          <a:p>
            <a:fld id="{BFC7A446-BA7D-844E-8DE1-1A32F4BA0B64}" type="slidenum">
              <a:rPr lang="fr-FR" smtClean="0"/>
              <a:pPr/>
              <a:t>3</a:t>
            </a:fld>
            <a:endParaRPr lang="fr-FR" dirty="0"/>
          </a:p>
        </p:txBody>
      </p:sp>
      <p:pic>
        <p:nvPicPr>
          <p:cNvPr id="5" name="Picture 3" descr="C:\Users\HP PC\Desktop\SDW_OECD 2015\Photos.Day 1\IMAG000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72712" y="850637"/>
            <a:ext cx="3902014" cy="3236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 PC\Desktop\SDW_OECD 2015\Photos &amp; Videos\Pre-workshop meeting with facilitators.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1293" y="2846232"/>
            <a:ext cx="5072712" cy="3804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1700" y="1553703"/>
            <a:ext cx="2655855" cy="707886"/>
          </a:xfrm>
          <a:prstGeom prst="rect">
            <a:avLst/>
          </a:prstGeom>
          <a:noFill/>
        </p:spPr>
        <p:txBody>
          <a:bodyPr wrap="none" rtlCol="0">
            <a:spAutoFit/>
          </a:bodyPr>
          <a:lstStyle/>
          <a:p>
            <a:r>
              <a:rPr lang="en-US" dirty="0" smtClean="0"/>
              <a:t>- </a:t>
            </a:r>
            <a:r>
              <a:rPr lang="en-US" sz="2000" dirty="0" smtClean="0"/>
              <a:t>Proposal development</a:t>
            </a:r>
          </a:p>
          <a:p>
            <a:r>
              <a:rPr lang="en-US" sz="2000" dirty="0" smtClean="0"/>
              <a:t>- Coordination</a:t>
            </a:r>
          </a:p>
        </p:txBody>
      </p:sp>
      <p:sp>
        <p:nvSpPr>
          <p:cNvPr id="9" name="TextBox 8"/>
          <p:cNvSpPr txBox="1"/>
          <p:nvPr/>
        </p:nvSpPr>
        <p:spPr>
          <a:xfrm>
            <a:off x="5924283" y="4797154"/>
            <a:ext cx="2550856" cy="707886"/>
          </a:xfrm>
          <a:prstGeom prst="rect">
            <a:avLst/>
          </a:prstGeom>
          <a:noFill/>
        </p:spPr>
        <p:txBody>
          <a:bodyPr wrap="square" rtlCol="0">
            <a:spAutoFit/>
          </a:bodyPr>
          <a:lstStyle/>
          <a:p>
            <a:r>
              <a:rPr lang="en-US" sz="2000" dirty="0" smtClean="0"/>
              <a:t>- Collaboration</a:t>
            </a:r>
          </a:p>
          <a:p>
            <a:r>
              <a:rPr lang="en-US" sz="2000" dirty="0" smtClean="0"/>
              <a:t>- Networking</a:t>
            </a:r>
            <a:endParaRPr lang="en-US" sz="2000" dirty="0"/>
          </a:p>
        </p:txBody>
      </p:sp>
    </p:spTree>
    <p:extLst>
      <p:ext uri="{BB962C8B-B14F-4D97-AF65-F5344CB8AC3E}">
        <p14:creationId xmlns:p14="http://schemas.microsoft.com/office/powerpoint/2010/main" val="868353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36014" y="500565"/>
            <a:ext cx="8229600" cy="838838"/>
          </a:xfrm>
          <a:noFill/>
        </p:spPr>
        <p:txBody>
          <a:bodyPr>
            <a:normAutofit/>
          </a:bodyPr>
          <a:lstStyle/>
          <a:p>
            <a:r>
              <a:rPr lang="en-US" dirty="0" smtClean="0">
                <a:solidFill>
                  <a:srgbClr val="13643A"/>
                </a:solidFill>
                <a:latin typeface="Lato Regular"/>
                <a:cs typeface="Lato Light"/>
              </a:rPr>
              <a:t>Scientific problem and overview of use case</a:t>
            </a:r>
            <a:endParaRPr lang="en-GB" b="0" dirty="0">
              <a:solidFill>
                <a:srgbClr val="13643A"/>
              </a:solidFill>
              <a:latin typeface="Lato Light"/>
              <a:cs typeface="Lato Light"/>
            </a:endParaRPr>
          </a:p>
        </p:txBody>
      </p:sp>
      <p:sp>
        <p:nvSpPr>
          <p:cNvPr id="4" name="Espace réservé du numéro de diapositive 3"/>
          <p:cNvSpPr>
            <a:spLocks noGrp="1"/>
          </p:cNvSpPr>
          <p:nvPr>
            <p:ph type="sldNum" sz="quarter" idx="4"/>
          </p:nvPr>
        </p:nvSpPr>
        <p:spPr>
          <a:xfrm>
            <a:off x="348650" y="6402810"/>
            <a:ext cx="419100" cy="253115"/>
          </a:xfrm>
        </p:spPr>
        <p:txBody>
          <a:bodyPr/>
          <a:lstStyle/>
          <a:p>
            <a:pPr algn="l"/>
            <a:fld id="{BFC7A446-BA7D-844E-8DE1-1A32F4BA0B64}" type="slidenum">
              <a:rPr lang="fr-FR" smtClean="0"/>
              <a:pPr algn="l"/>
              <a:t>4</a:t>
            </a:fld>
            <a:endParaRPr lang="fr-FR" dirty="0"/>
          </a:p>
        </p:txBody>
      </p:sp>
      <p:sp>
        <p:nvSpPr>
          <p:cNvPr id="24" name="Espace réservé du contenu 3"/>
          <p:cNvSpPr txBox="1">
            <a:spLocks/>
          </p:cNvSpPr>
          <p:nvPr/>
        </p:nvSpPr>
        <p:spPr>
          <a:xfrm>
            <a:off x="411550" y="1916500"/>
            <a:ext cx="8291767" cy="4739425"/>
          </a:xfrm>
          <a:prstGeom prst="rect">
            <a:avLst/>
          </a:prstGeom>
        </p:spPr>
        <p:txBody>
          <a:bodyPr/>
          <a:lstStyle>
            <a:lvl1pPr marL="0" indent="0">
              <a:lnSpc>
                <a:spcPct val="120000"/>
              </a:lnSpc>
              <a:buNone/>
              <a:defRPr lang="fr-FR" sz="2000" b="1" dirty="0" smtClean="0">
                <a:solidFill>
                  <a:schemeClr val="accent1"/>
                </a:solidFill>
                <a:latin typeface="Avenir Book"/>
                <a:cs typeface="Avenir Book"/>
              </a:defRPr>
            </a:lvl1pPr>
            <a:lvl2pPr marL="731838" indent="-285750">
              <a:lnSpc>
                <a:spcPct val="120000"/>
              </a:lnSpc>
              <a:defRPr lang="fr-FR" sz="1600" b="1" dirty="0" smtClean="0">
                <a:latin typeface="Avenir Book"/>
                <a:cs typeface="Avenir Book"/>
              </a:defRPr>
            </a:lvl2pPr>
            <a:lvl3pPr marL="1200150" indent="-285750">
              <a:lnSpc>
                <a:spcPct val="120000"/>
              </a:lnSpc>
              <a:defRPr lang="fr-FR" sz="1600" b="1" dirty="0" smtClean="0">
                <a:latin typeface="Avenir Book"/>
                <a:cs typeface="Avenir Book"/>
              </a:defRPr>
            </a:lvl3pPr>
            <a:lvl4pPr>
              <a:defRPr>
                <a:latin typeface="Avenir Book"/>
                <a:cs typeface="Avenir Book"/>
              </a:defRPr>
            </a:lvl4pPr>
            <a:lvl5pPr>
              <a:defRPr>
                <a:latin typeface="Avenir Book"/>
                <a:cs typeface="Avenir Book"/>
              </a:defRPr>
            </a:lvl5pPr>
          </a:lstStyle>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This is a meta data open access and open science platform </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It is solving the problem of closed research data </a:t>
            </a:r>
          </a:p>
          <a:p>
            <a:pPr marL="1189038" lvl="1" indent="-457200" defTabSz="914400">
              <a:lnSpc>
                <a:spcPct val="100000"/>
              </a:lnSpc>
              <a:buFont typeface="Arial" panose="020B0604020202020204" pitchFamily="34" charset="0"/>
              <a:buChar char="•"/>
            </a:pP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It proposes re-use, re-analysis &amp; referencing/citation tracking of existing platform</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Using the web creates the advantages of cloud and distributed computing. It will create further visibility and impact in scientific community, policy sphere and the social media </a:t>
            </a:r>
          </a:p>
          <a:p>
            <a:pPr marL="1189038" lvl="1" indent="-457200" defTabSz="914400">
              <a:lnSpc>
                <a:spcPct val="100000"/>
              </a:lnSpc>
              <a:buFont typeface="Arial" panose="020B0604020202020204" pitchFamily="34" charset="0"/>
              <a:buChar char="•"/>
            </a:pPr>
            <a:endParaRPr lang="en-US" sz="1800" b="0" kern="0" dirty="0" smtClean="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To promote more collaboration</a:t>
            </a:r>
          </a:p>
          <a:p>
            <a:pPr marL="1189038" lvl="1" indent="-457200" defTabSz="914400">
              <a:lnSpc>
                <a:spcPct val="100000"/>
              </a:lnSpc>
              <a:buFont typeface="Arial" panose="020B0604020202020204" pitchFamily="34" charset="0"/>
              <a:buChar char="•"/>
            </a:pPr>
            <a:endParaRPr lang="en-US" sz="1800" b="0" kern="0" dirty="0">
              <a:solidFill>
                <a:srgbClr val="11542A"/>
              </a:solidFill>
              <a:latin typeface="Lato Regular"/>
              <a:cs typeface="+mn-cs"/>
            </a:endParaRPr>
          </a:p>
          <a:p>
            <a:pPr marL="1189038" lvl="1" indent="-457200" defTabSz="914400">
              <a:lnSpc>
                <a:spcPct val="100000"/>
              </a:lnSpc>
              <a:buFont typeface="Arial" panose="020B0604020202020204" pitchFamily="34" charset="0"/>
              <a:buChar char="•"/>
            </a:pPr>
            <a:r>
              <a:rPr lang="en-US" sz="1800" b="0" kern="0" dirty="0" smtClean="0">
                <a:solidFill>
                  <a:srgbClr val="11542A"/>
                </a:solidFill>
                <a:latin typeface="Lato Regular"/>
                <a:cs typeface="+mn-cs"/>
              </a:rPr>
              <a:t>To ensure sustainability of the platform</a:t>
            </a:r>
            <a:endParaRPr lang="en-US" sz="1800" b="0" kern="0" dirty="0">
              <a:solidFill>
                <a:srgbClr val="11542A"/>
              </a:solidFill>
              <a:latin typeface="Lato Regular"/>
              <a:cs typeface="+mn-cs"/>
            </a:endParaRPr>
          </a:p>
        </p:txBody>
      </p:sp>
    </p:spTree>
    <p:extLst>
      <p:ext uri="{BB962C8B-B14F-4D97-AF65-F5344CB8AC3E}">
        <p14:creationId xmlns:p14="http://schemas.microsoft.com/office/powerpoint/2010/main" val="412593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5</a:t>
            </a:fld>
            <a:endParaRPr lang="fr-FR" dirty="0"/>
          </a:p>
        </p:txBody>
      </p:sp>
      <p:pic>
        <p:nvPicPr>
          <p:cNvPr id="3" name="Picture 3" descr="C:\Users\HP PC\Desktop\new.Screenshot 2016-10-28 19.12.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4" y="1048413"/>
            <a:ext cx="8906035" cy="5526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042" y="463638"/>
            <a:ext cx="8468623" cy="584775"/>
          </a:xfrm>
          <a:prstGeom prst="rect">
            <a:avLst/>
          </a:prstGeom>
          <a:noFill/>
        </p:spPr>
        <p:txBody>
          <a:bodyPr wrap="square" rtlCol="0">
            <a:spAutoFit/>
          </a:bodyPr>
          <a:lstStyle/>
          <a:p>
            <a:r>
              <a:rPr lang="en-US" sz="3200" dirty="0"/>
              <a:t>W</a:t>
            </a:r>
            <a:r>
              <a:rPr lang="en-US" sz="3200" dirty="0" smtClean="0"/>
              <a:t>here we are</a:t>
            </a:r>
            <a:endParaRPr lang="en-US" sz="3200" dirty="0"/>
          </a:p>
        </p:txBody>
      </p:sp>
    </p:spTree>
    <p:extLst>
      <p:ext uri="{BB962C8B-B14F-4D97-AF65-F5344CB8AC3E}">
        <p14:creationId xmlns:p14="http://schemas.microsoft.com/office/powerpoint/2010/main" val="96930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6</a:t>
            </a:fld>
            <a:endParaRPr lang="fr-FR" dirty="0"/>
          </a:p>
        </p:txBody>
      </p:sp>
      <p:pic>
        <p:nvPicPr>
          <p:cNvPr id="1026" name="Picture 2" descr="C:\Users\HP PC\Dropbox\Screenshots\nada.micro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 y="787154"/>
            <a:ext cx="9123363" cy="503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0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7</a:t>
            </a:fld>
            <a:endParaRPr lang="fr-FR" dirty="0"/>
          </a:p>
        </p:txBody>
      </p:sp>
      <p:pic>
        <p:nvPicPr>
          <p:cNvPr id="1026" name="Picture 2" descr="C:\Users\HP PC\Desktop\NADA.Regi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23913"/>
            <a:ext cx="9172576"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8</a:t>
            </a:fld>
            <a:endParaRPr lang="fr-FR" dirty="0"/>
          </a:p>
        </p:txBody>
      </p:sp>
      <p:graphicFrame>
        <p:nvGraphicFramePr>
          <p:cNvPr id="3" name="Chart 2"/>
          <p:cNvGraphicFramePr>
            <a:graphicFrameLocks/>
          </p:cNvGraphicFramePr>
          <p:nvPr>
            <p:extLst>
              <p:ext uri="{D42A27DB-BD31-4B8C-83A1-F6EECF244321}">
                <p14:modId xmlns:p14="http://schemas.microsoft.com/office/powerpoint/2010/main" val="1436111469"/>
              </p:ext>
            </p:extLst>
          </p:nvPr>
        </p:nvGraphicFramePr>
        <p:xfrm>
          <a:off x="303592" y="373487"/>
          <a:ext cx="8582830" cy="5898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7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FC7A446-BA7D-844E-8DE1-1A32F4BA0B64}" type="slidenum">
              <a:rPr lang="fr-FR" smtClean="0"/>
              <a:pPr/>
              <a:t>9</a:t>
            </a:fld>
            <a:endParaRPr lang="fr-FR" dirty="0"/>
          </a:p>
        </p:txBody>
      </p:sp>
      <p:sp>
        <p:nvSpPr>
          <p:cNvPr id="3" name="Rectangle 2"/>
          <p:cNvSpPr/>
          <p:nvPr/>
        </p:nvSpPr>
        <p:spPr>
          <a:xfrm>
            <a:off x="553792" y="1803042"/>
            <a:ext cx="7972022" cy="4401205"/>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11542A"/>
                </a:solidFill>
                <a:latin typeface="Lato Regular"/>
              </a:rPr>
              <a:t>Repeatability</a:t>
            </a:r>
          </a:p>
          <a:p>
            <a:pPr marL="742950" lvl="1" indent="-285750">
              <a:buFont typeface="Arial" panose="020B0604020202020204" pitchFamily="34" charset="0"/>
              <a:buChar char="•"/>
            </a:pPr>
            <a:r>
              <a:rPr lang="en-US" sz="2000" dirty="0">
                <a:solidFill>
                  <a:srgbClr val="11542A"/>
                </a:solidFill>
                <a:latin typeface="Lato Regular"/>
              </a:rPr>
              <a:t>The closeness of agreement between independent results obtained with the same method on identical test material, under the same conditions (same operator, same apparatus, same laboratory and after short intervals of time)</a:t>
            </a:r>
          </a:p>
          <a:p>
            <a:pPr marL="742950" lvl="1" indent="-285750">
              <a:buFont typeface="Arial" panose="020B0604020202020204" pitchFamily="34" charset="0"/>
              <a:buChar char="•"/>
            </a:pPr>
            <a:r>
              <a:rPr lang="en-US" sz="2000" dirty="0">
                <a:solidFill>
                  <a:srgbClr val="11542A"/>
                </a:solidFill>
                <a:latin typeface="Lato Regular"/>
              </a:rPr>
              <a:t>Affected by </a:t>
            </a:r>
            <a:r>
              <a:rPr lang="en-US" sz="2000" i="1" dirty="0">
                <a:solidFill>
                  <a:srgbClr val="11542A"/>
                </a:solidFill>
                <a:latin typeface="Lato Regular"/>
              </a:rPr>
              <a:t>random errors</a:t>
            </a:r>
          </a:p>
          <a:p>
            <a:pPr lvl="1"/>
            <a:endParaRPr lang="en-US" sz="2000" dirty="0">
              <a:solidFill>
                <a:srgbClr val="11542A"/>
              </a:solidFill>
              <a:latin typeface="Lato Regular"/>
            </a:endParaRPr>
          </a:p>
          <a:p>
            <a:pPr marL="285750" indent="-285750">
              <a:buFont typeface="Arial" panose="020B0604020202020204" pitchFamily="34" charset="0"/>
              <a:buChar char="•"/>
            </a:pPr>
            <a:r>
              <a:rPr lang="en-US" sz="2000" b="1" dirty="0">
                <a:solidFill>
                  <a:srgbClr val="11542A"/>
                </a:solidFill>
                <a:latin typeface="Lato Regular"/>
              </a:rPr>
              <a:t>Reproducibility</a:t>
            </a:r>
          </a:p>
          <a:p>
            <a:pPr marL="742950" lvl="1" indent="-285750">
              <a:buFont typeface="Arial" panose="020B0604020202020204" pitchFamily="34" charset="0"/>
              <a:buChar char="•"/>
            </a:pPr>
            <a:r>
              <a:rPr lang="en-US" sz="2000" dirty="0">
                <a:solidFill>
                  <a:srgbClr val="11542A"/>
                </a:solidFill>
                <a:latin typeface="Lato Regular"/>
              </a:rPr>
              <a:t>The closeness of agreement between independent results obtained with the same method on identical test material but under different conditions (different operators, different apparatus, different laboratories and/or after different intervals of time)</a:t>
            </a:r>
          </a:p>
          <a:p>
            <a:pPr marL="742950" lvl="1" indent="-285750">
              <a:buFont typeface="Arial" panose="020B0604020202020204" pitchFamily="34" charset="0"/>
              <a:buChar char="•"/>
            </a:pPr>
            <a:r>
              <a:rPr lang="en-US" sz="2000" dirty="0">
                <a:solidFill>
                  <a:srgbClr val="11542A"/>
                </a:solidFill>
                <a:latin typeface="Lato Regular"/>
              </a:rPr>
              <a:t>Affected by </a:t>
            </a:r>
            <a:r>
              <a:rPr lang="en-US" sz="2000" i="1" dirty="0">
                <a:solidFill>
                  <a:srgbClr val="11542A"/>
                </a:solidFill>
                <a:latin typeface="Lato Regular"/>
              </a:rPr>
              <a:t>systematic errors</a:t>
            </a:r>
          </a:p>
        </p:txBody>
      </p:sp>
      <p:sp>
        <p:nvSpPr>
          <p:cNvPr id="4" name="TextBox 3"/>
          <p:cNvSpPr txBox="1"/>
          <p:nvPr/>
        </p:nvSpPr>
        <p:spPr>
          <a:xfrm>
            <a:off x="940158" y="515155"/>
            <a:ext cx="7006107" cy="1077218"/>
          </a:xfrm>
          <a:prstGeom prst="rect">
            <a:avLst/>
          </a:prstGeom>
          <a:noFill/>
        </p:spPr>
        <p:txBody>
          <a:bodyPr wrap="square" rtlCol="0">
            <a:spAutoFit/>
          </a:bodyPr>
          <a:lstStyle/>
          <a:p>
            <a:r>
              <a:rPr lang="en-US" sz="3200" b="1" dirty="0" smtClean="0">
                <a:solidFill>
                  <a:srgbClr val="11542A"/>
                </a:solidFill>
                <a:latin typeface="Lato Regular"/>
              </a:rPr>
              <a:t>Where we want to be – Sustainably FAIR, Friendly &amp; Functional</a:t>
            </a:r>
            <a:endParaRPr lang="en-US" sz="2800" dirty="0"/>
          </a:p>
        </p:txBody>
      </p:sp>
    </p:spTree>
    <p:extLst>
      <p:ext uri="{BB962C8B-B14F-4D97-AF65-F5344CB8AC3E}">
        <p14:creationId xmlns:p14="http://schemas.microsoft.com/office/powerpoint/2010/main" val="1293348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4344</TotalTime>
  <Words>582</Words>
  <Application>Microsoft Office PowerPoint</Application>
  <PresentationFormat>On-screen Show (4:3)</PresentationFormat>
  <Paragraphs>169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Thème Office</vt:lpstr>
      <vt:lpstr>PowerPoint Presentation</vt:lpstr>
      <vt:lpstr>Outline</vt:lpstr>
      <vt:lpstr>Starting Point </vt:lpstr>
      <vt:lpstr>Scientific problem and overview of use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model</vt:lpstr>
      <vt:lpstr>Computing model </vt:lpstr>
      <vt:lpstr>Implementation strategy</vt:lpstr>
      <vt:lpstr>Risks and unknowns </vt:lpstr>
      <vt:lpstr>Summary (Expected Outcomes)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Roberto Barbera</dc:creator>
  <cp:lastModifiedBy>HP PC</cp:lastModifiedBy>
  <cp:revision>564</cp:revision>
  <dcterms:created xsi:type="dcterms:W3CDTF">2015-04-10T11:49:34Z</dcterms:created>
  <dcterms:modified xsi:type="dcterms:W3CDTF">2016-11-23T10:59:51Z</dcterms:modified>
</cp:coreProperties>
</file>