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270" r:id="rId3"/>
    <p:sldId id="471" r:id="rId4"/>
    <p:sldId id="457" r:id="rId5"/>
    <p:sldId id="458" r:id="rId6"/>
    <p:sldId id="461" r:id="rId7"/>
    <p:sldId id="462" r:id="rId8"/>
    <p:sldId id="464" r:id="rId9"/>
    <p:sldId id="465" r:id="rId10"/>
    <p:sldId id="466" r:id="rId11"/>
    <p:sldId id="468" r:id="rId12"/>
    <p:sldId id="469" r:id="rId13"/>
    <p:sldId id="467" r:id="rId14"/>
    <p:sldId id="470" r:id="rId15"/>
    <p:sldId id="472" r:id="rId16"/>
    <p:sldId id="473" r:id="rId17"/>
    <p:sldId id="463" r:id="rId18"/>
    <p:sldId id="453" r:id="rId19"/>
    <p:sldId id="267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43A"/>
    <a:srgbClr val="11542A"/>
    <a:srgbClr val="FBAE00"/>
    <a:srgbClr val="115329"/>
    <a:srgbClr val="FCB247"/>
    <a:srgbClr val="FF9933"/>
    <a:srgbClr val="6666CC"/>
    <a:srgbClr val="2D4C67"/>
    <a:srgbClr val="F7A72F"/>
    <a:srgbClr val="F7B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4" autoAdjust="0"/>
    <p:restoredTop sz="94312" autoAdjust="0"/>
  </p:normalViewPr>
  <p:slideViewPr>
    <p:cSldViewPr snapToGrid="0" snapToObjects="1">
      <p:cViewPr varScale="1">
        <p:scale>
          <a:sx n="72" d="100"/>
          <a:sy n="72" d="100"/>
        </p:scale>
        <p:origin x="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 snapToGrid="0" snapToObjects="1">
      <p:cViewPr varScale="1">
        <p:scale>
          <a:sx n="98" d="100"/>
          <a:sy n="98" d="100"/>
        </p:scale>
        <p:origin x="-268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73E82-09BF-6247-AB9E-F88C8CA10972}" type="datetimeFigureOut">
              <a:rPr lang="fr-FR" smtClean="0"/>
              <a:pPr/>
              <a:t>30/11/2016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A98D-DC99-B941-852D-9377D66D5FA8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924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B866-2CE3-A34F-95E5-A49A98425E80}" type="datetimeFigureOut">
              <a:rPr lang="fr-FR" smtClean="0"/>
              <a:pPr/>
              <a:t>30/11/2016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3675-628A-D340-A2E0-019B7F920BF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4799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3675-628A-D340-A2E0-019B7F920BF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43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3675-628A-D340-A2E0-019B7F920BF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54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igaia-bg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64" y="734091"/>
            <a:ext cx="7189791" cy="5392343"/>
          </a:xfrm>
          <a:prstGeom prst="rect">
            <a:avLst/>
          </a:prstGeom>
        </p:spPr>
      </p:pic>
      <p:pic>
        <p:nvPicPr>
          <p:cNvPr id="5" name="Image 4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95" y="4273535"/>
            <a:ext cx="2606535" cy="95150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305301" y="6371744"/>
            <a:ext cx="4107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noProof="0" dirty="0" smtClean="0">
                <a:solidFill>
                  <a:srgbClr val="13643A"/>
                </a:solidFill>
                <a:latin typeface="Lato Regular"/>
                <a:cs typeface="Lato Regular"/>
              </a:rPr>
              <a:t>This project has received  funding from the European Union’s Horizon</a:t>
            </a:r>
            <a:r>
              <a:rPr lang="en-GB" sz="900" b="0" i="0" baseline="0" noProof="0" dirty="0" smtClean="0">
                <a:solidFill>
                  <a:srgbClr val="13643A"/>
                </a:solidFill>
                <a:latin typeface="Lato Regular"/>
                <a:cs typeface="Lato Regular"/>
              </a:rPr>
              <a:t> 2020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noProof="0" dirty="0" smtClean="0">
                <a:solidFill>
                  <a:srgbClr val="13643A"/>
                </a:solidFill>
                <a:latin typeface="Lato Regular"/>
                <a:cs typeface="Lato Regular"/>
              </a:rPr>
              <a:t>research and innovation programme under grant agreement n° 654237</a:t>
            </a:r>
          </a:p>
        </p:txBody>
      </p:sp>
      <p:pic>
        <p:nvPicPr>
          <p:cNvPr id="7" name="Image 7" descr="flag_white_high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66" y="6371744"/>
            <a:ext cx="542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80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03591" y="6484012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‹N›</a:t>
            </a:fld>
            <a:endParaRPr lang="fr-FR" dirty="0"/>
          </a:p>
        </p:txBody>
      </p:sp>
      <p:pic>
        <p:nvPicPr>
          <p:cNvPr id="10" name="Image 9" descr="logo-scigaia-ur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48593" y="6420902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‹N›</a:t>
            </a:fld>
            <a:endParaRPr lang="fr-FR" dirty="0"/>
          </a:p>
        </p:txBody>
      </p:sp>
      <p:pic>
        <p:nvPicPr>
          <p:cNvPr id="10" name="Image 9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 10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2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3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576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F81BD"/>
                </a:solidFill>
                <a:latin typeface="Avenir Heavy"/>
                <a:cs typeface="Avenir Heavy"/>
              </a:defRPr>
            </a:lvl1pPr>
          </a:lstStyle>
          <a:p>
            <a:r>
              <a:rPr lang="fr-FR" dirty="0" smtClean="0"/>
              <a:t>TITLE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457200" y="952500"/>
            <a:ext cx="8210578" cy="5000229"/>
          </a:xfrm>
          <a:prstGeom prst="rect">
            <a:avLst/>
          </a:prstGeom>
        </p:spPr>
        <p:txBody>
          <a:bodyPr vert="horz"/>
          <a:lstStyle>
            <a:lvl1pPr marL="271463" indent="-271463">
              <a:lnSpc>
                <a:spcPct val="120000"/>
              </a:lnSpc>
              <a:buClr>
                <a:schemeClr val="accent1"/>
              </a:buClr>
              <a:buFont typeface="Wingdings" charset="2"/>
              <a:buChar char="§"/>
              <a:defRPr sz="2000" b="1">
                <a:solidFill>
                  <a:schemeClr val="accent1"/>
                </a:solidFill>
              </a:defRPr>
            </a:lvl1pPr>
            <a:lvl2pPr marL="630238" indent="-184150">
              <a:lnSpc>
                <a:spcPct val="120000"/>
              </a:lnSpc>
              <a:buClr>
                <a:schemeClr val="accent6"/>
              </a:buClr>
              <a:buFont typeface="Wingdings" charset="2"/>
              <a:buChar char="§"/>
              <a:defRPr sz="1600" b="1"/>
            </a:lvl2pPr>
            <a:lvl3pPr marL="1085850" indent="-171450">
              <a:lnSpc>
                <a:spcPct val="120000"/>
              </a:lnSpc>
              <a:buClr>
                <a:schemeClr val="accent6"/>
              </a:buClr>
              <a:buFont typeface="Courier New"/>
              <a:buChar char="o"/>
              <a:defRPr sz="1600" b="1"/>
            </a:lvl3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1293" y="6420902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‹N›</a:t>
            </a:fld>
            <a:endParaRPr lang="fr-FR" dirty="0"/>
          </a:p>
        </p:txBody>
      </p:sp>
      <p:pic>
        <p:nvPicPr>
          <p:cNvPr id="10" name="Image 9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pt-template-b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 descr="logo-scigaia-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00" y="6007589"/>
            <a:ext cx="1998483" cy="7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00"/>
          </a:xfrm>
          <a:prstGeom prst="rect">
            <a:avLst/>
          </a:prstGeom>
          <a:solidFill>
            <a:srgbClr val="FCB24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1463" lvl="0" indent="-271463">
              <a:buClr>
                <a:schemeClr val="accent1"/>
              </a:buClr>
              <a:buFont typeface="Wingdings" charset="2"/>
              <a:buChar char="§"/>
            </a:pPr>
            <a:r>
              <a:rPr lang="fr-FR" dirty="0" smtClean="0"/>
              <a:t>Cliquez pour modifier les styles du texte du masque</a:t>
            </a:r>
          </a:p>
          <a:p>
            <a:pPr marL="630238" lvl="1" indent="-184150">
              <a:buClr>
                <a:schemeClr val="accent6"/>
              </a:buClr>
              <a:buFont typeface="Wingdings" charset="2"/>
              <a:buChar char="§"/>
            </a:pPr>
            <a:r>
              <a:rPr lang="fr-FR" dirty="0" smtClean="0"/>
              <a:t>Deuxième niveau</a:t>
            </a:r>
          </a:p>
          <a:p>
            <a:pPr marL="1085850" lvl="2" indent="-171450">
              <a:buClr>
                <a:schemeClr val="accent6"/>
              </a:buClr>
              <a:buFont typeface="Courier New"/>
              <a:buChar char="o"/>
            </a:pPr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3593" y="21523"/>
            <a:ext cx="540407" cy="25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13643A"/>
                </a:solidFill>
                <a:latin typeface="Verdana"/>
                <a:cs typeface="Verdana"/>
              </a:defRPr>
            </a:lvl1pPr>
          </a:lstStyle>
          <a:p>
            <a:fld id="{BFC7A446-BA7D-844E-8DE1-1A32F4BA0B64}" type="slidenum">
              <a:rPr lang="fr-FR" smtClean="0"/>
              <a:pPr/>
              <a:t>‹N›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  <p:sldLayoutId id="2147483664" r:id="rId4"/>
    <p:sldLayoutId id="2147483650" r:id="rId5"/>
    <p:sldLayoutId id="2147483657" r:id="rId6"/>
  </p:sldLayoutIdLst>
  <p:hf hdr="0" ftr="0" dt="0"/>
  <p:txStyles>
    <p:titleStyle>
      <a:lvl1pPr>
        <a:defRPr sz="2000" b="1">
          <a:solidFill>
            <a:srgbClr val="4F81BD"/>
          </a:solidFill>
          <a:latin typeface="Avenir Heavy"/>
          <a:cs typeface="Avenir Heavy"/>
        </a:defRPr>
      </a:lvl1pPr>
    </p:titleStyle>
    <p:bodyStyle>
      <a:lvl1pPr marL="0" indent="0">
        <a:lnSpc>
          <a:spcPct val="120000"/>
        </a:lnSpc>
        <a:buNone/>
        <a:defRPr lang="fr-FR" sz="2000" b="1" dirty="0" smtClean="0">
          <a:solidFill>
            <a:schemeClr val="accent1"/>
          </a:solidFill>
          <a:latin typeface="Avenir Book"/>
          <a:cs typeface="Avenir Book"/>
        </a:defRPr>
      </a:lvl1pPr>
      <a:lvl2pPr marL="731838" indent="-285750">
        <a:lnSpc>
          <a:spcPct val="120000"/>
        </a:lnSpc>
        <a:defRPr lang="fr-FR" sz="1600" b="1" dirty="0" smtClean="0">
          <a:latin typeface="Avenir Book"/>
          <a:cs typeface="Avenir Book"/>
        </a:defRPr>
      </a:lvl2pPr>
      <a:lvl3pPr marL="1200150" indent="-285750">
        <a:lnSpc>
          <a:spcPct val="120000"/>
        </a:lnSpc>
        <a:defRPr lang="fr-FR" sz="1600" b="1" dirty="0" smtClean="0">
          <a:latin typeface="Avenir Book"/>
          <a:cs typeface="Avenir Book"/>
        </a:defRPr>
      </a:lvl3pPr>
      <a:lvl4pPr>
        <a:defRPr>
          <a:latin typeface="Avenir Book"/>
          <a:cs typeface="Avenir Book"/>
        </a:defRPr>
      </a:lvl4pPr>
      <a:lvl5pPr>
        <a:defRPr>
          <a:latin typeface="Avenir Book"/>
          <a:cs typeface="Avenir Book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0745" y="190190"/>
            <a:ext cx="87169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13643A"/>
                </a:solidFill>
                <a:latin typeface="Lato Regular"/>
                <a:cs typeface="Lato Regular"/>
              </a:rPr>
              <a:t>IBIS</a:t>
            </a:r>
            <a:r>
              <a:rPr lang="en-US" sz="2400" dirty="0">
                <a:solidFill>
                  <a:srgbClr val="13643A"/>
                </a:solidFill>
                <a:latin typeface="Lato Regular"/>
                <a:cs typeface="Lato Regular"/>
              </a:rPr>
              <a:t>, A Framework For the Interoperability Of Bio-repository Information System In Africa - Final </a:t>
            </a:r>
            <a:r>
              <a:rPr lang="en-US" sz="2400" dirty="0" smtClean="0">
                <a:solidFill>
                  <a:srgbClr val="13643A"/>
                </a:solidFill>
                <a:latin typeface="Lato Regular"/>
                <a:cs typeface="Lato Regular"/>
              </a:rPr>
              <a:t>report</a:t>
            </a:r>
            <a:endParaRPr lang="en-US" sz="1600" dirty="0" smtClean="0">
              <a:solidFill>
                <a:srgbClr val="13643A"/>
              </a:solidFill>
              <a:latin typeface="Lato Regular"/>
              <a:cs typeface="Lato Regular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799" y="5527396"/>
            <a:ext cx="915144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dirty="0" smtClean="0">
                <a:solidFill>
                  <a:srgbClr val="13643A"/>
                </a:solidFill>
                <a:latin typeface="Lato Light"/>
                <a:cs typeface="Lato Light"/>
              </a:rPr>
              <a:t>Abayomi </a:t>
            </a:r>
            <a:r>
              <a:rPr lang="en-GB" sz="1600" dirty="0">
                <a:solidFill>
                  <a:srgbClr val="13643A"/>
                </a:solidFill>
                <a:latin typeface="Lato Light"/>
                <a:cs typeface="Lato Light"/>
              </a:rPr>
              <a:t>Mosaku </a:t>
            </a:r>
            <a:r>
              <a:rPr lang="en-GB" sz="1600" dirty="0" smtClean="0">
                <a:solidFill>
                  <a:srgbClr val="13643A"/>
                </a:solidFill>
                <a:latin typeface="Lato Light"/>
                <a:cs typeface="Lato Light"/>
              </a:rPr>
              <a:t>and Boladele </a:t>
            </a:r>
            <a:r>
              <a:rPr lang="en-GB" sz="1600" dirty="0">
                <a:solidFill>
                  <a:srgbClr val="13643A"/>
                </a:solidFill>
                <a:latin typeface="Lato Light"/>
                <a:cs typeface="Lato Light"/>
              </a:rPr>
              <a:t>Akanle </a:t>
            </a:r>
            <a:r>
              <a:rPr lang="en-GB" sz="1600" dirty="0" smtClean="0">
                <a:solidFill>
                  <a:srgbClr val="13643A"/>
                </a:solidFill>
                <a:latin typeface="Lato Light"/>
                <a:cs typeface="Lato Light"/>
              </a:rPr>
              <a:t>- Covenant </a:t>
            </a:r>
            <a:r>
              <a:rPr lang="en-GB" sz="1600" dirty="0">
                <a:solidFill>
                  <a:srgbClr val="13643A"/>
                </a:solidFill>
                <a:latin typeface="Lato Light"/>
                <a:cs typeface="Lato Light"/>
              </a:rPr>
              <a:t>University, </a:t>
            </a:r>
            <a:r>
              <a:rPr lang="en-GB" sz="1600" dirty="0" err="1">
                <a:solidFill>
                  <a:srgbClr val="13643A"/>
                </a:solidFill>
                <a:latin typeface="Lato Light"/>
                <a:cs typeface="Lato Light"/>
              </a:rPr>
              <a:t>CUBRe</a:t>
            </a:r>
            <a:r>
              <a:rPr lang="en-GB" sz="1600" dirty="0">
                <a:solidFill>
                  <a:srgbClr val="13643A"/>
                </a:solidFill>
                <a:latin typeface="Lato Light"/>
                <a:cs typeface="Lato Light"/>
              </a:rPr>
              <a:t> </a:t>
            </a:r>
            <a:r>
              <a:rPr lang="en-GB" sz="1600">
                <a:solidFill>
                  <a:srgbClr val="13643A"/>
                </a:solidFill>
                <a:latin typeface="Lato Light"/>
                <a:cs typeface="Lato Light"/>
              </a:rPr>
              <a:t>- </a:t>
            </a:r>
            <a:r>
              <a:rPr lang="en-GB" sz="1600" smtClean="0">
                <a:solidFill>
                  <a:srgbClr val="13643A"/>
                </a:solidFill>
                <a:latin typeface="Lato Light"/>
                <a:cs typeface="Lato Light"/>
              </a:rPr>
              <a:t>Nigeria</a:t>
            </a:r>
            <a:endParaRPr lang="en-GB" sz="1600" dirty="0" smtClean="0">
              <a:solidFill>
                <a:srgbClr val="13643A"/>
              </a:solidFill>
              <a:latin typeface="Lato Light"/>
              <a:cs typeface="Lato Light"/>
            </a:endParaRPr>
          </a:p>
          <a:p>
            <a:pPr>
              <a:lnSpc>
                <a:spcPct val="110000"/>
              </a:lnSpc>
            </a:pPr>
            <a:r>
              <a:rPr lang="en-GB" sz="1600" dirty="0" smtClean="0">
                <a:solidFill>
                  <a:srgbClr val="13643A"/>
                </a:solidFill>
                <a:latin typeface="Lato Light"/>
                <a:cs typeface="Lato Light"/>
              </a:rPr>
              <a:t>WACREN e-Research Hackfest – Lagos (Nigeria)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" y="635404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Work done during the Hackfest</a:t>
            </a:r>
            <a:endParaRPr lang="en-GB" sz="3600" b="0" dirty="0">
              <a:solidFill>
                <a:schemeClr val="accent3">
                  <a:lumMod val="7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10</a:t>
            </a:fld>
            <a:endParaRPr lang="fr-FR" dirty="0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1" y="1628188"/>
            <a:ext cx="6565353" cy="5145596"/>
          </a:xfrm>
          <a:prstGeom prst="rect">
            <a:avLst/>
          </a:prstGeom>
        </p:spPr>
      </p:pic>
      <p:sp>
        <p:nvSpPr>
          <p:cNvPr id="8" name="Espace réservé du contenu 3"/>
          <p:cNvSpPr txBox="1">
            <a:spLocks/>
          </p:cNvSpPr>
          <p:nvPr/>
        </p:nvSpPr>
        <p:spPr>
          <a:xfrm>
            <a:off x="187846" y="832116"/>
            <a:ext cx="8291767" cy="796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Implemented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data mining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(K means algorithm)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for real time knowledge discovery from multiple databases.</a:t>
            </a:r>
            <a:endParaRPr lang="en-US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Work done during the Hackfest</a:t>
            </a:r>
            <a:endParaRPr lang="en-GB" sz="3600" b="0" dirty="0">
              <a:solidFill>
                <a:schemeClr val="accent3">
                  <a:lumMod val="7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11</a:t>
            </a:fld>
            <a:endParaRPr lang="fr-FR" dirty="0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27" y="1839074"/>
            <a:ext cx="7938850" cy="4027097"/>
          </a:xfrm>
          <a:prstGeom prst="rect">
            <a:avLst/>
          </a:prstGeom>
        </p:spPr>
      </p:pic>
      <p:sp>
        <p:nvSpPr>
          <p:cNvPr id="6" name="Espace réservé du contenu 3"/>
          <p:cNvSpPr txBox="1">
            <a:spLocks/>
          </p:cNvSpPr>
          <p:nvPr/>
        </p:nvSpPr>
        <p:spPr>
          <a:xfrm>
            <a:off x="348650" y="893760"/>
            <a:ext cx="8291767" cy="796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Develop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Java Server Pages that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auto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generated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Attribute-Relation File Format (ARFF) to complete the KDD</a:t>
            </a:r>
            <a:endParaRPr lang="en-US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Work done during the Hackfest</a:t>
            </a:r>
            <a:endParaRPr lang="en-GB" sz="3600" b="0" dirty="0">
              <a:solidFill>
                <a:schemeClr val="accent3">
                  <a:lumMod val="7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12</a:t>
            </a:fld>
            <a:endParaRPr lang="fr-FR" dirty="0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28" y="1839074"/>
            <a:ext cx="7938847" cy="4027097"/>
          </a:xfrm>
          <a:prstGeom prst="rect">
            <a:avLst/>
          </a:prstGeom>
        </p:spPr>
      </p:pic>
      <p:sp>
        <p:nvSpPr>
          <p:cNvPr id="6" name="Espace réservé du contenu 3"/>
          <p:cNvSpPr txBox="1">
            <a:spLocks/>
          </p:cNvSpPr>
          <p:nvPr/>
        </p:nvSpPr>
        <p:spPr>
          <a:xfrm>
            <a:off x="348650" y="893760"/>
            <a:ext cx="8291767" cy="796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Develop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Java Server Pages that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auto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generated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Attribute-Relation File Format (ARFF) to complete the KDD</a:t>
            </a:r>
            <a:endParaRPr lang="en-US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Work done during the Hackfest</a:t>
            </a:r>
            <a:endParaRPr lang="en-GB" sz="3600" b="0" dirty="0">
              <a:solidFill>
                <a:schemeClr val="accent3">
                  <a:lumMod val="7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13</a:t>
            </a:fld>
            <a:endParaRPr lang="fr-FR" dirty="0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1" y="1628188"/>
            <a:ext cx="6565353" cy="5145596"/>
          </a:xfrm>
          <a:prstGeom prst="rect">
            <a:avLst/>
          </a:prstGeom>
        </p:spPr>
      </p:pic>
      <p:sp>
        <p:nvSpPr>
          <p:cNvPr id="8" name="Espace réservé du contenu 3"/>
          <p:cNvSpPr txBox="1">
            <a:spLocks/>
          </p:cNvSpPr>
          <p:nvPr/>
        </p:nvSpPr>
        <p:spPr>
          <a:xfrm>
            <a:off x="187846" y="832116"/>
            <a:ext cx="8291767" cy="796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Implemented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data mining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(K means algorithm)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for real time knowledge discovery from multiple databases.</a:t>
            </a:r>
            <a:endParaRPr lang="en-US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Work done during the Hackfest</a:t>
            </a:r>
            <a:endParaRPr lang="en-GB" sz="3600" b="0" dirty="0">
              <a:solidFill>
                <a:schemeClr val="accent3">
                  <a:lumMod val="7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14</a:t>
            </a:fld>
            <a:endParaRPr lang="fr-FR" dirty="0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1" y="1684962"/>
            <a:ext cx="7755607" cy="4362529"/>
          </a:xfrm>
          <a:prstGeom prst="rect">
            <a:avLst/>
          </a:prstGeom>
        </p:spPr>
      </p:pic>
      <p:sp>
        <p:nvSpPr>
          <p:cNvPr id="6" name="Espace réservé du contenu 3"/>
          <p:cNvSpPr txBox="1">
            <a:spLocks/>
          </p:cNvSpPr>
          <p:nvPr/>
        </p:nvSpPr>
        <p:spPr>
          <a:xfrm>
            <a:off x="251801" y="864343"/>
            <a:ext cx="8789280" cy="5125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Implement back end using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JSP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Servlet, JDBC and connected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3 test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3">
                    <a:lumMod val="75000"/>
                  </a:schemeClr>
                </a:solidFill>
              </a:rPr>
              <a:t>biorepositories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 with successful search </a:t>
            </a:r>
            <a:endParaRPr lang="en-US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Work done during the Hackfest</a:t>
            </a:r>
            <a:endParaRPr lang="en-GB" sz="3600" b="0" dirty="0">
              <a:solidFill>
                <a:schemeClr val="accent3">
                  <a:lumMod val="7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15</a:t>
            </a:fld>
            <a:endParaRPr lang="fr-FR" dirty="0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1" y="2070319"/>
            <a:ext cx="7755607" cy="3591815"/>
          </a:xfrm>
          <a:prstGeom prst="rect">
            <a:avLst/>
          </a:prstGeom>
        </p:spPr>
      </p:pic>
      <p:sp>
        <p:nvSpPr>
          <p:cNvPr id="8" name="Espace réservé du contenu 3"/>
          <p:cNvSpPr txBox="1">
            <a:spLocks/>
          </p:cNvSpPr>
          <p:nvPr/>
        </p:nvSpPr>
        <p:spPr>
          <a:xfrm>
            <a:off x="219191" y="925987"/>
            <a:ext cx="8597459" cy="7795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Test the Front end Web App Deployment using Amazon Elastic Cloud (EC2) Service 1 year Free Package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Work done during the Hackfest</a:t>
            </a:r>
            <a:endParaRPr lang="en-GB" sz="3600" b="0" dirty="0">
              <a:solidFill>
                <a:schemeClr val="accent3">
                  <a:lumMod val="7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16</a:t>
            </a:fld>
            <a:endParaRPr lang="fr-FR" dirty="0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73" y="1955887"/>
            <a:ext cx="7905640" cy="4446923"/>
          </a:xfrm>
          <a:prstGeom prst="rect">
            <a:avLst/>
          </a:prstGeom>
        </p:spPr>
      </p:pic>
      <p:sp>
        <p:nvSpPr>
          <p:cNvPr id="8" name="Espace réservé du contenu 3"/>
          <p:cNvSpPr txBox="1">
            <a:spLocks/>
          </p:cNvSpPr>
          <p:nvPr/>
        </p:nvSpPr>
        <p:spPr>
          <a:xfrm>
            <a:off x="250013" y="925987"/>
            <a:ext cx="8597459" cy="502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Test the Front end Web App Deployment using Amazon Elastic Cloud (EC2) </a:t>
            </a:r>
          </a:p>
        </p:txBody>
      </p:sp>
    </p:spTree>
    <p:extLst>
      <p:ext uri="{BB962C8B-B14F-4D97-AF65-F5344CB8AC3E}">
        <p14:creationId xmlns:p14="http://schemas.microsoft.com/office/powerpoint/2010/main" val="1164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302903"/>
            <a:ext cx="8229600" cy="838838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13643A"/>
                </a:solidFill>
                <a:latin typeface="Lato Regular"/>
                <a:cs typeface="Lato Light"/>
              </a:rPr>
              <a:t>Future plans (until the Sci-GaIA Final Event in Pretoria on March, 23-24, 2017)</a:t>
            </a:r>
            <a:endParaRPr lang="en-GB" sz="2800" b="0" dirty="0">
              <a:solidFill>
                <a:schemeClr val="accent3">
                  <a:lumMod val="7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17</a:t>
            </a:fld>
            <a:endParaRPr lang="fr-FR" dirty="0"/>
          </a:p>
        </p:txBody>
      </p:sp>
      <p:grpSp>
        <p:nvGrpSpPr>
          <p:cNvPr id="3" name="Group 14"/>
          <p:cNvGrpSpPr/>
          <p:nvPr/>
        </p:nvGrpSpPr>
        <p:grpSpPr>
          <a:xfrm>
            <a:off x="352932" y="1268293"/>
            <a:ext cx="8791068" cy="3268902"/>
            <a:chOff x="352932" y="860831"/>
            <a:chExt cx="8791068" cy="3268902"/>
          </a:xfrm>
        </p:grpSpPr>
        <p:sp>
          <p:nvSpPr>
            <p:cNvPr id="24" name="Espace réservé du contenu 3"/>
            <p:cNvSpPr txBox="1">
              <a:spLocks/>
            </p:cNvSpPr>
            <p:nvPr/>
          </p:nvSpPr>
          <p:spPr>
            <a:xfrm>
              <a:off x="361902" y="860831"/>
              <a:ext cx="8291767" cy="731301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3">
                      <a:lumMod val="75000"/>
                    </a:schemeClr>
                  </a:solidFill>
                </a:rPr>
                <a:t>Implement SAML  (Security Assertion Markup Language) </a:t>
              </a:r>
              <a:r>
                <a:rPr lang="en-US" sz="1400" dirty="0">
                  <a:solidFill>
                    <a:schemeClr val="accent3">
                      <a:lumMod val="75000"/>
                    </a:schemeClr>
                  </a:solidFill>
                </a:rPr>
                <a:t>or </a:t>
              </a:r>
              <a:r>
                <a:rPr lang="en-US" sz="1400" dirty="0" err="1" smtClean="0">
                  <a:solidFill>
                    <a:schemeClr val="accent3">
                      <a:lumMod val="75000"/>
                    </a:schemeClr>
                  </a:solidFill>
                </a:rPr>
                <a:t>OAuth</a:t>
              </a:r>
              <a:r>
                <a:rPr lang="en-US" sz="1400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accent3">
                      <a:lumMod val="75000"/>
                    </a:schemeClr>
                  </a:solidFill>
                </a:rPr>
                <a:t>for </a:t>
              </a:r>
              <a:r>
                <a:rPr lang="en-US" sz="1400" dirty="0" smtClean="0">
                  <a:solidFill>
                    <a:schemeClr val="accent3">
                      <a:lumMod val="75000"/>
                    </a:schemeClr>
                  </a:solidFill>
                </a:rPr>
                <a:t>Federated Authentication, and </a:t>
              </a:r>
              <a:r>
                <a:rPr lang="en-US" sz="1400" dirty="0">
                  <a:solidFill>
                    <a:schemeClr val="accent3">
                      <a:lumMod val="75000"/>
                    </a:schemeClr>
                  </a:solidFill>
                </a:rPr>
                <a:t>develop Java Servlets </a:t>
              </a:r>
              <a:r>
                <a:rPr lang="en-US" sz="1400" dirty="0" smtClean="0">
                  <a:solidFill>
                    <a:schemeClr val="accent3">
                      <a:lumMod val="75000"/>
                    </a:schemeClr>
                  </a:solidFill>
                </a:rPr>
                <a:t>&amp;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Java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API for RESTful Web Services (JAX-RS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)</a:t>
              </a:r>
              <a:endParaRPr lang="en-US" sz="14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" name="Espace réservé du contenu 3"/>
            <p:cNvSpPr txBox="1">
              <a:spLocks/>
            </p:cNvSpPr>
            <p:nvPr/>
          </p:nvSpPr>
          <p:spPr>
            <a:xfrm>
              <a:off x="352932" y="1604922"/>
              <a:ext cx="8291767" cy="449790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Complete Meta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database store using </a:t>
              </a:r>
              <a:r>
                <a:rPr lang="en-GB" sz="1400" dirty="0" err="1" smtClean="0">
                  <a:solidFill>
                    <a:schemeClr val="accent3">
                      <a:lumMod val="75000"/>
                    </a:schemeClr>
                  </a:solidFill>
                </a:rPr>
                <a:t>gLibrary</a:t>
              </a:r>
              <a:endParaRPr lang="en-US" sz="14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" name="Espace réservé du contenu 3"/>
            <p:cNvSpPr txBox="1">
              <a:spLocks/>
            </p:cNvSpPr>
            <p:nvPr/>
          </p:nvSpPr>
          <p:spPr>
            <a:xfrm>
              <a:off x="354720" y="2037029"/>
              <a:ext cx="8789280" cy="512533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Develop mini-ontology using Protege and the Ontology Web Language</a:t>
              </a:r>
              <a:endParaRPr lang="en-US" sz="1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" name="Espace réservé du contenu 3"/>
            <p:cNvSpPr txBox="1">
              <a:spLocks/>
            </p:cNvSpPr>
            <p:nvPr/>
          </p:nvSpPr>
          <p:spPr>
            <a:xfrm>
              <a:off x="360084" y="2409848"/>
              <a:ext cx="8291767" cy="796072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Incorporate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more data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mining algorithms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aside </a:t>
              </a:r>
              <a:r>
                <a:rPr lang="en-GB" sz="1400" dirty="0" err="1" smtClean="0">
                  <a:solidFill>
                    <a:schemeClr val="accent3">
                      <a:lumMod val="75000"/>
                    </a:schemeClr>
                  </a:solidFill>
                </a:rPr>
                <a:t>Kmeans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 for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real time knowledge discovery from multiple databases.</a:t>
              </a:r>
              <a:endParaRPr lang="en-US" sz="14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" name="Espace réservé du contenu 3"/>
            <p:cNvSpPr txBox="1">
              <a:spLocks/>
            </p:cNvSpPr>
            <p:nvPr/>
          </p:nvSpPr>
          <p:spPr>
            <a:xfrm>
              <a:off x="372630" y="3143180"/>
              <a:ext cx="8291767" cy="523507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Coding D3.js (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Data Driven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Document) for real time visualization of data mining outputs </a:t>
              </a:r>
              <a:endParaRPr lang="en-US" sz="14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Espace réservé du contenu 3"/>
            <p:cNvSpPr txBox="1">
              <a:spLocks/>
            </p:cNvSpPr>
            <p:nvPr/>
          </p:nvSpPr>
          <p:spPr>
            <a:xfrm>
              <a:off x="376206" y="3606226"/>
              <a:ext cx="8597459" cy="523507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Develop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Java API for HL7 (Health Level 7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) to standardize the records before pushing to </a:t>
              </a:r>
              <a:r>
                <a:rPr lang="en-GB" sz="1400" dirty="0" err="1" smtClean="0">
                  <a:solidFill>
                    <a:schemeClr val="accent3">
                      <a:lumMod val="75000"/>
                    </a:schemeClr>
                  </a:solidFill>
                </a:rPr>
                <a:t>glibrary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  <a:endParaRPr lang="en-GB" sz="1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375158" y="4484115"/>
            <a:ext cx="8597459" cy="523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Develop More on the Administration End for Connecting meta databases 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Espace réservé du contenu 3"/>
          <p:cNvSpPr txBox="1">
            <a:spLocks/>
          </p:cNvSpPr>
          <p:nvPr/>
        </p:nvSpPr>
        <p:spPr>
          <a:xfrm>
            <a:off x="376206" y="4945978"/>
            <a:ext cx="8597459" cy="523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Perfect the Implementation of Federate Identity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Espace réservé du contenu 3"/>
          <p:cNvSpPr txBox="1">
            <a:spLocks/>
          </p:cNvSpPr>
          <p:nvPr/>
        </p:nvSpPr>
        <p:spPr>
          <a:xfrm>
            <a:off x="396754" y="5386151"/>
            <a:ext cx="8597459" cy="523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Complete the Implementation of JAX Web Service to connect to </a:t>
            </a:r>
            <a:r>
              <a:rPr lang="en-GB" sz="1400" dirty="0" err="1" smtClean="0">
                <a:solidFill>
                  <a:schemeClr val="accent3">
                    <a:lumMod val="75000"/>
                  </a:schemeClr>
                </a:solidFill>
              </a:rPr>
              <a:t>gLibrary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Espace réservé du contenu 3"/>
          <p:cNvSpPr txBox="1">
            <a:spLocks/>
          </p:cNvSpPr>
          <p:nvPr/>
        </p:nvSpPr>
        <p:spPr>
          <a:xfrm>
            <a:off x="376206" y="5769482"/>
            <a:ext cx="8597459" cy="680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More UI and Validation Perfection based on previous specifications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ake it available as a </a:t>
            </a:r>
            <a:r>
              <a:rPr lang="en-GB" sz="1400" dirty="0" err="1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n-GB" sz="1400" dirty="0" err="1" smtClean="0">
                <a:solidFill>
                  <a:schemeClr val="accent3">
                    <a:lumMod val="75000"/>
                  </a:schemeClr>
                </a:solidFill>
              </a:rPr>
              <a:t>ortlet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 on the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frican grid science gateway 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13643A"/>
                </a:solidFill>
                <a:latin typeface="Lato Regular"/>
                <a:cs typeface="Lato Light"/>
              </a:rPr>
              <a:t>Summary and conclusions</a:t>
            </a:r>
            <a:endParaRPr lang="en-GB" sz="28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18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48650" y="1263723"/>
            <a:ext cx="8466577" cy="42226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Afforded us Time </a:t>
            </a:r>
            <a:r>
              <a:rPr lang="en-GB" sz="1800" b="0" kern="0" dirty="0">
                <a:solidFill>
                  <a:srgbClr val="11542A"/>
                </a:solidFill>
                <a:latin typeface="Lato Regular"/>
                <a:cs typeface="+mn-cs"/>
              </a:rPr>
              <a:t>to implement a lot of </a:t>
            </a:r>
            <a:r>
              <a:rPr lang="en-GB" sz="18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things we had </a:t>
            </a:r>
            <a:r>
              <a:rPr lang="en-GB" sz="1800" b="0" kern="0" dirty="0">
                <a:solidFill>
                  <a:srgbClr val="11542A"/>
                </a:solidFill>
                <a:latin typeface="Lato Regular"/>
                <a:cs typeface="+mn-cs"/>
              </a:rPr>
              <a:t>mind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Opportunity to meet Other </a:t>
            </a:r>
            <a:r>
              <a:rPr lang="en-GB" sz="1800" b="0" kern="0" dirty="0">
                <a:solidFill>
                  <a:srgbClr val="11542A"/>
                </a:solidFill>
                <a:latin typeface="Lato Regular"/>
                <a:cs typeface="+mn-cs"/>
              </a:rPr>
              <a:t>scientist and researchers and shared from </a:t>
            </a:r>
            <a:r>
              <a:rPr lang="en-GB" sz="18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their wealth of </a:t>
            </a:r>
            <a:r>
              <a:rPr lang="en-GB" sz="1800" b="0" kern="0" dirty="0">
                <a:solidFill>
                  <a:srgbClr val="11542A"/>
                </a:solidFill>
                <a:latin typeface="Lato Regular"/>
                <a:cs typeface="+mn-cs"/>
              </a:rPr>
              <a:t>knowledge</a:t>
            </a: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Privilege to have an assurance that what we develop will be globally accessible via the European science gateway</a:t>
            </a:r>
            <a:endParaRPr lang="en-GB" sz="1800" b="0" kern="0" dirty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Afforded us to better utilize the </a:t>
            </a:r>
            <a:r>
              <a:rPr lang="en-GB" sz="1800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Github</a:t>
            </a:r>
            <a:r>
              <a:rPr lang="en-GB" sz="18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, </a:t>
            </a:r>
            <a:r>
              <a:rPr lang="en-GB" sz="1800" b="0" kern="0" dirty="0">
                <a:solidFill>
                  <a:srgbClr val="11542A"/>
                </a:solidFill>
                <a:latin typeface="Lato Regular"/>
              </a:rPr>
              <a:t>Slack</a:t>
            </a:r>
            <a:r>
              <a:rPr lang="en-GB" sz="18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 platform for collaboration</a:t>
            </a:r>
            <a:endParaRPr lang="en-GB" sz="1800" b="0" kern="0" dirty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Afforded us the opportunity to explore our HPC servers more, as for the first time I had to personally install tomcat on a live </a:t>
            </a:r>
            <a:r>
              <a:rPr lang="en-GB" sz="1800" b="0" kern="0" dirty="0" err="1" smtClean="0">
                <a:solidFill>
                  <a:srgbClr val="11542A"/>
                </a:solidFill>
                <a:latin typeface="Lato Regular"/>
                <a:cs typeface="+mn-cs"/>
              </a:rPr>
              <a:t>centOS</a:t>
            </a:r>
            <a:r>
              <a:rPr lang="en-GB" sz="18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 server and host web application and database</a:t>
            </a:r>
            <a:endParaRPr lang="en-GB" sz="1800" b="0" kern="0" dirty="0">
              <a:solidFill>
                <a:srgbClr val="11542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kern="0" dirty="0" smtClean="0">
                <a:solidFill>
                  <a:srgbClr val="11542A"/>
                </a:solidFill>
                <a:latin typeface="Lato Regular"/>
                <a:cs typeface="+mn-cs"/>
              </a:rPr>
              <a:t>Assurance that this project will be completed</a:t>
            </a:r>
            <a:endParaRPr lang="en-GB" sz="1800" b="0" kern="0" dirty="0">
              <a:solidFill>
                <a:srgbClr val="11542A"/>
              </a:solidFill>
              <a:latin typeface="Lato Regula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0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89477" y="174661"/>
            <a:ext cx="6756400" cy="177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800" dirty="0" smtClean="0">
                <a:solidFill>
                  <a:srgbClr val="13643A"/>
                </a:solidFill>
                <a:latin typeface="Lato Regular"/>
                <a:cs typeface="Lato Regular"/>
              </a:rPr>
              <a:t>Thank</a:t>
            </a:r>
            <a:r>
              <a:rPr lang="en-GB" sz="2800" dirty="0" smtClean="0">
                <a:solidFill>
                  <a:srgbClr val="13643A"/>
                </a:solidFill>
                <a:latin typeface="Lato Light"/>
                <a:cs typeface="Lato Light"/>
              </a:rPr>
              <a:t> </a:t>
            </a:r>
            <a:r>
              <a:rPr lang="en-GB" sz="2800" baseline="0" dirty="0" smtClean="0">
                <a:solidFill>
                  <a:srgbClr val="13643A"/>
                </a:solidFill>
                <a:latin typeface="Lato Light"/>
                <a:cs typeface="Lato Light"/>
              </a:rPr>
              <a:t>you!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600" dirty="0" smtClean="0">
                <a:solidFill>
                  <a:srgbClr val="13643A"/>
                </a:solidFill>
                <a:latin typeface="Lato Light"/>
                <a:cs typeface="Lato Light"/>
              </a:rPr>
              <a:t>s</a:t>
            </a:r>
            <a:r>
              <a:rPr lang="en-GB" sz="1600" baseline="0" dirty="0" smtClean="0">
                <a:solidFill>
                  <a:srgbClr val="13643A"/>
                </a:solidFill>
                <a:latin typeface="Lato Light"/>
                <a:cs typeface="Lato Light"/>
              </a:rPr>
              <a:t>ci-gaia.eu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1600" dirty="0" smtClean="0">
                <a:solidFill>
                  <a:srgbClr val="13643A"/>
                </a:solidFill>
                <a:latin typeface="Lato Light"/>
                <a:cs typeface="Lato Light"/>
              </a:rPr>
              <a:t>info@sci-gaia.eu</a:t>
            </a:r>
            <a:endParaRPr lang="en-GB" sz="1600" baseline="0" dirty="0" smtClean="0">
              <a:solidFill>
                <a:srgbClr val="13643A"/>
              </a:solidFill>
              <a:latin typeface="Lato Light"/>
              <a:cs typeface="Lato Light"/>
            </a:endParaRPr>
          </a:p>
          <a:p>
            <a:pPr algn="ctr">
              <a:lnSpc>
                <a:spcPct val="120000"/>
              </a:lnSpc>
              <a:defRPr/>
            </a:pPr>
            <a:endParaRPr lang="fr-FR" sz="1600" dirty="0" smtClean="0">
              <a:solidFill>
                <a:srgbClr val="13643A"/>
              </a:solidFill>
              <a:latin typeface="Lato Regular"/>
              <a:cs typeface="Lato Regular"/>
            </a:endParaRPr>
          </a:p>
          <a:p>
            <a:pPr algn="ctr">
              <a:lnSpc>
                <a:spcPts val="2180"/>
              </a:lnSpc>
              <a:defRPr/>
            </a:pPr>
            <a:endParaRPr lang="en-GB" sz="1600" dirty="0">
              <a:solidFill>
                <a:srgbClr val="13643A"/>
              </a:solidFill>
              <a:latin typeface="Lato Regular"/>
              <a:cs typeface="Lato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197" y="1735455"/>
            <a:ext cx="2658100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kern="0" dirty="0" smtClean="0">
                <a:solidFill>
                  <a:srgbClr val="11542A"/>
                </a:solidFill>
                <a:latin typeface="Lato Regular"/>
              </a:rPr>
              <a:t>Great thanks to:</a:t>
            </a:r>
          </a:p>
          <a:p>
            <a:pPr algn="ctr">
              <a:lnSpc>
                <a:spcPct val="150000"/>
              </a:lnSpc>
            </a:pPr>
            <a:r>
              <a:rPr lang="en-GB" kern="0" dirty="0" smtClean="0">
                <a:solidFill>
                  <a:srgbClr val="11542A"/>
                </a:solidFill>
                <a:latin typeface="Lato Regular"/>
              </a:rPr>
              <a:t>Bruce</a:t>
            </a:r>
          </a:p>
          <a:p>
            <a:pPr algn="ctr">
              <a:lnSpc>
                <a:spcPct val="150000"/>
              </a:lnSpc>
            </a:pPr>
            <a:r>
              <a:rPr lang="en-GB" kern="0" dirty="0" smtClean="0">
                <a:solidFill>
                  <a:srgbClr val="11542A"/>
                </a:solidFill>
                <a:latin typeface="Lato Regular"/>
              </a:rPr>
              <a:t>Mario</a:t>
            </a:r>
          </a:p>
          <a:p>
            <a:pPr algn="ctr">
              <a:lnSpc>
                <a:spcPct val="150000"/>
              </a:lnSpc>
            </a:pPr>
            <a:r>
              <a:rPr lang="en-GB" kern="0" dirty="0" smtClean="0">
                <a:solidFill>
                  <a:srgbClr val="11542A"/>
                </a:solidFill>
                <a:latin typeface="Lato Regular"/>
              </a:rPr>
              <a:t>Prof. </a:t>
            </a:r>
            <a:r>
              <a:rPr lang="en-GB" kern="0" dirty="0" err="1" smtClean="0">
                <a:solidFill>
                  <a:srgbClr val="11542A"/>
                </a:solidFill>
                <a:latin typeface="Lato Regular"/>
              </a:rPr>
              <a:t>Aribisala</a:t>
            </a:r>
            <a:r>
              <a:rPr lang="en-GB" kern="0" dirty="0" smtClean="0">
                <a:solidFill>
                  <a:srgbClr val="11542A"/>
                </a:solidFill>
                <a:latin typeface="Lato Regular"/>
              </a:rPr>
              <a:t> and LASU</a:t>
            </a:r>
          </a:p>
          <a:p>
            <a:pPr algn="ctr">
              <a:lnSpc>
                <a:spcPct val="150000"/>
              </a:lnSpc>
            </a:pPr>
            <a:r>
              <a:rPr lang="en-GB" kern="0" dirty="0" err="1" smtClean="0">
                <a:solidFill>
                  <a:srgbClr val="11542A"/>
                </a:solidFill>
                <a:latin typeface="Lato Regular"/>
              </a:rPr>
              <a:t>EkoConnect</a:t>
            </a:r>
            <a:endParaRPr lang="en-GB" kern="0" dirty="0" smtClean="0">
              <a:solidFill>
                <a:srgbClr val="11542A"/>
              </a:solidFill>
              <a:latin typeface="Lato Regular"/>
            </a:endParaRPr>
          </a:p>
          <a:p>
            <a:pPr algn="ctr">
              <a:lnSpc>
                <a:spcPct val="150000"/>
              </a:lnSpc>
            </a:pPr>
            <a:r>
              <a:rPr lang="en-GB" kern="0" dirty="0" err="1" smtClean="0">
                <a:solidFill>
                  <a:srgbClr val="11542A"/>
                </a:solidFill>
                <a:latin typeface="Lato Regular"/>
              </a:rPr>
              <a:t>Wacren</a:t>
            </a:r>
            <a:endParaRPr lang="en-GB" kern="0" dirty="0" smtClean="0">
              <a:solidFill>
                <a:srgbClr val="11542A"/>
              </a:solidFill>
              <a:latin typeface="Lato Regular"/>
            </a:endParaRPr>
          </a:p>
          <a:p>
            <a:pPr algn="ctr">
              <a:lnSpc>
                <a:spcPct val="150000"/>
              </a:lnSpc>
            </a:pPr>
            <a:r>
              <a:rPr lang="en-GB" kern="0" dirty="0" err="1" smtClean="0">
                <a:solidFill>
                  <a:srgbClr val="11542A"/>
                </a:solidFill>
                <a:latin typeface="Lato Regular"/>
              </a:rPr>
              <a:t>SciGaia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3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413723"/>
            <a:ext cx="8229600" cy="838838"/>
          </a:xfrm>
          <a:noFill/>
        </p:spPr>
        <p:txBody>
          <a:bodyPr/>
          <a:lstStyle/>
          <a:p>
            <a:r>
              <a:rPr lang="en-GB" dirty="0" smtClean="0">
                <a:solidFill>
                  <a:srgbClr val="13643A"/>
                </a:solidFill>
                <a:latin typeface="Lato Regular"/>
                <a:cs typeface="Lato Regular"/>
              </a:rPr>
              <a:t>Outline</a:t>
            </a:r>
            <a:endParaRPr lang="en-GB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2</a:t>
            </a:fld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457200" y="1375581"/>
            <a:ext cx="8210578" cy="4192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Scientific problem</a:t>
            </a:r>
            <a:endParaRPr lang="en-US" sz="2800" b="0" kern="0" dirty="0">
              <a:solidFill>
                <a:srgbClr val="13643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Work done during the </a:t>
            </a:r>
            <a:r>
              <a:rPr lang="en-US" sz="2800" b="0" kern="0" dirty="0" err="1" smtClean="0">
                <a:solidFill>
                  <a:srgbClr val="13643A"/>
                </a:solidFill>
                <a:latin typeface="Lato Regular"/>
                <a:cs typeface="+mn-cs"/>
              </a:rPr>
              <a:t>hackfest</a:t>
            </a:r>
            <a:endParaRPr lang="en-US" sz="2800" b="0" kern="0" dirty="0" smtClean="0">
              <a:solidFill>
                <a:srgbClr val="13643A"/>
              </a:solidFill>
              <a:latin typeface="Lato Regular"/>
              <a:cs typeface="+mn-cs"/>
            </a:endParaRP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Results achieved so far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Future plans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kern="0" dirty="0" smtClean="0">
                <a:solidFill>
                  <a:srgbClr val="13643A"/>
                </a:solidFill>
                <a:latin typeface="Lato Regular"/>
                <a:cs typeface="+mn-cs"/>
              </a:rPr>
              <a:t>Summary </a:t>
            </a:r>
            <a:r>
              <a:rPr lang="en-US" sz="2800" b="0" kern="0" smtClean="0">
                <a:solidFill>
                  <a:srgbClr val="13643A"/>
                </a:solidFill>
                <a:latin typeface="Lato Regular"/>
                <a:cs typeface="+mn-cs"/>
              </a:rPr>
              <a:t>and conclusions</a:t>
            </a:r>
            <a:endParaRPr lang="en-US" sz="2800" b="0" kern="0" dirty="0" smtClean="0">
              <a:solidFill>
                <a:srgbClr val="13643A"/>
              </a:solidFill>
              <a:latin typeface="Lato Regula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7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Scientific Problem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3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250013" y="907422"/>
            <a:ext cx="8700804" cy="3819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082" y="1290918"/>
            <a:ext cx="8183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"Interoperability is the ability of multiple systems with different hardware and software platforms, data structures, and interfaces to exchange data with minimal loss of content and functionality" [NISO, 2004]. 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750" y="2872291"/>
            <a:ext cx="702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 descr="ultra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04" y="2311070"/>
            <a:ext cx="5277227" cy="44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11843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Scientific Problem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4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48650" y="904470"/>
            <a:ext cx="8782097" cy="7629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268288" lvl="1" indent="-268288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Bio-repositories </a:t>
            </a:r>
            <a:r>
              <a:rPr lang="en-GB" sz="1400" b="0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have been developed for specific projects in local institutions, but most of such bio-repositories are often not interoperable.  </a:t>
            </a:r>
          </a:p>
          <a:p>
            <a:pPr marL="268288" lvl="1" indent="-268288" defTabSz="914400">
              <a:lnSpc>
                <a:spcPct val="100000"/>
              </a:lnSpc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198" y="5014888"/>
            <a:ext cx="8485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b="1" dirty="0" smtClean="0">
                <a:cs typeface="Arial" panose="020B0604020202020204" pitchFamily="34" charset="0"/>
              </a:rPr>
              <a:t>This inconsistency is generally a problem in addition to the loss of flexibility and control by individual databases to a central authority.  These are obvious problems to which interoperability of </a:t>
            </a:r>
            <a:r>
              <a:rPr lang="en-GB" b="1" dirty="0" err="1" smtClean="0">
                <a:cs typeface="Arial" panose="020B0604020202020204" pitchFamily="34" charset="0"/>
              </a:rPr>
              <a:t>biorepository</a:t>
            </a:r>
            <a:r>
              <a:rPr lang="en-GB" b="1" dirty="0" smtClean="0">
                <a:cs typeface="Arial" panose="020B0604020202020204" pitchFamily="34" charset="0"/>
              </a:rPr>
              <a:t> systems could be a viable solution.</a:t>
            </a:r>
            <a:endParaRPr lang="en-US" b="1" dirty="0" smtClean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13" y="3745444"/>
            <a:ext cx="84851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Observations (</a:t>
            </a:r>
            <a:r>
              <a:rPr lang="en-GB" sz="1400" dirty="0" err="1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Krestyaninova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, 2010; </a:t>
            </a:r>
            <a:r>
              <a:rPr lang="en-GB" sz="1400" dirty="0" err="1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Tupasela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, 2009) have shown that most database systems rely on database administrators to design and maintain database architecture and this process imposes constraints on database users when non-standardized input formats and parameters are set.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650" y="2969996"/>
            <a:ext cx="8485192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Accessibility to repositories through such search tools as Specimen Resource Locator,  and tissue Expediter among several others has provided indication that further improvement can be made through research efforts.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650" y="1656671"/>
            <a:ext cx="86895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This inadequacy makes it difficult for researchers to share data conveniently from a common centre (Kim, 2010).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50" y="2146400"/>
            <a:ext cx="8485192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The absence of Interoperable bio-repository information system in Nigeria/Africa has made it difficult for researchers to obtain needed data for their research into diseases .</a:t>
            </a:r>
          </a:p>
        </p:txBody>
      </p:sp>
    </p:spTree>
    <p:extLst>
      <p:ext uri="{BB962C8B-B14F-4D97-AF65-F5344CB8AC3E}">
        <p14:creationId xmlns:p14="http://schemas.microsoft.com/office/powerpoint/2010/main" val="38650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431262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Other Problems We Are Solving</a:t>
            </a:r>
            <a:endParaRPr lang="en-GB" sz="3600" b="0" dirty="0">
              <a:solidFill>
                <a:srgbClr val="13643A"/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5</a:t>
            </a:fld>
            <a:endParaRPr lang="fr-FR" dirty="0"/>
          </a:p>
        </p:txBody>
      </p:sp>
      <p:sp>
        <p:nvSpPr>
          <p:cNvPr id="24" name="Espace réservé du contenu 3"/>
          <p:cNvSpPr txBox="1">
            <a:spLocks/>
          </p:cNvSpPr>
          <p:nvPr/>
        </p:nvSpPr>
        <p:spPr>
          <a:xfrm>
            <a:off x="348650" y="2162700"/>
            <a:ext cx="8782097" cy="4725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268288" lvl="1" indent="-268288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Schema Inter-operability Problems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650" y="2877475"/>
            <a:ext cx="868956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Semantic Inter-operability Problems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650" y="3705814"/>
            <a:ext cx="848519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Linguistic Inter-operability Problems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013" y="1500932"/>
            <a:ext cx="848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2400" b="1" dirty="0" smtClean="0">
                <a:solidFill>
                  <a:srgbClr val="11542A"/>
                </a:solidFill>
                <a:cs typeface="Arial" panose="020B0604020202020204" pitchFamily="34" charset="0"/>
              </a:rPr>
              <a:t>Inter-operability Problems</a:t>
            </a:r>
            <a:endParaRPr lang="en-US" sz="2400" b="1" dirty="0" smtClean="0">
              <a:solidFill>
                <a:srgbClr val="11542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Work done during the Hackfest</a:t>
            </a:r>
            <a:endParaRPr lang="en-GB" sz="3600" b="0" dirty="0">
              <a:solidFill>
                <a:schemeClr val="accent3">
                  <a:lumMod val="7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6</a:t>
            </a:fld>
            <a:endParaRPr lang="fr-FR" dirty="0"/>
          </a:p>
        </p:txBody>
      </p:sp>
      <p:grpSp>
        <p:nvGrpSpPr>
          <p:cNvPr id="3" name="Group 14"/>
          <p:cNvGrpSpPr/>
          <p:nvPr/>
        </p:nvGrpSpPr>
        <p:grpSpPr>
          <a:xfrm>
            <a:off x="250013" y="1052506"/>
            <a:ext cx="8893987" cy="4701066"/>
            <a:chOff x="352932" y="1604922"/>
            <a:chExt cx="8893987" cy="4701066"/>
          </a:xfrm>
        </p:grpSpPr>
        <p:sp>
          <p:nvSpPr>
            <p:cNvPr id="6" name="Espace réservé du contenu 3"/>
            <p:cNvSpPr txBox="1">
              <a:spLocks/>
            </p:cNvSpPr>
            <p:nvPr/>
          </p:nvSpPr>
          <p:spPr>
            <a:xfrm>
              <a:off x="352932" y="1604922"/>
              <a:ext cx="8291767" cy="449790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Started Developing Meta Database using g-Library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(was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formally developed in </a:t>
              </a:r>
              <a:r>
                <a:rPr lang="en-GB" sz="1400" dirty="0" err="1">
                  <a:solidFill>
                    <a:schemeClr val="accent3">
                      <a:lumMod val="75000"/>
                    </a:schemeClr>
                  </a:solidFill>
                </a:rPr>
                <a:t>Mysql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)</a:t>
              </a:r>
              <a:endParaRPr lang="en-US" sz="14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" name="Espace réservé du contenu 3"/>
            <p:cNvSpPr txBox="1">
              <a:spLocks/>
            </p:cNvSpPr>
            <p:nvPr/>
          </p:nvSpPr>
          <p:spPr>
            <a:xfrm>
              <a:off x="354720" y="2037029"/>
              <a:ext cx="8789280" cy="512533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Implement back end using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JSP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,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Servlet, JDBC and connected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3 test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GB" sz="1400" dirty="0" err="1" smtClean="0">
                  <a:solidFill>
                    <a:schemeClr val="accent3">
                      <a:lumMod val="75000"/>
                    </a:schemeClr>
                  </a:solidFill>
                </a:rPr>
                <a:t>biorepositories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 with successful search </a:t>
              </a:r>
              <a:endParaRPr lang="en-US" sz="14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" name="Espace réservé du contenu 3"/>
            <p:cNvSpPr txBox="1">
              <a:spLocks/>
            </p:cNvSpPr>
            <p:nvPr/>
          </p:nvSpPr>
          <p:spPr>
            <a:xfrm>
              <a:off x="356508" y="2686344"/>
              <a:ext cx="8291767" cy="456934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Adjusted the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Internationalization and language handling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Implementation</a:t>
              </a:r>
              <a:endParaRPr lang="en-US" sz="14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" name="Espace réservé du contenu 3"/>
            <p:cNvSpPr txBox="1">
              <a:spLocks/>
            </p:cNvSpPr>
            <p:nvPr/>
          </p:nvSpPr>
          <p:spPr>
            <a:xfrm>
              <a:off x="369054" y="3020958"/>
              <a:ext cx="8291767" cy="796072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Implemented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data mining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(K means algorithm)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for real time knowledge discovery from multiple databases.</a:t>
              </a:r>
              <a:endParaRPr lang="en-US" sz="14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" name="Espace réservé du contenu 3"/>
            <p:cNvSpPr txBox="1">
              <a:spLocks/>
            </p:cNvSpPr>
            <p:nvPr/>
          </p:nvSpPr>
          <p:spPr>
            <a:xfrm>
              <a:off x="360084" y="3776290"/>
              <a:ext cx="8291767" cy="796072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Develop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Java Server Pages that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auto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generated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Attribute-Relation File Format (ARFF) to complete the KDD</a:t>
              </a:r>
              <a:endParaRPr lang="en-US" sz="14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" name="Espace réservé du contenu 3"/>
            <p:cNvSpPr txBox="1">
              <a:spLocks/>
            </p:cNvSpPr>
            <p:nvPr/>
          </p:nvSpPr>
          <p:spPr>
            <a:xfrm>
              <a:off x="372630" y="4478800"/>
              <a:ext cx="8874289" cy="523507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We implemented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Java JENA library to connect to the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Ontology but we have not built the Ontology</a:t>
              </a:r>
              <a:endParaRPr lang="en-US" sz="14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2" name="Espace réservé du contenu 3"/>
            <p:cNvSpPr txBox="1">
              <a:spLocks/>
            </p:cNvSpPr>
            <p:nvPr/>
          </p:nvSpPr>
          <p:spPr>
            <a:xfrm>
              <a:off x="385176" y="4932424"/>
              <a:ext cx="8597459" cy="523507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Incorporated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SPARQL Protocol and RDF Query Language</a:t>
              </a:r>
              <a:endParaRPr lang="en-US" sz="14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Espace réservé du contenu 3"/>
            <p:cNvSpPr txBox="1">
              <a:spLocks/>
            </p:cNvSpPr>
            <p:nvPr/>
          </p:nvSpPr>
          <p:spPr>
            <a:xfrm>
              <a:off x="376206" y="5332258"/>
              <a:ext cx="8597459" cy="523507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Kick started Future Gateway Implementation</a:t>
              </a:r>
            </a:p>
          </p:txBody>
        </p:sp>
        <p:sp>
          <p:nvSpPr>
            <p:cNvPr id="14" name="Espace réservé du contenu 3"/>
            <p:cNvSpPr txBox="1">
              <a:spLocks/>
            </p:cNvSpPr>
            <p:nvPr/>
          </p:nvSpPr>
          <p:spPr>
            <a:xfrm>
              <a:off x="385176" y="5782481"/>
              <a:ext cx="8597459" cy="523507"/>
            </a:xfrm>
            <a:prstGeom prst="rect">
              <a:avLst/>
            </a:prstGeom>
          </p:spPr>
          <p:txBody>
            <a:bodyPr/>
            <a:lstStyle>
              <a:lvl1pPr marL="0" indent="0">
                <a:lnSpc>
                  <a:spcPct val="120000"/>
                </a:lnSpc>
                <a:buNone/>
                <a:defRPr lang="fr-FR" sz="2000" b="1" dirty="0" smtClean="0">
                  <a:solidFill>
                    <a:schemeClr val="accent1"/>
                  </a:solidFill>
                  <a:latin typeface="Avenir Book"/>
                  <a:cs typeface="Avenir Book"/>
                </a:defRPr>
              </a:lvl1pPr>
              <a:lvl2pPr marL="731838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2pPr>
              <a:lvl3pPr marL="1200150" indent="-285750">
                <a:lnSpc>
                  <a:spcPct val="120000"/>
                </a:lnSpc>
                <a:defRPr lang="fr-FR" sz="1600" b="1" dirty="0" smtClean="0">
                  <a:latin typeface="Avenir Book"/>
                  <a:cs typeface="Avenir Book"/>
                </a:defRPr>
              </a:lvl3pPr>
              <a:lvl4pPr>
                <a:defRPr>
                  <a:latin typeface="Avenir Book"/>
                  <a:cs typeface="Avenir Book"/>
                </a:defRPr>
              </a:lvl4pPr>
              <a:lvl5pPr>
                <a:defRPr>
                  <a:latin typeface="Avenir Book"/>
                  <a:cs typeface="Avenir Book"/>
                </a:defRPr>
              </a:lvl5pPr>
            </a:lstStyle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Initiated the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implementation </a:t>
              </a:r>
              <a:r>
                <a:rPr lang="en-GB" sz="1400" dirty="0">
                  <a:solidFill>
                    <a:schemeClr val="accent3">
                      <a:lumMod val="75000"/>
                    </a:schemeClr>
                  </a:solidFill>
                </a:rPr>
                <a:t>of </a:t>
              </a:r>
              <a:r>
                <a:rPr lang="en-GB" sz="1400" dirty="0" smtClean="0">
                  <a:solidFill>
                    <a:schemeClr val="accent3">
                      <a:lumMod val="75000"/>
                    </a:schemeClr>
                  </a:solidFill>
                </a:rPr>
                <a:t>Federated Identity</a:t>
              </a:r>
              <a:endParaRPr lang="en-GB" sz="1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Work done during the Hackfest</a:t>
            </a:r>
            <a:endParaRPr lang="en-GB" sz="3600" b="0" dirty="0">
              <a:solidFill>
                <a:schemeClr val="accent3">
                  <a:lumMod val="7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7</a:t>
            </a:fld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395258" y="1143003"/>
            <a:ext cx="8597459" cy="8283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Develop User Interface and user interactivity using Hypertext Mark-up Language (HTML) and Java scripting</a:t>
            </a: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429320" y="1917552"/>
            <a:ext cx="8597459" cy="5056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Style the interface using Cascading Style Sheet (CSS)</a:t>
            </a: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452624" y="2355030"/>
            <a:ext cx="8597459" cy="5056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Accomplish mobile responsiveness using the CSS 3 @media Query</a:t>
            </a:r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441866" y="2780178"/>
            <a:ext cx="8597459" cy="694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Develop angularjs &amp; javascript modules to ensure input data integrity and enforcing client side user validation but more is still to be done.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452624" y="3534288"/>
            <a:ext cx="8597459" cy="694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Test Deployment using Amazon Cloud Service Free Package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Work done during the Hackfest</a:t>
            </a:r>
            <a:endParaRPr lang="en-GB" sz="3600" b="0" dirty="0">
              <a:solidFill>
                <a:schemeClr val="accent3">
                  <a:lumMod val="7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8</a:t>
            </a:fld>
            <a:endParaRPr lang="fr-FR" dirty="0"/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250013" y="1052506"/>
            <a:ext cx="8291767" cy="4497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Started Developing Meta Database using g-Library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(was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formally developed in </a:t>
            </a:r>
            <a:r>
              <a:rPr lang="en-GB" sz="1400" dirty="0" err="1">
                <a:solidFill>
                  <a:schemeClr val="accent3">
                    <a:lumMod val="75000"/>
                  </a:schemeClr>
                </a:solidFill>
              </a:rPr>
              <a:t>Mysql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" name="Picture 1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0" y="2057400"/>
            <a:ext cx="817822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0013" y="87149"/>
            <a:ext cx="8229600" cy="83883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13643A"/>
                </a:solidFill>
                <a:latin typeface="Lato Regular"/>
                <a:cs typeface="Lato Light"/>
              </a:rPr>
              <a:t>Work done during the Hackfest</a:t>
            </a:r>
            <a:endParaRPr lang="en-GB" sz="3600" b="0" dirty="0">
              <a:solidFill>
                <a:schemeClr val="accent3">
                  <a:lumMod val="75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348650" y="6402810"/>
            <a:ext cx="419100" cy="253115"/>
          </a:xfrm>
        </p:spPr>
        <p:txBody>
          <a:bodyPr/>
          <a:lstStyle/>
          <a:p>
            <a:pPr algn="l"/>
            <a:fld id="{BFC7A446-BA7D-844E-8DE1-1A32F4BA0B64}" type="slidenum">
              <a:rPr lang="fr-FR" smtClean="0"/>
              <a:pPr algn="l"/>
              <a:t>9</a:t>
            </a:fld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250013" y="942787"/>
            <a:ext cx="8291767" cy="456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lang="fr-FR" sz="2000" b="1" dirty="0" smtClean="0">
                <a:solidFill>
                  <a:schemeClr val="accent1"/>
                </a:solidFill>
                <a:latin typeface="Avenir Book"/>
                <a:cs typeface="Avenir Book"/>
              </a:defRPr>
            </a:lvl1pPr>
            <a:lvl2pPr marL="731838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2pPr>
            <a:lvl3pPr marL="1200150" indent="-285750">
              <a:lnSpc>
                <a:spcPct val="120000"/>
              </a:lnSpc>
              <a:defRPr lang="fr-FR" sz="1600" b="1" dirty="0" smtClean="0"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Adjusted the Internationalization Implementation</a:t>
            </a:r>
            <a:endParaRPr lang="en-US" sz="1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188"/>
            <a:ext cx="9144000" cy="46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</TotalTime>
  <Words>948</Words>
  <Application>Microsoft Office PowerPoint</Application>
  <PresentationFormat>Presentazione su schermo (4:3)</PresentationFormat>
  <Paragraphs>106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Arial</vt:lpstr>
      <vt:lpstr>Avenir Book</vt:lpstr>
      <vt:lpstr>Avenir Heavy</vt:lpstr>
      <vt:lpstr>Calibri</vt:lpstr>
      <vt:lpstr>Courier New</vt:lpstr>
      <vt:lpstr>Lato Light</vt:lpstr>
      <vt:lpstr>Lato Regular</vt:lpstr>
      <vt:lpstr>Verdana</vt:lpstr>
      <vt:lpstr>Wingdings</vt:lpstr>
      <vt:lpstr>Thème Office</vt:lpstr>
      <vt:lpstr>Presentazione standard di PowerPoint</vt:lpstr>
      <vt:lpstr>Outline</vt:lpstr>
      <vt:lpstr>Scientific Problem</vt:lpstr>
      <vt:lpstr>Scientific Problem</vt:lpstr>
      <vt:lpstr>Other Problems We Are Solving</vt:lpstr>
      <vt:lpstr>Work done during the Hackfest</vt:lpstr>
      <vt:lpstr>Work done during the Hackfest</vt:lpstr>
      <vt:lpstr>Work done during the Hackfest</vt:lpstr>
      <vt:lpstr>Work done during the Hackfest</vt:lpstr>
      <vt:lpstr>Work done during the Hackfest</vt:lpstr>
      <vt:lpstr>Work done during the Hackfest</vt:lpstr>
      <vt:lpstr>Work done during the Hackfest</vt:lpstr>
      <vt:lpstr>Work done during the Hackfest</vt:lpstr>
      <vt:lpstr>Work done during the Hackfest</vt:lpstr>
      <vt:lpstr>Work done during the Hackfest</vt:lpstr>
      <vt:lpstr>Work done during the Hackfest</vt:lpstr>
      <vt:lpstr>Future plans (until the Sci-GaIA Final Event in Pretoria on March, 23-24, 2017)</vt:lpstr>
      <vt:lpstr>Summary and conclusions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Roberto Barbera</dc:creator>
  <cp:lastModifiedBy>Roberto Barbera</cp:lastModifiedBy>
  <cp:revision>497</cp:revision>
  <dcterms:created xsi:type="dcterms:W3CDTF">2015-04-10T11:49:34Z</dcterms:created>
  <dcterms:modified xsi:type="dcterms:W3CDTF">2016-11-30T10:10:31Z</dcterms:modified>
</cp:coreProperties>
</file>