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306" r:id="rId4"/>
    <p:sldId id="295" r:id="rId5"/>
    <p:sldId id="296" r:id="rId6"/>
    <p:sldId id="297" r:id="rId7"/>
    <p:sldId id="300" r:id="rId8"/>
    <p:sldId id="298" r:id="rId9"/>
    <p:sldId id="299" r:id="rId10"/>
    <p:sldId id="302" r:id="rId11"/>
    <p:sldId id="291" r:id="rId12"/>
    <p:sldId id="304" r:id="rId13"/>
    <p:sldId id="301" r:id="rId14"/>
    <p:sldId id="260" r:id="rId15"/>
    <p:sldId id="267" r:id="rId16"/>
    <p:sldId id="278" r:id="rId17"/>
    <p:sldId id="303" r:id="rId18"/>
    <p:sldId id="305" r:id="rId19"/>
    <p:sldId id="289" r:id="rId20"/>
    <p:sldId id="287" r:id="rId21"/>
    <p:sldId id="294" r:id="rId22"/>
    <p:sldId id="314" r:id="rId23"/>
    <p:sldId id="272" r:id="rId24"/>
    <p:sldId id="308" r:id="rId25"/>
    <p:sldId id="309" r:id="rId26"/>
    <p:sldId id="310" r:id="rId27"/>
    <p:sldId id="312" r:id="rId28"/>
    <p:sldId id="311" r:id="rId29"/>
    <p:sldId id="313" r:id="rId30"/>
    <p:sldId id="315" r:id="rId31"/>
    <p:sldId id="320" r:id="rId32"/>
    <p:sldId id="316" r:id="rId33"/>
    <p:sldId id="317" r:id="rId34"/>
    <p:sldId id="321" r:id="rId35"/>
    <p:sldId id="318" r:id="rId36"/>
    <p:sldId id="319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30" r:id="rId45"/>
    <p:sldId id="329" r:id="rId46"/>
    <p:sldId id="307" r:id="rId47"/>
    <p:sldId id="347" r:id="rId48"/>
    <p:sldId id="348" r:id="rId49"/>
    <p:sldId id="349" r:id="rId50"/>
    <p:sldId id="350" r:id="rId51"/>
    <p:sldId id="351" r:id="rId52"/>
    <p:sldId id="353" r:id="rId53"/>
    <p:sldId id="354" r:id="rId54"/>
    <p:sldId id="355" r:id="rId55"/>
    <p:sldId id="356" r:id="rId56"/>
    <p:sldId id="361" r:id="rId57"/>
    <p:sldId id="362" r:id="rId58"/>
    <p:sldId id="363" r:id="rId59"/>
    <p:sldId id="364" r:id="rId60"/>
    <p:sldId id="365" r:id="rId61"/>
    <p:sldId id="375" r:id="rId62"/>
    <p:sldId id="376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46" r:id="rId71"/>
    <p:sldId id="338" r:id="rId72"/>
    <p:sldId id="339" r:id="rId73"/>
    <p:sldId id="340" r:id="rId74"/>
    <p:sldId id="341" r:id="rId75"/>
    <p:sldId id="342" r:id="rId76"/>
    <p:sldId id="344" r:id="rId77"/>
    <p:sldId id="343" r:id="rId78"/>
    <p:sldId id="345" r:id="rId79"/>
    <p:sldId id="374" r:id="rId80"/>
    <p:sldId id="293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0DD7D-DC13-2041-9B72-20FB8ACDA1C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0603-7614-144C-B360-BD796AC7823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blog.miguelgrinberg.com</a:t>
            </a:r>
            <a:r>
              <a:rPr lang="en-US" dirty="0" smtClean="0"/>
              <a:t>/post/</a:t>
            </a:r>
            <a:r>
              <a:rPr lang="en-US" dirty="0" err="1" smtClean="0"/>
              <a:t>oauth</a:t>
            </a:r>
            <a:r>
              <a:rPr lang="en-US" smtClean="0"/>
              <a:t>-authentication-with-flask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CC50-2E46-EE46-8A7D-8F02CEFB62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blog.miguelgrinberg.com</a:t>
            </a:r>
            <a:r>
              <a:rPr lang="en-US" dirty="0" smtClean="0"/>
              <a:t>/post/</a:t>
            </a:r>
            <a:r>
              <a:rPr lang="en-US" dirty="0" err="1" smtClean="0"/>
              <a:t>oauth</a:t>
            </a:r>
            <a:r>
              <a:rPr lang="en-US" smtClean="0"/>
              <a:t>-authentication-with-flask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CC50-2E46-EE46-8A7D-8F02CEFB62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blog.miguelgrinberg.com</a:t>
            </a:r>
            <a:r>
              <a:rPr lang="en-US" dirty="0" smtClean="0"/>
              <a:t>/post/</a:t>
            </a:r>
            <a:r>
              <a:rPr lang="en-US" dirty="0" err="1" smtClean="0"/>
              <a:t>oauth</a:t>
            </a:r>
            <a:r>
              <a:rPr lang="en-US" smtClean="0"/>
              <a:t>-authentication-with-flask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CC50-2E46-EE46-8A7D-8F02CEFB62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C90E-9817-7442-865A-DADE37E15A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0DE3-242E-B44D-A57F-D8E03BC448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C90E-9817-7442-865A-DADE37E15A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90DE3-242E-B44D-A57F-D8E03BC448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1044" y="1319751"/>
            <a:ext cx="4015818" cy="2114796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4B00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1044" y="3771724"/>
            <a:ext cx="3146196" cy="110193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38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700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3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32290"/>
            <a:ext cx="696233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947683"/>
            <a:ext cx="6962333" cy="127214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5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5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2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6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BF93-D4B1-4682-B02F-6E867CFD1FBF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5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C90E-9817-7442-865A-DADE37E15A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0DE3-242E-B44D-A57F-D8E03BC448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lask.pocoo.org" TargetMode="External"/><Relationship Id="rId2" Type="http://schemas.openxmlformats.org/officeDocument/2006/relationships/hyperlink" Target="https://github.com/FutureGateway/fgAPIServer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fullstackpython.com/wsgi-servers.html" TargetMode="External"/><Relationship Id="rId5" Type="http://schemas.openxmlformats.org/officeDocument/2006/relationships/hyperlink" Target="http://aperiodic.net/screen/quick_reference" TargetMode="External"/><Relationship Id="rId4" Type="http://schemas.openxmlformats.org/officeDocument/2006/relationships/hyperlink" Target="http://docs.csgfapis.apiary.io/#referenc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gw.indigo-datacloud.eu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/%3ctask_id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/43?user=brunor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888/v1.0/applications/%3cid" TargetMode="External"/><Relationship Id="rId2" Type="http://schemas.openxmlformats.org/officeDocument/2006/relationships/hyperlink" Target="http://localhost:8888/v1.0/applications/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ania-science-gateways.it" TargetMode="External"/><Relationship Id="rId2" Type="http://schemas.openxmlformats.org/officeDocument/2006/relationships/hyperlink" Target="https://www.xsede.org/wwwteragrid/archive/web/science-gateways/home.html" TargetMode="Externa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.liferay.com/develop/tutorials/-/knowledge_base/7-0/blade-cli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grid-prod@ct.infn.it" TargetMode="Externa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utureGateway/PortalSetup" TargetMode="Externa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raw.githubusercontent.com/FutureGateway/PortalSetup/master/Ubuntu_14.04/docker-setup.sh" TargetMode="External"/><Relationship Id="rId2" Type="http://schemas.openxmlformats.org/officeDocument/2006/relationships/hyperlink" Target="https://raw.githubusercontent.com/FutureGateway/PortalSetup/master/Ubuntu_14.04/fgSetup.sh" TargetMode="External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appdb.egi.eu/store/vappliance/futuregateway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888/v1.0/tasks/%3ctask_id%3e?user=brunor" TargetMode="External"/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fgapis.apiary.i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gw.indigo-datacloud.eu" TargetMode="External"/><Relationship Id="rId1" Type="http://schemas.openxmlformats.org/officeDocument/2006/relationships/slideLayout" Target="../slideLayouts/slideLayout9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fgapis.apiary.io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6215" y="1138308"/>
            <a:ext cx="5933547" cy="211479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</a:t>
            </a:r>
            <a:r>
              <a:rPr lang="en-US" sz="4400" dirty="0" err="1" smtClean="0"/>
              <a:t>FutureGateway</a:t>
            </a:r>
            <a:r>
              <a:rPr lang="en-US" sz="4400" dirty="0" smtClean="0"/>
              <a:t> Framework</a:t>
            </a:r>
            <a:endParaRPr lang="en-US" sz="4400" dirty="0"/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4341044" y="3885537"/>
            <a:ext cx="3538728" cy="154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Riccardo Bruno</a:t>
            </a:r>
          </a:p>
          <a:p>
            <a:r>
              <a:rPr lang="en-US" dirty="0" smtClean="0"/>
              <a:t>INFN Catania</a:t>
            </a:r>
          </a:p>
          <a:p>
            <a:r>
              <a:rPr lang="en-US" dirty="0" err="1" smtClean="0"/>
              <a:t>riccardo.bruno@ct.infn.it</a:t>
            </a:r>
            <a:endParaRPr lang="en-US" dirty="0" smtClean="0"/>
          </a:p>
          <a:p>
            <a:r>
              <a:rPr lang="en-US" dirty="0"/>
              <a:t>WACREN e-Research </a:t>
            </a:r>
            <a:r>
              <a:rPr lang="en-US" dirty="0" err="1"/>
              <a:t>Hackfest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96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API Server </a:t>
            </a:r>
          </a:p>
          <a:p>
            <a:r>
              <a:rPr lang="en-US" sz="3500" dirty="0" smtClean="0"/>
              <a:t>Queue Daemons and Executor Interfaces</a:t>
            </a:r>
            <a:endParaRPr lang="en-US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8651637" y="6409072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10</a:t>
            </a:fld>
            <a:endParaRPr lang="en-US" sz="14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78333" y="3419813"/>
            <a:ext cx="8229600" cy="2970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Commands (Tasks=Command(</a:t>
            </a:r>
            <a:r>
              <a:rPr lang="en-US" sz="1600" dirty="0" err="1" smtClean="0"/>
              <a:t>Action,EI</a:t>
            </a:r>
            <a:r>
              <a:rPr lang="en-US" sz="1600" dirty="0" smtClean="0"/>
              <a:t>)) are extracted from the </a:t>
            </a:r>
            <a:r>
              <a:rPr lang="en-US" sz="1600" dirty="0" err="1" smtClean="0"/>
              <a:t>front.end</a:t>
            </a:r>
            <a:r>
              <a:rPr lang="en-US" sz="1600" dirty="0" smtClean="0"/>
              <a:t> queue</a:t>
            </a:r>
          </a:p>
          <a:p>
            <a:r>
              <a:rPr lang="en-US" sz="1600" dirty="0" smtClean="0"/>
              <a:t>Each ‘command’ contains the ‘Target Executor’ field which specifies the Executor Interface name</a:t>
            </a:r>
          </a:p>
          <a:p>
            <a:r>
              <a:rPr lang="en-US" sz="1600" dirty="0" smtClean="0"/>
              <a:t>Executor interfaces are dynamically instantiated by the </a:t>
            </a:r>
            <a:r>
              <a:rPr lang="en-US" sz="1600" dirty="0" err="1" smtClean="0"/>
              <a:t>APIServer</a:t>
            </a:r>
            <a:r>
              <a:rPr lang="en-US" sz="1600" dirty="0" smtClean="0"/>
              <a:t> </a:t>
            </a:r>
            <a:r>
              <a:rPr lang="en-US" sz="1600" u="sng" dirty="0" smtClean="0"/>
              <a:t>by its name</a:t>
            </a:r>
            <a:r>
              <a:rPr lang="en-US" sz="1600" dirty="0" smtClean="0"/>
              <a:t>, applying the specified </a:t>
            </a:r>
            <a:r>
              <a:rPr lang="en-US" sz="1600" u="sng" dirty="0" smtClean="0"/>
              <a:t>action</a:t>
            </a:r>
            <a:r>
              <a:rPr lang="en-US" sz="1600" dirty="0" smtClean="0"/>
              <a:t> on DCI</a:t>
            </a:r>
          </a:p>
          <a:p>
            <a:r>
              <a:rPr lang="en-US" sz="1600" dirty="0" smtClean="0"/>
              <a:t>Other queue daemons may extract commands from the queue having their own EIs implemented. Targeting for instance other SAGA implementations or even other systems.</a:t>
            </a:r>
          </a:p>
          <a:p>
            <a:r>
              <a:rPr lang="en-US" sz="1600" dirty="0" smtClean="0"/>
              <a:t>New EIs can be easily developed just implementing an abstract class (</a:t>
            </a:r>
            <a:r>
              <a:rPr lang="en-US" sz="1600" dirty="0" err="1" smtClean="0"/>
              <a:t>APIServerDaemon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600" dirty="0" smtClean="0"/>
              <a:t>Current available EIs (</a:t>
            </a:r>
            <a:r>
              <a:rPr lang="en-US" sz="1600" dirty="0" err="1" smtClean="0"/>
              <a:t>APIServerDaemon</a:t>
            </a:r>
            <a:r>
              <a:rPr lang="en-US" sz="1600" dirty="0" smtClean="0"/>
              <a:t>):</a:t>
            </a:r>
          </a:p>
          <a:p>
            <a:pPr lvl="1"/>
            <a:r>
              <a:rPr lang="en-US" sz="1200" dirty="0" err="1" smtClean="0"/>
              <a:t>GridEngine</a:t>
            </a:r>
            <a:r>
              <a:rPr lang="en-US" sz="1200" dirty="0" smtClean="0"/>
              <a:t> (A core component of the CSGF using JSAGA and targeting: </a:t>
            </a:r>
            <a:r>
              <a:rPr lang="en-US" sz="1200" dirty="0" err="1" smtClean="0"/>
              <a:t>ssh</a:t>
            </a:r>
            <a:r>
              <a:rPr lang="en-US" sz="1200" dirty="0" smtClean="0"/>
              <a:t>, </a:t>
            </a:r>
            <a:r>
              <a:rPr lang="en-US" sz="1200" dirty="0" err="1" smtClean="0"/>
              <a:t>rOCCI</a:t>
            </a:r>
            <a:r>
              <a:rPr lang="en-US" sz="1200" dirty="0"/>
              <a:t> </a:t>
            </a:r>
            <a:r>
              <a:rPr lang="en-US" sz="1200" dirty="0" smtClean="0"/>
              <a:t>and </a:t>
            </a:r>
            <a:r>
              <a:rPr lang="en-US" sz="1200" dirty="0" err="1" smtClean="0"/>
              <a:t>wms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SimpleTosca</a:t>
            </a:r>
            <a:r>
              <a:rPr lang="en-US" sz="1200" dirty="0" smtClean="0"/>
              <a:t> -&gt; </a:t>
            </a:r>
            <a:r>
              <a:rPr lang="en-US" sz="1200" dirty="0" err="1" smtClean="0"/>
              <a:t>ToscaIDC</a:t>
            </a:r>
            <a:r>
              <a:rPr lang="en-US" sz="1200" dirty="0" smtClean="0"/>
              <a:t> (Indigo orchestrator)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88559" y="1616695"/>
            <a:ext cx="8652518" cy="1470367"/>
            <a:chOff x="721628" y="1609883"/>
            <a:chExt cx="10481928" cy="1781249"/>
          </a:xfrm>
        </p:grpSpPr>
        <p:sp>
          <p:nvSpPr>
            <p:cNvPr id="24" name="Cloud 23"/>
            <p:cNvSpPr/>
            <p:nvPr/>
          </p:nvSpPr>
          <p:spPr>
            <a:xfrm>
              <a:off x="8226616" y="1645066"/>
              <a:ext cx="2976940" cy="1746066"/>
            </a:xfrm>
            <a:prstGeom prst="cloud">
              <a:avLst/>
            </a:prstGeom>
            <a:solidFill>
              <a:srgbClr val="FFFFFF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Action on DCI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93777" y="2178986"/>
              <a:ext cx="13278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721628" y="2005822"/>
              <a:ext cx="914400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Queue</a:t>
              </a:r>
              <a:endParaRPr lang="en-US" sz="1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136016" y="2005822"/>
              <a:ext cx="3536024" cy="4473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Command</a:t>
              </a:r>
              <a:endParaRPr lang="en-US" sz="14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74128" y="2034682"/>
              <a:ext cx="1125736" cy="389619"/>
            </a:xfrm>
            <a:prstGeom prst="roundRect">
              <a:avLst>
                <a:gd name="adj" fmla="val 38893"/>
              </a:avLst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EI name</a:t>
              </a:r>
              <a:endParaRPr lang="en-US" sz="1400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296785" y="2178986"/>
              <a:ext cx="70720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6003943" y="2013037"/>
              <a:ext cx="2063903" cy="1060627"/>
            </a:xfrm>
            <a:prstGeom prst="roundRect">
              <a:avLst>
                <a:gd name="adj" fmla="val 7478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EI (Action)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67846" y="2178986"/>
              <a:ext cx="60618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785506" y="2648853"/>
              <a:ext cx="3218480" cy="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793576" y="2178987"/>
              <a:ext cx="0" cy="469866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245117" y="2063544"/>
              <a:ext cx="1002231" cy="331897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Action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953554" y="1645066"/>
              <a:ext cx="0" cy="16450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006139" y="2943783"/>
              <a:ext cx="3443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tx2"/>
                  </a:solidFill>
                </a:rPr>
                <a:t>APIServerDaemon</a:t>
              </a:r>
              <a:r>
                <a:rPr lang="en-US" dirty="0" smtClean="0">
                  <a:solidFill>
                    <a:schemeClr val="tx2"/>
                  </a:solidFill>
                </a:rPr>
                <a:t>/Other daemons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8168884" y="1609883"/>
              <a:ext cx="0" cy="16450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ounded Rectangle 40"/>
          <p:cNvSpPr/>
          <p:nvPr/>
        </p:nvSpPr>
        <p:spPr>
          <a:xfrm>
            <a:off x="309829" y="2049602"/>
            <a:ext cx="712049" cy="8066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35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5438" y="1624011"/>
            <a:ext cx="7955255" cy="5023842"/>
            <a:chOff x="500813" y="1417636"/>
            <a:chExt cx="7955255" cy="5023842"/>
          </a:xfrm>
        </p:grpSpPr>
        <p:sp>
          <p:nvSpPr>
            <p:cNvPr id="15" name="Rounded Rectangle 14"/>
            <p:cNvSpPr/>
            <p:nvPr/>
          </p:nvSpPr>
          <p:spPr>
            <a:xfrm>
              <a:off x="4271115" y="1417636"/>
              <a:ext cx="1093082" cy="5023841"/>
            </a:xfrm>
            <a:prstGeom prst="roundRect">
              <a:avLst/>
            </a:prstGeom>
            <a:solidFill>
              <a:schemeClr val="accent6">
                <a:alpha val="30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180593" y="1574059"/>
              <a:ext cx="6275474" cy="4867419"/>
              <a:chOff x="1417560" y="1757420"/>
              <a:chExt cx="6275474" cy="4867419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417560" y="1757420"/>
                <a:ext cx="1993444" cy="757180"/>
              </a:xfrm>
              <a:prstGeom prst="roundRect">
                <a:avLst>
                  <a:gd name="adj" fmla="val 374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API Front-end</a:t>
                </a:r>
                <a:endParaRPr lang="en-US" dirty="0"/>
              </a:p>
            </p:txBody>
          </p:sp>
          <p:sp>
            <p:nvSpPr>
              <p:cNvPr id="5" name="Can 4"/>
              <p:cNvSpPr/>
              <p:nvPr/>
            </p:nvSpPr>
            <p:spPr>
              <a:xfrm>
                <a:off x="3676142" y="1875564"/>
                <a:ext cx="777873" cy="546425"/>
              </a:xfrm>
              <a:prstGeom prst="ca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803769" y="1757420"/>
                <a:ext cx="2862128" cy="757180"/>
              </a:xfrm>
              <a:prstGeom prst="roundRect">
                <a:avLst>
                  <a:gd name="adj" fmla="val 374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APIServerDaemon</a:t>
                </a:r>
                <a:endParaRPr lang="en-US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803768" y="2885853"/>
                <a:ext cx="1065055" cy="352670"/>
              </a:xfrm>
              <a:prstGeom prst="roundRect">
                <a:avLst>
                  <a:gd name="adj" fmla="val 374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 smtClean="0"/>
                  <a:t>GridEngine</a:t>
                </a:r>
                <a:r>
                  <a:rPr lang="en-US" sz="1100" dirty="0" smtClean="0"/>
                  <a:t> If.</a:t>
                </a:r>
                <a:endParaRPr lang="en-US" sz="1200" dirty="0"/>
              </a:p>
            </p:txBody>
          </p:sp>
          <p:sp>
            <p:nvSpPr>
              <p:cNvPr id="11" name="Cloud 10"/>
              <p:cNvSpPr/>
              <p:nvPr/>
            </p:nvSpPr>
            <p:spPr>
              <a:xfrm>
                <a:off x="4931746" y="5266161"/>
                <a:ext cx="2761288" cy="1358678"/>
              </a:xfrm>
              <a:prstGeom prst="clou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Infrastructures</a:t>
                </a:r>
                <a:endParaRPr lang="en-US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7351167" y="3334493"/>
                <a:ext cx="0" cy="8166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528674" y="5153448"/>
                <a:ext cx="0" cy="2160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62776" y="4008136"/>
                <a:ext cx="0" cy="2160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5357331" y="3275731"/>
                <a:ext cx="0" cy="2160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458225" y="2522086"/>
                <a:ext cx="0" cy="2160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3455302" y="2038015"/>
                <a:ext cx="1819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4521399" y="2042731"/>
                <a:ext cx="1819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 rot="10800000">
                <a:off x="3445276" y="2190415"/>
                <a:ext cx="1248031" cy="4716"/>
                <a:chOff x="3637939" y="2190415"/>
                <a:chExt cx="1248031" cy="4716"/>
              </a:xfrm>
            </p:grpSpPr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3637939" y="2190415"/>
                  <a:ext cx="18193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704036" y="2195131"/>
                  <a:ext cx="18193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Folded Corner 32"/>
              <p:cNvSpPr/>
              <p:nvPr/>
            </p:nvSpPr>
            <p:spPr>
              <a:xfrm rot="10800000" flipH="1">
                <a:off x="3873040" y="2895525"/>
                <a:ext cx="354389" cy="363157"/>
              </a:xfrm>
              <a:prstGeom prst="foldedCorne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97220" y="3229144"/>
                <a:ext cx="89399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Task queue</a:t>
                </a:r>
                <a:endParaRPr lang="en-US" sz="1200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809866" y="4956031"/>
                <a:ext cx="261055" cy="26582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173735" y="4956031"/>
                <a:ext cx="261055" cy="26582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95079" y="2498394"/>
                <a:ext cx="140294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Executor Interfaces</a:t>
                </a:r>
                <a:endParaRPr lang="en-US" sz="1200" dirty="0"/>
              </a:p>
            </p:txBody>
          </p:sp>
          <p:sp>
            <p:nvSpPr>
              <p:cNvPr id="39" name="Left Brace 38"/>
              <p:cNvSpPr/>
              <p:nvPr/>
            </p:nvSpPr>
            <p:spPr>
              <a:xfrm rot="5400000">
                <a:off x="6211972" y="1351323"/>
                <a:ext cx="45719" cy="2862128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Left Brace 39"/>
              <p:cNvSpPr/>
              <p:nvPr/>
            </p:nvSpPr>
            <p:spPr>
              <a:xfrm rot="5400000">
                <a:off x="5515250" y="4182790"/>
                <a:ext cx="74129" cy="1472353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367066" y="4606274"/>
                <a:ext cx="110199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JSAGA Adaptors</a:t>
                </a:r>
                <a:endParaRPr lang="en-US" sz="1050" dirty="0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>
            <a:xfrm>
              <a:off x="1941744" y="1910379"/>
              <a:ext cx="18193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1931718" y="2062779"/>
              <a:ext cx="18193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500813" y="1582189"/>
              <a:ext cx="1394006" cy="757180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Mobile and</a:t>
              </a:r>
            </a:p>
            <a:p>
              <a:pPr algn="ctr"/>
              <a:r>
                <a:rPr lang="en-US" sz="1400" dirty="0" smtClean="0"/>
                <a:t>Web apps</a:t>
              </a:r>
              <a:endParaRPr lang="en-US" sz="1400" dirty="0"/>
            </a:p>
          </p:txBody>
        </p:sp>
        <p:sp>
          <p:nvSpPr>
            <p:cNvPr id="12" name="Line Callout 1 11"/>
            <p:cNvSpPr/>
            <p:nvPr/>
          </p:nvSpPr>
          <p:spPr>
            <a:xfrm>
              <a:off x="1814186" y="1539830"/>
              <a:ext cx="443467" cy="189848"/>
            </a:xfrm>
            <a:prstGeom prst="borderCallout1">
              <a:avLst>
                <a:gd name="adj1" fmla="val 18750"/>
                <a:gd name="adj2" fmla="val -8333"/>
                <a:gd name="adj3" fmla="val 22240"/>
                <a:gd name="adj4" fmla="val -6515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REST</a:t>
              </a:r>
              <a:endParaRPr lang="en-US" sz="900" dirty="0"/>
            </a:p>
          </p:txBody>
        </p:sp>
        <p:sp>
          <p:nvSpPr>
            <p:cNvPr id="44" name="Left Brace 43"/>
            <p:cNvSpPr/>
            <p:nvPr/>
          </p:nvSpPr>
          <p:spPr>
            <a:xfrm>
              <a:off x="5454760" y="1531789"/>
              <a:ext cx="81803" cy="1734549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Line Callout 1 44"/>
            <p:cNvSpPr/>
            <p:nvPr/>
          </p:nvSpPr>
          <p:spPr>
            <a:xfrm>
              <a:off x="4847908" y="2286489"/>
              <a:ext cx="550558" cy="189848"/>
            </a:xfrm>
            <a:prstGeom prst="borderCallout1">
              <a:avLst>
                <a:gd name="adj1" fmla="val 18750"/>
                <a:gd name="adj2" fmla="val -8333"/>
                <a:gd name="adj3" fmla="val 22240"/>
                <a:gd name="adj4" fmla="val -6515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MySQL</a:t>
              </a:r>
              <a:endParaRPr lang="en-US" sz="900" dirty="0"/>
            </a:p>
          </p:txBody>
        </p:sp>
        <p:sp>
          <p:nvSpPr>
            <p:cNvPr id="46" name="Folded Corner 45"/>
            <p:cNvSpPr/>
            <p:nvPr/>
          </p:nvSpPr>
          <p:spPr>
            <a:xfrm rot="10800000" flipH="1">
              <a:off x="4646290" y="3480449"/>
              <a:ext cx="354389" cy="363157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50312" y="3814068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Applications</a:t>
              </a:r>
              <a:endParaRPr lang="en-US" sz="1200" dirty="0"/>
            </a:p>
          </p:txBody>
        </p:sp>
        <p:sp>
          <p:nvSpPr>
            <p:cNvPr id="48" name="Folded Corner 47"/>
            <p:cNvSpPr/>
            <p:nvPr/>
          </p:nvSpPr>
          <p:spPr>
            <a:xfrm rot="10800000" flipH="1">
              <a:off x="4647724" y="4267453"/>
              <a:ext cx="354389" cy="363157"/>
            </a:xfrm>
            <a:prstGeom prst="foldedCorne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71114" y="4601072"/>
              <a:ext cx="1120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Infrastructures</a:t>
              </a:r>
              <a:endParaRPr lang="en-US" sz="1200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672335" y="2694739"/>
              <a:ext cx="1065055" cy="352670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Tosca If.</a:t>
              </a:r>
              <a:endParaRPr lang="en-US" sz="12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782434" y="2694739"/>
              <a:ext cx="673634" cy="352670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Other If.</a:t>
              </a:r>
              <a:endParaRPr lang="en-US" sz="12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592861" y="3340178"/>
              <a:ext cx="1065055" cy="455304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/>
                <a:t>GridEngine</a:t>
              </a:r>
              <a:endParaRPr lang="en-US" sz="12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7186191" y="3171292"/>
              <a:ext cx="0" cy="18672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6118159" y="4432122"/>
              <a:ext cx="0" cy="2160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5566800" y="4040862"/>
              <a:ext cx="1065056" cy="358610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JSAGA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Architecture </a:t>
            </a:r>
            <a:r>
              <a:rPr lang="en-US" sz="2400" dirty="0" smtClean="0"/>
              <a:t>(simple view)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75439" y="2843419"/>
            <a:ext cx="3474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Executor Interfaces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Software components  responsible to target a specific distributed infrastructure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Database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Manage the task queue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Keep SG application definition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Keep application infrastructure parameters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Stores information about SG users and their groups and roles</a:t>
            </a:r>
          </a:p>
        </p:txBody>
      </p:sp>
      <p:sp>
        <p:nvSpPr>
          <p:cNvPr id="56" name="Folded Corner 55"/>
          <p:cNvSpPr/>
          <p:nvPr/>
        </p:nvSpPr>
        <p:spPr>
          <a:xfrm rot="10800000" flipH="1">
            <a:off x="4748601" y="5235053"/>
            <a:ext cx="354389" cy="363157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58971" y="56904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Users,Groups</a:t>
            </a:r>
            <a:endParaRPr lang="en-US" sz="1200" dirty="0"/>
          </a:p>
          <a:p>
            <a:pPr algn="ctr"/>
            <a:r>
              <a:rPr lang="en-US" sz="1200" dirty="0" smtClean="0"/>
              <a:t>and Roles</a:t>
            </a:r>
            <a:endParaRPr lang="en-US" sz="1200" dirty="0"/>
          </a:p>
        </p:txBody>
      </p:sp>
      <p:sp>
        <p:nvSpPr>
          <p:cNvPr id="58" name="Folded Corner 57"/>
          <p:cNvSpPr/>
          <p:nvPr/>
        </p:nvSpPr>
        <p:spPr>
          <a:xfrm rot="10800000" flipH="1">
            <a:off x="4796625" y="5283083"/>
            <a:ext cx="354389" cy="363157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olded Corner 58"/>
          <p:cNvSpPr/>
          <p:nvPr/>
        </p:nvSpPr>
        <p:spPr>
          <a:xfrm rot="10800000" flipH="1">
            <a:off x="4848813" y="5317873"/>
            <a:ext cx="354389" cy="363157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11</a:t>
            </a:fld>
            <a:endParaRPr lang="en-US" sz="1400" dirty="0"/>
          </a:p>
        </p:txBody>
      </p:sp>
      <p:sp>
        <p:nvSpPr>
          <p:cNvPr id="61" name="Rounded Rectangle 60"/>
          <p:cNvSpPr/>
          <p:nvPr/>
        </p:nvSpPr>
        <p:spPr>
          <a:xfrm>
            <a:off x="7602230" y="4253177"/>
            <a:ext cx="1049405" cy="352670"/>
          </a:xfrm>
          <a:prstGeom prst="roundRect">
            <a:avLst>
              <a:gd name="adj" fmla="val 37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xSAGA</a:t>
            </a:r>
            <a:r>
              <a:rPr lang="en-US" sz="1100" dirty="0" smtClean="0"/>
              <a:t>/Other</a:t>
            </a:r>
            <a:endParaRPr lang="en-US" sz="12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288825" y="4679351"/>
            <a:ext cx="0" cy="605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963359" y="4998532"/>
            <a:ext cx="261055" cy="2658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0010" y="4860947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31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Implementation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103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40"/>
          <p:cNvGrpSpPr/>
          <p:nvPr/>
        </p:nvGrpSpPr>
        <p:grpSpPr>
          <a:xfrm>
            <a:off x="270445" y="1790585"/>
            <a:ext cx="8496689" cy="4823843"/>
            <a:chOff x="908726" y="835454"/>
            <a:chExt cx="7334344" cy="5198709"/>
          </a:xfrm>
        </p:grpSpPr>
        <p:grpSp>
          <p:nvGrpSpPr>
            <p:cNvPr id="3" name="Gruppo 11"/>
            <p:cNvGrpSpPr/>
            <p:nvPr/>
          </p:nvGrpSpPr>
          <p:grpSpPr>
            <a:xfrm>
              <a:off x="1439519" y="1674803"/>
              <a:ext cx="2260596" cy="700665"/>
              <a:chOff x="5858573" y="1800964"/>
              <a:chExt cx="2260596" cy="700665"/>
            </a:xfrm>
          </p:grpSpPr>
          <p:grpSp>
            <p:nvGrpSpPr>
              <p:cNvPr id="78" name="Gruppo 10"/>
              <p:cNvGrpSpPr/>
              <p:nvPr/>
            </p:nvGrpSpPr>
            <p:grpSpPr>
              <a:xfrm>
                <a:off x="5858573" y="1811726"/>
                <a:ext cx="1681207" cy="689903"/>
                <a:chOff x="6139034" y="2067434"/>
                <a:chExt cx="1283364" cy="389526"/>
              </a:xfrm>
            </p:grpSpPr>
            <p:sp>
              <p:nvSpPr>
                <p:cNvPr id="81" name="Rettangolo 5"/>
                <p:cNvSpPr/>
                <p:nvPr/>
              </p:nvSpPr>
              <p:spPr>
                <a:xfrm>
                  <a:off x="6139034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Rettangolo 98"/>
                <p:cNvSpPr/>
                <p:nvPr/>
              </p:nvSpPr>
              <p:spPr>
                <a:xfrm>
                  <a:off x="6139034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Rettangolo 102"/>
                <p:cNvSpPr/>
                <p:nvPr/>
              </p:nvSpPr>
              <p:spPr>
                <a:xfrm>
                  <a:off x="6593039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4" name="Rettangolo 106"/>
                <p:cNvSpPr/>
                <p:nvPr/>
              </p:nvSpPr>
              <p:spPr>
                <a:xfrm>
                  <a:off x="6584388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5" name="Rettangolo 113"/>
                <p:cNvSpPr/>
                <p:nvPr/>
              </p:nvSpPr>
              <p:spPr>
                <a:xfrm>
                  <a:off x="7034040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6" name="Rettangolo 114"/>
                <p:cNvSpPr/>
                <p:nvPr/>
              </p:nvSpPr>
              <p:spPr>
                <a:xfrm>
                  <a:off x="7034040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79" name="Rettangolo 115"/>
              <p:cNvSpPr/>
              <p:nvPr/>
            </p:nvSpPr>
            <p:spPr>
              <a:xfrm>
                <a:off x="7610420" y="1800964"/>
                <a:ext cx="508749" cy="30000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0" name="Rettangolo 116"/>
              <p:cNvSpPr/>
              <p:nvPr/>
            </p:nvSpPr>
            <p:spPr>
              <a:xfrm>
                <a:off x="7610420" y="2190862"/>
                <a:ext cx="508749" cy="30000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" name="Gruppo 2"/>
            <p:cNvGrpSpPr/>
            <p:nvPr/>
          </p:nvGrpSpPr>
          <p:grpSpPr>
            <a:xfrm>
              <a:off x="6959551" y="3908129"/>
              <a:ext cx="1025478" cy="1432478"/>
              <a:chOff x="7564376" y="1890418"/>
              <a:chExt cx="333752" cy="629066"/>
            </a:xfrm>
          </p:grpSpPr>
          <p:sp>
            <p:nvSpPr>
              <p:cNvPr id="73" name="Rettangolo 1"/>
              <p:cNvSpPr/>
              <p:nvPr/>
            </p:nvSpPr>
            <p:spPr>
              <a:xfrm>
                <a:off x="7566484" y="1890418"/>
                <a:ext cx="331644" cy="13504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4" name="Rettangolo 87"/>
              <p:cNvSpPr/>
              <p:nvPr/>
            </p:nvSpPr>
            <p:spPr>
              <a:xfrm>
                <a:off x="7756076" y="2054545"/>
                <a:ext cx="142052" cy="3008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5" name="Rettangolo 88"/>
              <p:cNvSpPr/>
              <p:nvPr/>
            </p:nvSpPr>
            <p:spPr>
              <a:xfrm>
                <a:off x="7564376" y="2052402"/>
                <a:ext cx="166405" cy="13504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Rettangolo 89"/>
              <p:cNvSpPr/>
              <p:nvPr/>
            </p:nvSpPr>
            <p:spPr>
              <a:xfrm>
                <a:off x="7566484" y="2223270"/>
                <a:ext cx="166405" cy="13504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Rettangolo 92"/>
              <p:cNvSpPr/>
              <p:nvPr/>
            </p:nvSpPr>
            <p:spPr>
              <a:xfrm>
                <a:off x="7564376" y="2384435"/>
                <a:ext cx="331644" cy="135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" name="Rettangolo arrotondato 71"/>
            <p:cNvSpPr/>
            <p:nvPr/>
          </p:nvSpPr>
          <p:spPr>
            <a:xfrm>
              <a:off x="1319780" y="1298353"/>
              <a:ext cx="2602371" cy="1180264"/>
            </a:xfrm>
            <a:prstGeom prst="roundRect">
              <a:avLst>
                <a:gd name="adj" fmla="val 3944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1270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arrotondato 38"/>
            <p:cNvSpPr/>
            <p:nvPr/>
          </p:nvSpPr>
          <p:spPr>
            <a:xfrm>
              <a:off x="914892" y="4366271"/>
              <a:ext cx="4416934" cy="569224"/>
            </a:xfrm>
            <a:prstGeom prst="roundRect">
              <a:avLst>
                <a:gd name="adj" fmla="val 6250"/>
              </a:avLst>
            </a:prstGeom>
            <a:ln w="19050" cmpd="sng">
              <a:solidFill>
                <a:srgbClr val="595959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JSAGA </a:t>
              </a:r>
              <a:r>
                <a:rPr lang="it-IT" sz="900" dirty="0" err="1" smtClean="0"/>
                <a:t>Adaptors</a:t>
              </a:r>
              <a:endParaRPr lang="it-IT" sz="900" dirty="0" smtClean="0"/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7" name="Disco magnetico 7"/>
            <p:cNvSpPr/>
            <p:nvPr/>
          </p:nvSpPr>
          <p:spPr>
            <a:xfrm>
              <a:off x="1432923" y="1361297"/>
              <a:ext cx="395111" cy="284105"/>
            </a:xfrm>
            <a:prstGeom prst="flowChartMagneticDisk">
              <a:avLst/>
            </a:prstGeom>
            <a:ln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arrotondato 15"/>
            <p:cNvSpPr/>
            <p:nvPr/>
          </p:nvSpPr>
          <p:spPr>
            <a:xfrm>
              <a:off x="1313507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Grid</a:t>
              </a:r>
              <a:r>
                <a:rPr lang="it-IT" sz="900" dirty="0"/>
                <a:t> </a:t>
              </a:r>
              <a:r>
                <a:rPr lang="it-IT" sz="900" dirty="0" smtClean="0"/>
                <a:t>and </a:t>
              </a:r>
              <a:r>
                <a:rPr lang="it-IT" sz="900" dirty="0" err="1" smtClean="0"/>
                <a:t>Cloud</a:t>
              </a:r>
              <a:r>
                <a:rPr lang="it-IT" sz="900" dirty="0" smtClean="0"/>
                <a:t> Engine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GridEngine</a:t>
              </a:r>
              <a:r>
                <a:rPr lang="it-IT" sz="900" dirty="0">
                  <a:solidFill>
                    <a:schemeClr val="tx2"/>
                  </a:solidFill>
                </a:rPr>
                <a:t>)</a:t>
              </a:r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9" name="Rettangolo arrotondato 16"/>
            <p:cNvSpPr/>
            <p:nvPr/>
          </p:nvSpPr>
          <p:spPr>
            <a:xfrm>
              <a:off x="3372500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 1</a:t>
              </a:r>
              <a:r>
                <a:rPr lang="it-IT" sz="900" baseline="30000" dirty="0" smtClean="0"/>
                <a:t>st</a:t>
              </a:r>
              <a:r>
                <a:rPr lang="it-IT" sz="900" dirty="0" smtClean="0"/>
                <a:t>  EI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SimpleTosca</a:t>
              </a:r>
              <a:r>
                <a:rPr lang="it-IT" sz="9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0" name="Rettangolo arrotondato 17"/>
            <p:cNvSpPr/>
            <p:nvPr/>
          </p:nvSpPr>
          <p:spPr>
            <a:xfrm>
              <a:off x="5415592" y="3082193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 2</a:t>
              </a:r>
              <a:r>
                <a:rPr lang="it-IT" sz="900" baseline="30000" dirty="0" smtClean="0"/>
                <a:t>nd</a:t>
              </a:r>
              <a:r>
                <a:rPr lang="it-IT" sz="900" dirty="0" smtClean="0"/>
                <a:t>  EI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ToscaIDC</a:t>
              </a:r>
              <a:r>
                <a:rPr lang="it-IT" sz="9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1" name="Rettangolo arrotondato 18"/>
            <p:cNvSpPr/>
            <p:nvPr/>
          </p:nvSpPr>
          <p:spPr>
            <a:xfrm>
              <a:off x="6837535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Other</a:t>
              </a:r>
              <a:r>
                <a:rPr lang="it-IT" sz="900" dirty="0" smtClean="0"/>
                <a:t> </a:t>
              </a:r>
              <a:r>
                <a:rPr lang="it-IT" sz="900" dirty="0" err="1" smtClean="0"/>
                <a:t>Interfaces</a:t>
              </a:r>
              <a:r>
                <a:rPr lang="it-IT" sz="900" dirty="0" smtClean="0"/>
                <a:t> …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(…)</a:t>
              </a:r>
              <a:endParaRPr lang="it-IT" sz="900" dirty="0">
                <a:solidFill>
                  <a:schemeClr val="tx2"/>
                </a:solidFill>
              </a:endParaRPr>
            </a:p>
          </p:txBody>
        </p:sp>
        <p:sp>
          <p:nvSpPr>
            <p:cNvPr id="12" name="Rettangolo arrotondato 19"/>
            <p:cNvSpPr/>
            <p:nvPr/>
          </p:nvSpPr>
          <p:spPr>
            <a:xfrm>
              <a:off x="914893" y="3808869"/>
              <a:ext cx="4416934" cy="251926"/>
            </a:xfrm>
            <a:prstGeom prst="roundRect">
              <a:avLst>
                <a:gd name="adj" fmla="val 625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JSAGA</a:t>
              </a:r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13" name="Gruppo 23"/>
            <p:cNvGrpSpPr/>
            <p:nvPr/>
          </p:nvGrpSpPr>
          <p:grpSpPr>
            <a:xfrm>
              <a:off x="973415" y="4638973"/>
              <a:ext cx="894798" cy="211682"/>
              <a:chOff x="1395111" y="3955452"/>
              <a:chExt cx="894798" cy="211682"/>
            </a:xfrm>
            <a:solidFill>
              <a:srgbClr val="D9D9D9"/>
            </a:solidFill>
          </p:grpSpPr>
          <p:sp>
            <p:nvSpPr>
              <p:cNvPr id="71" name="Ovale 21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2" name="Callout 1 22"/>
              <p:cNvSpPr/>
              <p:nvPr/>
            </p:nvSpPr>
            <p:spPr>
              <a:xfrm>
                <a:off x="1795084" y="3955453"/>
                <a:ext cx="49482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SSH</a:t>
                </a:r>
                <a:endParaRPr lang="it-IT" sz="105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14" name="Gruppo 24"/>
            <p:cNvGrpSpPr/>
            <p:nvPr/>
          </p:nvGrpSpPr>
          <p:grpSpPr>
            <a:xfrm>
              <a:off x="1945136" y="4638974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69" name="Ovale 25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0" name="Callout 1 26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EMI/</a:t>
                </a:r>
                <a:r>
                  <a:rPr lang="it-IT" sz="900" dirty="0" err="1" smtClean="0">
                    <a:solidFill>
                      <a:srgbClr val="1F497D"/>
                    </a:solidFill>
                  </a:rPr>
                  <a:t>gLite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15" name="Gruppo 27"/>
            <p:cNvGrpSpPr/>
            <p:nvPr/>
          </p:nvGrpSpPr>
          <p:grpSpPr>
            <a:xfrm>
              <a:off x="3090035" y="4647044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67" name="Ovale 28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8" name="Callout 1 29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err="1" smtClean="0">
                    <a:solidFill>
                      <a:srgbClr val="1F497D"/>
                    </a:solidFill>
                  </a:rPr>
                  <a:t>rOCCI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16" name="Gruppo 30"/>
            <p:cNvGrpSpPr/>
            <p:nvPr/>
          </p:nvGrpSpPr>
          <p:grpSpPr>
            <a:xfrm>
              <a:off x="4234934" y="4647045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65" name="Ovale 31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6" name="Callout 1 32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TOSCA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sp>
          <p:nvSpPr>
            <p:cNvPr id="17" name="Parentesi graffa aperta 33"/>
            <p:cNvSpPr/>
            <p:nvPr/>
          </p:nvSpPr>
          <p:spPr>
            <a:xfrm rot="5400000">
              <a:off x="4633841" y="-668244"/>
              <a:ext cx="150852" cy="7067606"/>
            </a:xfrm>
            <a:prstGeom prst="leftBrace">
              <a:avLst/>
            </a:prstGeom>
            <a:ln w="12700" cmpd="sng">
              <a:solidFill>
                <a:srgbClr val="948A5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reccia bidirezionale orizzontale 34"/>
            <p:cNvSpPr/>
            <p:nvPr/>
          </p:nvSpPr>
          <p:spPr>
            <a:xfrm rot="16200000" flipH="1">
              <a:off x="1781961" y="3609987"/>
              <a:ext cx="275468" cy="12229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reccia bidirezionale orizzontale 35"/>
            <p:cNvSpPr/>
            <p:nvPr/>
          </p:nvSpPr>
          <p:spPr>
            <a:xfrm rot="16200000" flipH="1">
              <a:off x="3875352" y="3607310"/>
              <a:ext cx="246255" cy="11837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reccia bidirezionale orizzontale 36"/>
            <p:cNvSpPr/>
            <p:nvPr/>
          </p:nvSpPr>
          <p:spPr>
            <a:xfrm rot="16200000" flipH="1">
              <a:off x="4555312" y="2568524"/>
              <a:ext cx="302111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Freccia bidirezionale orizzontale 39"/>
            <p:cNvSpPr/>
            <p:nvPr/>
          </p:nvSpPr>
          <p:spPr>
            <a:xfrm rot="16200000" flipH="1">
              <a:off x="2973499" y="4148404"/>
              <a:ext cx="305476" cy="13025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arrotondato 41"/>
            <p:cNvSpPr/>
            <p:nvPr/>
          </p:nvSpPr>
          <p:spPr>
            <a:xfrm>
              <a:off x="914892" y="5782237"/>
              <a:ext cx="7313115" cy="251926"/>
            </a:xfrm>
            <a:prstGeom prst="roundRect">
              <a:avLst>
                <a:gd name="adj" fmla="val 625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Distributed Computing </a:t>
              </a:r>
              <a:r>
                <a:rPr lang="it-IT" sz="900" dirty="0" err="1" smtClean="0"/>
                <a:t>Infrastructures</a:t>
              </a:r>
              <a:endParaRPr lang="it-IT" sz="900" dirty="0" smtClean="0"/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3" name="Freccia bidirezionale orizzontale 42"/>
            <p:cNvSpPr/>
            <p:nvPr/>
          </p:nvSpPr>
          <p:spPr>
            <a:xfrm rot="16200000" flipH="1">
              <a:off x="1475108" y="4956027"/>
              <a:ext cx="308563" cy="122302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Freccia bidirezionale orizzontale 43"/>
            <p:cNvSpPr/>
            <p:nvPr/>
          </p:nvSpPr>
          <p:spPr>
            <a:xfrm rot="16200000" flipH="1">
              <a:off x="2312213" y="5556408"/>
              <a:ext cx="329361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Freccia bidirezionale orizzontale 44"/>
            <p:cNvSpPr/>
            <p:nvPr/>
          </p:nvSpPr>
          <p:spPr>
            <a:xfrm rot="16200000" flipH="1">
              <a:off x="3653310" y="5551707"/>
              <a:ext cx="319950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Freccia bidirezionale orizzontale 46"/>
            <p:cNvSpPr/>
            <p:nvPr/>
          </p:nvSpPr>
          <p:spPr>
            <a:xfrm rot="16200000" flipH="1">
              <a:off x="5236896" y="4296266"/>
              <a:ext cx="1628088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arrotondato 51"/>
            <p:cNvSpPr/>
            <p:nvPr/>
          </p:nvSpPr>
          <p:spPr>
            <a:xfrm>
              <a:off x="4584842" y="5171457"/>
              <a:ext cx="2094007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</a:t>
              </a:r>
            </a:p>
            <a:p>
              <a:pPr algn="ctr"/>
              <a:r>
                <a:rPr lang="it-IT" sz="900" dirty="0" smtClean="0"/>
                <a:t>Orchestrator</a:t>
              </a:r>
            </a:p>
          </p:txBody>
        </p:sp>
        <p:sp>
          <p:nvSpPr>
            <p:cNvPr id="28" name="Freccia bidirezionale orizzontale 53"/>
            <p:cNvSpPr/>
            <p:nvPr/>
          </p:nvSpPr>
          <p:spPr>
            <a:xfrm rot="16200000" flipH="1">
              <a:off x="5886258" y="5556409"/>
              <a:ext cx="329366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Freccia bidirezionale orizzontale 54"/>
            <p:cNvSpPr/>
            <p:nvPr/>
          </p:nvSpPr>
          <p:spPr>
            <a:xfrm rot="16200000" flipH="1">
              <a:off x="7314281" y="5575775"/>
              <a:ext cx="290626" cy="122304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ttangolo arrotondato 55"/>
            <p:cNvSpPr/>
            <p:nvPr/>
          </p:nvSpPr>
          <p:spPr>
            <a:xfrm>
              <a:off x="6839214" y="3797601"/>
              <a:ext cx="1263258" cy="1682743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  <a:alpha val="89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>
                  <a:solidFill>
                    <a:schemeClr val="bg1">
                      <a:lumMod val="50000"/>
                    </a:schemeClr>
                  </a:solidFill>
                </a:rPr>
                <a:t>Mid</a:t>
              </a:r>
              <a:r>
                <a:rPr lang="it-IT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it-IT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Layer</a:t>
              </a:r>
              <a:r>
                <a:rPr lang="it-IT" sz="900" dirty="0" smtClean="0">
                  <a:solidFill>
                    <a:schemeClr val="bg1">
                      <a:lumMod val="50000"/>
                    </a:schemeClr>
                  </a:solidFill>
                </a:rPr>
                <a:t> Components</a:t>
              </a:r>
            </a:p>
          </p:txBody>
        </p:sp>
        <p:sp>
          <p:nvSpPr>
            <p:cNvPr id="31" name="Freccia bidirezionale orizzontale 56"/>
            <p:cNvSpPr/>
            <p:nvPr/>
          </p:nvSpPr>
          <p:spPr>
            <a:xfrm rot="16200000" flipH="1">
              <a:off x="7338429" y="3593760"/>
              <a:ext cx="242327" cy="122303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Callout 1 65"/>
            <p:cNvSpPr/>
            <p:nvPr/>
          </p:nvSpPr>
          <p:spPr>
            <a:xfrm>
              <a:off x="2728114" y="3231109"/>
              <a:ext cx="563971" cy="124204"/>
            </a:xfrm>
            <a:prstGeom prst="borderCallout1">
              <a:avLst>
                <a:gd name="adj1" fmla="val -21874"/>
                <a:gd name="adj2" fmla="val 23750"/>
                <a:gd name="adj3" fmla="val -50851"/>
                <a:gd name="adj4" fmla="val -2366"/>
              </a:avLst>
            </a:prstGeom>
            <a:solidFill>
              <a:srgbClr val="D9D9D9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500" dirty="0" smtClean="0">
                  <a:solidFill>
                    <a:srgbClr val="1F497D"/>
                  </a:solidFill>
                </a:rPr>
                <a:t>DB Interface</a:t>
              </a:r>
              <a:endParaRPr lang="it-IT" sz="700" dirty="0">
                <a:solidFill>
                  <a:srgbClr val="1F497D"/>
                </a:solidFill>
              </a:endParaRPr>
            </a:p>
          </p:txBody>
        </p:sp>
        <p:sp>
          <p:nvSpPr>
            <p:cNvPr id="33" name="CasellaDiTesto 73"/>
            <p:cNvSpPr txBox="1"/>
            <p:nvPr/>
          </p:nvSpPr>
          <p:spPr>
            <a:xfrm>
              <a:off x="1892620" y="1368403"/>
              <a:ext cx="19684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APIServer</a:t>
              </a:r>
              <a:r>
                <a:rPr lang="it-IT" sz="1200" dirty="0" smtClean="0"/>
                <a:t> DB </a:t>
              </a:r>
              <a:r>
                <a:rPr lang="it-IT" sz="1200" dirty="0" smtClean="0">
                  <a:solidFill>
                    <a:srgbClr val="1F497D"/>
                  </a:solidFill>
                </a:rPr>
                <a:t>(</a:t>
              </a:r>
              <a:r>
                <a:rPr lang="it-IT" sz="1200" dirty="0" err="1" smtClean="0">
                  <a:solidFill>
                    <a:srgbClr val="1F497D"/>
                  </a:solidFill>
                </a:rPr>
                <a:t>fgapiserver</a:t>
              </a:r>
              <a:r>
                <a:rPr lang="it-IT" sz="1200" dirty="0" smtClean="0">
                  <a:solidFill>
                    <a:srgbClr val="1F497D"/>
                  </a:solidFill>
                </a:rPr>
                <a:t>)</a:t>
              </a:r>
            </a:p>
          </p:txBody>
        </p:sp>
        <p:grpSp>
          <p:nvGrpSpPr>
            <p:cNvPr id="34" name="Gruppo 78"/>
            <p:cNvGrpSpPr/>
            <p:nvPr/>
          </p:nvGrpSpPr>
          <p:grpSpPr>
            <a:xfrm>
              <a:off x="2993925" y="1680903"/>
              <a:ext cx="641640" cy="463912"/>
              <a:chOff x="2645659" y="1668220"/>
              <a:chExt cx="997977" cy="699634"/>
            </a:xfrm>
          </p:grpSpPr>
          <p:sp>
            <p:nvSpPr>
              <p:cNvPr id="63" name="Rettangolo 75"/>
              <p:cNvSpPr/>
              <p:nvPr/>
            </p:nvSpPr>
            <p:spPr>
              <a:xfrm>
                <a:off x="2645659" y="1668220"/>
                <a:ext cx="997977" cy="69963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Rettangolo 76"/>
              <p:cNvSpPr/>
              <p:nvPr/>
            </p:nvSpPr>
            <p:spPr>
              <a:xfrm>
                <a:off x="2649667" y="1759722"/>
                <a:ext cx="985599" cy="6000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700" dirty="0" smtClean="0"/>
                  <a:t>Queue </a:t>
                </a:r>
                <a:r>
                  <a:rPr lang="it-IT" sz="700" dirty="0" err="1" smtClean="0"/>
                  <a:t>table</a:t>
                </a:r>
                <a:endParaRPr lang="it-IT" sz="700" dirty="0" smtClean="0"/>
              </a:p>
              <a:p>
                <a:pPr algn="ctr"/>
                <a:r>
                  <a:rPr lang="it-IT" sz="700" dirty="0" smtClean="0">
                    <a:solidFill>
                      <a:schemeClr val="tx2"/>
                    </a:solidFill>
                  </a:rPr>
                  <a:t>(</a:t>
                </a:r>
                <a:r>
                  <a:rPr lang="it-IT" sz="700" dirty="0" err="1" smtClean="0">
                    <a:solidFill>
                      <a:schemeClr val="tx2"/>
                    </a:solidFill>
                  </a:rPr>
                  <a:t>as_queue</a:t>
                </a:r>
                <a:r>
                  <a:rPr lang="it-IT" sz="700" dirty="0" smtClean="0">
                    <a:solidFill>
                      <a:schemeClr val="tx2"/>
                    </a:solidFill>
                  </a:rPr>
                  <a:t>)</a:t>
                </a:r>
                <a:endParaRPr lang="it-IT" sz="700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35" name="Connettore 1 81"/>
            <p:cNvCxnSpPr/>
            <p:nvPr/>
          </p:nvCxnSpPr>
          <p:spPr>
            <a:xfrm>
              <a:off x="2542023" y="2921739"/>
              <a:ext cx="5558770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90"/>
            <p:cNvCxnSpPr/>
            <p:nvPr/>
          </p:nvCxnSpPr>
          <p:spPr>
            <a:xfrm>
              <a:off x="2531682" y="2478617"/>
              <a:ext cx="12822" cy="720393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96"/>
            <p:cNvCxnSpPr/>
            <p:nvPr/>
          </p:nvCxnSpPr>
          <p:spPr>
            <a:xfrm>
              <a:off x="4623327" y="2916639"/>
              <a:ext cx="0" cy="152400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97"/>
            <p:cNvCxnSpPr/>
            <p:nvPr/>
          </p:nvCxnSpPr>
          <p:spPr>
            <a:xfrm>
              <a:off x="6678849" y="2908374"/>
              <a:ext cx="4954" cy="162035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99"/>
            <p:cNvCxnSpPr/>
            <p:nvPr/>
          </p:nvCxnSpPr>
          <p:spPr>
            <a:xfrm>
              <a:off x="8090787" y="2912214"/>
              <a:ext cx="0" cy="152400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po 104"/>
            <p:cNvGrpSpPr/>
            <p:nvPr/>
          </p:nvGrpSpPr>
          <p:grpSpPr>
            <a:xfrm>
              <a:off x="3987709" y="1919294"/>
              <a:ext cx="1528109" cy="559323"/>
              <a:chOff x="4438268" y="1986289"/>
              <a:chExt cx="1528109" cy="559323"/>
            </a:xfrm>
          </p:grpSpPr>
          <p:sp>
            <p:nvSpPr>
              <p:cNvPr id="61" name="Rettangolo arrotondato 6"/>
              <p:cNvSpPr/>
              <p:nvPr/>
            </p:nvSpPr>
            <p:spPr>
              <a:xfrm>
                <a:off x="4554033" y="2094057"/>
                <a:ext cx="1412344" cy="451555"/>
              </a:xfrm>
              <a:prstGeom prst="roundRect">
                <a:avLst>
                  <a:gd name="adj" fmla="val 6250"/>
                </a:avLst>
              </a:prstGeom>
              <a:solidFill>
                <a:srgbClr val="EBF1DE"/>
              </a:solidFill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1100" dirty="0" err="1" smtClean="0"/>
                  <a:t>APIServer</a:t>
                </a:r>
                <a:endParaRPr lang="it-IT" sz="1100" dirty="0" smtClean="0"/>
              </a:p>
              <a:p>
                <a:pPr algn="ctr"/>
                <a:r>
                  <a:rPr lang="it-IT" sz="1100" dirty="0" smtClean="0">
                    <a:solidFill>
                      <a:schemeClr val="tx2"/>
                    </a:solidFill>
                  </a:rPr>
                  <a:t>(</a:t>
                </a:r>
                <a:r>
                  <a:rPr lang="it-IT" sz="1100" dirty="0" err="1" smtClean="0">
                    <a:solidFill>
                      <a:schemeClr val="tx2"/>
                    </a:solidFill>
                  </a:rPr>
                  <a:t>APIServerDaemon</a:t>
                </a:r>
                <a:r>
                  <a:rPr lang="it-IT" sz="1100" dirty="0" smtClean="0">
                    <a:solidFill>
                      <a:schemeClr val="tx2"/>
                    </a:solidFill>
                  </a:rPr>
                  <a:t>)</a:t>
                </a:r>
              </a:p>
            </p:txBody>
          </p:sp>
          <p:sp>
            <p:nvSpPr>
              <p:cNvPr id="62" name="Ovale 100"/>
              <p:cNvSpPr/>
              <p:nvPr/>
            </p:nvSpPr>
            <p:spPr>
              <a:xfrm>
                <a:off x="4438268" y="1986289"/>
                <a:ext cx="231528" cy="231528"/>
              </a:xfrm>
              <a:prstGeom prst="ellipse">
                <a:avLst/>
              </a:prstGeom>
              <a:solidFill>
                <a:srgbClr val="B9CDE5"/>
              </a:solidFill>
              <a:ln>
                <a:solidFill>
                  <a:srgbClr val="1F497D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41" name="Gruppo 103"/>
            <p:cNvGrpSpPr/>
            <p:nvPr/>
          </p:nvGrpSpPr>
          <p:grpSpPr>
            <a:xfrm>
              <a:off x="3984142" y="1317597"/>
              <a:ext cx="1531675" cy="562661"/>
              <a:chOff x="4472971" y="1326860"/>
              <a:chExt cx="1531675" cy="562661"/>
            </a:xfrm>
          </p:grpSpPr>
          <p:sp>
            <p:nvSpPr>
              <p:cNvPr id="59" name="Rettangolo arrotondato 3"/>
              <p:cNvSpPr/>
              <p:nvPr/>
            </p:nvSpPr>
            <p:spPr>
              <a:xfrm>
                <a:off x="4546497" y="1326860"/>
                <a:ext cx="1458149" cy="451555"/>
              </a:xfrm>
              <a:prstGeom prst="roundRect">
                <a:avLst>
                  <a:gd name="adj" fmla="val 6250"/>
                </a:avLst>
              </a:prstGeom>
              <a:solidFill>
                <a:srgbClr val="EBF1DE"/>
              </a:solidFill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1100" dirty="0" err="1" smtClean="0"/>
                  <a:t>APIServer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frontend</a:t>
                </a:r>
                <a:endParaRPr lang="it-IT" sz="1100" dirty="0" smtClean="0"/>
              </a:p>
              <a:p>
                <a:pPr algn="ctr"/>
                <a:r>
                  <a:rPr lang="it-IT" sz="1100" dirty="0" smtClean="0">
                    <a:solidFill>
                      <a:srgbClr val="1F497D"/>
                    </a:solidFill>
                  </a:rPr>
                  <a:t>(</a:t>
                </a:r>
                <a:r>
                  <a:rPr lang="it-IT" sz="1100" dirty="0" err="1" smtClean="0">
                    <a:solidFill>
                      <a:srgbClr val="1F497D"/>
                    </a:solidFill>
                  </a:rPr>
                  <a:t>fgAPIServer</a:t>
                </a:r>
                <a:r>
                  <a:rPr lang="it-IT" sz="1100" dirty="0">
                    <a:solidFill>
                      <a:srgbClr val="1F497D"/>
                    </a:solidFill>
                  </a:rPr>
                  <a:t>)</a:t>
                </a:r>
              </a:p>
            </p:txBody>
          </p:sp>
          <p:sp>
            <p:nvSpPr>
              <p:cNvPr id="60" name="Ovale 101"/>
              <p:cNvSpPr/>
              <p:nvPr/>
            </p:nvSpPr>
            <p:spPr>
              <a:xfrm>
                <a:off x="4472971" y="1657993"/>
                <a:ext cx="231528" cy="231528"/>
              </a:xfrm>
              <a:prstGeom prst="ellipse">
                <a:avLst/>
              </a:prstGeom>
              <a:solidFill>
                <a:srgbClr val="B9CDE5"/>
              </a:solidFill>
              <a:ln>
                <a:solidFill>
                  <a:srgbClr val="1F497D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2" name="Callout 1 108"/>
            <p:cNvSpPr/>
            <p:nvPr/>
          </p:nvSpPr>
          <p:spPr>
            <a:xfrm>
              <a:off x="5729131" y="2549585"/>
              <a:ext cx="1179656" cy="211681"/>
            </a:xfrm>
            <a:prstGeom prst="borderCallout1">
              <a:avLst>
                <a:gd name="adj1" fmla="val 50686"/>
                <a:gd name="adj2" fmla="val -7514"/>
                <a:gd name="adj3" fmla="val 80683"/>
                <a:gd name="adj4" fmla="val -77896"/>
              </a:avLst>
            </a:prstGeom>
            <a:solidFill>
              <a:srgbClr val="EBF1DE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>
                  <a:solidFill>
                    <a:srgbClr val="1F497D"/>
                  </a:solidFill>
                </a:rPr>
                <a:t>Executor</a:t>
              </a:r>
              <a:r>
                <a:rPr lang="it-IT" sz="900" dirty="0" smtClean="0">
                  <a:solidFill>
                    <a:srgbClr val="1F497D"/>
                  </a:solidFill>
                </a:rPr>
                <a:t>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Interfaces</a:t>
              </a:r>
              <a:endParaRPr lang="it-IT" sz="1000" dirty="0">
                <a:solidFill>
                  <a:srgbClr val="1F497D"/>
                </a:solidFill>
              </a:endParaRPr>
            </a:p>
          </p:txBody>
        </p:sp>
        <p:sp>
          <p:nvSpPr>
            <p:cNvPr id="43" name="Rettangolo arrotondato 110"/>
            <p:cNvSpPr/>
            <p:nvPr/>
          </p:nvSpPr>
          <p:spPr>
            <a:xfrm>
              <a:off x="908726" y="835454"/>
              <a:ext cx="7319281" cy="251926"/>
            </a:xfrm>
            <a:prstGeom prst="roundRect">
              <a:avLst>
                <a:gd name="adj" fmla="val 6250"/>
              </a:avLst>
            </a:prstGeom>
            <a:solidFill>
              <a:schemeClr val="accent4">
                <a:lumMod val="20000"/>
                <a:lumOff val="80000"/>
              </a:schemeClr>
            </a:soli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err="1" smtClean="0"/>
                <a:t>Graphic</a:t>
              </a:r>
              <a:r>
                <a:rPr lang="it-IT" sz="900" dirty="0" smtClean="0"/>
                <a:t> User </a:t>
              </a:r>
              <a:r>
                <a:rPr lang="it-IT" sz="900" dirty="0" err="1" smtClean="0"/>
                <a:t>Interfaces</a:t>
              </a:r>
              <a:r>
                <a:rPr lang="it-IT" sz="900" dirty="0" smtClean="0"/>
                <a:t> (Web, Mobile and Desktop </a:t>
              </a:r>
              <a:r>
                <a:rPr lang="it-IT" sz="900" dirty="0" err="1" smtClean="0"/>
                <a:t>applications</a:t>
              </a:r>
              <a:r>
                <a:rPr lang="it-IT" sz="900" dirty="0" smtClean="0"/>
                <a:t>)</a:t>
              </a:r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4" name="Callout 1 111"/>
            <p:cNvSpPr/>
            <p:nvPr/>
          </p:nvSpPr>
          <p:spPr>
            <a:xfrm>
              <a:off x="5729131" y="1231000"/>
              <a:ext cx="1919304" cy="211681"/>
            </a:xfrm>
            <a:prstGeom prst="borderCallout1">
              <a:avLst>
                <a:gd name="adj1" fmla="val -13068"/>
                <a:gd name="adj2" fmla="val -5138"/>
                <a:gd name="adj3" fmla="val -32955"/>
                <a:gd name="adj4" fmla="val -42591"/>
              </a:avLst>
            </a:prstGeom>
            <a:solidFill>
              <a:srgbClr val="E6E0EC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>
                  <a:solidFill>
                    <a:srgbClr val="1F497D"/>
                  </a:solidFill>
                </a:rPr>
                <a:t>REST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APIs</a:t>
              </a:r>
              <a:r>
                <a:rPr lang="it-IT" sz="900" dirty="0" smtClean="0">
                  <a:solidFill>
                    <a:srgbClr val="1F497D"/>
                  </a:solidFill>
                </a:rPr>
                <a:t> –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APIServer</a:t>
              </a:r>
              <a:r>
                <a:rPr lang="it-IT" sz="900" dirty="0" smtClean="0">
                  <a:solidFill>
                    <a:srgbClr val="1F497D"/>
                  </a:solidFill>
                </a:rPr>
                <a:t>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specs</a:t>
              </a:r>
              <a:r>
                <a:rPr lang="it-IT" sz="900" dirty="0" smtClean="0">
                  <a:solidFill>
                    <a:srgbClr val="1F497D"/>
                  </a:solidFill>
                </a:rPr>
                <a:t>. V1.0</a:t>
              </a:r>
              <a:endParaRPr lang="it-IT" sz="1000" dirty="0">
                <a:solidFill>
                  <a:srgbClr val="1F497D"/>
                </a:solidFill>
              </a:endParaRPr>
            </a:p>
          </p:txBody>
        </p:sp>
        <p:sp>
          <p:nvSpPr>
            <p:cNvPr id="45" name="Freccia bidirezionale orizzontale 70"/>
            <p:cNvSpPr/>
            <p:nvPr/>
          </p:nvSpPr>
          <p:spPr>
            <a:xfrm rot="16200000" flipH="1">
              <a:off x="4810116" y="4953945"/>
              <a:ext cx="312730" cy="12229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arrotondato 79"/>
            <p:cNvSpPr/>
            <p:nvPr/>
          </p:nvSpPr>
          <p:spPr>
            <a:xfrm>
              <a:off x="3061109" y="5171457"/>
              <a:ext cx="147794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rOCCI</a:t>
              </a:r>
              <a:r>
                <a:rPr lang="it-IT" sz="900" dirty="0" smtClean="0"/>
                <a:t> CLI</a:t>
              </a:r>
            </a:p>
          </p:txBody>
        </p:sp>
        <p:sp>
          <p:nvSpPr>
            <p:cNvPr id="47" name="Rettangolo arrotondato 80"/>
            <p:cNvSpPr/>
            <p:nvPr/>
          </p:nvSpPr>
          <p:spPr>
            <a:xfrm>
              <a:off x="1980843" y="5171457"/>
              <a:ext cx="103641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EMI/</a:t>
              </a:r>
              <a:r>
                <a:rPr lang="it-IT" sz="900" dirty="0" err="1" smtClean="0"/>
                <a:t>gLite</a:t>
              </a:r>
              <a:r>
                <a:rPr lang="it-IT" sz="900" dirty="0" smtClean="0"/>
                <a:t> </a:t>
              </a:r>
              <a:r>
                <a:rPr lang="it-IT" sz="900" dirty="0" err="1" smtClean="0"/>
                <a:t>APIs</a:t>
              </a:r>
              <a:endParaRPr lang="it-IT" sz="900" dirty="0" smtClean="0"/>
            </a:p>
          </p:txBody>
        </p:sp>
        <p:sp>
          <p:nvSpPr>
            <p:cNvPr id="48" name="Freccia bidirezionale orizzontale 82"/>
            <p:cNvSpPr/>
            <p:nvPr/>
          </p:nvSpPr>
          <p:spPr>
            <a:xfrm rot="16200000" flipH="1">
              <a:off x="2506291" y="4947143"/>
              <a:ext cx="326324" cy="122303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Freccia bidirezionale orizzontale 83"/>
            <p:cNvSpPr/>
            <p:nvPr/>
          </p:nvSpPr>
          <p:spPr>
            <a:xfrm rot="16200000" flipH="1">
              <a:off x="3627331" y="4949909"/>
              <a:ext cx="320799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arrotondato 85"/>
            <p:cNvSpPr/>
            <p:nvPr/>
          </p:nvSpPr>
          <p:spPr>
            <a:xfrm>
              <a:off x="908726" y="5163126"/>
              <a:ext cx="103641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ganymed-ssh-2</a:t>
              </a:r>
              <a:endParaRPr lang="it-IT" sz="900" dirty="0" smtClean="0"/>
            </a:p>
          </p:txBody>
        </p:sp>
        <p:sp>
          <p:nvSpPr>
            <p:cNvPr id="51" name="Freccia bidirezionale orizzontale 86"/>
            <p:cNvSpPr/>
            <p:nvPr/>
          </p:nvSpPr>
          <p:spPr>
            <a:xfrm rot="16200000" flipH="1">
              <a:off x="1464711" y="5544126"/>
              <a:ext cx="329361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Freccia bidirezionale orizzontale 94"/>
            <p:cNvSpPr/>
            <p:nvPr/>
          </p:nvSpPr>
          <p:spPr>
            <a:xfrm rot="10800000" flipH="1">
              <a:off x="3635564" y="1709963"/>
              <a:ext cx="349388" cy="11837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Freccia bidirezionale orizzontale 95"/>
            <p:cNvSpPr/>
            <p:nvPr/>
          </p:nvSpPr>
          <p:spPr>
            <a:xfrm rot="10800000" flipH="1">
              <a:off x="3634754" y="1975774"/>
              <a:ext cx="349388" cy="11837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Ovale 64"/>
            <p:cNvSpPr/>
            <p:nvPr/>
          </p:nvSpPr>
          <p:spPr>
            <a:xfrm>
              <a:off x="2433442" y="2993988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Ovale 66"/>
            <p:cNvSpPr/>
            <p:nvPr/>
          </p:nvSpPr>
          <p:spPr>
            <a:xfrm>
              <a:off x="4502364" y="2994446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Ovale 67"/>
            <p:cNvSpPr/>
            <p:nvPr/>
          </p:nvSpPr>
          <p:spPr>
            <a:xfrm>
              <a:off x="6563086" y="2999581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Ovale 68"/>
            <p:cNvSpPr/>
            <p:nvPr/>
          </p:nvSpPr>
          <p:spPr>
            <a:xfrm>
              <a:off x="7985029" y="2993988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Freccia bidirezionale orizzontale 117"/>
            <p:cNvSpPr/>
            <p:nvPr/>
          </p:nvSpPr>
          <p:spPr>
            <a:xfrm rot="16200000" flipH="1">
              <a:off x="4666481" y="1152152"/>
              <a:ext cx="213561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7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</a:t>
            </a:r>
            <a:r>
              <a:rPr lang="en-US" sz="2400" dirty="0" smtClean="0"/>
              <a:t>(current implementation)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64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fgAPIServer</a:t>
            </a:r>
            <a:r>
              <a:rPr lang="en-US" dirty="0" smtClean="0"/>
              <a:t> </a:t>
            </a:r>
            <a:r>
              <a:rPr lang="en-US" sz="2400" dirty="0" smtClean="0"/>
              <a:t>(front-end)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8333" y="1864128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Available on GIT: </a:t>
            </a:r>
            <a:r>
              <a:rPr lang="en-US" sz="2000" dirty="0" smtClean="0">
                <a:hlinkClick r:id="rId2"/>
              </a:rPr>
              <a:t>https://github.com/indigo-dc/fgAPIServer</a:t>
            </a:r>
          </a:p>
          <a:p>
            <a:r>
              <a:rPr lang="en-US" sz="2000" dirty="0" smtClean="0"/>
              <a:t>Written in python using Flask </a:t>
            </a:r>
            <a:r>
              <a:rPr lang="en-US" sz="2000" dirty="0" err="1" smtClean="0"/>
              <a:t>microframework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http://flask.pocoo.org</a:t>
            </a:r>
            <a:endParaRPr lang="en-US" sz="2000" dirty="0" smtClean="0"/>
          </a:p>
          <a:p>
            <a:r>
              <a:rPr lang="en-US" sz="2000" dirty="0" smtClean="0"/>
              <a:t>This component listens any </a:t>
            </a:r>
            <a:r>
              <a:rPr lang="en-US" sz="2000" dirty="0" err="1" smtClean="0"/>
              <a:t>FutureGateway</a:t>
            </a:r>
            <a:r>
              <a:rPr lang="en-US" sz="2000" dirty="0" smtClean="0"/>
              <a:t> API REST call in compliancy with specs defined at: </a:t>
            </a:r>
            <a:r>
              <a:rPr lang="en-US" sz="2000" u="sng" dirty="0">
                <a:hlinkClick r:id="rId4"/>
              </a:rPr>
              <a:t>http://docs.csgfapis.apiary.io/#</a:t>
            </a:r>
            <a:r>
              <a:rPr lang="en-US" sz="2000" u="sng" dirty="0" smtClean="0">
                <a:hlinkClick r:id="rId4"/>
              </a:rPr>
              <a:t>reference</a:t>
            </a:r>
            <a:r>
              <a:rPr lang="en-US" sz="2000" u="sng" dirty="0" smtClean="0"/>
              <a:t> </a:t>
            </a:r>
          </a:p>
          <a:p>
            <a:r>
              <a:rPr lang="en-US" sz="2000" dirty="0" smtClean="0"/>
              <a:t>This service may run as:</a:t>
            </a:r>
          </a:p>
          <a:p>
            <a:pPr lvl="1"/>
            <a:r>
              <a:rPr lang="en-US" sz="1800" dirty="0" smtClean="0"/>
              <a:t>Standalone service (Normally under a </a:t>
            </a:r>
            <a:r>
              <a:rPr lang="en-US" sz="1800" dirty="0" smtClean="0">
                <a:hlinkClick r:id="rId5"/>
              </a:rPr>
              <a:t>screen </a:t>
            </a:r>
            <a:r>
              <a:rPr lang="en-US" sz="1800" dirty="0" smtClean="0"/>
              <a:t>section)</a:t>
            </a:r>
            <a:br>
              <a:rPr lang="en-US" sz="1800" dirty="0" smtClean="0"/>
            </a:br>
            <a:r>
              <a:rPr lang="en-US" sz="1800" dirty="0" smtClean="0"/>
              <a:t>(Good for development environments or small requests traffic rate)</a:t>
            </a:r>
          </a:p>
          <a:p>
            <a:pPr lvl="1"/>
            <a:r>
              <a:rPr lang="en-US" sz="1800" dirty="0" smtClean="0">
                <a:hlinkClick r:id="rId6"/>
              </a:rPr>
              <a:t>WSGI </a:t>
            </a:r>
            <a:r>
              <a:rPr lang="en-US" sz="1800" dirty="0" smtClean="0"/>
              <a:t>application</a:t>
            </a:r>
            <a:br>
              <a:rPr lang="en-US" sz="1800" dirty="0" smtClean="0"/>
            </a:br>
            <a:r>
              <a:rPr lang="en-US" sz="1800" dirty="0" smtClean="0"/>
              <a:t>(Suggested for production environments and high requests traffic rate)</a:t>
            </a:r>
          </a:p>
          <a:p>
            <a:pPr lvl="2"/>
            <a:r>
              <a:rPr lang="en-US" sz="1600" dirty="0" smtClean="0"/>
              <a:t>Different possible configurations: Apache, </a:t>
            </a:r>
            <a:r>
              <a:rPr lang="en-US" sz="1600" dirty="0" err="1" smtClean="0"/>
              <a:t>uWSGI</a:t>
            </a:r>
            <a:r>
              <a:rPr lang="en-US" sz="1600" dirty="0" smtClean="0"/>
              <a:t>, </a:t>
            </a:r>
            <a:r>
              <a:rPr lang="is-IS" sz="1600" dirty="0" smtClean="0"/>
              <a:t>…</a:t>
            </a:r>
            <a:endParaRPr lang="en-US" sz="1600" dirty="0" smtClean="0"/>
          </a:p>
          <a:p>
            <a:r>
              <a:rPr lang="en-US" sz="2000" dirty="0" smtClean="0"/>
              <a:t>The front-end uses a MySQL database to store:</a:t>
            </a:r>
          </a:p>
          <a:p>
            <a:pPr lvl="1"/>
            <a:r>
              <a:rPr lang="en-US" sz="1600" dirty="0" smtClean="0"/>
              <a:t>Tasks, Applications and Infrastructure with its related data</a:t>
            </a:r>
          </a:p>
          <a:p>
            <a:pPr lvl="1"/>
            <a:r>
              <a:rPr lang="en-US" sz="1600" dirty="0" smtClean="0"/>
              <a:t>Users</a:t>
            </a:r>
            <a:r>
              <a:rPr lang="en-US" sz="1600" dirty="0"/>
              <a:t>/Groups/Roles, </a:t>
            </a:r>
            <a:r>
              <a:rPr lang="en-US" sz="1600" dirty="0" smtClean="0"/>
              <a:t>Log </a:t>
            </a:r>
            <a:r>
              <a:rPr lang="en-US" sz="1600" dirty="0"/>
              <a:t>and Access </a:t>
            </a:r>
            <a:r>
              <a:rPr lang="en-US" sz="1600" dirty="0" smtClean="0"/>
              <a:t>tokens</a:t>
            </a:r>
          </a:p>
          <a:p>
            <a:pPr lvl="1"/>
            <a:r>
              <a:rPr lang="en-US" sz="1600" dirty="0" smtClean="0"/>
              <a:t>The task queue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157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APIServerDaemon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APIServer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885" y="1941696"/>
            <a:ext cx="8229600" cy="442357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Servlet that runs a daemon on top of Tomcat application server</a:t>
            </a:r>
          </a:p>
          <a:p>
            <a:r>
              <a:rPr lang="en-US" dirty="0" smtClean="0"/>
              <a:t>The Java application was necessary since JSAGA is available only via java language. </a:t>
            </a:r>
            <a:r>
              <a:rPr lang="en-US" dirty="0" err="1" smtClean="0"/>
              <a:t>APIServer</a:t>
            </a:r>
            <a:r>
              <a:rPr lang="en-US" dirty="0" smtClean="0"/>
              <a:t> daemon polls over the task queue table</a:t>
            </a:r>
          </a:p>
          <a:p>
            <a:r>
              <a:rPr lang="en-US" dirty="0" smtClean="0"/>
              <a:t>Initially developed to offer a backward compatibility with existing CSGF portals</a:t>
            </a:r>
          </a:p>
          <a:p>
            <a:r>
              <a:rPr lang="en-US" dirty="0" smtClean="0"/>
              <a:t>Polling timing and other settings can be configured by a dedicated .properties file</a:t>
            </a:r>
          </a:p>
          <a:p>
            <a:r>
              <a:rPr lang="en-US" dirty="0" err="1" smtClean="0"/>
              <a:t>APIServerDaemon</a:t>
            </a:r>
            <a:r>
              <a:rPr lang="en-US" dirty="0" smtClean="0"/>
              <a:t> reads tasks requests from the queue, book them as ‘to process’ and then instruct the correct executor interface for real processing</a:t>
            </a:r>
          </a:p>
          <a:p>
            <a:r>
              <a:rPr lang="en-US" dirty="0" smtClean="0"/>
              <a:t>This service timely checks executed task with a simple consistency check algorithm. It re-tries failed requests up to a fixed amount of times. FAILED requests can be reported to the administrator</a:t>
            </a:r>
          </a:p>
          <a:p>
            <a:r>
              <a:rPr lang="en-US" dirty="0" smtClean="0"/>
              <a:t>It timely verifies tasks status </a:t>
            </a:r>
            <a:r>
              <a:rPr lang="en-US" dirty="0" err="1" smtClean="0"/>
              <a:t>unitl</a:t>
            </a:r>
            <a:r>
              <a:rPr lang="en-US" dirty="0" smtClean="0"/>
              <a:t> their termination</a:t>
            </a:r>
            <a:r>
              <a:rPr lang="en-US" dirty="0"/>
              <a:t>.</a:t>
            </a:r>
            <a:r>
              <a:rPr lang="en-US" dirty="0" smtClean="0"/>
              <a:t> The </a:t>
            </a:r>
            <a:r>
              <a:rPr lang="en-US" dirty="0" err="1" smtClean="0"/>
              <a:t>APIServerDaemon</a:t>
            </a:r>
            <a:r>
              <a:rPr lang="en-US" dirty="0" smtClean="0"/>
              <a:t> manages the task output and updates the DB task tables accordingly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667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APIServerDaemon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ControlPanel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422" y="166913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This feature exists but is not yet consolidated, it aims to provide a complete overview of daemon activity and eventually configure/manage it</a:t>
            </a:r>
          </a:p>
          <a:p>
            <a:r>
              <a:rPr lang="en-US" sz="2000" dirty="0" smtClean="0"/>
              <a:t>https://&lt;</a:t>
            </a:r>
            <a:r>
              <a:rPr lang="en-US" sz="2000" dirty="0" err="1" smtClean="0"/>
              <a:t>fg_host</a:t>
            </a:r>
            <a:r>
              <a:rPr lang="en-US" sz="2000" dirty="0" smtClean="0"/>
              <a:t>&gt;:&lt;port&gt;/</a:t>
            </a:r>
            <a:r>
              <a:rPr lang="en-US" sz="2000" dirty="0" err="1" smtClean="0"/>
              <a:t>APIServerDaemon</a:t>
            </a:r>
            <a:r>
              <a:rPr lang="en-US" sz="2000" dirty="0" smtClean="0"/>
              <a:t>/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Screen Shot 2016-04-01 at 17.36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22" y="2965847"/>
            <a:ext cx="4758476" cy="1729811"/>
          </a:xfrm>
          <a:prstGeom prst="rect">
            <a:avLst/>
          </a:prstGeom>
          <a:ln>
            <a:solidFill>
              <a:srgbClr val="4F81BD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 Shot 2016-04-01 at 17.36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61" y="2812857"/>
            <a:ext cx="4211840" cy="3849840"/>
          </a:xfrm>
          <a:prstGeom prst="rect">
            <a:avLst/>
          </a:prstGeom>
          <a:ln>
            <a:solidFill>
              <a:srgbClr val="4F81BD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1928085" y="4459569"/>
            <a:ext cx="2507476" cy="917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5755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Authentication and Authorization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100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AuthN</a:t>
            </a:r>
            <a:r>
              <a:rPr lang="en-US" dirty="0" smtClean="0"/>
              <a:t>/Z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851" y="1715668"/>
            <a:ext cx="8229600" cy="4918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400" dirty="0" smtClean="0"/>
              <a:t>Baseline</a:t>
            </a:r>
          </a:p>
          <a:p>
            <a:pPr lvl="2"/>
            <a:r>
              <a:rPr lang="en-US" sz="2600" dirty="0" smtClean="0"/>
              <a:t>Very simple approach</a:t>
            </a:r>
          </a:p>
          <a:p>
            <a:pPr lvl="2"/>
            <a:r>
              <a:rPr lang="en-US" sz="2600" dirty="0" smtClean="0"/>
              <a:t>Close to the </a:t>
            </a:r>
            <a:r>
              <a:rPr lang="en-US" sz="2600" dirty="0" smtClean="0"/>
              <a:t>OAuth</a:t>
            </a:r>
            <a:endParaRPr lang="en-US" sz="2600" dirty="0" smtClean="0"/>
          </a:p>
          <a:p>
            <a:pPr lvl="2"/>
            <a:r>
              <a:rPr lang="en-US" sz="2600" dirty="0" smtClean="0"/>
              <a:t>Thought for environments having no AAI at all</a:t>
            </a:r>
          </a:p>
          <a:p>
            <a:pPr lvl="2"/>
            <a:r>
              <a:rPr lang="en-US" sz="2600" dirty="0" smtClean="0"/>
              <a:t>Thought to be easily customized limiting changes to just one function</a:t>
            </a:r>
          </a:p>
          <a:p>
            <a:pPr lvl="1"/>
            <a:r>
              <a:rPr lang="en-US" sz="3400" dirty="0" smtClean="0"/>
              <a:t>CSGF (Shibboleth)</a:t>
            </a:r>
          </a:p>
          <a:p>
            <a:pPr lvl="2"/>
            <a:r>
              <a:rPr lang="it-IT" sz="2600" dirty="0" smtClean="0"/>
              <a:t>The </a:t>
            </a:r>
            <a:r>
              <a:rPr lang="it-IT" sz="2600" dirty="0" err="1" smtClean="0"/>
              <a:t>portal</a:t>
            </a:r>
            <a:r>
              <a:rPr lang="it-IT" sz="2600" dirty="0" smtClean="0"/>
              <a:t> </a:t>
            </a:r>
            <a:r>
              <a:rPr lang="it-IT" sz="2600" dirty="0" err="1" smtClean="0"/>
              <a:t>manages</a:t>
            </a:r>
            <a:r>
              <a:rPr lang="it-IT" sz="2600" dirty="0" smtClean="0"/>
              <a:t> the AAI</a:t>
            </a:r>
          </a:p>
          <a:p>
            <a:pPr lvl="2"/>
            <a:r>
              <a:rPr lang="it-IT" sz="2600" dirty="0" smtClean="0"/>
              <a:t>A PTV service must be </a:t>
            </a:r>
            <a:r>
              <a:rPr lang="it-IT" sz="2600" dirty="0" err="1" smtClean="0"/>
              <a:t>implemented</a:t>
            </a:r>
            <a:endParaRPr lang="it-IT" sz="2600" dirty="0"/>
          </a:p>
          <a:p>
            <a:pPr lvl="2"/>
            <a:r>
              <a:rPr lang="it-IT" sz="2600" dirty="0" smtClean="0"/>
              <a:t>Portal </a:t>
            </a:r>
            <a:r>
              <a:rPr lang="it-IT" sz="2600" dirty="0" err="1" smtClean="0"/>
              <a:t>users</a:t>
            </a:r>
            <a:r>
              <a:rPr lang="it-IT" sz="2600" dirty="0" smtClean="0"/>
              <a:t> </a:t>
            </a:r>
            <a:r>
              <a:rPr lang="it-IT" sz="2600" dirty="0" err="1" smtClean="0"/>
              <a:t>mapped</a:t>
            </a:r>
            <a:r>
              <a:rPr lang="it-IT" sz="2600" dirty="0" smtClean="0"/>
              <a:t> to </a:t>
            </a:r>
            <a:r>
              <a:rPr lang="it-IT" sz="2600" dirty="0" err="1" smtClean="0"/>
              <a:t>FutureGateway</a:t>
            </a:r>
            <a:r>
              <a:rPr lang="it-IT" sz="2600" dirty="0" smtClean="0"/>
              <a:t> API </a:t>
            </a:r>
            <a:r>
              <a:rPr lang="it-IT" sz="2600" dirty="0" err="1" smtClean="0"/>
              <a:t>users</a:t>
            </a:r>
            <a:endParaRPr lang="it-IT" sz="2600" dirty="0" smtClean="0"/>
          </a:p>
          <a:p>
            <a:pPr lvl="1"/>
            <a:r>
              <a:rPr lang="en-US" sz="3400" dirty="0" smtClean="0"/>
              <a:t>Indigo-dc (IAM)</a:t>
            </a:r>
          </a:p>
          <a:p>
            <a:pPr lvl="2"/>
            <a:r>
              <a:rPr lang="en-US" sz="2600" dirty="0" smtClean="0"/>
              <a:t>The portal manages the AAI</a:t>
            </a:r>
          </a:p>
          <a:p>
            <a:pPr lvl="2"/>
            <a:r>
              <a:rPr lang="en-US" sz="2600" dirty="0" smtClean="0"/>
              <a:t>PTV service has been implemented</a:t>
            </a:r>
          </a:p>
          <a:p>
            <a:pPr lvl="2"/>
            <a:r>
              <a:rPr lang="it-IT" sz="2600" dirty="0"/>
              <a:t>Portal </a:t>
            </a:r>
            <a:r>
              <a:rPr lang="it-IT" sz="2600" dirty="0" err="1"/>
              <a:t>users</a:t>
            </a:r>
            <a:r>
              <a:rPr lang="it-IT" sz="2600" dirty="0"/>
              <a:t> </a:t>
            </a:r>
            <a:r>
              <a:rPr lang="it-IT" sz="2600" dirty="0" err="1"/>
              <a:t>mapped</a:t>
            </a:r>
            <a:r>
              <a:rPr lang="it-IT" sz="2600" dirty="0"/>
              <a:t> to </a:t>
            </a:r>
            <a:r>
              <a:rPr lang="it-IT" sz="2600" dirty="0" err="1"/>
              <a:t>FutureGateway</a:t>
            </a:r>
            <a:r>
              <a:rPr lang="it-IT" sz="2600" dirty="0"/>
              <a:t> API </a:t>
            </a:r>
            <a:r>
              <a:rPr lang="it-IT" sz="2600" dirty="0" err="1"/>
              <a:t>users</a:t>
            </a:r>
            <a:endParaRPr lang="it-IT" sz="2600" dirty="0"/>
          </a:p>
          <a:p>
            <a:pPr lvl="2"/>
            <a:r>
              <a:rPr lang="en-US" sz="2600" dirty="0" smtClean="0"/>
              <a:t>Mobile and desktop applications contact the portal first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9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Straight Arrow Connector 138"/>
          <p:cNvCxnSpPr/>
          <p:nvPr/>
        </p:nvCxnSpPr>
        <p:spPr>
          <a:xfrm>
            <a:off x="4156023" y="2386679"/>
            <a:ext cx="3416646" cy="2917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FutureGateway</a:t>
            </a:r>
            <a:r>
              <a:rPr lang="en-US" dirty="0" smtClean="0"/>
              <a:t> </a:t>
            </a:r>
          </a:p>
          <a:p>
            <a:r>
              <a:rPr lang="en-US" sz="3500" dirty="0" smtClean="0"/>
              <a:t>Baseline </a:t>
            </a:r>
            <a:r>
              <a:rPr lang="en-US" sz="3500" dirty="0" err="1" smtClean="0"/>
              <a:t>AuthN</a:t>
            </a:r>
            <a:r>
              <a:rPr lang="en-US" sz="3500" dirty="0" smtClean="0"/>
              <a:t>/Z</a:t>
            </a:r>
            <a:endParaRPr lang="en-US" sz="3500" dirty="0"/>
          </a:p>
        </p:txBody>
      </p:sp>
      <p:sp>
        <p:nvSpPr>
          <p:cNvPr id="6" name="Rounded Rectangle 5"/>
          <p:cNvSpPr/>
          <p:nvPr/>
        </p:nvSpPr>
        <p:spPr>
          <a:xfrm>
            <a:off x="842164" y="1832344"/>
            <a:ext cx="1167140" cy="7863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Log-In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81555" y="1949317"/>
            <a:ext cx="341132" cy="466533"/>
            <a:chOff x="7455402" y="2069294"/>
            <a:chExt cx="576270" cy="1015360"/>
          </a:xfrm>
        </p:grpSpPr>
        <p:grpSp>
          <p:nvGrpSpPr>
            <p:cNvPr id="13" name="Group 12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38330" y="1980574"/>
            <a:ext cx="45719" cy="43337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71043" y="2142797"/>
            <a:ext cx="124473" cy="168452"/>
            <a:chOff x="4075176" y="4809319"/>
            <a:chExt cx="314931" cy="423978"/>
          </a:xfrm>
        </p:grpSpPr>
        <p:sp>
          <p:nvSpPr>
            <p:cNvPr id="26" name="U-Turn Arrow 25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H="1">
            <a:off x="2116758" y="2398811"/>
            <a:ext cx="1023106" cy="0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570897" y="3860653"/>
            <a:ext cx="292405" cy="312084"/>
            <a:chOff x="1008484" y="4741164"/>
            <a:chExt cx="292405" cy="312084"/>
          </a:xfrm>
        </p:grpSpPr>
        <p:sp>
          <p:nvSpPr>
            <p:cNvPr id="90" name="Oval 8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934209" y="3793583"/>
            <a:ext cx="7938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Log-In</a:t>
            </a:r>
          </a:p>
          <a:p>
            <a:r>
              <a:rPr lang="en-US" sz="1400" dirty="0" smtClean="0">
                <a:latin typeface="Arial"/>
                <a:cs typeface="Arial"/>
              </a:rPr>
              <a:t>The user log-in providing  its own credentials; in the baseline this uses (username and password).</a:t>
            </a:r>
          </a:p>
          <a:p>
            <a:r>
              <a:rPr lang="en-US" sz="1400" dirty="0" smtClean="0">
                <a:latin typeface="Arial"/>
                <a:cs typeface="Arial"/>
              </a:rPr>
              <a:t>This log-in can be handled also with OAUTH authentication (INDIGO AAI, Facebook, Google, </a:t>
            </a:r>
            <a:r>
              <a:rPr lang="is-IS" sz="1400" dirty="0" smtClean="0">
                <a:latin typeface="Arial"/>
                <a:cs typeface="Arial"/>
              </a:rPr>
              <a:t>…)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574072" y="4487839"/>
            <a:ext cx="292405" cy="312084"/>
            <a:chOff x="1008484" y="4741164"/>
            <a:chExt cx="292405" cy="312084"/>
          </a:xfrm>
        </p:grpSpPr>
        <p:sp>
          <p:nvSpPr>
            <p:cNvPr id="97" name="Oval 9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934212" y="4470906"/>
            <a:ext cx="7320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cs typeface="Courier"/>
              </a:rPr>
              <a:t>LogToken</a:t>
            </a:r>
            <a:endParaRPr lang="en-US" sz="1400" b="1" dirty="0" smtClean="0">
              <a:cs typeface="Courier"/>
            </a:endParaRPr>
          </a:p>
          <a:p>
            <a:r>
              <a:rPr lang="en-US" sz="1400" dirty="0" smtClean="0">
                <a:latin typeface="Arial"/>
                <a:cs typeface="Arial"/>
              </a:rPr>
              <a:t>The baseline Log-In code encrypts username, password and a timestamp in a </a:t>
            </a:r>
            <a:r>
              <a:rPr lang="en-US" sz="1400" dirty="0" err="1" smtClean="0">
                <a:latin typeface="Arial"/>
                <a:cs typeface="Arial"/>
              </a:rPr>
              <a:t>LogToken</a:t>
            </a:r>
            <a:r>
              <a:rPr lang="en-US" sz="1400" dirty="0" smtClean="0">
                <a:latin typeface="Arial"/>
                <a:cs typeface="Arial"/>
              </a:rPr>
              <a:t> string. In OAUTH cases the OAUTH token will be returned after the authentication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574072" y="5157355"/>
            <a:ext cx="292405" cy="312084"/>
            <a:chOff x="1008484" y="4741164"/>
            <a:chExt cx="292405" cy="312084"/>
          </a:xfrm>
        </p:grpSpPr>
        <p:sp>
          <p:nvSpPr>
            <p:cNvPr id="101" name="Oval 10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934212" y="5141838"/>
            <a:ext cx="73203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Token check</a:t>
            </a:r>
          </a:p>
          <a:p>
            <a:r>
              <a:rPr lang="en-US" sz="1400" dirty="0" smtClean="0">
                <a:latin typeface="Arial"/>
                <a:cs typeface="Arial"/>
              </a:rPr>
              <a:t>Incoming </a:t>
            </a:r>
            <a:r>
              <a:rPr lang="en-US" sz="1400" dirty="0" err="1" smtClean="0">
                <a:latin typeface="Arial"/>
                <a:cs typeface="Arial"/>
              </a:rPr>
              <a:t>LogTokens</a:t>
            </a:r>
            <a:r>
              <a:rPr lang="en-US" sz="1400" dirty="0" smtClean="0">
                <a:latin typeface="Arial"/>
                <a:cs typeface="Arial"/>
              </a:rPr>
              <a:t> are processed by the </a:t>
            </a:r>
            <a:r>
              <a:rPr lang="en-US" sz="1400" dirty="0" err="1" smtClean="0">
                <a:latin typeface="Arial"/>
                <a:cs typeface="Arial"/>
              </a:rPr>
              <a:t>TokenCheck</a:t>
            </a:r>
            <a:r>
              <a:rPr lang="en-US" sz="1400" dirty="0" smtClean="0">
                <a:latin typeface="Arial"/>
                <a:cs typeface="Arial"/>
              </a:rPr>
              <a:t> function which in the baseline authentication just maps decrypted credentials with stored users in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DB</a:t>
            </a:r>
          </a:p>
          <a:p>
            <a:r>
              <a:rPr lang="en-US" sz="1400" dirty="0" smtClean="0">
                <a:latin typeface="Arial"/>
                <a:cs typeface="Arial"/>
              </a:rPr>
              <a:t>In OAUTH cases the </a:t>
            </a:r>
            <a:r>
              <a:rPr lang="en-US" sz="1400" dirty="0" err="1" smtClean="0">
                <a:latin typeface="Arial"/>
                <a:cs typeface="Arial"/>
              </a:rPr>
              <a:t>TokenCheck</a:t>
            </a:r>
            <a:r>
              <a:rPr lang="en-US" sz="1400" dirty="0" smtClean="0">
                <a:latin typeface="Arial"/>
                <a:cs typeface="Arial"/>
              </a:rPr>
              <a:t> function will use received user info to map the user with users registered into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DB. A new session token for mapped user is returned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251417" y="2125069"/>
            <a:ext cx="833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Log Token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961526" y="2607997"/>
            <a:ext cx="1221572" cy="9670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Username</a:t>
            </a:r>
          </a:p>
          <a:p>
            <a:r>
              <a:rPr lang="en-US" sz="1400" b="1" dirty="0" smtClean="0"/>
              <a:t>Password</a:t>
            </a:r>
          </a:p>
          <a:p>
            <a:r>
              <a:rPr lang="en-US" sz="1400" b="1" dirty="0" smtClean="0"/>
              <a:t>Timestamp</a:t>
            </a:r>
            <a:endParaRPr lang="en-US" sz="1400" b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2998763" y="2643037"/>
            <a:ext cx="156307" cy="181651"/>
            <a:chOff x="4029062" y="4776107"/>
            <a:chExt cx="395475" cy="457192"/>
          </a:xfrm>
        </p:grpSpPr>
        <p:grpSp>
          <p:nvGrpSpPr>
            <p:cNvPr id="84" name="Group 83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U-Turn Arrow 84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2251417" y="2334044"/>
            <a:ext cx="0" cy="273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888784" y="2773049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/>
                <a:cs typeface="Arial"/>
              </a:rPr>
              <a:t>Key</a:t>
            </a:r>
            <a:endParaRPr lang="en-US" sz="7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116758" y="2056851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170691" y="1855654"/>
            <a:ext cx="10438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cs typeface="Arial"/>
              </a:rPr>
              <a:t>Username, Password</a:t>
            </a:r>
            <a:endParaRPr lang="en-US" sz="600" dirty="0">
              <a:latin typeface="Arial"/>
              <a:cs typeface="Arial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1647220" y="1893362"/>
            <a:ext cx="364202" cy="271263"/>
            <a:chOff x="1647220" y="1893362"/>
            <a:chExt cx="364202" cy="271263"/>
          </a:xfrm>
        </p:grpSpPr>
        <p:sp>
          <p:nvSpPr>
            <p:cNvPr id="43" name="Oval 42"/>
            <p:cNvSpPr/>
            <p:nvPr/>
          </p:nvSpPr>
          <p:spPr>
            <a:xfrm>
              <a:off x="1690263" y="1893362"/>
              <a:ext cx="271263" cy="27126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647220" y="1922817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Arial"/>
                  <a:cs typeface="Arial"/>
                </a:rPr>
                <a:t>Key</a:t>
              </a:r>
              <a:endParaRPr lang="en-US" sz="700" dirty="0">
                <a:latin typeface="Arial"/>
                <a:cs typeface="Arial"/>
              </a:endParaRPr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>
            <a:off x="1827782" y="2167316"/>
            <a:ext cx="0" cy="96514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1827782" y="3120515"/>
            <a:ext cx="1337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4154104" y="2055709"/>
            <a:ext cx="1023106" cy="1142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3931730" y="2009487"/>
            <a:ext cx="45719" cy="43337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4173663" y="1769870"/>
            <a:ext cx="124473" cy="168452"/>
            <a:chOff x="4075176" y="4809319"/>
            <a:chExt cx="314931" cy="423978"/>
          </a:xfrm>
        </p:grpSpPr>
        <p:sp>
          <p:nvSpPr>
            <p:cNvPr id="127" name="U-Turn Arrow 126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4254037" y="1806882"/>
            <a:ext cx="833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Log Token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5275741" y="1832344"/>
            <a:ext cx="1595884" cy="1910440"/>
          </a:xfrm>
          <a:prstGeom prst="roundRect">
            <a:avLst>
              <a:gd name="adj" fmla="val 9240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77000"/>
                </a:schemeClr>
              </a:gs>
              <a:gs pos="35000">
                <a:schemeClr val="dk1">
                  <a:tint val="37000"/>
                  <a:satMod val="300000"/>
                  <a:alpha val="77000"/>
                </a:schemeClr>
              </a:gs>
              <a:gs pos="100000">
                <a:schemeClr val="dk1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APIServer</a:t>
            </a:r>
            <a:endParaRPr lang="en-US" b="1" dirty="0"/>
          </a:p>
          <a:p>
            <a:pPr algn="ctr"/>
            <a:r>
              <a:rPr lang="en-US" b="1" dirty="0" smtClean="0"/>
              <a:t>Front-End</a:t>
            </a:r>
            <a:endParaRPr lang="en-US" b="1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4173663" y="2148244"/>
            <a:ext cx="124473" cy="168452"/>
            <a:chOff x="4075176" y="4809319"/>
            <a:chExt cx="314931" cy="423978"/>
          </a:xfrm>
        </p:grpSpPr>
        <p:sp>
          <p:nvSpPr>
            <p:cNvPr id="132" name="U-Turn Arrow 131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4243395" y="2119953"/>
            <a:ext cx="1099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Session Token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4156023" y="2684916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4564247" y="2579073"/>
            <a:ext cx="124473" cy="168452"/>
            <a:chOff x="4075176" y="4809319"/>
            <a:chExt cx="314931" cy="423978"/>
          </a:xfrm>
        </p:grpSpPr>
        <p:sp>
          <p:nvSpPr>
            <p:cNvPr id="144" name="U-Turn Arrow 143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4156023" y="3282435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4564247" y="3176592"/>
            <a:ext cx="124473" cy="168452"/>
            <a:chOff x="4075176" y="4809319"/>
            <a:chExt cx="314931" cy="423978"/>
          </a:xfrm>
        </p:grpSpPr>
        <p:sp>
          <p:nvSpPr>
            <p:cNvPr id="148" name="U-Turn Arrow 147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4456881" y="283006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>
                <a:latin typeface="Arial"/>
                <a:cs typeface="Arial"/>
              </a:rPr>
              <a:t>…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4156023" y="3556135"/>
            <a:ext cx="1023106" cy="0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4564247" y="3450292"/>
            <a:ext cx="124473" cy="168452"/>
            <a:chOff x="4075176" y="4809319"/>
            <a:chExt cx="314931" cy="423978"/>
          </a:xfrm>
          <a:solidFill>
            <a:srgbClr val="800000"/>
          </a:solidFill>
        </p:grpSpPr>
        <p:sp>
          <p:nvSpPr>
            <p:cNvPr id="154" name="U-Turn Arrow 153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Multiply 93"/>
          <p:cNvSpPr/>
          <p:nvPr/>
        </p:nvSpPr>
        <p:spPr>
          <a:xfrm>
            <a:off x="5171131" y="3490033"/>
            <a:ext cx="127197" cy="12719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4064027" y="3589774"/>
            <a:ext cx="1227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Token Expiration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5291590" y="1885354"/>
            <a:ext cx="364202" cy="271263"/>
            <a:chOff x="6288482" y="1865376"/>
            <a:chExt cx="364202" cy="271263"/>
          </a:xfrm>
        </p:grpSpPr>
        <p:sp>
          <p:nvSpPr>
            <p:cNvPr id="159" name="Oval 158"/>
            <p:cNvSpPr/>
            <p:nvPr/>
          </p:nvSpPr>
          <p:spPr>
            <a:xfrm>
              <a:off x="6331525" y="1865376"/>
              <a:ext cx="271263" cy="27126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288482" y="1894831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Arial"/>
                  <a:cs typeface="Arial"/>
                </a:rPr>
                <a:t>Key</a:t>
              </a:r>
              <a:endParaRPr lang="en-US" sz="700" dirty="0">
                <a:latin typeface="Arial"/>
                <a:cs typeface="Arial"/>
              </a:endParaRPr>
            </a:p>
          </p:txBody>
        </p:sp>
      </p:grpSp>
      <p:sp>
        <p:nvSpPr>
          <p:cNvPr id="163" name="Can 162"/>
          <p:cNvSpPr/>
          <p:nvPr/>
        </p:nvSpPr>
        <p:spPr>
          <a:xfrm>
            <a:off x="7172849" y="1786690"/>
            <a:ext cx="770311" cy="541113"/>
          </a:xfrm>
          <a:prstGeom prst="ca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7773380" y="2045823"/>
            <a:ext cx="67061" cy="91713"/>
            <a:chOff x="7455402" y="2069294"/>
            <a:chExt cx="576270" cy="1015360"/>
          </a:xfrm>
        </p:grpSpPr>
        <p:grpSp>
          <p:nvGrpSpPr>
            <p:cNvPr id="175" name="Group 174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6" name="Oval 175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0" name="Straight Arrow Connector 179"/>
          <p:cNvCxnSpPr>
            <a:stCxn id="163" idx="2"/>
          </p:cNvCxnSpPr>
          <p:nvPr/>
        </p:nvCxnSpPr>
        <p:spPr>
          <a:xfrm flipH="1" flipV="1">
            <a:off x="5605896" y="2055709"/>
            <a:ext cx="1566953" cy="15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220" idx="4"/>
          </p:cNvCxnSpPr>
          <p:nvPr/>
        </p:nvCxnSpPr>
        <p:spPr>
          <a:xfrm flipV="1">
            <a:off x="7572669" y="2279128"/>
            <a:ext cx="0" cy="13672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0" name="Rounded Rectangle 189"/>
          <p:cNvSpPr/>
          <p:nvPr/>
        </p:nvSpPr>
        <p:spPr>
          <a:xfrm>
            <a:off x="7034650" y="2491230"/>
            <a:ext cx="1194950" cy="7608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User details</a:t>
            </a:r>
          </a:p>
          <a:p>
            <a:r>
              <a:rPr lang="en-US" sz="1200" b="1" dirty="0" smtClean="0"/>
              <a:t>User Group(s)</a:t>
            </a:r>
          </a:p>
          <a:p>
            <a:r>
              <a:rPr lang="en-US" sz="1200" b="1" dirty="0" smtClean="0"/>
              <a:t>Group(s) roles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3177274" y="1878182"/>
            <a:ext cx="292405" cy="312084"/>
            <a:chOff x="1008484" y="4741164"/>
            <a:chExt cx="292405" cy="312084"/>
          </a:xfrm>
        </p:grpSpPr>
        <p:sp>
          <p:nvSpPr>
            <p:cNvPr id="192" name="Oval 19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5695232" y="1801997"/>
            <a:ext cx="968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Token check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1847914" y="2224633"/>
            <a:ext cx="292405" cy="312084"/>
            <a:chOff x="1008484" y="4741164"/>
            <a:chExt cx="292405" cy="312084"/>
          </a:xfrm>
        </p:grpSpPr>
        <p:sp>
          <p:nvSpPr>
            <p:cNvPr id="196" name="Oval 195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858874" y="1889454"/>
            <a:ext cx="292405" cy="312084"/>
            <a:chOff x="1008484" y="4741164"/>
            <a:chExt cx="292405" cy="312084"/>
          </a:xfrm>
        </p:grpSpPr>
        <p:sp>
          <p:nvSpPr>
            <p:cNvPr id="199" name="Oval 198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85352" y="6244728"/>
            <a:ext cx="292405" cy="312084"/>
            <a:chOff x="1008484" y="4741164"/>
            <a:chExt cx="292405" cy="312084"/>
          </a:xfrm>
        </p:grpSpPr>
        <p:sp>
          <p:nvSpPr>
            <p:cNvPr id="202" name="Oval 20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945492" y="6229211"/>
            <a:ext cx="732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Session Token</a:t>
            </a:r>
          </a:p>
          <a:p>
            <a:r>
              <a:rPr lang="en-US" sz="1400" dirty="0" smtClean="0">
                <a:latin typeface="Arial"/>
                <a:cs typeface="Arial"/>
              </a:rPr>
              <a:t>Session Token will be used to call any further API REST call till token expiration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3513216" y="3010204"/>
            <a:ext cx="292405" cy="312084"/>
            <a:chOff x="1008484" y="4741164"/>
            <a:chExt cx="292405" cy="312084"/>
          </a:xfrm>
        </p:grpSpPr>
        <p:sp>
          <p:nvSpPr>
            <p:cNvPr id="207" name="Oval 20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209" name="Left Brace 208"/>
          <p:cNvSpPr/>
          <p:nvPr/>
        </p:nvSpPr>
        <p:spPr>
          <a:xfrm>
            <a:off x="3890419" y="2595592"/>
            <a:ext cx="173608" cy="114719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Straight Arrow Connector 209"/>
          <p:cNvCxnSpPr/>
          <p:nvPr/>
        </p:nvCxnSpPr>
        <p:spPr>
          <a:xfrm flipV="1">
            <a:off x="3658697" y="2500512"/>
            <a:ext cx="0" cy="41421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6968172" y="3268274"/>
            <a:ext cx="19046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Session Token identifies the user and provides </a:t>
            </a:r>
            <a:r>
              <a:rPr lang="en-US" sz="1100" dirty="0" err="1" smtClean="0">
                <a:latin typeface="Arial"/>
                <a:cs typeface="Arial"/>
              </a:rPr>
              <a:t>AuthZ</a:t>
            </a:r>
            <a:r>
              <a:rPr lang="en-US" sz="1100" dirty="0" smtClean="0">
                <a:latin typeface="Arial"/>
                <a:cs typeface="Arial"/>
              </a:rPr>
              <a:t> </a:t>
            </a:r>
            <a:r>
              <a:rPr lang="en-US" sz="1100" dirty="0" err="1" smtClean="0">
                <a:latin typeface="Arial"/>
                <a:cs typeface="Arial"/>
              </a:rPr>
              <a:t>informtaiotn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7302304" y="2033596"/>
            <a:ext cx="67061" cy="91713"/>
            <a:chOff x="7455402" y="2069294"/>
            <a:chExt cx="576270" cy="1015360"/>
          </a:xfrm>
        </p:grpSpPr>
        <p:grpSp>
          <p:nvGrpSpPr>
            <p:cNvPr id="215" name="Group 214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Oval 215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7427791" y="1967044"/>
            <a:ext cx="289230" cy="312084"/>
            <a:chOff x="1008484" y="4741164"/>
            <a:chExt cx="289230" cy="312084"/>
          </a:xfrm>
          <a:noFill/>
        </p:grpSpPr>
        <p:sp>
          <p:nvSpPr>
            <p:cNvPr id="220" name="Oval 21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008484" y="4741164"/>
              <a:ext cx="18466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537943" y="2085757"/>
            <a:ext cx="67061" cy="91713"/>
            <a:chOff x="7455369" y="2235359"/>
            <a:chExt cx="576267" cy="1015359"/>
          </a:xfrm>
        </p:grpSpPr>
        <p:sp>
          <p:nvSpPr>
            <p:cNvPr id="168" name="Rounded Rectangle 167"/>
            <p:cNvSpPr/>
            <p:nvPr/>
          </p:nvSpPr>
          <p:spPr>
            <a:xfrm>
              <a:off x="7455369" y="2770390"/>
              <a:ext cx="576267" cy="48032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7488391" y="2235359"/>
              <a:ext cx="485551" cy="485554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965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8333" y="19631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Authentication and Authorization</a:t>
            </a:r>
          </a:p>
          <a:p>
            <a:r>
              <a:rPr lang="en-US" dirty="0" err="1" smtClean="0"/>
              <a:t>FutureGateway</a:t>
            </a:r>
            <a:r>
              <a:rPr lang="en-US" dirty="0" smtClean="0"/>
              <a:t> APIs</a:t>
            </a:r>
          </a:p>
          <a:p>
            <a:r>
              <a:rPr lang="en-US" dirty="0" smtClean="0"/>
              <a:t>API Usage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err="1" smtClean="0"/>
              <a:t>FutureGateway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63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AuthN</a:t>
            </a:r>
            <a:r>
              <a:rPr lang="en-US" dirty="0" smtClean="0"/>
              <a:t>/Z in CSGF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83157" y="1896495"/>
            <a:ext cx="1167140" cy="1740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Portal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5911" y="2534756"/>
            <a:ext cx="341132" cy="466533"/>
            <a:chOff x="7455402" y="2069294"/>
            <a:chExt cx="576270" cy="1015360"/>
          </a:xfrm>
        </p:grpSpPr>
        <p:grpSp>
          <p:nvGrpSpPr>
            <p:cNvPr id="13" name="Group 12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282748" y="2766120"/>
            <a:ext cx="45719" cy="10418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870777" y="4125268"/>
            <a:ext cx="292405" cy="312084"/>
            <a:chOff x="1008484" y="4741164"/>
            <a:chExt cx="292405" cy="312084"/>
          </a:xfrm>
        </p:grpSpPr>
        <p:sp>
          <p:nvSpPr>
            <p:cNvPr id="90" name="Oval 8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251729" y="4040557"/>
            <a:ext cx="3387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cs typeface="Courier"/>
              </a:rPr>
              <a:t>AuthN</a:t>
            </a:r>
            <a:endParaRPr lang="en-US" sz="1400" b="1" dirty="0" smtClean="0">
              <a:cs typeface="Courier"/>
            </a:endParaRPr>
          </a:p>
          <a:p>
            <a:r>
              <a:rPr lang="it-IT" sz="1400" dirty="0" smtClean="0">
                <a:latin typeface="Arial"/>
                <a:cs typeface="Arial"/>
              </a:rPr>
              <a:t>The </a:t>
            </a:r>
            <a:r>
              <a:rPr lang="it-IT" sz="1400" dirty="0" err="1" smtClean="0">
                <a:latin typeface="Arial"/>
                <a:cs typeface="Arial"/>
              </a:rPr>
              <a:t>user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is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redirected</a:t>
            </a:r>
            <a:r>
              <a:rPr lang="it-IT" sz="1400" dirty="0" smtClean="0">
                <a:latin typeface="Arial"/>
                <a:cs typeface="Arial"/>
              </a:rPr>
              <a:t> to </a:t>
            </a:r>
            <a:r>
              <a:rPr lang="it-IT" sz="1400" dirty="0" err="1" smtClean="0">
                <a:latin typeface="Arial"/>
                <a:cs typeface="Arial"/>
              </a:rPr>
              <a:t>IdP</a:t>
            </a:r>
            <a:r>
              <a:rPr lang="it-IT" sz="1400" dirty="0" smtClean="0">
                <a:latin typeface="Arial"/>
                <a:cs typeface="Arial"/>
              </a:rPr>
              <a:t> Login page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873952" y="4593685"/>
            <a:ext cx="292405" cy="312084"/>
            <a:chOff x="1008484" y="4741164"/>
            <a:chExt cx="292405" cy="312084"/>
          </a:xfrm>
        </p:grpSpPr>
        <p:sp>
          <p:nvSpPr>
            <p:cNvPr id="97" name="Oval 9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4092" y="4523829"/>
            <a:ext cx="732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cs typeface="Courier"/>
              </a:rPr>
              <a:t>AuthZ</a:t>
            </a:r>
            <a:endParaRPr lang="en-US" sz="1400" b="1" dirty="0" smtClean="0">
              <a:cs typeface="Courier"/>
            </a:endParaRPr>
          </a:p>
          <a:p>
            <a:r>
              <a:rPr lang="en-US" sz="1400" dirty="0" smtClean="0">
                <a:latin typeface="Arial"/>
                <a:cs typeface="Arial"/>
              </a:rPr>
              <a:t>User credentials are retrieved from </a:t>
            </a:r>
            <a:r>
              <a:rPr lang="en-US" sz="1400" dirty="0">
                <a:latin typeface="Arial"/>
                <a:cs typeface="Arial"/>
              </a:rPr>
              <a:t>a</a:t>
            </a:r>
            <a:r>
              <a:rPr lang="en-US" sz="1400" dirty="0" smtClean="0">
                <a:latin typeface="Arial"/>
                <a:cs typeface="Arial"/>
              </a:rPr>
              <a:t>uthenticated users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873952" y="5033868"/>
            <a:ext cx="292405" cy="312084"/>
            <a:chOff x="1008484" y="4741164"/>
            <a:chExt cx="292405" cy="312084"/>
          </a:xfrm>
        </p:grpSpPr>
        <p:sp>
          <p:nvSpPr>
            <p:cNvPr id="101" name="Oval 10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234092" y="5000710"/>
            <a:ext cx="7320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Token</a:t>
            </a:r>
          </a:p>
          <a:p>
            <a:r>
              <a:rPr lang="en-US" sz="1400" dirty="0" smtClean="0">
                <a:latin typeface="Arial"/>
                <a:cs typeface="Arial"/>
              </a:rPr>
              <a:t>The portal releases a Token that will be used to contact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. The API server needs a </a:t>
            </a:r>
            <a:r>
              <a:rPr lang="en-US" sz="1400" dirty="0" err="1" smtClean="0">
                <a:latin typeface="Arial"/>
                <a:cs typeface="Arial"/>
              </a:rPr>
              <a:t>validy</a:t>
            </a:r>
            <a:r>
              <a:rPr lang="en-US" sz="1400" dirty="0" smtClean="0">
                <a:latin typeface="Arial"/>
                <a:cs typeface="Arial"/>
              </a:rPr>
              <a:t> check (PTV) that identifies the Scope as well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450297" y="2130914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079255" y="2495248"/>
            <a:ext cx="67197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cs typeface="Arial"/>
              </a:rPr>
              <a:t>Robot proxy</a:t>
            </a:r>
            <a:endParaRPr lang="en-US" sz="600" dirty="0">
              <a:latin typeface="Arial"/>
              <a:cs typeface="Arial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233951" y="3324767"/>
            <a:ext cx="13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 be implemented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2450297" y="2030905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2430839" y="3212016"/>
            <a:ext cx="2492232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01" name="Group 200"/>
          <p:cNvGrpSpPr/>
          <p:nvPr/>
        </p:nvGrpSpPr>
        <p:grpSpPr>
          <a:xfrm>
            <a:off x="532432" y="5662575"/>
            <a:ext cx="292405" cy="312084"/>
            <a:chOff x="1008484" y="4741164"/>
            <a:chExt cx="292405" cy="312084"/>
          </a:xfrm>
        </p:grpSpPr>
        <p:sp>
          <p:nvSpPr>
            <p:cNvPr id="202" name="Oval 20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1245372" y="5682340"/>
            <a:ext cx="7320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Robot Proxy </a:t>
            </a:r>
          </a:p>
          <a:p>
            <a:r>
              <a:rPr lang="en-US" sz="1400" dirty="0" smtClean="0">
                <a:latin typeface="Arial"/>
                <a:cs typeface="Arial"/>
              </a:rPr>
              <a:t>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has the responsibility to generate and use Robot-Proxy  to access the resources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10" name="Straight Arrow Connector 209"/>
          <p:cNvCxnSpPr/>
          <p:nvPr/>
        </p:nvCxnSpPr>
        <p:spPr>
          <a:xfrm flipV="1">
            <a:off x="5758143" y="2374538"/>
            <a:ext cx="0" cy="41421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3473403" y="1737727"/>
            <a:ext cx="848333" cy="5755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IdP</a:t>
            </a:r>
            <a:endParaRPr lang="en-US" b="1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2450297" y="2800429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2450297" y="2700420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3473403" y="2407242"/>
            <a:ext cx="848333" cy="5755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LDAP</a:t>
            </a:r>
            <a:endParaRPr lang="en-US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4321736" y="1723128"/>
            <a:ext cx="72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321736" y="2392643"/>
            <a:ext cx="70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AuthZ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2822426" y="1896495"/>
            <a:ext cx="292405" cy="312084"/>
            <a:chOff x="1008484" y="4741164"/>
            <a:chExt cx="292405" cy="312084"/>
          </a:xfrm>
        </p:grpSpPr>
        <p:sp>
          <p:nvSpPr>
            <p:cNvPr id="120" name="Oval 11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836197" y="2573823"/>
            <a:ext cx="292405" cy="312084"/>
            <a:chOff x="1008484" y="4741164"/>
            <a:chExt cx="292405" cy="312084"/>
          </a:xfrm>
        </p:grpSpPr>
        <p:sp>
          <p:nvSpPr>
            <p:cNvPr id="137" name="Oval 13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5193733" y="2788754"/>
            <a:ext cx="1595884" cy="916943"/>
          </a:xfrm>
          <a:prstGeom prst="roundRect">
            <a:avLst>
              <a:gd name="adj" fmla="val 9240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77000"/>
                </a:schemeClr>
              </a:gs>
              <a:gs pos="35000">
                <a:schemeClr val="dk1">
                  <a:tint val="37000"/>
                  <a:satMod val="300000"/>
                  <a:alpha val="77000"/>
                </a:schemeClr>
              </a:gs>
              <a:gs pos="100000">
                <a:schemeClr val="dk1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APIServer</a:t>
            </a:r>
            <a:endParaRPr lang="en-US" b="1" dirty="0" smtClean="0"/>
          </a:p>
          <a:p>
            <a:pPr algn="ctr"/>
            <a:r>
              <a:rPr lang="en-US" b="1" dirty="0" smtClean="0"/>
              <a:t>Front-end</a:t>
            </a:r>
            <a:endParaRPr lang="en-US" b="1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3189807" y="2966293"/>
            <a:ext cx="156307" cy="181651"/>
            <a:chOff x="4029062" y="4776107"/>
            <a:chExt cx="395475" cy="457192"/>
          </a:xfrm>
        </p:grpSpPr>
        <p:grpSp>
          <p:nvGrpSpPr>
            <p:cNvPr id="151" name="Group 150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" name="U-Turn Arrow 155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7" name="Straight Arrow Connector 166"/>
          <p:cNvCxnSpPr/>
          <p:nvPr/>
        </p:nvCxnSpPr>
        <p:spPr>
          <a:xfrm>
            <a:off x="5628307" y="2374538"/>
            <a:ext cx="0" cy="41421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5211373" y="1798974"/>
            <a:ext cx="1578244" cy="5755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eTokenserver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4923071" y="3071046"/>
            <a:ext cx="315805" cy="3158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/>
          <p:cNvCxnSpPr/>
          <p:nvPr/>
        </p:nvCxnSpPr>
        <p:spPr>
          <a:xfrm flipH="1">
            <a:off x="6789617" y="3228949"/>
            <a:ext cx="477956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383020" y="3064708"/>
            <a:ext cx="1102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Resources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6842537" y="3059143"/>
            <a:ext cx="292405" cy="312084"/>
            <a:chOff x="1008484" y="4741164"/>
            <a:chExt cx="292405" cy="312084"/>
          </a:xfrm>
        </p:grpSpPr>
        <p:sp>
          <p:nvSpPr>
            <p:cNvPr id="185" name="Oval 184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5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211373" y="2432106"/>
            <a:ext cx="292405" cy="312084"/>
            <a:chOff x="1008484" y="4741164"/>
            <a:chExt cx="292405" cy="312084"/>
          </a:xfrm>
        </p:grpSpPr>
        <p:sp>
          <p:nvSpPr>
            <p:cNvPr id="189" name="Oval 188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878872" y="5673847"/>
            <a:ext cx="292405" cy="312084"/>
            <a:chOff x="1008484" y="4741164"/>
            <a:chExt cx="292405" cy="312084"/>
          </a:xfrm>
        </p:grpSpPr>
        <p:sp>
          <p:nvSpPr>
            <p:cNvPr id="212" name="Oval 21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5</a:t>
              </a:r>
            </a:p>
          </p:txBody>
        </p:sp>
      </p:grpSp>
      <p:cxnSp>
        <p:nvCxnSpPr>
          <p:cNvPr id="223" name="Straight Arrow Connector 222"/>
          <p:cNvCxnSpPr>
            <a:stCxn id="9" idx="4"/>
          </p:cNvCxnSpPr>
          <p:nvPr/>
        </p:nvCxnSpPr>
        <p:spPr>
          <a:xfrm>
            <a:off x="5080974" y="3386851"/>
            <a:ext cx="0" cy="421089"/>
          </a:xfrm>
          <a:prstGeom prst="straightConnector1">
            <a:avLst/>
          </a:prstGeom>
          <a:ln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4" name="Rounded Rectangle 223"/>
          <p:cNvSpPr/>
          <p:nvPr/>
        </p:nvSpPr>
        <p:spPr>
          <a:xfrm>
            <a:off x="4321736" y="3793034"/>
            <a:ext cx="1538381" cy="2666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Validity Check (PTV)</a:t>
            </a:r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2430839" y="3314554"/>
            <a:ext cx="2492232" cy="0"/>
          </a:xfrm>
          <a:prstGeom prst="straightConnector1">
            <a:avLst/>
          </a:prstGeom>
          <a:ln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2839884" y="3071046"/>
            <a:ext cx="292405" cy="312084"/>
            <a:chOff x="1008484" y="4741164"/>
            <a:chExt cx="292405" cy="312084"/>
          </a:xfrm>
        </p:grpSpPr>
        <p:sp>
          <p:nvSpPr>
            <p:cNvPr id="171" name="Oval 17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42193" y="2449039"/>
            <a:ext cx="252314" cy="251353"/>
            <a:chOff x="6497239" y="4040557"/>
            <a:chExt cx="953516" cy="949880"/>
          </a:xfrm>
        </p:grpSpPr>
        <p:sp>
          <p:nvSpPr>
            <p:cNvPr id="25" name="Rectangle 24"/>
            <p:cNvSpPr/>
            <p:nvPr/>
          </p:nvSpPr>
          <p:spPr>
            <a:xfrm>
              <a:off x="6497239" y="4040557"/>
              <a:ext cx="885781" cy="86521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564974" y="4125225"/>
              <a:ext cx="885781" cy="86521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</a:t>
              </a:r>
              <a:endParaRPr lang="en-US" sz="1200" b="1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865883" y="3423256"/>
            <a:ext cx="252314" cy="251353"/>
            <a:chOff x="6497239" y="4040557"/>
            <a:chExt cx="953516" cy="949880"/>
          </a:xfrm>
        </p:grpSpPr>
        <p:sp>
          <p:nvSpPr>
            <p:cNvPr id="228" name="Rectangle 227"/>
            <p:cNvSpPr/>
            <p:nvPr/>
          </p:nvSpPr>
          <p:spPr>
            <a:xfrm>
              <a:off x="6497239" y="4040557"/>
              <a:ext cx="885781" cy="86521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564974" y="4125225"/>
              <a:ext cx="885781" cy="86521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R</a:t>
              </a:r>
              <a:endParaRPr lang="en-US" sz="1200" b="1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8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ounded Rectangle 139"/>
          <p:cNvSpPr/>
          <p:nvPr/>
        </p:nvSpPr>
        <p:spPr>
          <a:xfrm>
            <a:off x="4923071" y="2788754"/>
            <a:ext cx="1866546" cy="916943"/>
          </a:xfrm>
          <a:prstGeom prst="roundRect">
            <a:avLst>
              <a:gd name="adj" fmla="val 9240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77000"/>
                </a:schemeClr>
              </a:gs>
              <a:gs pos="35000">
                <a:schemeClr val="dk1">
                  <a:tint val="37000"/>
                  <a:satMod val="300000"/>
                  <a:alpha val="77000"/>
                </a:schemeClr>
              </a:gs>
              <a:gs pos="100000">
                <a:schemeClr val="dk1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</a:t>
            </a:r>
            <a:r>
              <a:rPr lang="en-US" b="1" dirty="0" err="1" smtClean="0"/>
              <a:t>APIServer</a:t>
            </a:r>
            <a:endParaRPr lang="en-US" b="1" dirty="0"/>
          </a:p>
          <a:p>
            <a:pPr algn="ctr"/>
            <a:r>
              <a:rPr lang="en-US" b="1" dirty="0" smtClean="0"/>
              <a:t>Front-end</a:t>
            </a:r>
            <a:endParaRPr lang="en-US" b="1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450297" y="3117295"/>
            <a:ext cx="2622385" cy="0"/>
          </a:xfrm>
          <a:prstGeom prst="straightConnector1">
            <a:avLst/>
          </a:prstGeom>
          <a:ln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FG </a:t>
            </a:r>
            <a:r>
              <a:rPr lang="en-US" dirty="0" err="1" smtClean="0"/>
              <a:t>AuthN</a:t>
            </a:r>
            <a:r>
              <a:rPr lang="en-US" dirty="0" smtClean="0"/>
              <a:t>/Z in INDIGO</a:t>
            </a:r>
          </a:p>
          <a:p>
            <a:r>
              <a:rPr lang="en-US" sz="1400" dirty="0" smtClean="0"/>
              <a:t>https://</a:t>
            </a:r>
            <a:r>
              <a:rPr lang="en-US" sz="1400" dirty="0" err="1" smtClean="0"/>
              <a:t>www.indigo-datacloud.eu</a:t>
            </a:r>
            <a:r>
              <a:rPr lang="en-US" sz="1400" dirty="0" smtClean="0"/>
              <a:t>/documents/software-architecture-and-work-plan-wp6-d61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283157" y="1896495"/>
            <a:ext cx="1167140" cy="1740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Portal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5911" y="2534756"/>
            <a:ext cx="341132" cy="466533"/>
            <a:chOff x="7455402" y="2069294"/>
            <a:chExt cx="576270" cy="1015360"/>
          </a:xfrm>
        </p:grpSpPr>
        <p:grpSp>
          <p:nvGrpSpPr>
            <p:cNvPr id="13" name="Group 12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282748" y="2766120"/>
            <a:ext cx="45719" cy="10418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870777" y="4362330"/>
            <a:ext cx="292405" cy="312084"/>
            <a:chOff x="1008484" y="4741164"/>
            <a:chExt cx="292405" cy="312084"/>
          </a:xfrm>
        </p:grpSpPr>
        <p:sp>
          <p:nvSpPr>
            <p:cNvPr id="90" name="Oval 8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251729" y="4277619"/>
            <a:ext cx="3428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IAM</a:t>
            </a:r>
          </a:p>
          <a:p>
            <a:r>
              <a:rPr lang="it-IT" sz="1400" dirty="0" smtClean="0">
                <a:latin typeface="Arial"/>
                <a:cs typeface="Arial"/>
              </a:rPr>
              <a:t>The </a:t>
            </a:r>
            <a:r>
              <a:rPr lang="it-IT" sz="1400" dirty="0" err="1" smtClean="0">
                <a:latin typeface="Arial"/>
                <a:cs typeface="Arial"/>
              </a:rPr>
              <a:t>user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is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redirected</a:t>
            </a:r>
            <a:r>
              <a:rPr lang="it-IT" sz="1400" dirty="0" smtClean="0">
                <a:latin typeface="Arial"/>
                <a:cs typeface="Arial"/>
              </a:rPr>
              <a:t> to IAM Login page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873952" y="4830747"/>
            <a:ext cx="292405" cy="312084"/>
            <a:chOff x="1008484" y="4741164"/>
            <a:chExt cx="292405" cy="312084"/>
          </a:xfrm>
        </p:grpSpPr>
        <p:sp>
          <p:nvSpPr>
            <p:cNvPr id="97" name="Oval 9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4092" y="4760891"/>
            <a:ext cx="732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Token</a:t>
            </a:r>
          </a:p>
          <a:p>
            <a:r>
              <a:rPr lang="en-US" sz="1400" dirty="0" smtClean="0">
                <a:latin typeface="Arial"/>
                <a:cs typeface="Arial"/>
              </a:rPr>
              <a:t>Once authenticated the user receives also </a:t>
            </a:r>
            <a:r>
              <a:rPr lang="en-US" sz="1400" dirty="0" err="1" smtClean="0">
                <a:latin typeface="Arial"/>
                <a:cs typeface="Arial"/>
              </a:rPr>
              <a:t>AuthZ</a:t>
            </a:r>
            <a:r>
              <a:rPr lang="en-US" sz="1400" dirty="0" smtClean="0">
                <a:latin typeface="Arial"/>
                <a:cs typeface="Arial"/>
              </a:rPr>
              <a:t> information, stored inside the Token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873952" y="5270930"/>
            <a:ext cx="292405" cy="312084"/>
            <a:chOff x="1008484" y="4741164"/>
            <a:chExt cx="292405" cy="312084"/>
          </a:xfrm>
        </p:grpSpPr>
        <p:sp>
          <p:nvSpPr>
            <p:cNvPr id="101" name="Oval 10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234092" y="5237772"/>
            <a:ext cx="7320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Portal and </a:t>
            </a:r>
            <a:r>
              <a:rPr lang="en-US" sz="1400" b="1" dirty="0" err="1" smtClean="0">
                <a:cs typeface="Courier"/>
              </a:rPr>
              <a:t>APIServer</a:t>
            </a:r>
            <a:endParaRPr lang="en-US" sz="1400" b="1" dirty="0" smtClean="0">
              <a:cs typeface="Courier"/>
            </a:endParaRPr>
          </a:p>
          <a:p>
            <a:r>
              <a:rPr lang="en-US" sz="1400" dirty="0" smtClean="0">
                <a:latin typeface="Arial"/>
                <a:cs typeface="Arial"/>
              </a:rPr>
              <a:t>The portal contacts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providing the IAM Token and the API front-end checks the validity of the incoming Token. The Scope and Policies will be applied accordingly to stored </a:t>
            </a:r>
            <a:r>
              <a:rPr lang="en-US" sz="1400" dirty="0" err="1" smtClean="0">
                <a:latin typeface="Arial"/>
                <a:cs typeface="Arial"/>
              </a:rPr>
              <a:t>AuthZ</a:t>
            </a:r>
            <a:r>
              <a:rPr lang="en-US" sz="1400" dirty="0" smtClean="0">
                <a:latin typeface="Arial"/>
                <a:cs typeface="Arial"/>
              </a:rPr>
              <a:t> information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433047" y="2348357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409632" y="4093524"/>
            <a:ext cx="13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 be implemented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2450297" y="2030905"/>
            <a:ext cx="1023106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2430839" y="3228949"/>
            <a:ext cx="2492232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3473403" y="1907057"/>
            <a:ext cx="848333" cy="5755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IAM</a:t>
            </a:r>
            <a:endParaRPr lang="en-US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4321736" y="1841659"/>
            <a:ext cx="72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321736" y="2037050"/>
            <a:ext cx="70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AuthZ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2805493" y="1862629"/>
            <a:ext cx="292405" cy="312084"/>
            <a:chOff x="1008484" y="4741164"/>
            <a:chExt cx="292405" cy="312084"/>
          </a:xfrm>
        </p:grpSpPr>
        <p:sp>
          <p:nvSpPr>
            <p:cNvPr id="120" name="Oval 11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240606" y="3288020"/>
            <a:ext cx="156307" cy="181651"/>
            <a:chOff x="4029062" y="4776107"/>
            <a:chExt cx="395475" cy="457192"/>
          </a:xfrm>
        </p:grpSpPr>
        <p:grpSp>
          <p:nvGrpSpPr>
            <p:cNvPr id="151" name="Group 150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" name="U-Turn Arrow 155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822951" y="3071046"/>
            <a:ext cx="292405" cy="312084"/>
            <a:chOff x="1008484" y="4741164"/>
            <a:chExt cx="292405" cy="312084"/>
          </a:xfrm>
        </p:grpSpPr>
        <p:sp>
          <p:nvSpPr>
            <p:cNvPr id="171" name="Oval 17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cxnSp>
        <p:nvCxnSpPr>
          <p:cNvPr id="182" name="Straight Arrow Connector 181"/>
          <p:cNvCxnSpPr/>
          <p:nvPr/>
        </p:nvCxnSpPr>
        <p:spPr>
          <a:xfrm flipH="1">
            <a:off x="6789617" y="3262815"/>
            <a:ext cx="477956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383020" y="3098574"/>
            <a:ext cx="1102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Resources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6842537" y="3093009"/>
            <a:ext cx="292405" cy="312084"/>
            <a:chOff x="1008484" y="4741164"/>
            <a:chExt cx="292405" cy="312084"/>
          </a:xfrm>
        </p:grpSpPr>
        <p:sp>
          <p:nvSpPr>
            <p:cNvPr id="185" name="Oval 184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4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615320" y="2442594"/>
            <a:ext cx="156307" cy="181651"/>
            <a:chOff x="4029062" y="4776107"/>
            <a:chExt cx="395475" cy="457192"/>
          </a:xfrm>
        </p:grpSpPr>
        <p:grpSp>
          <p:nvGrpSpPr>
            <p:cNvPr id="68" name="Group 67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U-Turn Arrow 68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751262" y="2425810"/>
            <a:ext cx="7149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Arial"/>
                <a:cs typeface="Arial"/>
              </a:rPr>
              <a:t>AuthN</a:t>
            </a:r>
            <a:r>
              <a:rPr lang="en-US" sz="1100" dirty="0" smtClean="0">
                <a:latin typeface="Arial"/>
                <a:cs typeface="Arial"/>
              </a:rPr>
              <a:t>/Z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968041" y="2939655"/>
            <a:ext cx="315805" cy="3158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>
            <a:stCxn id="73" idx="4"/>
          </p:cNvCxnSpPr>
          <p:nvPr/>
        </p:nvCxnSpPr>
        <p:spPr>
          <a:xfrm>
            <a:off x="5125944" y="3255460"/>
            <a:ext cx="0" cy="421089"/>
          </a:xfrm>
          <a:prstGeom prst="straightConnector1">
            <a:avLst/>
          </a:prstGeom>
          <a:ln>
            <a:prstDash val="sysDash"/>
            <a:headEnd type="none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999931" y="3678575"/>
            <a:ext cx="1723488" cy="2835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Validity Check (PTV)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815829" y="2178711"/>
            <a:ext cx="292405" cy="312084"/>
            <a:chOff x="1008484" y="4741164"/>
            <a:chExt cx="292405" cy="312084"/>
          </a:xfrm>
        </p:grpSpPr>
        <p:sp>
          <p:nvSpPr>
            <p:cNvPr id="80" name="Oval 7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95212" y="6191879"/>
            <a:ext cx="292405" cy="312084"/>
            <a:chOff x="1008484" y="4741164"/>
            <a:chExt cx="292405" cy="312084"/>
          </a:xfrm>
        </p:grpSpPr>
        <p:sp>
          <p:nvSpPr>
            <p:cNvPr id="61" name="Oval 6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08484" y="4741164"/>
              <a:ext cx="292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4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83157" y="6134386"/>
            <a:ext cx="4033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Resources</a:t>
            </a:r>
          </a:p>
          <a:p>
            <a:r>
              <a:rPr lang="it-IT" sz="1400" dirty="0" smtClean="0">
                <a:latin typeface="Arial"/>
                <a:cs typeface="Arial"/>
              </a:rPr>
              <a:t>IAM </a:t>
            </a:r>
            <a:r>
              <a:rPr lang="it-IT" sz="1400" dirty="0" err="1" smtClean="0">
                <a:latin typeface="Arial"/>
                <a:cs typeface="Arial"/>
              </a:rPr>
              <a:t>Token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will</a:t>
            </a:r>
            <a:r>
              <a:rPr lang="it-IT" sz="1400" dirty="0" smtClean="0">
                <a:latin typeface="Arial"/>
                <a:cs typeface="Arial"/>
              </a:rPr>
              <a:t> be </a:t>
            </a:r>
            <a:r>
              <a:rPr lang="it-IT" sz="1400" dirty="0" err="1" smtClean="0">
                <a:latin typeface="Arial"/>
                <a:cs typeface="Arial"/>
              </a:rPr>
              <a:t>used</a:t>
            </a:r>
            <a:r>
              <a:rPr lang="it-IT" sz="1400" dirty="0" smtClean="0">
                <a:latin typeface="Arial"/>
                <a:cs typeface="Arial"/>
              </a:rPr>
              <a:t> to </a:t>
            </a:r>
            <a:r>
              <a:rPr lang="it-IT" sz="1400" dirty="0" err="1" smtClean="0">
                <a:latin typeface="Arial"/>
                <a:cs typeface="Arial"/>
              </a:rPr>
              <a:t>access</a:t>
            </a:r>
            <a:r>
              <a:rPr lang="it-IT" sz="1400" dirty="0" smtClean="0">
                <a:latin typeface="Arial"/>
                <a:cs typeface="Arial"/>
              </a:rPr>
              <a:t> the </a:t>
            </a:r>
            <a:r>
              <a:rPr lang="it-IT" sz="1400" dirty="0" err="1" smtClean="0">
                <a:latin typeface="Arial"/>
                <a:cs typeface="Arial"/>
              </a:rPr>
              <a:t>Resources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924661" y="3469671"/>
            <a:ext cx="156307" cy="181651"/>
            <a:chOff x="4029062" y="4776107"/>
            <a:chExt cx="395475" cy="457192"/>
          </a:xfrm>
        </p:grpSpPr>
        <p:grpSp>
          <p:nvGrpSpPr>
            <p:cNvPr id="65" name="Group 64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U-Turn Arrow 65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7184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Portal Token Validation (PTV)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79368" y="16578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 service normally  provided by a Portal which verifies Tokens received by the API server</a:t>
            </a:r>
          </a:p>
          <a:p>
            <a:r>
              <a:rPr lang="en-US" sz="2000" dirty="0" smtClean="0"/>
              <a:t>PTV needs HTTP basic authentication to be contacted</a:t>
            </a:r>
          </a:p>
          <a:p>
            <a:pPr lvl="1"/>
            <a:r>
              <a:rPr lang="en-US" sz="1800" dirty="0" smtClean="0"/>
              <a:t>Base64 encoded username/password to access the service</a:t>
            </a:r>
          </a:p>
          <a:p>
            <a:pPr lvl="1"/>
            <a:r>
              <a:rPr lang="en-US" sz="1800" dirty="0" smtClean="0"/>
              <a:t>PTV settings are configurable  API Server Front-end</a:t>
            </a:r>
          </a:p>
          <a:p>
            <a:r>
              <a:rPr lang="en-US" sz="2000" dirty="0" smtClean="0"/>
              <a:t>PTV usage </a:t>
            </a:r>
          </a:p>
          <a:p>
            <a:pPr lvl="1"/>
            <a:r>
              <a:rPr lang="en-US" sz="1800" dirty="0" smtClean="0"/>
              <a:t>Accept a POST method with the parameter: token=</a:t>
            </a:r>
            <a:r>
              <a:rPr lang="en-US" sz="1800" dirty="0"/>
              <a:t>"</a:t>
            </a:r>
            <a:r>
              <a:rPr lang="en-US" sz="1800" dirty="0" smtClean="0"/>
              <a:t>&lt;token&gt;"</a:t>
            </a:r>
          </a:p>
          <a:p>
            <a:pPr lvl="1"/>
            <a:r>
              <a:rPr lang="en-US" sz="1800" dirty="0" smtClean="0"/>
              <a:t>Answers a JSON </a:t>
            </a:r>
            <a:r>
              <a:rPr lang="en-US" sz="1800" dirty="0"/>
              <a:t> </a:t>
            </a:r>
            <a:r>
              <a:rPr lang="en-US" sz="1800" dirty="0" smtClean="0"/>
              <a:t>saying if given token is valid and the associated portal user (OAUTH2 subject)</a:t>
            </a:r>
          </a:p>
          <a:p>
            <a:pPr lvl="1"/>
            <a:r>
              <a:rPr lang="en-US" sz="1800" dirty="0" err="1" smtClean="0"/>
              <a:t>APIServer</a:t>
            </a:r>
            <a:r>
              <a:rPr lang="en-US" sz="1800" dirty="0" smtClean="0"/>
              <a:t> front-end uses PTV answer to map portal users with  FG users/groups through a configurable mapping file.</a:t>
            </a:r>
          </a:p>
          <a:p>
            <a:r>
              <a:rPr lang="en-US" sz="2000" dirty="0" smtClean="0"/>
              <a:t>PTV inside Indigo-dc project, uses </a:t>
            </a:r>
            <a:r>
              <a:rPr lang="en-US" sz="2000" dirty="0" err="1" smtClean="0"/>
              <a:t>LiferayIAM</a:t>
            </a:r>
            <a:r>
              <a:rPr lang="en-US" sz="2000" dirty="0" smtClean="0"/>
              <a:t> service</a:t>
            </a:r>
          </a:p>
          <a:p>
            <a:pPr lvl="1"/>
            <a:r>
              <a:rPr lang="en-US" sz="1800" dirty="0" smtClean="0"/>
              <a:t>Liferay7 </a:t>
            </a:r>
            <a:r>
              <a:rPr lang="en-US" sz="1800" dirty="0" err="1" smtClean="0"/>
              <a:t>modula</a:t>
            </a:r>
            <a:r>
              <a:rPr lang="en-US" sz="1800" dirty="0" smtClean="0"/>
              <a:t> </a:t>
            </a:r>
            <a:r>
              <a:rPr lang="en-US" sz="1800" dirty="0" err="1" smtClean="0"/>
              <a:t>vailable</a:t>
            </a:r>
            <a:r>
              <a:rPr lang="en-US" sz="1800" dirty="0" smtClean="0"/>
              <a:t> on </a:t>
            </a:r>
            <a:r>
              <a:rPr lang="en-US" sz="1800" dirty="0" err="1" smtClean="0"/>
              <a:t>Git</a:t>
            </a:r>
            <a:r>
              <a:rPr lang="en-US" sz="1800" dirty="0" smtClean="0"/>
              <a:t> at</a:t>
            </a:r>
          </a:p>
          <a:p>
            <a:pPr lvl="2"/>
            <a:r>
              <a:rPr lang="en-US" sz="1400" dirty="0" smtClean="0"/>
              <a:t>https</a:t>
            </a:r>
            <a:r>
              <a:rPr lang="en-US" sz="1400" dirty="0"/>
              <a:t>://</a:t>
            </a:r>
            <a:r>
              <a:rPr lang="en-US" sz="1400" dirty="0" err="1"/>
              <a:t>github.com</a:t>
            </a:r>
            <a:r>
              <a:rPr lang="en-US" sz="1400" dirty="0"/>
              <a:t>/indigo-dc/</a:t>
            </a:r>
            <a:r>
              <a:rPr lang="en-US" sz="1400" dirty="0" err="1"/>
              <a:t>LiferayIAM</a:t>
            </a:r>
            <a:r>
              <a:rPr lang="en-US" sz="1400" dirty="0"/>
              <a:t> </a:t>
            </a:r>
            <a:endParaRPr lang="en-US" sz="1400" dirty="0" smtClean="0"/>
          </a:p>
          <a:p>
            <a:pPr lvl="1"/>
            <a:r>
              <a:rPr lang="en-US" sz="1800" dirty="0" smtClean="0"/>
              <a:t>Other PTV services under development (MD use case)</a:t>
            </a:r>
          </a:p>
        </p:txBody>
      </p:sp>
    </p:spTree>
    <p:extLst>
      <p:ext uri="{BB962C8B-B14F-4D97-AF65-F5344CB8AC3E}">
        <p14:creationId xmlns:p14="http://schemas.microsoft.com/office/powerpoint/2010/main" val="3328440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FG implementations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9368" y="1847636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Official demonstrator</a:t>
            </a:r>
          </a:p>
          <a:p>
            <a:pPr lvl="1"/>
            <a:r>
              <a:rPr lang="en-US" sz="1600" dirty="0" smtClean="0">
                <a:hlinkClick r:id="rId2"/>
              </a:rPr>
              <a:t>https://sgw.indigo-datacloud.eu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Presented at the EGI Community forum in Bari 10-13/11/2015</a:t>
            </a:r>
          </a:p>
          <a:p>
            <a:pPr lvl="2"/>
            <a:r>
              <a:rPr lang="en-US" sz="1400" dirty="0" err="1" smtClean="0"/>
              <a:t>Helloworld</a:t>
            </a:r>
            <a:r>
              <a:rPr lang="en-US" sz="1400" dirty="0" smtClean="0"/>
              <a:t> application (</a:t>
            </a:r>
            <a:r>
              <a:rPr lang="en-US" sz="1400" dirty="0" err="1" smtClean="0"/>
              <a:t>Grid&amp;CloudEngine+SSH</a:t>
            </a:r>
            <a:r>
              <a:rPr lang="en-US" sz="1400" dirty="0" smtClean="0"/>
              <a:t> adapt.)</a:t>
            </a:r>
          </a:p>
          <a:p>
            <a:pPr lvl="2"/>
            <a:r>
              <a:rPr lang="en-US" sz="1400" dirty="0" smtClean="0"/>
              <a:t>ENES </a:t>
            </a:r>
            <a:r>
              <a:rPr lang="en-US" sz="1400" dirty="0" err="1" smtClean="0"/>
              <a:t>Portlet</a:t>
            </a:r>
            <a:r>
              <a:rPr lang="en-US" sz="1400" dirty="0" smtClean="0"/>
              <a:t> (</a:t>
            </a:r>
            <a:r>
              <a:rPr lang="en-US" sz="1400" dirty="0" err="1"/>
              <a:t>Grid&amp;CloudEngine+SSH</a:t>
            </a:r>
            <a:r>
              <a:rPr lang="en-US" sz="1400" dirty="0"/>
              <a:t> adapt.</a:t>
            </a:r>
            <a:r>
              <a:rPr lang="en-US" sz="1400" dirty="0" smtClean="0"/>
              <a:t>)</a:t>
            </a:r>
          </a:p>
          <a:p>
            <a:r>
              <a:rPr lang="en-US" sz="2000" dirty="0" smtClean="0"/>
              <a:t>Molecular Dynamics</a:t>
            </a:r>
          </a:p>
          <a:p>
            <a:pPr lvl="1"/>
            <a:r>
              <a:rPr lang="en-US" sz="1600" dirty="0" smtClean="0"/>
              <a:t>Presented at the </a:t>
            </a:r>
            <a:r>
              <a:rPr lang="en-US" sz="1600" dirty="0" err="1" smtClean="0"/>
              <a:t>CloudScape</a:t>
            </a:r>
            <a:r>
              <a:rPr lang="en-US" sz="1600" dirty="0" smtClean="0"/>
              <a:t> 02/2016 in Brussels</a:t>
            </a:r>
          </a:p>
          <a:p>
            <a:pPr lvl="1"/>
            <a:r>
              <a:rPr lang="en-US" sz="1600" dirty="0" smtClean="0"/>
              <a:t>Uses </a:t>
            </a:r>
            <a:r>
              <a:rPr lang="en-US" sz="1600" dirty="0" err="1" smtClean="0"/>
              <a:t>rOCCI</a:t>
            </a:r>
            <a:r>
              <a:rPr lang="en-US" sz="1600" dirty="0" smtClean="0"/>
              <a:t> JSAGA adaptor with </a:t>
            </a:r>
            <a:r>
              <a:rPr lang="en-US" sz="1600" dirty="0" err="1" smtClean="0"/>
              <a:t>Grid&amp;Cloud</a:t>
            </a:r>
            <a:r>
              <a:rPr lang="en-US" sz="1600" dirty="0" smtClean="0"/>
              <a:t> Engine on top of a </a:t>
            </a:r>
            <a:r>
              <a:rPr lang="en-US" sz="1600" dirty="0" err="1" smtClean="0"/>
              <a:t>StackServer</a:t>
            </a:r>
            <a:r>
              <a:rPr lang="en-US" sz="1600" dirty="0" smtClean="0"/>
              <a:t> with </a:t>
            </a:r>
            <a:r>
              <a:rPr lang="en-US" sz="1600" dirty="0" err="1" smtClean="0"/>
              <a:t>Docker</a:t>
            </a:r>
            <a:r>
              <a:rPr lang="en-US" sz="1600" dirty="0" smtClean="0"/>
              <a:t> based compute node</a:t>
            </a:r>
          </a:p>
          <a:p>
            <a:pPr lvl="1"/>
            <a:r>
              <a:rPr lang="en-US" sz="1600" dirty="0" smtClean="0"/>
              <a:t>New version will use TOSCA orchestrator and portal integrated with indigo-dc IAM</a:t>
            </a:r>
          </a:p>
          <a:p>
            <a:r>
              <a:rPr lang="en-US" sz="2000" dirty="0" smtClean="0"/>
              <a:t>Climate Change (</a:t>
            </a:r>
            <a:r>
              <a:rPr lang="en-US" sz="2000" dirty="0" err="1" smtClean="0"/>
              <a:t>Ophidia+Kepler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Hosted in Poznan, </a:t>
            </a:r>
            <a:r>
              <a:rPr lang="en-US" sz="1600" dirty="0" err="1" smtClean="0"/>
              <a:t>Kepler</a:t>
            </a:r>
            <a:r>
              <a:rPr lang="en-US" sz="1600" dirty="0" smtClean="0"/>
              <a:t> workflow engine exploits FG APIs to execute jobs on Virtual Appliances</a:t>
            </a:r>
          </a:p>
          <a:p>
            <a:pPr lvl="1"/>
            <a:r>
              <a:rPr lang="en-US" sz="1600" dirty="0" smtClean="0"/>
              <a:t>Uses SSH JSAGA adaptor with </a:t>
            </a:r>
            <a:r>
              <a:rPr lang="en-US" sz="1600" dirty="0" err="1" smtClean="0"/>
              <a:t>Grid&amp;Cloud</a:t>
            </a:r>
            <a:r>
              <a:rPr lang="en-US" sz="1600" dirty="0" smtClean="0"/>
              <a:t> Engine</a:t>
            </a:r>
          </a:p>
          <a:p>
            <a:r>
              <a:rPr lang="en-US" sz="2000" dirty="0" smtClean="0"/>
              <a:t>Galaxy</a:t>
            </a:r>
          </a:p>
          <a:p>
            <a:pPr lvl="1"/>
            <a:r>
              <a:rPr lang="en-US" sz="1600" dirty="0"/>
              <a:t>Hosted in Poznan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6796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FutureGateway</a:t>
            </a:r>
            <a:r>
              <a:rPr lang="en-US" sz="4000" dirty="0" smtClean="0"/>
              <a:t> APIs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141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calls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5010"/>
            <a:ext cx="8229600" cy="3400423"/>
          </a:xfrm>
        </p:spPr>
        <p:txBody>
          <a:bodyPr>
            <a:noAutofit/>
          </a:bodyPr>
          <a:lstStyle/>
          <a:p>
            <a:r>
              <a:rPr lang="en-US" sz="2400" dirty="0" smtClean="0"/>
              <a:t>Main aim </a:t>
            </a:r>
            <a:r>
              <a:rPr lang="en-US" sz="2400" dirty="0"/>
              <a:t>o</a:t>
            </a:r>
            <a:r>
              <a:rPr lang="en-US" sz="2400" dirty="0" smtClean="0"/>
              <a:t>f FG APIs is the </a:t>
            </a:r>
            <a:r>
              <a:rPr lang="en-US" sz="2400" u="sng" dirty="0" smtClean="0"/>
              <a:t>task management</a:t>
            </a:r>
          </a:p>
          <a:p>
            <a:r>
              <a:rPr lang="en-US" sz="2400" dirty="0" smtClean="0"/>
              <a:t>A task is any activity a user send to an infrastructure: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un a job in a grid computing site</a:t>
            </a:r>
          </a:p>
          <a:p>
            <a:pPr lvl="1"/>
            <a:r>
              <a:rPr lang="en-US" sz="2000" dirty="0" smtClean="0"/>
              <a:t>Deploy a VM in a cloud</a:t>
            </a:r>
            <a:endParaRPr lang="en-US" sz="2000" dirty="0"/>
          </a:p>
          <a:p>
            <a:pPr lvl="1"/>
            <a:r>
              <a:rPr lang="en-US" sz="2000" dirty="0" smtClean="0"/>
              <a:t>Instantiate a </a:t>
            </a:r>
            <a:r>
              <a:rPr lang="en-US" sz="2000" dirty="0" err="1" smtClean="0"/>
              <a:t>PaaS</a:t>
            </a:r>
            <a:endParaRPr lang="en-US" sz="2000" dirty="0"/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xecute a job inside a VM, etc.</a:t>
            </a:r>
          </a:p>
          <a:p>
            <a:r>
              <a:rPr lang="en-US" sz="2400" dirty="0" smtClean="0"/>
              <a:t>APIs manage:</a:t>
            </a:r>
          </a:p>
          <a:p>
            <a:pPr lvl="1"/>
            <a:r>
              <a:rPr lang="en-US" sz="2400" dirty="0" smtClean="0"/>
              <a:t>Task collections/Tasks</a:t>
            </a:r>
            <a:endParaRPr lang="en-US" sz="1800" b="1" dirty="0" smtClean="0"/>
          </a:p>
          <a:p>
            <a:pPr lvl="1"/>
            <a:r>
              <a:rPr lang="en-US" sz="2400" dirty="0" smtClean="0"/>
              <a:t>Application collections/Applications</a:t>
            </a:r>
            <a:endParaRPr lang="en-US" sz="1800" b="1" dirty="0" smtClean="0"/>
          </a:p>
          <a:p>
            <a:pPr lvl="1"/>
            <a:r>
              <a:rPr lang="en-US" sz="2400" dirty="0" smtClean="0"/>
              <a:t>Infrastructure collections/Infrastructure</a:t>
            </a:r>
          </a:p>
          <a:p>
            <a:pPr lvl="2"/>
            <a:r>
              <a:rPr lang="en-US" sz="1800" dirty="0" smtClean="0"/>
              <a:t>currently managed </a:t>
            </a:r>
            <a:r>
              <a:rPr lang="en-US" sz="1800" dirty="0"/>
              <a:t>by DB </a:t>
            </a:r>
            <a:r>
              <a:rPr lang="en-US" sz="1800" dirty="0" smtClean="0"/>
              <a:t>configurations</a:t>
            </a:r>
            <a:endParaRPr lang="en-US" sz="1800" b="1" dirty="0" smtClean="0"/>
          </a:p>
          <a:p>
            <a:pPr lvl="1"/>
            <a:r>
              <a:rPr lang="en-US" sz="2400" dirty="0" smtClean="0"/>
              <a:t>Users/Groups/Roles</a:t>
            </a:r>
          </a:p>
          <a:p>
            <a:pPr lvl="2"/>
            <a:r>
              <a:rPr lang="en-US" sz="1800" dirty="0" smtClean="0"/>
              <a:t>currently </a:t>
            </a:r>
            <a:r>
              <a:rPr lang="en-US" sz="1800" dirty="0"/>
              <a:t>managed by DB </a:t>
            </a:r>
            <a:r>
              <a:rPr lang="en-US" sz="1800" dirty="0" smtClean="0"/>
              <a:t>configurations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81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Server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467"/>
            <a:ext cx="8229600" cy="478267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Tasks are ‘application’ instances</a:t>
            </a:r>
          </a:p>
          <a:p>
            <a:r>
              <a:rPr lang="en-US" dirty="0" smtClean="0"/>
              <a:t>Applications define</a:t>
            </a:r>
          </a:p>
          <a:p>
            <a:pPr lvl="1"/>
            <a:r>
              <a:rPr lang="en-US" dirty="0" smtClean="0"/>
              <a:t>Executable/Infrastructure</a:t>
            </a:r>
          </a:p>
          <a:p>
            <a:pPr lvl="1"/>
            <a:r>
              <a:rPr lang="en-US" dirty="0" smtClean="0"/>
              <a:t>I/O files</a:t>
            </a:r>
          </a:p>
          <a:p>
            <a:pPr lvl="1"/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Infrastructures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Set of (</a:t>
            </a:r>
            <a:r>
              <a:rPr lang="en-US" dirty="0" err="1"/>
              <a:t>k</a:t>
            </a:r>
            <a:r>
              <a:rPr lang="en-US" dirty="0" err="1" smtClean="0"/>
              <a:t>ey,value</a:t>
            </a:r>
            <a:r>
              <a:rPr lang="en-US" dirty="0" smtClean="0"/>
              <a:t>) pairs, used by Executor Interfaces, defining infrastructure’s access parameters</a:t>
            </a:r>
          </a:p>
          <a:p>
            <a:pPr lvl="1"/>
            <a:r>
              <a:rPr lang="en-US" dirty="0" smtClean="0"/>
              <a:t>In JSAGA define adaptor requested settings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Grid&amp;Cloud</a:t>
            </a:r>
            <a:r>
              <a:rPr lang="en-US" dirty="0" smtClean="0"/>
              <a:t> Engine it also contains </a:t>
            </a:r>
            <a:r>
              <a:rPr lang="en-US" dirty="0" err="1" smtClean="0"/>
              <a:t>eTokenServer</a:t>
            </a:r>
            <a:r>
              <a:rPr lang="en-US" dirty="0" smtClean="0"/>
              <a:t> parameters (X509 robot’s proxy certificates)</a:t>
            </a:r>
          </a:p>
          <a:p>
            <a:pPr lvl="1"/>
            <a:r>
              <a:rPr lang="en-US" dirty="0" smtClean="0"/>
              <a:t>TOSCA EI foresees the Tosca orchestrator address</a:t>
            </a:r>
          </a:p>
          <a:p>
            <a:r>
              <a:rPr lang="en-US" dirty="0" smtClean="0"/>
              <a:t>Users/Groups/Roles</a:t>
            </a:r>
          </a:p>
          <a:p>
            <a:pPr lvl="1"/>
            <a:r>
              <a:rPr lang="en-US" dirty="0" smtClean="0"/>
              <a:t>Roles are assigned to Groups</a:t>
            </a:r>
          </a:p>
          <a:p>
            <a:pPr lvl="1"/>
            <a:r>
              <a:rPr lang="en-US" dirty="0" smtClean="0"/>
              <a:t>Users are assigned to Groups</a:t>
            </a:r>
          </a:p>
          <a:p>
            <a:pPr lvl="1"/>
            <a:r>
              <a:rPr lang="en-US" dirty="0" smtClean="0"/>
              <a:t>Each API call is checked accordingly to the </a:t>
            </a:r>
            <a:r>
              <a:rPr lang="en-US" dirty="0" err="1" smtClean="0"/>
              <a:t>usuer</a:t>
            </a:r>
            <a:r>
              <a:rPr lang="en-US" dirty="0" smtClean="0"/>
              <a:t> rights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00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572"/>
            <a:ext cx="8229600" cy="47350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of ‘curl’ command line tool</a:t>
            </a:r>
          </a:p>
          <a:p>
            <a:pPr lvl="1"/>
            <a:r>
              <a:rPr lang="en-US" dirty="0" smtClean="0"/>
              <a:t>Complete, powerful and useful tool to send HTTP/HTTPS requests</a:t>
            </a:r>
          </a:p>
          <a:p>
            <a:r>
              <a:rPr lang="en-US" dirty="0" smtClean="0"/>
              <a:t>API examples do not use tokens</a:t>
            </a:r>
          </a:p>
          <a:p>
            <a:r>
              <a:rPr lang="en-US" dirty="0" smtClean="0"/>
              <a:t>Token management can be switched off from </a:t>
            </a:r>
            <a:r>
              <a:rPr lang="en-US" dirty="0" err="1" smtClean="0"/>
              <a:t>APIServer</a:t>
            </a:r>
            <a:r>
              <a:rPr lang="en-US" dirty="0" smtClean="0"/>
              <a:t> Daemon front-end configuration file together with the default user</a:t>
            </a:r>
          </a:p>
          <a:p>
            <a:r>
              <a:rPr lang="en-US" dirty="0" smtClean="0"/>
              <a:t> It is recommended to use the ‘</a:t>
            </a:r>
            <a:r>
              <a:rPr lang="en-US" dirty="0" err="1" smtClean="0"/>
              <a:t>jq</a:t>
            </a:r>
            <a:r>
              <a:rPr lang="en-US" dirty="0" smtClean="0"/>
              <a:t>’ command line tool</a:t>
            </a:r>
          </a:p>
          <a:p>
            <a:pPr lvl="1"/>
            <a:r>
              <a:rPr lang="en-US" dirty="0" smtClean="0"/>
              <a:t>Very useful tool to filter out JSON outputs</a:t>
            </a:r>
          </a:p>
          <a:p>
            <a:pPr lvl="1"/>
            <a:r>
              <a:rPr lang="en-US" dirty="0" smtClean="0"/>
              <a:t>Produce colorized and human readable outputs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91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call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3170"/>
            <a:ext cx="8229600" cy="465558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s-IS" sz="1600" dirty="0" smtClean="0"/>
              <a:t>		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is-IS" sz="2000" dirty="0" smtClean="0"/>
              <a:t>Typical API call: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"/>
                <a:cs typeface="Courier"/>
              </a:rPr>
              <a:t>curl –H ”&lt;header section&gt;" [curl options] –X &lt;HTTP method&gt; &lt;</a:t>
            </a:r>
            <a:r>
              <a:rPr lang="en-US" sz="1600" b="1" dirty="0" err="1">
                <a:latin typeface="Courier"/>
                <a:cs typeface="Courier"/>
              </a:rPr>
              <a:t>http|https</a:t>
            </a:r>
            <a:r>
              <a:rPr lang="en-US" sz="1600" b="1" dirty="0">
                <a:latin typeface="Courier"/>
                <a:cs typeface="Courier"/>
              </a:rPr>
              <a:t>&gt;://&lt;</a:t>
            </a:r>
            <a:r>
              <a:rPr lang="en-US" sz="1600" b="1" dirty="0" err="1">
                <a:latin typeface="Courier"/>
                <a:cs typeface="Courier"/>
              </a:rPr>
              <a:t>FG_host</a:t>
            </a:r>
            <a:r>
              <a:rPr lang="en-US" sz="1600" b="1" dirty="0">
                <a:latin typeface="Courier"/>
                <a:cs typeface="Courier"/>
              </a:rPr>
              <a:t>&gt;:&lt;</a:t>
            </a:r>
            <a:r>
              <a:rPr lang="en-US" sz="1600" b="1" dirty="0" err="1">
                <a:latin typeface="Courier"/>
                <a:cs typeface="Courier"/>
              </a:rPr>
              <a:t>FG_port</a:t>
            </a:r>
            <a:r>
              <a:rPr lang="en-US" sz="1600" b="1" dirty="0">
                <a:latin typeface="Courier"/>
                <a:cs typeface="Courier"/>
              </a:rPr>
              <a:t>&gt;/v1.0/&lt;</a:t>
            </a:r>
            <a:r>
              <a:rPr lang="en-US" sz="1600" b="1" dirty="0" smtClean="0">
                <a:latin typeface="Courier"/>
                <a:cs typeface="Courier"/>
              </a:rPr>
              <a:t>action</a:t>
            </a:r>
            <a:r>
              <a:rPr lang="en-US" sz="1600" b="1" dirty="0">
                <a:latin typeface="Courier"/>
                <a:cs typeface="Courier"/>
              </a:rPr>
              <a:t>&gt;?param_1=value_1&amp;</a:t>
            </a:r>
            <a:r>
              <a:rPr lang="is-IS" sz="1600" b="1" dirty="0">
                <a:latin typeface="Courier"/>
                <a:cs typeface="Courier"/>
              </a:rPr>
              <a:t>…&amp;param_n=</a:t>
            </a:r>
            <a:r>
              <a:rPr lang="is-IS" sz="1600" b="1" dirty="0" smtClean="0">
                <a:latin typeface="Courier"/>
                <a:cs typeface="Courier"/>
              </a:rPr>
              <a:t>value_n</a:t>
            </a:r>
            <a:endParaRPr lang="is-IS" sz="1600" dirty="0" smtClean="0"/>
          </a:p>
          <a:p>
            <a:r>
              <a:rPr lang="is-IS" sz="2000" dirty="0" smtClean="0"/>
              <a:t>Supported HTTP methods:</a:t>
            </a:r>
          </a:p>
          <a:p>
            <a:pPr lvl="1"/>
            <a:r>
              <a:rPr lang="is-IS" sz="1800" b="1" dirty="0" smtClean="0"/>
              <a:t>GET,POST,PATCH,DELETE</a:t>
            </a:r>
          </a:p>
          <a:p>
            <a:r>
              <a:rPr lang="is-IS" sz="2000" dirty="0" smtClean="0"/>
              <a:t>Inputs and outputs are in </a:t>
            </a:r>
            <a:r>
              <a:rPr lang="is-IS" sz="2000" b="1" dirty="0" smtClean="0"/>
              <a:t>JSON</a:t>
            </a:r>
            <a:r>
              <a:rPr lang="is-IS" sz="2000" dirty="0" smtClean="0"/>
              <a:t> format</a:t>
            </a:r>
          </a:p>
          <a:p>
            <a:r>
              <a:rPr lang="is-IS" sz="2000" dirty="0" smtClean="0"/>
              <a:t>Any output contain “</a:t>
            </a:r>
            <a:r>
              <a:rPr lang="is-IS" sz="2000" b="1" dirty="0" smtClean="0"/>
              <a:t>_links</a:t>
            </a:r>
            <a:r>
              <a:rPr lang="is-IS" sz="2000" dirty="0" smtClean="0"/>
              <a:t>” field helping clients to manage entities. </a:t>
            </a:r>
          </a:p>
          <a:p>
            <a:r>
              <a:rPr lang="is-IS" sz="2000" dirty="0" smtClean="0"/>
              <a:t>Baseline AAI makes use of Tokens.</a:t>
            </a:r>
          </a:p>
          <a:p>
            <a:r>
              <a:rPr lang="is-IS" sz="2000" dirty="0" smtClean="0"/>
              <a:t>The Portal Token Valdation service aims to support other AAI systems; such as CSGF AAI and INDIGO IAM. PTV uses Tokens.</a:t>
            </a:r>
          </a:p>
          <a:p>
            <a:r>
              <a:rPr lang="is-IS" sz="2000" dirty="0" smtClean="0"/>
              <a:t>Tokens are placed in the Header settings</a:t>
            </a:r>
          </a:p>
          <a:p>
            <a:pPr lvl="1"/>
            <a:r>
              <a:rPr lang="is-IS" sz="1600" dirty="0" smtClean="0"/>
              <a:t>-H ”Authentication: Bearer &lt;Token&gt;”</a:t>
            </a:r>
          </a:p>
          <a:p>
            <a:pPr marL="0" indent="0">
              <a:buNone/>
            </a:pPr>
            <a:endParaRPr lang="is-I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06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3170"/>
            <a:ext cx="8229600" cy="465558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s-IS" sz="1600" dirty="0" smtClean="0"/>
              <a:t>		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is-IS" sz="2400" dirty="0" smtClean="0"/>
              <a:t>In the API URL can be used the ‘user’ filter to execute API call on behalf of another user:</a:t>
            </a:r>
          </a:p>
          <a:p>
            <a:pPr lvl="1"/>
            <a:r>
              <a:rPr lang="is-IS" sz="1800" dirty="0" smtClean="0"/>
              <a:t>User right impersonate_user must be enabled</a:t>
            </a:r>
          </a:p>
          <a:p>
            <a:pPr lvl="1"/>
            <a:r>
              <a:rPr lang="is-IS" sz="1800" dirty="0" smtClean="0"/>
              <a:t>When listing tasks/applications, placing ‘user=*’ will show tasks of all users</a:t>
            </a:r>
          </a:p>
          <a:p>
            <a:pPr lvl="1"/>
            <a:r>
              <a:rPr lang="is-IS" sz="1800" dirty="0"/>
              <a:t>When listing tasks/applications, placing ‘user</a:t>
            </a:r>
            <a:r>
              <a:rPr lang="is-IS" sz="1800" dirty="0" smtClean="0"/>
              <a:t>=@’ </a:t>
            </a:r>
            <a:r>
              <a:rPr lang="is-IS" sz="1800" dirty="0"/>
              <a:t>will show tasks of </a:t>
            </a:r>
            <a:r>
              <a:rPr lang="is-IS" sz="1800" dirty="0" smtClean="0"/>
              <a:t> the user groups</a:t>
            </a:r>
          </a:p>
          <a:p>
            <a:r>
              <a:rPr lang="is-IS" sz="2000" dirty="0" smtClean="0"/>
              <a:t>User and Group filtering requires special roles</a:t>
            </a:r>
          </a:p>
          <a:p>
            <a:pPr lvl="1"/>
            <a:r>
              <a:rPr lang="is-IS" sz="2000" dirty="0" smtClean="0"/>
              <a:t>user_impersonate</a:t>
            </a:r>
          </a:p>
          <a:p>
            <a:pPr lvl="1"/>
            <a:r>
              <a:rPr lang="is-IS" sz="2000" dirty="0" smtClean="0"/>
              <a:t>group_impersonate</a:t>
            </a:r>
          </a:p>
          <a:p>
            <a:r>
              <a:rPr lang="en-US" sz="2400" dirty="0"/>
              <a:t>If no user is specified. </a:t>
            </a:r>
            <a:r>
              <a:rPr lang="en-US" sz="2400" dirty="0" err="1"/>
              <a:t>APIServer</a:t>
            </a:r>
            <a:r>
              <a:rPr lang="en-US" sz="2400" dirty="0"/>
              <a:t> </a:t>
            </a:r>
            <a:r>
              <a:rPr lang="en-US" sz="2400" dirty="0" smtClean="0"/>
              <a:t> front-end will </a:t>
            </a:r>
            <a:r>
              <a:rPr lang="en-US" sz="2400" dirty="0"/>
              <a:t>use the default user specified in configuration file or the user associated to the provided </a:t>
            </a:r>
            <a:r>
              <a:rPr lang="en-US" sz="2400" dirty="0" smtClean="0"/>
              <a:t>Token</a:t>
            </a:r>
            <a:endParaRPr lang="is-I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6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Introduction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9484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management – </a:t>
            </a:r>
            <a:r>
              <a:rPr lang="en-US" sz="3600" dirty="0" smtClean="0"/>
              <a:t>List tasks</a:t>
            </a:r>
            <a:r>
              <a:rPr lang="en-US" dirty="0" smtClean="0"/>
              <a:t> (GET)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945340"/>
            <a:ext cx="8400812" cy="4040355"/>
          </a:xfrm>
        </p:spPr>
        <p:txBody>
          <a:bodyPr>
            <a:noAutofit/>
          </a:bodyPr>
          <a:lstStyle/>
          <a:p>
            <a:r>
              <a:rPr lang="en-US" sz="2000" dirty="0" smtClean="0"/>
              <a:t>List </a:t>
            </a:r>
            <a:r>
              <a:rPr lang="en-US" sz="2000" b="1" dirty="0" smtClean="0"/>
              <a:t>all</a:t>
            </a:r>
            <a:r>
              <a:rPr lang="en-US" sz="2000" dirty="0" smtClean="0"/>
              <a:t> tasks:</a:t>
            </a:r>
          </a:p>
          <a:p>
            <a:pPr lvl="1"/>
            <a:r>
              <a:rPr lang="en-US" sz="1600" dirty="0" smtClean="0"/>
              <a:t>curl </a:t>
            </a:r>
            <a:r>
              <a:rPr lang="en-US" sz="1600" dirty="0" smtClean="0">
                <a:hlinkClick r:id="rId2"/>
              </a:rPr>
              <a:t>http://&lt;fg_host&gt;:&lt;fg_port&gt;/v1.0/</a:t>
            </a:r>
            <a:r>
              <a:rPr lang="en-US" sz="1600" b="1" dirty="0" smtClean="0">
                <a:hlinkClick r:id="rId2"/>
              </a:rPr>
              <a:t>tasks</a:t>
            </a:r>
            <a:endParaRPr lang="en-US" sz="1600" b="1" dirty="0" smtClean="0"/>
          </a:p>
          <a:p>
            <a:pPr lvl="1"/>
            <a:r>
              <a:rPr lang="en-US" sz="1600" dirty="0" smtClean="0"/>
              <a:t>{ "</a:t>
            </a:r>
            <a:r>
              <a:rPr lang="en-US" sz="1600" b="1" dirty="0" smtClean="0"/>
              <a:t>tasks</a:t>
            </a:r>
            <a:r>
              <a:rPr lang="en-US" sz="1600" dirty="0" smtClean="0"/>
              <a:t>”: [{	id, user, status, description,</a:t>
            </a:r>
            <a:br>
              <a:rPr lang="en-US" sz="1600" dirty="0" smtClean="0"/>
            </a:br>
            <a:r>
              <a:rPr lang="en-US" sz="1600" dirty="0" smtClean="0"/>
              <a:t>			date, </a:t>
            </a:r>
            <a:r>
              <a:rPr lang="en-US" sz="1600" dirty="0" err="1" smtClean="0"/>
              <a:t>last_change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			</a:t>
            </a:r>
            <a:r>
              <a:rPr lang="is-IS" sz="1600" dirty="0" smtClean="0"/>
              <a:t>input_file=[{status,name},],</a:t>
            </a:r>
            <a:br>
              <a:rPr lang="is-IS" sz="1600" dirty="0" smtClean="0"/>
            </a:br>
            <a:r>
              <a:rPr lang="is-IS" sz="1600" dirty="0" smtClean="0"/>
              <a:t>			</a:t>
            </a:r>
            <a:r>
              <a:rPr lang="en-US" sz="1600" dirty="0" err="1" smtClean="0"/>
              <a:t>output_files</a:t>
            </a:r>
            <a:r>
              <a:rPr lang="en-US" sz="1600" dirty="0" smtClean="0"/>
              <a:t>=[{</a:t>
            </a:r>
            <a:r>
              <a:rPr lang="en-US" sz="1600" dirty="0" err="1" smtClean="0"/>
              <a:t>url,name</a:t>
            </a:r>
            <a:r>
              <a:rPr lang="en-US" sz="1600" dirty="0" smtClean="0"/>
              <a:t>},], </a:t>
            </a:r>
            <a:br>
              <a:rPr lang="en-US" sz="1600" dirty="0" smtClean="0"/>
            </a:br>
            <a:r>
              <a:rPr lang="en-US" sz="1600" dirty="0" smtClean="0"/>
              <a:t>			application=&lt;</a:t>
            </a:r>
            <a:r>
              <a:rPr lang="en-US" sz="1600" dirty="0" err="1" smtClean="0"/>
              <a:t>app_id</a:t>
            </a:r>
            <a:r>
              <a:rPr lang="en-US" sz="1600" dirty="0" smtClean="0"/>
              <a:t>&gt;,</a:t>
            </a:r>
            <a:br>
              <a:rPr lang="en-US" sz="1600" dirty="0" smtClean="0"/>
            </a:br>
            <a:r>
              <a:rPr lang="en-US" sz="1600" dirty="0" smtClean="0"/>
              <a:t>			arguments=[“arg_1”,</a:t>
            </a:r>
            <a:r>
              <a:rPr lang="is-IS" sz="1600" dirty="0" smtClean="0"/>
              <a:t>…”arg_n”],</a:t>
            </a:r>
            <a:br>
              <a:rPr lang="is-IS" sz="1600" dirty="0" smtClean="0"/>
            </a:br>
            <a:r>
              <a:rPr lang="is-IS" sz="1600" dirty="0" smtClean="0"/>
              <a:t>			runtime_data=[{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			"</a:t>
            </a:r>
            <a:r>
              <a:rPr lang="en-US" sz="1600" dirty="0"/>
              <a:t>creation": </a:t>
            </a:r>
            <a:r>
              <a:rPr lang="en-US" sz="1600" dirty="0" smtClean="0"/>
              <a:t>”&lt;</a:t>
            </a:r>
            <a:r>
              <a:rPr lang="en-US" sz="1600" dirty="0" err="1" smtClean="0"/>
              <a:t>creation_timestamp</a:t>
            </a:r>
            <a:r>
              <a:rPr lang="en-US" sz="1600" dirty="0" smtClean="0"/>
              <a:t>&gt;”,</a:t>
            </a:r>
            <a:br>
              <a:rPr lang="en-US" sz="1600" dirty="0" smtClean="0"/>
            </a:br>
            <a:r>
              <a:rPr lang="en-US" sz="1600" dirty="0"/>
              <a:t>	</a:t>
            </a:r>
            <a:r>
              <a:rPr lang="en-US" sz="1600" dirty="0" smtClean="0"/>
              <a:t>			"</a:t>
            </a:r>
            <a:r>
              <a:rPr lang="en-US" sz="1600" dirty="0" err="1"/>
              <a:t>last_change</a:t>
            </a:r>
            <a:r>
              <a:rPr lang="en-US" sz="1600" dirty="0"/>
              <a:t>": </a:t>
            </a:r>
            <a:r>
              <a:rPr lang="en-US" sz="1600" dirty="0" smtClean="0"/>
              <a:t>”&lt;</a:t>
            </a:r>
            <a:r>
              <a:rPr lang="en-US" sz="1600" dirty="0" err="1" smtClean="0"/>
              <a:t>change_timestamp</a:t>
            </a:r>
            <a:r>
              <a:rPr lang="en-US" sz="1600" dirty="0" smtClean="0"/>
              <a:t>&gt;</a:t>
            </a:r>
            <a:br>
              <a:rPr lang="en-US" sz="1600" dirty="0" smtClean="0"/>
            </a:br>
            <a:r>
              <a:rPr lang="en-US" sz="1600" dirty="0" smtClean="0"/>
              <a:t>				"</a:t>
            </a:r>
            <a:r>
              <a:rPr lang="en-US" sz="1600" dirty="0"/>
              <a:t>name": </a:t>
            </a:r>
            <a:r>
              <a:rPr lang="en-US" sz="1600" dirty="0" smtClean="0"/>
              <a:t>”&lt;</a:t>
            </a:r>
            <a:r>
              <a:rPr lang="en-US" sz="1600" dirty="0" err="1" smtClean="0"/>
              <a:t>field_name</a:t>
            </a:r>
            <a:r>
              <a:rPr lang="en-US" sz="1600" dirty="0" smtClean="0"/>
              <a:t>&gt;”,</a:t>
            </a:r>
            <a:br>
              <a:rPr lang="en-US" sz="1600" dirty="0" smtClean="0"/>
            </a:br>
            <a:r>
              <a:rPr lang="en-US" sz="1600" dirty="0" smtClean="0"/>
              <a:t>    			"</a:t>
            </a:r>
            <a:r>
              <a:rPr lang="en-US" sz="1600" dirty="0"/>
              <a:t>value": </a:t>
            </a:r>
            <a:r>
              <a:rPr lang="en-US" sz="1600" dirty="0" smtClean="0"/>
              <a:t>”&lt;</a:t>
            </a:r>
            <a:r>
              <a:rPr lang="en-US" sz="1600" dirty="0" err="1" smtClean="0"/>
              <a:t>field_value</a:t>
            </a:r>
            <a:r>
              <a:rPr lang="en-US" sz="1600" dirty="0" smtClean="0"/>
              <a:t>&gt;”,</a:t>
            </a:r>
            <a:br>
              <a:rPr lang="en-US" sz="1600" dirty="0" smtClean="0"/>
            </a:br>
            <a:r>
              <a:rPr lang="en-US" sz="1600" dirty="0" smtClean="0"/>
              <a:t>				"</a:t>
            </a:r>
            <a:r>
              <a:rPr lang="en-US" sz="1600" dirty="0"/>
              <a:t>description": </a:t>
            </a:r>
            <a:r>
              <a:rPr lang="en-US" sz="1600" dirty="0" smtClean="0"/>
              <a:t>”&lt;field description&gt;”</a:t>
            </a:r>
            <a:r>
              <a:rPr lang="is-IS" sz="1600" dirty="0" smtClean="0"/>
              <a:t>},...]],..},</a:t>
            </a:r>
            <a:br>
              <a:rPr lang="is-IS" sz="1600" dirty="0" smtClean="0"/>
            </a:br>
            <a:r>
              <a:rPr lang="is-IS" sz="1600" dirty="0" smtClean="0"/>
              <a:t>_links=[href,rel] }]}</a:t>
            </a:r>
          </a:p>
          <a:p>
            <a:pPr lvl="1"/>
            <a:endParaRPr lang="is-IS" sz="1600" dirty="0" smtClean="0"/>
          </a:p>
          <a:p>
            <a:r>
              <a:rPr lang="en-US" sz="2000" dirty="0" smtClean="0"/>
              <a:t>You may use this </a:t>
            </a:r>
            <a:r>
              <a:rPr lang="en-US" sz="2000" dirty="0"/>
              <a:t>call </a:t>
            </a:r>
            <a:r>
              <a:rPr lang="en-US" sz="2000" dirty="0" smtClean="0"/>
              <a:t>to </a:t>
            </a:r>
            <a:r>
              <a:rPr lang="en-US" sz="2000" dirty="0"/>
              <a:t>retrieve the </a:t>
            </a:r>
            <a:r>
              <a:rPr lang="en-US" sz="2000" dirty="0" smtClean="0"/>
              <a:t>tasks </a:t>
            </a:r>
            <a:r>
              <a:rPr lang="en-US" sz="2000" dirty="0"/>
              <a:t>execution </a:t>
            </a:r>
            <a:r>
              <a:rPr lang="en-US" sz="2000" b="1" dirty="0" smtClean="0"/>
              <a:t>statuses</a:t>
            </a:r>
            <a:endParaRPr lang="en-US" sz="2000" b="1" dirty="0"/>
          </a:p>
          <a:p>
            <a:endParaRPr lang="is-I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21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086" y="176417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Task management – </a:t>
            </a:r>
            <a:r>
              <a:rPr lang="en-US" sz="2800" dirty="0" smtClean="0"/>
              <a:t>List user/group tasks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1" y="1945340"/>
            <a:ext cx="8451850" cy="4463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2400" dirty="0" smtClean="0"/>
              <a:t>List user’s tasks:</a:t>
            </a:r>
          </a:p>
          <a:p>
            <a:pPr lvl="1"/>
            <a:r>
              <a:rPr lang="en-US" sz="1800" dirty="0" smtClean="0"/>
              <a:t>curl </a:t>
            </a:r>
            <a:r>
              <a:rPr lang="en-US" sz="1800" dirty="0" smtClean="0">
                <a:hlinkClick r:id="rId2"/>
              </a:rPr>
              <a:t>http://&lt;fg_host&gt;:&lt;fg_port&gt;/v1.0/tasks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?user=&lt;user&gt;</a:t>
            </a:r>
          </a:p>
          <a:p>
            <a:pPr lvl="1"/>
            <a:r>
              <a:rPr lang="en-US" sz="1800" dirty="0" smtClean="0"/>
              <a:t>Where: user = username|</a:t>
            </a:r>
            <a:r>
              <a:rPr lang="en-US" sz="1800" dirty="0"/>
              <a:t>* (all users)|@ user groups</a:t>
            </a:r>
            <a:endParaRPr lang="en-US" sz="1800" dirty="0" smtClean="0"/>
          </a:p>
          <a:p>
            <a:r>
              <a:rPr lang="en-US" sz="2400" dirty="0" smtClean="0"/>
              <a:t>List user’s tasks and application:</a:t>
            </a:r>
          </a:p>
          <a:p>
            <a:pPr lvl="1"/>
            <a:r>
              <a:rPr lang="en-US" sz="1800" dirty="0" smtClean="0"/>
              <a:t>curl </a:t>
            </a:r>
            <a:r>
              <a:rPr lang="en-US" sz="1800" dirty="0" smtClean="0">
                <a:hlinkClick r:id="rId2"/>
              </a:rPr>
              <a:t>http://&lt;fg_host&gt;:&lt;fg_port&gt;/v1.0/tasks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?user=&lt;username&gt;&amp;application=&lt;</a:t>
            </a:r>
            <a:r>
              <a:rPr lang="en-US" sz="1800" dirty="0" err="1" smtClean="0"/>
              <a:t>app_id</a:t>
            </a:r>
            <a:r>
              <a:rPr lang="en-US" sz="1800" dirty="0" smtClean="0"/>
              <a:t>&gt;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6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1" y="5962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Task management – </a:t>
            </a:r>
            <a:r>
              <a:rPr lang="en-US" sz="3200" dirty="0" smtClean="0"/>
              <a:t>List a given task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590"/>
            <a:ext cx="8229600" cy="4505021"/>
          </a:xfrm>
        </p:spPr>
        <p:txBody>
          <a:bodyPr>
            <a:noAutofit/>
          </a:bodyPr>
          <a:lstStyle/>
          <a:p>
            <a:r>
              <a:rPr lang="en-US" sz="2000" dirty="0" smtClean="0"/>
              <a:t>View specific task details:</a:t>
            </a:r>
          </a:p>
          <a:p>
            <a:pPr lvl="1"/>
            <a:r>
              <a:rPr lang="en-US" sz="1600" dirty="0" smtClean="0"/>
              <a:t>curl </a:t>
            </a:r>
            <a:r>
              <a:rPr lang="en-US" sz="1600" dirty="0" smtClean="0">
                <a:hlinkClick r:id="rId2"/>
              </a:rPr>
              <a:t>http://&lt;fg_host&gt;:&lt;fg_port&gt;/v1.0/tasks/</a:t>
            </a:r>
            <a:r>
              <a:rPr lang="en-US" sz="1600" b="1" dirty="0" smtClean="0">
                <a:hlinkClick r:id="rId2"/>
              </a:rPr>
              <a:t>&lt;task_id&gt;</a:t>
            </a:r>
            <a:endParaRPr lang="en-US" sz="1600" b="1" dirty="0" smtClean="0"/>
          </a:p>
          <a:p>
            <a:pPr lvl="1"/>
            <a:r>
              <a:rPr lang="en-US" sz="1600" dirty="0"/>
              <a:t>{ id, user, status, description,</a:t>
            </a:r>
            <a:br>
              <a:rPr lang="en-US" sz="1600" dirty="0"/>
            </a:br>
            <a:r>
              <a:rPr lang="en-US" sz="1600" dirty="0"/>
              <a:t>date, </a:t>
            </a:r>
            <a:r>
              <a:rPr lang="en-US" sz="1600" dirty="0" err="1"/>
              <a:t>last_change</a:t>
            </a:r>
            <a:r>
              <a:rPr lang="en-US" sz="1600" dirty="0"/>
              <a:t>,</a:t>
            </a:r>
            <a:br>
              <a:rPr lang="en-US" sz="1600" dirty="0"/>
            </a:br>
            <a:r>
              <a:rPr lang="is-IS" sz="1600" dirty="0"/>
              <a:t>input_file=[{status,name},],</a:t>
            </a:r>
            <a:br>
              <a:rPr lang="is-IS" sz="1600" dirty="0"/>
            </a:br>
            <a:r>
              <a:rPr lang="en-US" sz="1600" dirty="0" err="1"/>
              <a:t>output_files</a:t>
            </a:r>
            <a:r>
              <a:rPr lang="en-US" sz="1600" dirty="0"/>
              <a:t>=[{</a:t>
            </a:r>
            <a:r>
              <a:rPr lang="en-US" sz="1600" dirty="0" err="1"/>
              <a:t>url,name</a:t>
            </a:r>
            <a:r>
              <a:rPr lang="en-US" sz="1600" dirty="0"/>
              <a:t>},], </a:t>
            </a:r>
            <a:br>
              <a:rPr lang="en-US" sz="1600" dirty="0"/>
            </a:br>
            <a:r>
              <a:rPr lang="en-US" sz="1600" dirty="0"/>
              <a:t>application=&lt;</a:t>
            </a:r>
            <a:r>
              <a:rPr lang="en-US" sz="1600" dirty="0" err="1"/>
              <a:t>app_id</a:t>
            </a:r>
            <a:r>
              <a:rPr lang="en-US" sz="1600" dirty="0"/>
              <a:t>&gt;,</a:t>
            </a:r>
            <a:br>
              <a:rPr lang="en-US" sz="1600" dirty="0"/>
            </a:br>
            <a:r>
              <a:rPr lang="en-US" sz="1600" dirty="0"/>
              <a:t>arguments=[“arg_1”,</a:t>
            </a:r>
            <a:r>
              <a:rPr lang="is-IS" sz="1600" dirty="0"/>
              <a:t>…”arg_n”],</a:t>
            </a:r>
            <a:br>
              <a:rPr lang="is-IS" sz="1600" dirty="0"/>
            </a:br>
            <a:r>
              <a:rPr lang="is-IS" sz="1600" dirty="0"/>
              <a:t>[runtime_data=[{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 "creation": ”&lt;</a:t>
            </a:r>
            <a:r>
              <a:rPr lang="en-US" sz="1600" dirty="0" err="1"/>
              <a:t>creation_timestamp</a:t>
            </a:r>
            <a:r>
              <a:rPr lang="en-US" sz="1600" dirty="0"/>
              <a:t>&gt;”,</a:t>
            </a:r>
            <a:br>
              <a:rPr lang="en-US" sz="1600" dirty="0"/>
            </a:br>
            <a:r>
              <a:rPr lang="en-US" sz="1600" dirty="0"/>
              <a:t>    "</a:t>
            </a:r>
            <a:r>
              <a:rPr lang="en-US" sz="1600" dirty="0" err="1"/>
              <a:t>last_change</a:t>
            </a:r>
            <a:r>
              <a:rPr lang="en-US" sz="1600" dirty="0"/>
              <a:t>": ”&lt;</a:t>
            </a:r>
            <a:r>
              <a:rPr lang="en-US" sz="1600" dirty="0" err="1"/>
              <a:t>change_timestamp</a:t>
            </a:r>
            <a:r>
              <a:rPr lang="en-US" sz="1600" dirty="0"/>
              <a:t>&gt;”,</a:t>
            </a:r>
            <a:br>
              <a:rPr lang="en-US" sz="1600" dirty="0"/>
            </a:br>
            <a:r>
              <a:rPr lang="en-US" sz="1600" dirty="0"/>
              <a:t>    "name": ”&lt;</a:t>
            </a:r>
            <a:r>
              <a:rPr lang="en-US" sz="1600" dirty="0" err="1"/>
              <a:t>field_name</a:t>
            </a:r>
            <a:r>
              <a:rPr lang="en-US" sz="1600" dirty="0"/>
              <a:t>&gt;”,</a:t>
            </a:r>
            <a:br>
              <a:rPr lang="en-US" sz="1600" dirty="0"/>
            </a:br>
            <a:r>
              <a:rPr lang="en-US" sz="1600" dirty="0"/>
              <a:t>    "value": ”&lt;</a:t>
            </a:r>
            <a:r>
              <a:rPr lang="en-US" sz="1600" dirty="0" err="1"/>
              <a:t>field_value</a:t>
            </a:r>
            <a:r>
              <a:rPr lang="en-US" sz="1600" dirty="0"/>
              <a:t>&gt;”,</a:t>
            </a:r>
            <a:br>
              <a:rPr lang="en-US" sz="1600" dirty="0"/>
            </a:br>
            <a:r>
              <a:rPr lang="en-US" sz="1600" dirty="0"/>
              <a:t>    "description": ”&lt;field description&gt;”</a:t>
            </a:r>
            <a:r>
              <a:rPr lang="is-IS" sz="1600" dirty="0"/>
              <a:t>},...]]</a:t>
            </a:r>
            <a:br>
              <a:rPr lang="is-IS" sz="1600" dirty="0"/>
            </a:br>
            <a:r>
              <a:rPr lang="is-IS" sz="1600" dirty="0"/>
              <a:t>_links=[href,rel] </a:t>
            </a:r>
            <a:r>
              <a:rPr lang="is-IS" sz="1600" dirty="0" smtClean="0"/>
              <a:t>}</a:t>
            </a:r>
          </a:p>
          <a:p>
            <a:pPr lvl="1"/>
            <a:endParaRPr lang="is-IS" sz="1600" dirty="0"/>
          </a:p>
          <a:p>
            <a:r>
              <a:rPr lang="en-US" sz="2000" dirty="0" smtClean="0"/>
              <a:t>You may use this </a:t>
            </a:r>
            <a:r>
              <a:rPr lang="en-US" sz="2000" dirty="0"/>
              <a:t>call </a:t>
            </a:r>
            <a:r>
              <a:rPr lang="en-US" sz="2000" dirty="0" smtClean="0"/>
              <a:t>to </a:t>
            </a:r>
            <a:r>
              <a:rPr lang="en-US" sz="2000" dirty="0"/>
              <a:t>retrieve the task execution </a:t>
            </a:r>
            <a:r>
              <a:rPr lang="en-US" sz="2000" b="1" dirty="0"/>
              <a:t>status</a:t>
            </a:r>
          </a:p>
          <a:p>
            <a:endParaRPr lang="is-IS" sz="2000" dirty="0" smtClean="0"/>
          </a:p>
          <a:p>
            <a:pPr marL="0" indent="0">
              <a:buNone/>
            </a:pPr>
            <a:endParaRPr lang="is-IS" sz="20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795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1" y="1326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management – Submit (POST)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330"/>
            <a:ext cx="8229600" cy="3400423"/>
          </a:xfrm>
        </p:spPr>
        <p:txBody>
          <a:bodyPr>
            <a:noAutofit/>
          </a:bodyPr>
          <a:lstStyle/>
          <a:p>
            <a:r>
              <a:rPr lang="en-US" sz="2400" dirty="0" smtClean="0"/>
              <a:t>Submit a task:</a:t>
            </a:r>
          </a:p>
          <a:p>
            <a:pPr lvl="1"/>
            <a:r>
              <a:rPr lang="en-US" sz="1800" dirty="0" smtClean="0">
                <a:latin typeface="Courier"/>
                <a:cs typeface="Courier"/>
              </a:rPr>
              <a:t>curl -H "Content-Type: application/</a:t>
            </a:r>
            <a:r>
              <a:rPr lang="en-US" sz="1800" dirty="0" err="1" smtClean="0">
                <a:latin typeface="Courier"/>
                <a:cs typeface="Courier"/>
              </a:rPr>
              <a:t>json</a:t>
            </a:r>
            <a:r>
              <a:rPr lang="en-US" sz="1800" dirty="0" smtClean="0">
                <a:latin typeface="Courier"/>
                <a:cs typeface="Courier"/>
              </a:rPr>
              <a:t>" -X POST -d '{"application":"3","description":"tosca test run" }' http://localhost:8888/v1.0/tasks</a:t>
            </a:r>
            <a:endParaRPr lang="is-IS" sz="1800" dirty="0" smtClean="0">
              <a:latin typeface="Courier"/>
              <a:cs typeface="Courier"/>
            </a:endParaRPr>
          </a:p>
          <a:p>
            <a:r>
              <a:rPr lang="is-IS" sz="2400" dirty="0" smtClean="0"/>
              <a:t>Two possible answers:</a:t>
            </a:r>
          </a:p>
          <a:p>
            <a:pPr lvl="1"/>
            <a:r>
              <a:rPr lang="en-US" sz="2000" dirty="0" smtClean="0"/>
              <a:t>The job goes directly to the execution queue (no input, or pre-configured inputs)</a:t>
            </a:r>
          </a:p>
          <a:p>
            <a:pPr lvl="2"/>
            <a:r>
              <a:rPr lang="en-US" sz="1800" dirty="0" smtClean="0"/>
              <a:t>Returned JSON informs that task has been </a:t>
            </a:r>
            <a:r>
              <a:rPr lang="en-US" sz="1800" b="1" dirty="0" smtClean="0"/>
              <a:t>triggered</a:t>
            </a:r>
            <a:r>
              <a:rPr lang="en-US" sz="1800" dirty="0" smtClean="0"/>
              <a:t> for execution</a:t>
            </a:r>
          </a:p>
          <a:p>
            <a:pPr lvl="1"/>
            <a:r>
              <a:rPr lang="en-US" sz="2000" dirty="0" smtClean="0"/>
              <a:t>The job waits for input files</a:t>
            </a:r>
          </a:p>
          <a:p>
            <a:pPr lvl="2"/>
            <a:r>
              <a:rPr lang="en-US" sz="1800" dirty="0" smtClean="0"/>
              <a:t>A task detail JSON will be returned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66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task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Push job into the queue with </a:t>
            </a:r>
            <a:r>
              <a:rPr lang="en-US" sz="2400" b="1" dirty="0"/>
              <a:t>input</a:t>
            </a:r>
            <a:r>
              <a:rPr lang="en-US" sz="2400" dirty="0"/>
              <a:t> call</a:t>
            </a:r>
          </a:p>
          <a:p>
            <a:pPr lvl="1"/>
            <a:r>
              <a:rPr lang="en-US" sz="2000" dirty="0" smtClean="0"/>
              <a:t>Accept default files: </a:t>
            </a:r>
            <a:r>
              <a:rPr lang="en-US" sz="2200" dirty="0" smtClean="0">
                <a:latin typeface="Courier"/>
                <a:cs typeface="Courier"/>
              </a:rPr>
              <a:t/>
            </a:r>
            <a:br>
              <a:rPr lang="en-US" sz="2200" dirty="0" smtClean="0">
                <a:latin typeface="Courier"/>
                <a:cs typeface="Courier"/>
              </a:rPr>
            </a:br>
            <a:r>
              <a:rPr lang="en-US" sz="2200" dirty="0" smtClean="0">
                <a:latin typeface="Courier"/>
                <a:cs typeface="Courier"/>
              </a:rPr>
              <a:t>curl </a:t>
            </a:r>
            <a:r>
              <a:rPr lang="en-US" sz="2200" dirty="0">
                <a:latin typeface="Courier"/>
                <a:cs typeface="Courier"/>
              </a:rPr>
              <a:t>-X POST http://localhost:8888/v1.0/tasks/&lt;task id&gt;/</a:t>
            </a:r>
            <a:r>
              <a:rPr lang="en-US" sz="2200" b="1" dirty="0" err="1">
                <a:latin typeface="Courier"/>
                <a:cs typeface="Courier"/>
              </a:rPr>
              <a:t>input</a:t>
            </a:r>
            <a:r>
              <a:rPr lang="en-US" sz="2200" dirty="0" err="1">
                <a:latin typeface="Courier"/>
                <a:cs typeface="Courier"/>
              </a:rPr>
              <a:t>?user</a:t>
            </a:r>
            <a:r>
              <a:rPr lang="en-US" sz="2200" dirty="0">
                <a:latin typeface="Courier"/>
                <a:cs typeface="Courier"/>
              </a:rPr>
              <a:t>=</a:t>
            </a:r>
            <a:r>
              <a:rPr lang="en-US" sz="2200" dirty="0" err="1" smtClean="0">
                <a:latin typeface="Courier"/>
                <a:cs typeface="Courier"/>
              </a:rPr>
              <a:t>brunor</a:t>
            </a:r>
            <a:endParaRPr lang="en-US" sz="22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/>
              <a:t>Specify input files:</a:t>
            </a:r>
            <a:r>
              <a:rPr lang="en-US" sz="2000" dirty="0" smtClean="0">
                <a:latin typeface="Courier"/>
                <a:cs typeface="Courier"/>
              </a:rPr>
              <a:t/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200" dirty="0" smtClean="0">
                <a:latin typeface="Courier"/>
                <a:cs typeface="Courier"/>
              </a:rPr>
              <a:t>curl -</a:t>
            </a:r>
            <a:r>
              <a:rPr lang="en-US" sz="2200" dirty="0">
                <a:latin typeface="Courier"/>
                <a:cs typeface="Courier"/>
              </a:rPr>
              <a:t>X POST -F "file[]=@&lt;file_path1&gt;" -F "file[]=@&lt;file_path2&gt;" http://localhost:8888/v1.0/tasks/&lt;task id&gt;/</a:t>
            </a:r>
            <a:r>
              <a:rPr lang="en-US" sz="2200" b="1" dirty="0">
                <a:latin typeface="Courier"/>
                <a:cs typeface="Courier"/>
              </a:rPr>
              <a:t>input</a:t>
            </a:r>
          </a:p>
          <a:p>
            <a:endParaRPr lang="en-US" sz="2400" dirty="0" smtClean="0"/>
          </a:p>
          <a:p>
            <a:r>
              <a:rPr lang="en-US" sz="2400" dirty="0" smtClean="0"/>
              <a:t>Input </a:t>
            </a:r>
            <a:r>
              <a:rPr lang="en-US" sz="2400" dirty="0"/>
              <a:t>file management is configured </a:t>
            </a:r>
            <a:r>
              <a:rPr lang="en-US" sz="2400" dirty="0" smtClean="0"/>
              <a:t>during the application installation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5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get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8764"/>
            <a:ext cx="8229600" cy="3400423"/>
          </a:xfrm>
        </p:spPr>
        <p:txBody>
          <a:bodyPr>
            <a:noAutofit/>
          </a:bodyPr>
          <a:lstStyle/>
          <a:p>
            <a:r>
              <a:rPr lang="de-DE" sz="2000" dirty="0" err="1" smtClean="0">
                <a:cs typeface="Courier"/>
              </a:rPr>
              <a:t>When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dirty="0" err="1" smtClean="0">
                <a:cs typeface="Courier"/>
              </a:rPr>
              <a:t>task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dirty="0" err="1" smtClean="0">
                <a:cs typeface="Courier"/>
              </a:rPr>
              <a:t>status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dirty="0" err="1" smtClean="0">
                <a:cs typeface="Courier"/>
              </a:rPr>
              <a:t>is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b="1" dirty="0" smtClean="0">
                <a:cs typeface="Courier"/>
              </a:rPr>
              <a:t>DONE</a:t>
            </a:r>
            <a:r>
              <a:rPr lang="de-DE" sz="2000" dirty="0" smtClean="0">
                <a:cs typeface="Courier"/>
              </a:rPr>
              <a:t>, </a:t>
            </a:r>
            <a:r>
              <a:rPr lang="de-DE" sz="2000">
                <a:cs typeface="Courier"/>
              </a:rPr>
              <a:t>f</a:t>
            </a:r>
            <a:r>
              <a:rPr lang="de-DE" sz="2000" smtClean="0">
                <a:cs typeface="Courier"/>
              </a:rPr>
              <a:t>rom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dirty="0" err="1" smtClean="0">
                <a:cs typeface="Courier"/>
              </a:rPr>
              <a:t>task</a:t>
            </a:r>
            <a:r>
              <a:rPr lang="de-DE" sz="2000" dirty="0" smtClean="0">
                <a:cs typeface="Courier"/>
              </a:rPr>
              <a:t> </a:t>
            </a:r>
            <a:r>
              <a:rPr lang="de-DE" sz="2000" dirty="0" err="1" smtClean="0">
                <a:cs typeface="Courier"/>
              </a:rPr>
              <a:t>detail</a:t>
            </a:r>
            <a:r>
              <a:rPr lang="de-DE" sz="2000" dirty="0" smtClean="0">
                <a:cs typeface="Courier"/>
              </a:rPr>
              <a:t> JSON </a:t>
            </a:r>
            <a:r>
              <a:rPr lang="de-DE" sz="2000" dirty="0" err="1" smtClean="0">
                <a:cs typeface="Courier"/>
              </a:rPr>
              <a:t>output</a:t>
            </a:r>
            <a:r>
              <a:rPr lang="de-DE" sz="2000" dirty="0">
                <a:cs typeface="Courier"/>
              </a:rPr>
              <a:t>:</a:t>
            </a:r>
            <a:endParaRPr lang="de-DE" sz="2000" dirty="0" smtClean="0">
              <a:cs typeface="Courier"/>
            </a:endParaRP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{ ..., "</a:t>
            </a:r>
            <a:r>
              <a:rPr lang="de-DE" sz="1400" b="1" dirty="0" err="1" smtClean="0">
                <a:latin typeface="Courier"/>
                <a:cs typeface="Courier"/>
              </a:rPr>
              <a:t>output_files</a:t>
            </a:r>
            <a:r>
              <a:rPr lang="de-DE" sz="1400" dirty="0" smtClean="0">
                <a:latin typeface="Courier"/>
                <a:cs typeface="Courier"/>
              </a:rPr>
              <a:t>": [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{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    </a:t>
            </a:r>
            <a:r>
              <a:rPr lang="de-DE" sz="1400" b="1" dirty="0" smtClean="0">
                <a:latin typeface="Courier"/>
                <a:cs typeface="Courier"/>
              </a:rPr>
              <a:t>"</a:t>
            </a:r>
            <a:r>
              <a:rPr lang="de-DE" sz="1400" b="1" dirty="0" err="1" smtClean="0">
                <a:latin typeface="Courier"/>
                <a:cs typeface="Courier"/>
              </a:rPr>
              <a:t>url</a:t>
            </a:r>
            <a:r>
              <a:rPr lang="de-DE" sz="1400" b="1" dirty="0" smtClean="0">
                <a:latin typeface="Courier"/>
                <a:cs typeface="Courier"/>
              </a:rPr>
              <a:t>": </a:t>
            </a:r>
            <a:r>
              <a:rPr lang="de-DE" sz="1400" b="1" u="sng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"</a:t>
            </a:r>
            <a:r>
              <a:rPr lang="de-DE" sz="1400" b="1" u="sng" dirty="0" err="1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file?path</a:t>
            </a:r>
            <a:r>
              <a:rPr lang="de-DE" sz="1400" b="1" u="sng" dirty="0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=%2Ftmp%2Fd529ee18-030a-11e6-9fd0-fa163e9e678a%2F1tmpd529ee18030a11e69fd0fa163e9e678a_1&amp;name=</a:t>
            </a:r>
            <a:r>
              <a:rPr lang="de-DE" sz="1400" b="1" u="sng" dirty="0" err="1" smtClean="0">
                <a:solidFill>
                  <a:schemeClr val="tx2">
                    <a:lumMod val="75000"/>
                  </a:schemeClr>
                </a:solidFill>
                <a:latin typeface="Courier"/>
                <a:cs typeface="Courier"/>
              </a:rPr>
              <a:t>stdout.txt</a:t>
            </a:r>
            <a:r>
              <a:rPr lang="de-DE" sz="1400" b="1" dirty="0" smtClean="0">
                <a:latin typeface="Courier"/>
                <a:cs typeface="Courier"/>
              </a:rPr>
              <a:t>"</a:t>
            </a:r>
            <a:r>
              <a:rPr lang="de-DE" sz="1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    "</a:t>
            </a:r>
            <a:r>
              <a:rPr lang="de-DE" sz="1400" dirty="0" err="1" smtClean="0">
                <a:latin typeface="Courier"/>
                <a:cs typeface="Courier"/>
              </a:rPr>
              <a:t>name</a:t>
            </a:r>
            <a:r>
              <a:rPr lang="de-DE" sz="1400" dirty="0" smtClean="0">
                <a:latin typeface="Courier"/>
                <a:cs typeface="Courier"/>
              </a:rPr>
              <a:t>": "</a:t>
            </a:r>
            <a:r>
              <a:rPr lang="de-DE" sz="1400" dirty="0" err="1" smtClean="0">
                <a:latin typeface="Courier"/>
                <a:cs typeface="Courier"/>
              </a:rPr>
              <a:t>stdout.txt</a:t>
            </a:r>
            <a:r>
              <a:rPr lang="de-DE" sz="1400" dirty="0" smtClean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},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{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    "</a:t>
            </a:r>
            <a:r>
              <a:rPr lang="de-DE" sz="1400" dirty="0" err="1" smtClean="0">
                <a:latin typeface="Courier"/>
                <a:cs typeface="Courier"/>
              </a:rPr>
              <a:t>url</a:t>
            </a:r>
            <a:r>
              <a:rPr lang="de-DE" sz="1400" dirty="0" smtClean="0">
                <a:latin typeface="Courier"/>
                <a:cs typeface="Courier"/>
              </a:rPr>
              <a:t>": </a:t>
            </a:r>
            <a:r>
              <a:rPr lang="de-DE" sz="1400" b="1" dirty="0" smtClean="0">
                <a:latin typeface="Courier"/>
                <a:cs typeface="Courier"/>
              </a:rPr>
              <a:t>"</a:t>
            </a:r>
            <a:r>
              <a:rPr lang="de-DE" sz="1400" b="1" dirty="0" err="1" smtClean="0">
                <a:latin typeface="Courier"/>
                <a:cs typeface="Courier"/>
              </a:rPr>
              <a:t>file?path</a:t>
            </a:r>
            <a:r>
              <a:rPr lang="de-DE" sz="1400" b="1" dirty="0" smtClean="0">
                <a:latin typeface="Courier"/>
                <a:cs typeface="Courier"/>
              </a:rPr>
              <a:t>=%2Ftmp%2Fd529ee18-030a-11e6-9fd0-fa163e9e678a%2F1tmpd529ee18030a11e69fd0fa163e9e678a_1&amp;name=</a:t>
            </a:r>
            <a:r>
              <a:rPr lang="de-DE" sz="1400" b="1" dirty="0" err="1" smtClean="0">
                <a:latin typeface="Courier"/>
                <a:cs typeface="Courier"/>
              </a:rPr>
              <a:t>stderr.txt</a:t>
            </a:r>
            <a:r>
              <a:rPr lang="de-DE" sz="1400" b="1" dirty="0" smtClean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    "</a:t>
            </a:r>
            <a:r>
              <a:rPr lang="de-DE" sz="1400" dirty="0" err="1" smtClean="0">
                <a:latin typeface="Courier"/>
                <a:cs typeface="Courier"/>
              </a:rPr>
              <a:t>name</a:t>
            </a:r>
            <a:r>
              <a:rPr lang="de-DE" sz="1400" dirty="0" smtClean="0">
                <a:latin typeface="Courier"/>
                <a:cs typeface="Courier"/>
              </a:rPr>
              <a:t>": "</a:t>
            </a:r>
            <a:r>
              <a:rPr lang="de-DE" sz="1400" dirty="0" err="1" smtClean="0">
                <a:latin typeface="Courier"/>
                <a:cs typeface="Courier"/>
              </a:rPr>
              <a:t>stderr.txt</a:t>
            </a:r>
            <a:r>
              <a:rPr lang="de-DE" sz="1400" dirty="0" smtClean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    }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    ], </a:t>
            </a:r>
          </a:p>
          <a:p>
            <a:pPr marL="0" indent="0">
              <a:buNone/>
            </a:pPr>
            <a:r>
              <a:rPr lang="de-DE" sz="1400" dirty="0" smtClean="0">
                <a:latin typeface="Courier"/>
                <a:cs typeface="Courier"/>
              </a:rPr>
              <a:t>...}</a:t>
            </a: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curl "http://localhost:8888/v1.0/</a:t>
            </a:r>
            <a:r>
              <a:rPr lang="en-US" sz="1400" b="1" u="sng" dirty="0" err="1" smtClean="0">
                <a:solidFill>
                  <a:srgbClr val="17375E"/>
                </a:solidFill>
                <a:latin typeface="Courier"/>
                <a:cs typeface="Courier"/>
              </a:rPr>
              <a:t>file?path</a:t>
            </a:r>
            <a:r>
              <a:rPr lang="en-US" sz="1400" b="1" u="sng" dirty="0" smtClean="0">
                <a:solidFill>
                  <a:srgbClr val="17375E"/>
                </a:solidFill>
                <a:latin typeface="Courier"/>
                <a:cs typeface="Courier"/>
              </a:rPr>
              <a:t>=%2Ftmp%2Fd529ee18-030a-11e6-9fd0-fa163e9e678a%2F1tmpd529ee18030a11e69fd0fa163e9e678a_1&amp;name=</a:t>
            </a:r>
            <a:r>
              <a:rPr lang="en-US" sz="1400" b="1" u="sng" dirty="0" err="1" smtClean="0">
                <a:solidFill>
                  <a:srgbClr val="17375E"/>
                </a:solidFill>
                <a:latin typeface="Courier"/>
                <a:cs typeface="Courier"/>
              </a:rPr>
              <a:t>stdout.txt</a:t>
            </a:r>
            <a:r>
              <a:rPr lang="en-US" sz="1400" dirty="0" smtClean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fgtest-2del3.cloud.ba.infn.it</a:t>
            </a:r>
          </a:p>
          <a:p>
            <a:pPr marL="0" indent="0">
              <a:buNone/>
            </a:pPr>
            <a:endParaRPr lang="en-US" sz="1400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b="1" dirty="0" smtClean="0">
              <a:latin typeface="Courier"/>
              <a:cs typeface="Courier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37500" y="3063875"/>
            <a:ext cx="31750" cy="2333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46500" y="6374094"/>
            <a:ext cx="5873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9750" y="6120807"/>
            <a:ext cx="418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case a plain text content is returned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7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url  </a:t>
            </a:r>
            <a:r>
              <a:rPr lang="en-US" sz="2400" dirty="0"/>
              <a:t>-X DELETE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localhost</a:t>
            </a:r>
            <a:r>
              <a:rPr lang="en-US" sz="2400" dirty="0">
                <a:hlinkClick r:id="rId2"/>
              </a:rPr>
              <a:t>:8888/v1.0/tasks</a:t>
            </a:r>
            <a:r>
              <a:rPr lang="en-US" sz="2400" dirty="0" smtClean="0">
                <a:hlinkClick r:id="rId2"/>
              </a:rPr>
              <a:t>/&lt;task_id&gt;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This call permanently removes any task reference from the  DB as well as the associated task directory in the </a:t>
            </a:r>
            <a:r>
              <a:rPr lang="en-US" sz="2400" dirty="0" err="1" smtClean="0"/>
              <a:t>APIServer</a:t>
            </a:r>
            <a:r>
              <a:rPr lang="en-US" sz="2400" dirty="0" smtClean="0"/>
              <a:t> front-end file system</a:t>
            </a:r>
          </a:p>
          <a:p>
            <a:endParaRPr lang="en-US" sz="2400" dirty="0" smtClean="0"/>
          </a:p>
          <a:p>
            <a:r>
              <a:rPr lang="en-US" sz="2400" dirty="0" smtClean="0"/>
              <a:t>DELETE action should not be performed by final users directly but rather by an administrator users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43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Runtime data and status change (PATCH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Tasks can save runtime information using runtime data feature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curl -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-H "Content-Type: application/</a:t>
            </a:r>
            <a:r>
              <a:rPr lang="en-US" sz="1800" dirty="0" err="1">
                <a:latin typeface="Courier"/>
                <a:cs typeface="Courier"/>
              </a:rPr>
              <a:t>json</a:t>
            </a:r>
            <a:r>
              <a:rPr lang="en-US" sz="1800" dirty="0">
                <a:latin typeface="Courier"/>
                <a:cs typeface="Courier"/>
              </a:rPr>
              <a:t>" -X </a:t>
            </a:r>
            <a:r>
              <a:rPr lang="en-US" sz="1800" b="1" dirty="0">
                <a:latin typeface="Courier"/>
                <a:cs typeface="Courier"/>
              </a:rPr>
              <a:t>PATCH</a:t>
            </a:r>
            <a:r>
              <a:rPr lang="en-US" sz="1800" dirty="0">
                <a:latin typeface="Courier"/>
                <a:cs typeface="Courier"/>
              </a:rPr>
              <a:t> -d '{"</a:t>
            </a:r>
            <a:r>
              <a:rPr lang="en-US" sz="1800" dirty="0" err="1">
                <a:latin typeface="Courier"/>
                <a:cs typeface="Courier"/>
              </a:rPr>
              <a:t>runtime_data</a:t>
            </a:r>
            <a:r>
              <a:rPr lang="en-US" sz="1800" dirty="0">
                <a:latin typeface="Courier"/>
                <a:cs typeface="Courier"/>
              </a:rPr>
              <a:t>": [ { "</a:t>
            </a:r>
            <a:r>
              <a:rPr lang="en-US" sz="1800" dirty="0" err="1">
                <a:latin typeface="Courier"/>
                <a:cs typeface="Courier"/>
              </a:rPr>
              <a:t>data_name</a:t>
            </a:r>
            <a:r>
              <a:rPr lang="en-US" sz="1800" dirty="0">
                <a:latin typeface="Courier"/>
                <a:cs typeface="Courier"/>
              </a:rPr>
              <a:t>": "</a:t>
            </a:r>
            <a:r>
              <a:rPr lang="en-US" sz="1800" dirty="0" err="1">
                <a:latin typeface="Courier"/>
                <a:cs typeface="Courier"/>
              </a:rPr>
              <a:t>test_data</a:t>
            </a:r>
            <a:r>
              <a:rPr lang="en-US" sz="1800" dirty="0">
                <a:latin typeface="Courier"/>
                <a:cs typeface="Courier"/>
              </a:rPr>
              <a:t>", "</a:t>
            </a:r>
            <a:r>
              <a:rPr lang="en-US" sz="1800" dirty="0" err="1">
                <a:latin typeface="Courier"/>
                <a:cs typeface="Courier"/>
              </a:rPr>
              <a:t>data_value</a:t>
            </a:r>
            <a:r>
              <a:rPr lang="en-US" sz="1800" dirty="0">
                <a:latin typeface="Courier"/>
                <a:cs typeface="Courier"/>
              </a:rPr>
              <a:t>": "</a:t>
            </a:r>
            <a:r>
              <a:rPr lang="en-US" sz="1800" dirty="0" err="1">
                <a:latin typeface="Courier"/>
                <a:cs typeface="Courier"/>
              </a:rPr>
              <a:t>test_value</a:t>
            </a:r>
            <a:r>
              <a:rPr lang="en-US" sz="1800" dirty="0">
                <a:latin typeface="Courier"/>
                <a:cs typeface="Courier"/>
              </a:rPr>
              <a:t>", "</a:t>
            </a:r>
            <a:r>
              <a:rPr lang="en-US" sz="1800" dirty="0" err="1">
                <a:latin typeface="Courier"/>
                <a:cs typeface="Courier"/>
              </a:rPr>
              <a:t>data_desc</a:t>
            </a:r>
            <a:r>
              <a:rPr lang="en-US" sz="1800" dirty="0">
                <a:latin typeface="Courier"/>
                <a:cs typeface="Courier"/>
              </a:rPr>
              <a:t>": "test description value"} ]}' </a:t>
            </a:r>
            <a:r>
              <a:rPr lang="en-US" sz="1800" u="sng" dirty="0" smtClean="0">
                <a:latin typeface="Courier"/>
                <a:cs typeface="Courier"/>
                <a:hlinkClick r:id="rId2"/>
              </a:rPr>
              <a:t>http</a:t>
            </a:r>
            <a:r>
              <a:rPr lang="en-US" sz="1800" u="sng" dirty="0">
                <a:latin typeface="Courier"/>
                <a:cs typeface="Courier"/>
                <a:hlinkClick r:id="rId2"/>
              </a:rPr>
              <a:t>://localhost:8888/v1.0/tasks/43?user=</a:t>
            </a:r>
            <a:r>
              <a:rPr lang="en-US" sz="1800" u="sng" dirty="0" smtClean="0">
                <a:latin typeface="Courier"/>
                <a:cs typeface="Courier"/>
                <a:hlinkClick r:id="rId2"/>
              </a:rPr>
              <a:t>brunor</a:t>
            </a:r>
            <a:endParaRPr lang="en-US" sz="1800" u="sng" dirty="0" smtClean="0">
              <a:latin typeface="Courier"/>
              <a:cs typeface="Courier"/>
            </a:endParaRPr>
          </a:p>
          <a:p>
            <a:pPr lvl="1"/>
            <a:r>
              <a:rPr lang="en-US" sz="1800" dirty="0" smtClean="0"/>
              <a:t>In Task details runtime data will be reported as:</a:t>
            </a:r>
          </a:p>
          <a:p>
            <a:pPr lvl="1"/>
            <a:endParaRPr lang="en-US" sz="1800" u="sng" dirty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sz="1800" u="sng" dirty="0" smtClean="0">
                <a:latin typeface="Courier"/>
                <a:cs typeface="Courier"/>
              </a:rPr>
              <a:t/>
            </a:r>
            <a:br>
              <a:rPr lang="en-US" sz="1800" u="sng" dirty="0" smtClean="0">
                <a:latin typeface="Courier"/>
                <a:cs typeface="Courier"/>
              </a:rPr>
            </a:br>
            <a:endParaRPr lang="en-US" sz="1800" u="sng" dirty="0" smtClean="0">
              <a:latin typeface="Courier"/>
              <a:cs typeface="Courier"/>
            </a:endParaRPr>
          </a:p>
          <a:p>
            <a:endParaRPr lang="en-US" sz="2000" dirty="0" smtClean="0"/>
          </a:p>
          <a:p>
            <a:r>
              <a:rPr lang="en-US" sz="2000" dirty="0" smtClean="0"/>
              <a:t>Users may enforce status change with:</a:t>
            </a:r>
          </a:p>
          <a:p>
            <a:pPr lvl="1"/>
            <a:r>
              <a:rPr lang="en-US" sz="1800" dirty="0">
                <a:latin typeface="Courier"/>
                <a:cs typeface="Courier"/>
              </a:rPr>
              <a:t>curl -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-H "Content-Type: application/</a:t>
            </a:r>
            <a:r>
              <a:rPr lang="en-US" sz="1800" dirty="0" err="1">
                <a:latin typeface="Courier"/>
                <a:cs typeface="Courier"/>
              </a:rPr>
              <a:t>json</a:t>
            </a:r>
            <a:r>
              <a:rPr lang="en-US" sz="1800" dirty="0">
                <a:latin typeface="Courier"/>
                <a:cs typeface="Courier"/>
              </a:rPr>
              <a:t>" -X PATCH -d '{"status": "CANCELLED" }' </a:t>
            </a:r>
            <a:r>
              <a:rPr lang="en-US" sz="1800" dirty="0">
                <a:latin typeface="Courier"/>
                <a:cs typeface="Courier"/>
                <a:hlinkClick r:id="rId2"/>
              </a:rPr>
              <a:t>http://localhost:8888/v1.0/tasks/43?user=</a:t>
            </a:r>
            <a:r>
              <a:rPr lang="en-US" sz="1800" dirty="0" smtClean="0">
                <a:latin typeface="Courier"/>
                <a:cs typeface="Courier"/>
                <a:hlinkClick r:id="rId2"/>
              </a:rPr>
              <a:t>brunor</a:t>
            </a:r>
            <a:endParaRPr lang="en-US" sz="1800" dirty="0" smtClean="0">
              <a:latin typeface="Courier"/>
              <a:cs typeface="Courier"/>
            </a:endParaRP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his call must be foreseen by the Executor Interface (</a:t>
            </a:r>
            <a:r>
              <a:rPr lang="en-US" sz="1800" dirty="0" err="1" smtClean="0"/>
              <a:t>GridEngine</a:t>
            </a:r>
            <a:r>
              <a:rPr lang="en-US" sz="1800" dirty="0" smtClean="0"/>
              <a:t> does not support it)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2005" y="3397039"/>
            <a:ext cx="6002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"</a:t>
            </a:r>
            <a:r>
              <a:rPr lang="en-US" sz="1200" dirty="0" err="1">
                <a:latin typeface="Courier"/>
                <a:cs typeface="Courier"/>
              </a:rPr>
              <a:t>runtime_data</a:t>
            </a:r>
            <a:r>
              <a:rPr lang="en-US" sz="1200" dirty="0">
                <a:latin typeface="Courier"/>
                <a:cs typeface="Courier"/>
              </a:rPr>
              <a:t>" : [ { "</a:t>
            </a:r>
            <a:r>
              <a:rPr lang="en-US" sz="1200" dirty="0" err="1">
                <a:latin typeface="Courier"/>
                <a:cs typeface="Courier"/>
              </a:rPr>
              <a:t>data_name</a:t>
            </a:r>
            <a:r>
              <a:rPr lang="en-US" sz="1200" dirty="0">
                <a:latin typeface="Courier"/>
                <a:cs typeface="Courier"/>
              </a:rPr>
              <a:t>":  "name"</a:t>
            </a:r>
          </a:p>
          <a:p>
            <a:r>
              <a:rPr lang="en-US" sz="1200" dirty="0">
                <a:latin typeface="Courier"/>
                <a:cs typeface="Courier"/>
              </a:rPr>
              <a:t>                       ,"</a:t>
            </a:r>
            <a:r>
              <a:rPr lang="en-US" sz="1200" dirty="0" err="1">
                <a:latin typeface="Courier"/>
                <a:cs typeface="Courier"/>
              </a:rPr>
              <a:t>data_value</a:t>
            </a:r>
            <a:r>
              <a:rPr lang="en-US" sz="1200" dirty="0">
                <a:latin typeface="Courier"/>
                <a:cs typeface="Courier"/>
              </a:rPr>
              <a:t>": "value"</a:t>
            </a:r>
          </a:p>
          <a:p>
            <a:r>
              <a:rPr lang="en-US" sz="1200" dirty="0">
                <a:latin typeface="Courier"/>
                <a:cs typeface="Courier"/>
              </a:rPr>
              <a:t>                       ,"</a:t>
            </a:r>
            <a:r>
              <a:rPr lang="en-US" sz="1200" dirty="0" err="1">
                <a:latin typeface="Courier"/>
                <a:cs typeface="Courier"/>
              </a:rPr>
              <a:t>data_desc</a:t>
            </a:r>
            <a:r>
              <a:rPr lang="en-US" sz="1200" dirty="0">
                <a:latin typeface="Courier"/>
                <a:cs typeface="Courier"/>
              </a:rPr>
              <a:t>": "description of the value”</a:t>
            </a:r>
          </a:p>
          <a:p>
            <a:r>
              <a:rPr lang="de-DE" sz="1200" dirty="0">
                <a:latin typeface="Courier"/>
                <a:cs typeface="Courier"/>
              </a:rPr>
              <a:t>                    }, ... </a:t>
            </a:r>
            <a:r>
              <a:rPr lang="de-DE" sz="1200" dirty="0" smtClean="0">
                <a:latin typeface="Courier"/>
                <a:cs typeface="Courier"/>
              </a:rPr>
              <a:t>]</a:t>
            </a:r>
            <a:endParaRPr lang="en-US" sz="1600" u="sng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504627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List (GET)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List all applications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sz="2000" dirty="0">
                <a:latin typeface="Courier"/>
                <a:cs typeface="Courier"/>
              </a:rPr>
              <a:t>curl </a:t>
            </a:r>
            <a:r>
              <a:rPr lang="en-US" sz="2000" dirty="0">
                <a:latin typeface="Courier"/>
                <a:cs typeface="Courier"/>
                <a:hlinkClick r:id="rId2"/>
              </a:rPr>
              <a:t>http://localhost:8888/v1.0/applications</a:t>
            </a:r>
            <a:r>
              <a:rPr lang="en-US" sz="2000" dirty="0" smtClean="0">
                <a:latin typeface="Courier"/>
                <a:cs typeface="Courier"/>
                <a:hlinkClick r:id="rId2"/>
              </a:rPr>
              <a:t>/</a:t>
            </a:r>
            <a:endParaRPr lang="en-US" sz="2000" dirty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List the app having the given id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curl </a:t>
            </a:r>
            <a:r>
              <a:rPr lang="en-US" sz="2000" dirty="0">
                <a:latin typeface="Courier"/>
                <a:cs typeface="Courier"/>
                <a:hlinkClick r:id="rId3"/>
              </a:rPr>
              <a:t>http://localhost:8888/v1.0/applications</a:t>
            </a:r>
            <a:r>
              <a:rPr lang="en-US" sz="2000" dirty="0" smtClean="0">
                <a:latin typeface="Courier"/>
                <a:cs typeface="Courier"/>
                <a:hlinkClick r:id="rId3"/>
              </a:rPr>
              <a:t>/&lt;id&gt;</a:t>
            </a:r>
            <a:endParaRPr lang="en-US" sz="2000" dirty="0" smtClean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79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0" y="337008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Application installation (POST)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4950" y="1977090"/>
            <a:ext cx="8229600" cy="34004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Curl -</a:t>
            </a:r>
            <a:r>
              <a:rPr lang="en-US" sz="1100" dirty="0">
                <a:latin typeface="Courier"/>
                <a:cs typeface="Courier"/>
              </a:rPr>
              <a:t>H "Content-Type: application/</a:t>
            </a:r>
            <a:r>
              <a:rPr lang="en-US" sz="1100" dirty="0" err="1" smtClean="0">
                <a:latin typeface="Courier"/>
                <a:cs typeface="Courier"/>
              </a:rPr>
              <a:t>json</a:t>
            </a:r>
            <a:r>
              <a:rPr lang="en-US" sz="1100" dirty="0" smtClean="0">
                <a:latin typeface="Courier"/>
                <a:cs typeface="Courier"/>
              </a:rPr>
              <a:t>”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smtClean="0">
                <a:latin typeface="Courier"/>
                <a:cs typeface="Courier"/>
              </a:rPr>
              <a:t> </a:t>
            </a:r>
            <a:r>
              <a:rPr lang="en-US" sz="1100" dirty="0">
                <a:latin typeface="Courier"/>
                <a:cs typeface="Courier"/>
              </a:rPr>
              <a:t>-X POST -d '{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"outcome": "JOB",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"description": "hostname test application",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"name": "</a:t>
            </a:r>
            <a:r>
              <a:rPr lang="en-US" sz="1100" dirty="0" err="1">
                <a:latin typeface="Courier"/>
                <a:cs typeface="Courier"/>
              </a:rPr>
              <a:t>hostname_test</a:t>
            </a:r>
            <a:r>
              <a:rPr lang="en-US" sz="11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"enabled": true,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"parameters": [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</a:t>
            </a:r>
            <a:r>
              <a:rPr lang="en-US" sz="1100" dirty="0" smtClean="0">
                <a:latin typeface="Courier"/>
                <a:cs typeface="Courier"/>
              </a:rPr>
              <a:t>{ "</a:t>
            </a:r>
            <a:r>
              <a:rPr lang="en-US" sz="1100" dirty="0">
                <a:latin typeface="Courier"/>
                <a:cs typeface="Courier"/>
              </a:rPr>
              <a:t>description": "",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"value": "</a:t>
            </a:r>
            <a:r>
              <a:rPr lang="en-US" sz="1100" dirty="0" err="1">
                <a:latin typeface="Courier"/>
                <a:cs typeface="Courier"/>
              </a:rPr>
              <a:t>GridEngine</a:t>
            </a:r>
            <a:r>
              <a:rPr lang="en-US" sz="11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"name": "</a:t>
            </a:r>
            <a:r>
              <a:rPr lang="en-US" sz="1100" dirty="0" err="1" smtClean="0">
                <a:latin typeface="Courier"/>
                <a:cs typeface="Courier"/>
              </a:rPr>
              <a:t>target_executor</a:t>
            </a:r>
            <a:r>
              <a:rPr lang="en-US" sz="1100" dirty="0" smtClean="0">
                <a:latin typeface="Courier"/>
                <a:cs typeface="Courier"/>
              </a:rPr>
              <a:t>” </a:t>
            </a:r>
            <a:r>
              <a:rPr lang="en-US" sz="1100" dirty="0">
                <a:latin typeface="Courier"/>
                <a:cs typeface="Courier"/>
              </a:rPr>
              <a:t>},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</a:t>
            </a:r>
            <a:r>
              <a:rPr lang="en-US" sz="1100" dirty="0" smtClean="0">
                <a:latin typeface="Courier"/>
                <a:cs typeface="Courier"/>
              </a:rPr>
              <a:t>{ "</a:t>
            </a:r>
            <a:r>
              <a:rPr lang="en-US" sz="1100" dirty="0">
                <a:latin typeface="Courier"/>
                <a:cs typeface="Courier"/>
              </a:rPr>
              <a:t>description": "",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"value": "/bin/hostname",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"name": "</a:t>
            </a:r>
            <a:r>
              <a:rPr lang="en-US" sz="1100" dirty="0" err="1" smtClean="0">
                <a:latin typeface="Courier"/>
                <a:cs typeface="Courier"/>
              </a:rPr>
              <a:t>jobdesc_executable</a:t>
            </a:r>
            <a:r>
              <a:rPr lang="en-US" sz="1100" dirty="0" smtClean="0">
                <a:latin typeface="Courier"/>
                <a:cs typeface="Courier"/>
              </a:rPr>
              <a:t>” </a:t>
            </a:r>
            <a:r>
              <a:rPr lang="en-US" sz="1100" dirty="0">
                <a:latin typeface="Courier"/>
                <a:cs typeface="Courier"/>
              </a:rPr>
              <a:t>},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</a:t>
            </a:r>
            <a:r>
              <a:rPr lang="en-US" sz="1100" dirty="0" smtClean="0">
                <a:latin typeface="Courier"/>
                <a:cs typeface="Courier"/>
              </a:rPr>
              <a:t>{ "</a:t>
            </a:r>
            <a:r>
              <a:rPr lang="en-US" sz="1100" dirty="0">
                <a:latin typeface="Courier"/>
                <a:cs typeface="Courier"/>
              </a:rPr>
              <a:t>description": "",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"value": "</a:t>
            </a:r>
            <a:r>
              <a:rPr lang="en-US" sz="1100" dirty="0" err="1">
                <a:latin typeface="Courier"/>
                <a:cs typeface="Courier"/>
              </a:rPr>
              <a:t>hostname_test_output.txt</a:t>
            </a:r>
            <a:r>
              <a:rPr lang="en-US" sz="1100" dirty="0">
                <a:latin typeface="Courier"/>
                <a:cs typeface="Courier"/>
              </a:rPr>
              <a:t>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"name": "</a:t>
            </a:r>
            <a:r>
              <a:rPr lang="en-US" sz="1100" dirty="0" err="1" smtClean="0">
                <a:latin typeface="Courier"/>
                <a:cs typeface="Courier"/>
              </a:rPr>
              <a:t>jobdesc_output</a:t>
            </a:r>
            <a:r>
              <a:rPr lang="en-US" sz="1100" dirty="0" smtClean="0">
                <a:latin typeface="Courier"/>
                <a:cs typeface="Courier"/>
              </a:rPr>
              <a:t>” }</a:t>
            </a:r>
            <a:r>
              <a:rPr lang="en-US" sz="11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</a:t>
            </a:r>
            <a:r>
              <a:rPr lang="en-US" sz="1100" dirty="0" smtClean="0">
                <a:latin typeface="Courier"/>
                <a:cs typeface="Courier"/>
              </a:rPr>
              <a:t>{ "</a:t>
            </a:r>
            <a:r>
              <a:rPr lang="en-US" sz="1100" dirty="0">
                <a:latin typeface="Courier"/>
                <a:cs typeface="Courier"/>
              </a:rPr>
              <a:t>description": "",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"value": " </a:t>
            </a:r>
            <a:r>
              <a:rPr lang="en-US" sz="1100" dirty="0" err="1">
                <a:latin typeface="Courier"/>
                <a:cs typeface="Courier"/>
              </a:rPr>
              <a:t>hostname_test_error.txt</a:t>
            </a:r>
            <a:r>
              <a:rPr lang="en-US" sz="1100" dirty="0">
                <a:latin typeface="Courier"/>
                <a:cs typeface="Courier"/>
              </a:rPr>
              <a:t> ",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    "name": "</a:t>
            </a:r>
            <a:r>
              <a:rPr lang="en-US" sz="1100" dirty="0" err="1" smtClean="0">
                <a:latin typeface="Courier"/>
                <a:cs typeface="Courier"/>
              </a:rPr>
              <a:t>jobdesc_error</a:t>
            </a:r>
            <a:r>
              <a:rPr lang="en-US" sz="1100" dirty="0" smtClean="0">
                <a:latin typeface="Courier"/>
                <a:cs typeface="Courier"/>
              </a:rPr>
              <a:t>” }</a:t>
            </a:r>
            <a:endParaRPr lang="en-US" sz="11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],</a:t>
            </a:r>
          </a:p>
          <a:p>
            <a:pPr marL="0" indent="0">
              <a:buNone/>
            </a:pPr>
            <a:r>
              <a:rPr lang="en-US" sz="1100" dirty="0">
                <a:latin typeface="Courier"/>
                <a:cs typeface="Courier"/>
              </a:rPr>
              <a:t>  </a:t>
            </a:r>
            <a:endParaRPr lang="en-US" sz="1100" dirty="0" smtClean="0">
              <a:latin typeface="Courier"/>
              <a:cs typeface="Courier"/>
            </a:endParaRPr>
          </a:p>
          <a:p>
            <a:r>
              <a:rPr lang="en-US" sz="1600" dirty="0" smtClean="0"/>
              <a:t>Please notice that infrastructures are referenced directly and not using IDs. This because API calls for infrastructure haven’t been implemented yet</a:t>
            </a:r>
            <a:endParaRPr lang="en-US" sz="1600" b="1" dirty="0"/>
          </a:p>
          <a:p>
            <a:pPr marL="0" indent="0">
              <a:buNone/>
            </a:pPr>
            <a:endParaRPr lang="en-US" sz="1000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21908" y="2281795"/>
            <a:ext cx="4989104" cy="3400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"infrastructures": [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{ "name": "</a:t>
            </a:r>
            <a:r>
              <a:rPr lang="en-US" sz="1100" dirty="0" err="1" smtClean="0">
                <a:latin typeface="Courier"/>
                <a:cs typeface="Courier"/>
              </a:rPr>
              <a:t>hostname_test@localhost</a:t>
            </a:r>
            <a:r>
              <a:rPr lang="en-US" sz="1100" dirty="0" smtClean="0">
                <a:latin typeface="Courier"/>
                <a:cs typeface="Courier"/>
              </a:rPr>
              <a:t> (SSH)",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"virtual": false,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"enabled": true,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"parameters": [{ "value": "</a:t>
            </a:r>
            <a:r>
              <a:rPr lang="en-US" sz="1100" dirty="0" err="1" smtClean="0">
                <a:latin typeface="Courier"/>
                <a:cs typeface="Courier"/>
              </a:rPr>
              <a:t>ssh</a:t>
            </a:r>
            <a:r>
              <a:rPr lang="en-US" sz="1100" dirty="0" smtClean="0">
                <a:latin typeface="Courier"/>
                <a:cs typeface="Courier"/>
              </a:rPr>
              <a:t>://localhost:22",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                 "name": "</a:t>
            </a:r>
            <a:r>
              <a:rPr lang="en-US" sz="1100" dirty="0" err="1" smtClean="0">
                <a:latin typeface="Courier"/>
                <a:cs typeface="Courier"/>
              </a:rPr>
              <a:t>jobservice</a:t>
            </a:r>
            <a:r>
              <a:rPr lang="en-US" sz="1100" dirty="0" smtClean="0">
                <a:latin typeface="Courier"/>
                <a:cs typeface="Courier"/>
              </a:rPr>
              <a:t>” },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               { "value": "</a:t>
            </a:r>
            <a:r>
              <a:rPr lang="en-US" sz="1100" dirty="0" err="1" smtClean="0">
                <a:latin typeface="Courier"/>
                <a:cs typeface="Courier"/>
              </a:rPr>
              <a:t>jobtest</a:t>
            </a:r>
            <a:r>
              <a:rPr lang="en-US" sz="1100" dirty="0" smtClean="0">
                <a:latin typeface="Courier"/>
                <a:cs typeface="Courier"/>
              </a:rPr>
              <a:t>",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                 "name": "username”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smtClean="0">
                <a:latin typeface="Courier"/>
                <a:cs typeface="Courier"/>
              </a:rPr>
              <a:t>},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               { "value": "4DuWEMCHy6Nk”,</a:t>
            </a:r>
            <a:br>
              <a:rPr lang="en-US" sz="1100" dirty="0" smtClean="0">
                <a:latin typeface="Courier"/>
                <a:cs typeface="Courier"/>
              </a:rPr>
            </a:br>
            <a:r>
              <a:rPr lang="en-US" sz="1100" dirty="0" smtClean="0">
                <a:latin typeface="Courier"/>
                <a:cs typeface="Courier"/>
              </a:rPr>
              <a:t>                       "name": "password”</a:t>
            </a:r>
            <a:r>
              <a:rPr lang="en-US" sz="1100" dirty="0">
                <a:latin typeface="Courier"/>
                <a:cs typeface="Courier"/>
              </a:rPr>
              <a:t> </a:t>
            </a:r>
            <a:r>
              <a:rPr lang="en-US" sz="1100" dirty="0" smtClean="0">
                <a:latin typeface="Courier"/>
                <a:cs typeface="Courier"/>
              </a:rPr>
              <a:t>}],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      "description": "infrastructure for </a:t>
            </a:r>
            <a:r>
              <a:rPr lang="en-US" sz="1100" dirty="0" err="1" smtClean="0">
                <a:latin typeface="Courier"/>
                <a:cs typeface="Courier"/>
              </a:rPr>
              <a:t>hostname_test</a:t>
            </a:r>
            <a:r>
              <a:rPr lang="en-US" sz="1100" dirty="0" smtClean="0">
                <a:latin typeface="Courier"/>
                <a:cs typeface="Courier"/>
              </a:rPr>
              <a:t>"}]</a:t>
            </a:r>
          </a:p>
          <a:p>
            <a:pPr marL="0" indent="0">
              <a:buFont typeface="Arial"/>
              <a:buNone/>
            </a:pPr>
            <a:r>
              <a:rPr lang="en-US" sz="1100" dirty="0" smtClean="0">
                <a:latin typeface="Courier"/>
                <a:cs typeface="Courier"/>
              </a:rPr>
              <a:t>}' http://localhost:8888/v1.0/applications</a:t>
            </a:r>
          </a:p>
          <a:p>
            <a:pPr marL="457200" lvl="1" indent="0">
              <a:buFont typeface="Arial"/>
              <a:buNone/>
            </a:pPr>
            <a:endParaRPr lang="en-US" sz="1000" dirty="0" smtClean="0">
              <a:latin typeface="Courier"/>
              <a:cs typeface="Courier"/>
            </a:endParaRPr>
          </a:p>
          <a:p>
            <a:pPr marL="457200" lvl="1" indent="0">
              <a:buFont typeface="Arial"/>
              <a:buNone/>
            </a:pP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849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78333" y="1749529"/>
            <a:ext cx="8229600" cy="5071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framework to build </a:t>
            </a:r>
            <a:r>
              <a:rPr lang="en-US" b="1" dirty="0" smtClean="0"/>
              <a:t>Science Gateways:</a:t>
            </a:r>
          </a:p>
          <a:p>
            <a:pPr lvl="1"/>
            <a:r>
              <a:rPr lang="en-US" dirty="0"/>
              <a:t>"A Science Gateway is a community-developed set of tools, applications, and data that is integrated via a portal or a suite of applications, usually in a graphical user interface, that is further customized to meet the needs of a specific community." </a:t>
            </a:r>
            <a:r>
              <a:rPr lang="en-US" dirty="0">
                <a:hlinkClick r:id="rId2"/>
              </a:rPr>
              <a:t>TeraGrid</a:t>
            </a:r>
            <a:r>
              <a:rPr lang="en-US" dirty="0" smtClean="0">
                <a:hlinkClick r:id="rId2"/>
              </a:rPr>
              <a:t>-XSEDE</a:t>
            </a:r>
            <a:endParaRPr lang="en-US" dirty="0" smtClean="0"/>
          </a:p>
          <a:p>
            <a:pPr lvl="2"/>
            <a:r>
              <a:rPr lang="en-US" dirty="0" smtClean="0"/>
              <a:t>Serves Community</a:t>
            </a:r>
          </a:p>
          <a:p>
            <a:pPr lvl="2"/>
            <a:r>
              <a:rPr lang="en-US" dirty="0" smtClean="0"/>
              <a:t>Tools applications and data integration</a:t>
            </a:r>
          </a:p>
          <a:p>
            <a:pPr lvl="2"/>
            <a:r>
              <a:rPr lang="en-US" dirty="0" smtClean="0"/>
              <a:t>Provides GUI (Web, desktop and mobile applications)</a:t>
            </a:r>
          </a:p>
          <a:p>
            <a:pPr lvl="2"/>
            <a:r>
              <a:rPr lang="en-US" dirty="0" smtClean="0"/>
              <a:t>Customization</a:t>
            </a:r>
          </a:p>
          <a:p>
            <a:pPr lvl="1"/>
            <a:r>
              <a:rPr lang="en-US" dirty="0" err="1" smtClean="0"/>
              <a:t>FutureGateway</a:t>
            </a:r>
            <a:r>
              <a:rPr lang="en-US" dirty="0" smtClean="0"/>
              <a:t> is the evolution of another product named: Catania Science Gateway Framework (</a:t>
            </a:r>
            <a:r>
              <a:rPr lang="en-US" dirty="0" smtClean="0">
                <a:hlinkClick r:id="rId3"/>
              </a:rPr>
              <a:t>CSGF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FG improves CSGF from well identified weakness especially those things addressing the learning curve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FutureGateway</a:t>
            </a:r>
            <a:r>
              <a:rPr lang="en-US" dirty="0" smtClean="0"/>
              <a:t> (FG)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7" y="6409072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89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40</a:t>
            </a:fld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FutureGateway</a:t>
            </a:r>
            <a:r>
              <a:rPr lang="en-US" sz="4000" dirty="0" smtClean="0"/>
              <a:t> API Usage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2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970"/>
            <a:ext cx="8229600" cy="4249705"/>
          </a:xfrm>
        </p:spPr>
        <p:txBody>
          <a:bodyPr anchor="t">
            <a:normAutofit lnSpcReduction="10000"/>
          </a:bodyPr>
          <a:lstStyle/>
          <a:p>
            <a:r>
              <a:rPr lang="it-IT" sz="2800" dirty="0" err="1" smtClean="0"/>
              <a:t>Till</a:t>
            </a:r>
            <a:r>
              <a:rPr lang="it-IT" sz="2800" dirty="0" smtClean="0"/>
              <a:t> </a:t>
            </a:r>
            <a:r>
              <a:rPr lang="it-IT" sz="2800" dirty="0" err="1" smtClean="0"/>
              <a:t>now</a:t>
            </a:r>
            <a:r>
              <a:rPr lang="it-IT" sz="2800" dirty="0" smtClean="0"/>
              <a:t> the use of </a:t>
            </a:r>
            <a:r>
              <a:rPr lang="it-IT" sz="2800" dirty="0" err="1" smtClean="0"/>
              <a:t>curl</a:t>
            </a:r>
            <a:r>
              <a:rPr lang="it-IT" sz="2800" dirty="0" smtClean="0"/>
              <a:t> </a:t>
            </a:r>
            <a:r>
              <a:rPr lang="it-IT" sz="2800" dirty="0" err="1" smtClean="0"/>
              <a:t>has</a:t>
            </a:r>
            <a:r>
              <a:rPr lang="it-IT" sz="2800" dirty="0" smtClean="0"/>
              <a:t> </a:t>
            </a:r>
            <a:r>
              <a:rPr lang="it-IT" sz="2800" dirty="0" err="1" smtClean="0"/>
              <a:t>been</a:t>
            </a:r>
            <a:r>
              <a:rPr lang="it-IT" sz="2800" dirty="0" smtClean="0"/>
              <a:t> </a:t>
            </a:r>
            <a:r>
              <a:rPr lang="it-IT" sz="2800" dirty="0" err="1" smtClean="0"/>
              <a:t>shown</a:t>
            </a:r>
            <a:r>
              <a:rPr lang="it-IT" sz="2800" dirty="0" smtClean="0"/>
              <a:t>; FG REST </a:t>
            </a:r>
            <a:r>
              <a:rPr lang="it-IT" sz="2800" dirty="0" err="1" smtClean="0"/>
              <a:t>APIs</a:t>
            </a:r>
            <a:r>
              <a:rPr lang="it-IT" sz="2800" dirty="0" smtClean="0"/>
              <a:t> </a:t>
            </a:r>
            <a:r>
              <a:rPr lang="it-IT" sz="2800" dirty="0" err="1" smtClean="0"/>
              <a:t>may</a:t>
            </a:r>
            <a:r>
              <a:rPr lang="it-IT" sz="2800" dirty="0" smtClean="0"/>
              <a:t> be </a:t>
            </a:r>
            <a:r>
              <a:rPr lang="it-IT" sz="2800" dirty="0" err="1" smtClean="0"/>
              <a:t>called</a:t>
            </a:r>
            <a:r>
              <a:rPr lang="it-IT" sz="2800" dirty="0" smtClean="0"/>
              <a:t> by </a:t>
            </a:r>
            <a:r>
              <a:rPr lang="it-IT" sz="2800" dirty="0" err="1" smtClean="0"/>
              <a:t>other</a:t>
            </a:r>
            <a:r>
              <a:rPr lang="it-IT" sz="2800" dirty="0" smtClean="0"/>
              <a:t> </a:t>
            </a:r>
            <a:r>
              <a:rPr lang="it-IT" sz="2800" dirty="0" err="1" smtClean="0"/>
              <a:t>sources</a:t>
            </a:r>
            <a:r>
              <a:rPr lang="it-IT" sz="2800" dirty="0" smtClean="0"/>
              <a:t>; in </a:t>
            </a:r>
            <a:r>
              <a:rPr lang="it-IT" sz="2800" dirty="0" err="1" smtClean="0"/>
              <a:t>particular</a:t>
            </a:r>
            <a:r>
              <a:rPr lang="it-IT" sz="2800" dirty="0" smtClean="0"/>
              <a:t>:</a:t>
            </a:r>
          </a:p>
          <a:p>
            <a:pPr lvl="1"/>
            <a:r>
              <a:rPr lang="it-IT" sz="2400" dirty="0" smtClean="0"/>
              <a:t>AJAX</a:t>
            </a:r>
          </a:p>
          <a:p>
            <a:pPr lvl="1"/>
            <a:r>
              <a:rPr lang="it-IT" sz="2400" dirty="0" err="1" smtClean="0"/>
              <a:t>Liferay</a:t>
            </a:r>
            <a:r>
              <a:rPr lang="it-IT" sz="2400" dirty="0" smtClean="0"/>
              <a:t> </a:t>
            </a:r>
            <a:r>
              <a:rPr lang="it-IT" sz="2400" dirty="0" err="1" smtClean="0"/>
              <a:t>portlets</a:t>
            </a:r>
            <a:endParaRPr lang="it-IT" sz="2400" dirty="0" smtClean="0"/>
          </a:p>
          <a:p>
            <a:r>
              <a:rPr lang="en-US" sz="2800" dirty="0" smtClean="0"/>
              <a:t>The use of REST APIs opens to many other programming languages and/or web architectures</a:t>
            </a:r>
          </a:p>
          <a:p>
            <a:r>
              <a:rPr lang="en-US" sz="2800" dirty="0"/>
              <a:t>Many infrastructures </a:t>
            </a:r>
            <a:r>
              <a:rPr lang="en-US" sz="2800" dirty="0" smtClean="0"/>
              <a:t>require </a:t>
            </a:r>
            <a:r>
              <a:rPr lang="en-US" sz="2800" dirty="0"/>
              <a:t>the access to X509 proxy certificates; a VPN service allow to access the </a:t>
            </a:r>
            <a:r>
              <a:rPr lang="en-US" sz="2800" dirty="0" err="1"/>
              <a:t>eTokenServer</a:t>
            </a:r>
            <a:r>
              <a:rPr lang="en-US" sz="2800" dirty="0"/>
              <a:t> service </a:t>
            </a:r>
            <a:r>
              <a:rPr lang="en-US" sz="2800" dirty="0" err="1"/>
              <a:t>wich</a:t>
            </a:r>
            <a:r>
              <a:rPr lang="en-US" sz="2800" dirty="0"/>
              <a:t> provides Robot Proxy certificates (</a:t>
            </a:r>
            <a:r>
              <a:rPr lang="en-US" sz="2800" dirty="0" err="1"/>
              <a:t>Grid&amp;Cloud</a:t>
            </a:r>
            <a:r>
              <a:rPr lang="en-US" sz="2800" dirty="0"/>
              <a:t> Engine)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29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2190"/>
            <a:ext cx="8229600" cy="1275711"/>
          </a:xfrm>
        </p:spPr>
        <p:txBody>
          <a:bodyPr/>
          <a:lstStyle/>
          <a:p>
            <a:r>
              <a:rPr lang="en-US" sz="2000" dirty="0" smtClean="0"/>
              <a:t>REST calls can be executed from interactive HTML5 pages using AJAX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14658" y="2292130"/>
            <a:ext cx="6629543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Courier"/>
                <a:cs typeface="Courier"/>
              </a:rPr>
              <a:t>$.</a:t>
            </a:r>
            <a:r>
              <a:rPr lang="de-DE" sz="1400" dirty="0" err="1" smtClean="0">
                <a:latin typeface="Courier"/>
                <a:cs typeface="Courier"/>
              </a:rPr>
              <a:t>ajax</a:t>
            </a:r>
            <a:r>
              <a:rPr lang="de-DE" sz="1400" dirty="0" smtClean="0">
                <a:latin typeface="Courier"/>
                <a:cs typeface="Courier"/>
              </a:rPr>
              <a:t>({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</a:t>
            </a:r>
            <a:r>
              <a:rPr lang="de-DE" sz="1400" dirty="0" err="1" smtClean="0">
                <a:latin typeface="Courier"/>
                <a:cs typeface="Courier"/>
              </a:rPr>
              <a:t>url</a:t>
            </a:r>
            <a:r>
              <a:rPr lang="de-DE" sz="1400" dirty="0" smtClean="0">
                <a:latin typeface="Courier"/>
                <a:cs typeface="Courier"/>
              </a:rPr>
              <a:t>:  </a:t>
            </a:r>
            <a:r>
              <a:rPr lang="de-DE" sz="1400" dirty="0" err="1" smtClean="0">
                <a:latin typeface="Courier"/>
                <a:cs typeface="Courier"/>
              </a:rPr>
              <a:t>webapp_settings.apiserver_proto</a:t>
            </a:r>
            <a:r>
              <a:rPr lang="de-DE" sz="1400" dirty="0" smtClean="0">
                <a:latin typeface="Courier"/>
                <a:cs typeface="Courier"/>
              </a:rPr>
              <a:t>+'://'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     +</a:t>
            </a:r>
            <a:r>
              <a:rPr lang="de-DE" sz="1400" dirty="0" err="1" smtClean="0">
                <a:latin typeface="Courier"/>
                <a:cs typeface="Courier"/>
              </a:rPr>
              <a:t>webapp_settings.apiserver_host</a:t>
            </a:r>
            <a:r>
              <a:rPr lang="de-DE" sz="1400" dirty="0" smtClean="0">
                <a:latin typeface="Courier"/>
                <a:cs typeface="Courier"/>
              </a:rPr>
              <a:t> +':'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     +</a:t>
            </a:r>
            <a:r>
              <a:rPr lang="de-DE" sz="1400" dirty="0" err="1" smtClean="0">
                <a:latin typeface="Courier"/>
                <a:cs typeface="Courier"/>
              </a:rPr>
              <a:t>webapp_settings.apiserver_port</a:t>
            </a:r>
            <a:endParaRPr lang="de-DE" sz="1400" dirty="0" smtClean="0">
              <a:latin typeface="Courier"/>
              <a:cs typeface="Courier"/>
            </a:endParaRPr>
          </a:p>
          <a:p>
            <a:r>
              <a:rPr lang="de-DE" sz="1400" dirty="0" smtClean="0">
                <a:latin typeface="Courier"/>
                <a:cs typeface="Courier"/>
              </a:rPr>
              <a:t>          +</a:t>
            </a:r>
            <a:r>
              <a:rPr lang="de-DE" sz="1400" dirty="0" err="1" smtClean="0">
                <a:latin typeface="Courier"/>
                <a:cs typeface="Courier"/>
              </a:rPr>
              <a:t>webapp_settings.apiserver_path</a:t>
            </a:r>
            <a:r>
              <a:rPr lang="de-DE" sz="1400" dirty="0" smtClean="0">
                <a:latin typeface="Courier"/>
                <a:cs typeface="Courier"/>
              </a:rPr>
              <a:t> +'/'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     +</a:t>
            </a:r>
            <a:r>
              <a:rPr lang="de-DE" sz="1400" dirty="0" err="1" smtClean="0">
                <a:latin typeface="Courier"/>
                <a:cs typeface="Courier"/>
              </a:rPr>
              <a:t>webapp_settings.apiserver_ver</a:t>
            </a:r>
            <a:r>
              <a:rPr lang="de-DE" sz="1400" dirty="0" smtClean="0">
                <a:latin typeface="Courier"/>
                <a:cs typeface="Courier"/>
              </a:rPr>
              <a:t> +'/</a:t>
            </a:r>
            <a:r>
              <a:rPr lang="de-DE" sz="1400" dirty="0" err="1" smtClean="0">
                <a:latin typeface="Courier"/>
                <a:cs typeface="Courier"/>
              </a:rPr>
              <a:t>tasks?user</a:t>
            </a:r>
            <a:r>
              <a:rPr lang="de-DE" sz="1400" dirty="0" smtClean="0">
                <a:latin typeface="Courier"/>
                <a:cs typeface="Courier"/>
              </a:rPr>
              <a:t>='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     +</a:t>
            </a:r>
            <a:r>
              <a:rPr lang="de-DE" sz="1400" dirty="0" err="1" smtClean="0">
                <a:latin typeface="Courier"/>
                <a:cs typeface="Courier"/>
              </a:rPr>
              <a:t>webapp_settings.username</a:t>
            </a:r>
            <a:r>
              <a:rPr lang="de-DE" sz="1400" dirty="0" smtClean="0">
                <a:latin typeface="Courier"/>
                <a:cs typeface="Courier"/>
              </a:rPr>
              <a:t>,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type: "POST",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</a:t>
            </a:r>
            <a:r>
              <a:rPr lang="de-DE" sz="1400" dirty="0" err="1" smtClean="0">
                <a:latin typeface="Courier"/>
                <a:cs typeface="Courier"/>
              </a:rPr>
              <a:t>cache</a:t>
            </a:r>
            <a:r>
              <a:rPr lang="de-DE" sz="1400" dirty="0" smtClean="0">
                <a:latin typeface="Courier"/>
                <a:cs typeface="Courier"/>
              </a:rPr>
              <a:t>: </a:t>
            </a:r>
            <a:r>
              <a:rPr lang="de-DE" sz="1400" dirty="0" err="1" smtClean="0">
                <a:latin typeface="Courier"/>
                <a:cs typeface="Courier"/>
              </a:rPr>
              <a:t>false</a:t>
            </a:r>
            <a:r>
              <a:rPr lang="de-DE" sz="1400" dirty="0" smtClean="0">
                <a:latin typeface="Courier"/>
                <a:cs typeface="Courier"/>
              </a:rPr>
              <a:t>,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</a:t>
            </a:r>
            <a:r>
              <a:rPr lang="de-DE" sz="1400" dirty="0" err="1" smtClean="0">
                <a:latin typeface="Courier"/>
                <a:cs typeface="Courier"/>
              </a:rPr>
              <a:t>dataType</a:t>
            </a:r>
            <a:r>
              <a:rPr lang="de-DE" sz="1400" dirty="0" smtClean="0">
                <a:latin typeface="Courier"/>
                <a:cs typeface="Courier"/>
              </a:rPr>
              <a:t>: "</a:t>
            </a:r>
            <a:r>
              <a:rPr lang="de-DE" sz="1400" dirty="0" err="1" smtClean="0">
                <a:latin typeface="Courier"/>
                <a:cs typeface="Courier"/>
              </a:rPr>
              <a:t>json</a:t>
            </a:r>
            <a:r>
              <a:rPr lang="de-DE" sz="1400" dirty="0" smtClean="0">
                <a:latin typeface="Courier"/>
                <a:cs typeface="Courier"/>
              </a:rPr>
              <a:t>",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</a:t>
            </a:r>
            <a:r>
              <a:rPr lang="de-DE" sz="1400" dirty="0" err="1" smtClean="0">
                <a:latin typeface="Courier"/>
                <a:cs typeface="Courier"/>
              </a:rPr>
              <a:t>contentType</a:t>
            </a:r>
            <a:r>
              <a:rPr lang="de-DE" sz="1400" dirty="0" smtClean="0">
                <a:latin typeface="Courier"/>
                <a:cs typeface="Courier"/>
              </a:rPr>
              <a:t>: "</a:t>
            </a:r>
            <a:r>
              <a:rPr lang="de-DE" sz="1400" dirty="0" err="1" smtClean="0">
                <a:latin typeface="Courier"/>
                <a:cs typeface="Courier"/>
              </a:rPr>
              <a:t>application</a:t>
            </a:r>
            <a:r>
              <a:rPr lang="de-DE" sz="1400" dirty="0" smtClean="0">
                <a:latin typeface="Courier"/>
                <a:cs typeface="Courier"/>
              </a:rPr>
              <a:t>/</a:t>
            </a:r>
            <a:r>
              <a:rPr lang="de-DE" sz="1400" dirty="0" err="1" smtClean="0">
                <a:latin typeface="Courier"/>
                <a:cs typeface="Courier"/>
              </a:rPr>
              <a:t>json</a:t>
            </a:r>
            <a:r>
              <a:rPr lang="de-DE" sz="1400" dirty="0" smtClean="0">
                <a:latin typeface="Courier"/>
                <a:cs typeface="Courier"/>
              </a:rPr>
              <a:t>; </a:t>
            </a:r>
            <a:r>
              <a:rPr lang="de-DE" sz="1400" dirty="0" err="1" smtClean="0">
                <a:latin typeface="Courier"/>
                <a:cs typeface="Courier"/>
              </a:rPr>
              <a:t>charset</a:t>
            </a:r>
            <a:r>
              <a:rPr lang="de-DE" sz="1400" dirty="0" smtClean="0">
                <a:latin typeface="Courier"/>
                <a:cs typeface="Courier"/>
              </a:rPr>
              <a:t>=utf-8",</a:t>
            </a:r>
          </a:p>
          <a:p>
            <a:r>
              <a:rPr lang="de-DE" sz="1400" dirty="0" smtClean="0">
                <a:latin typeface="Courier"/>
                <a:cs typeface="Courier"/>
              </a:rPr>
              <a:t>     </a:t>
            </a:r>
            <a:r>
              <a:rPr lang="de-DE" sz="1400" dirty="0" err="1" smtClean="0">
                <a:latin typeface="Courier"/>
                <a:cs typeface="Courier"/>
              </a:rPr>
              <a:t>data</a:t>
            </a:r>
            <a:r>
              <a:rPr lang="de-DE" sz="1400" dirty="0" smtClean="0">
                <a:latin typeface="Courier"/>
                <a:cs typeface="Courier"/>
              </a:rPr>
              <a:t>: </a:t>
            </a:r>
            <a:r>
              <a:rPr lang="de-DE" sz="1400" dirty="0" err="1" smtClean="0">
                <a:latin typeface="Courier"/>
                <a:cs typeface="Courier"/>
              </a:rPr>
              <a:t>JSON.stringify</a:t>
            </a:r>
            <a:r>
              <a:rPr lang="de-DE" sz="1400" dirty="0" smtClean="0">
                <a:latin typeface="Courier"/>
                <a:cs typeface="Courier"/>
              </a:rPr>
              <a:t>(</a:t>
            </a:r>
            <a:r>
              <a:rPr lang="de-DE" sz="1400" dirty="0" err="1" smtClean="0">
                <a:latin typeface="Courier"/>
                <a:cs typeface="Courier"/>
              </a:rPr>
              <a:t>job_desc</a:t>
            </a:r>
            <a:r>
              <a:rPr lang="de-DE" sz="1400" dirty="0" smtClean="0">
                <a:latin typeface="Courier"/>
                <a:cs typeface="Courier"/>
              </a:rPr>
              <a:t>),</a:t>
            </a:r>
          </a:p>
          <a:p>
            <a:r>
              <a:rPr lang="ro-RO" sz="1400" dirty="0" smtClean="0">
                <a:latin typeface="Courier"/>
                <a:cs typeface="Courier"/>
              </a:rPr>
              <a:t>	 success: function(data) { ... },</a:t>
            </a:r>
          </a:p>
          <a:p>
            <a:r>
              <a:rPr lang="en-US" sz="1400" dirty="0" smtClean="0">
                <a:latin typeface="Courier"/>
                <a:cs typeface="Courier"/>
              </a:rPr>
              <a:t>error: function(</a:t>
            </a:r>
            <a:r>
              <a:rPr lang="en-US" sz="1400" dirty="0" err="1" smtClean="0">
                <a:latin typeface="Courier"/>
                <a:cs typeface="Courier"/>
              </a:rPr>
              <a:t>jqXHR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textStatus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errorThrown</a:t>
            </a:r>
            <a:r>
              <a:rPr lang="en-US" sz="1400" dirty="0" smtClean="0">
                <a:latin typeface="Courier"/>
                <a:cs typeface="Courier"/>
              </a:rPr>
              <a:t>) { </a:t>
            </a:r>
            <a:r>
              <a:rPr lang="is-IS" sz="1400" dirty="0" smtClean="0">
                <a:latin typeface="Courier"/>
                <a:cs typeface="Courier"/>
              </a:rPr>
              <a:t>...</a:t>
            </a:r>
            <a:r>
              <a:rPr lang="en-US" sz="1400" dirty="0" smtClean="0">
                <a:latin typeface="Courier"/>
                <a:cs typeface="Courier"/>
              </a:rPr>
              <a:t> }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708080"/>
            <a:ext cx="8058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See </a:t>
            </a:r>
            <a:r>
              <a:rPr lang="en-US" dirty="0" err="1" smtClean="0"/>
              <a:t>HelloTester</a:t>
            </a:r>
            <a:r>
              <a:rPr lang="en-US" dirty="0" smtClean="0"/>
              <a:t> example on GIT: 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https://</a:t>
            </a:r>
            <a:r>
              <a:rPr lang="en-US" dirty="0" err="1" smtClean="0">
                <a:latin typeface="Courier"/>
                <a:cs typeface="Courier"/>
              </a:rPr>
              <a:t>github.com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FutureGateway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HelloTester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75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Liferay</a:t>
            </a:r>
            <a:r>
              <a:rPr lang="en-US" dirty="0" smtClean="0"/>
              <a:t> </a:t>
            </a:r>
            <a:r>
              <a:rPr lang="en-US" dirty="0" err="1" smtClean="0"/>
              <a:t>Portlet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970"/>
            <a:ext cx="8229600" cy="41567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Setup FG contextualization script to install </a:t>
            </a:r>
            <a:r>
              <a:rPr lang="en-US" dirty="0" err="1" smtClean="0"/>
              <a:t>Liferay</a:t>
            </a:r>
            <a:r>
              <a:rPr lang="en-US" dirty="0"/>
              <a:t> </a:t>
            </a:r>
            <a:r>
              <a:rPr lang="en-US" dirty="0" smtClean="0"/>
              <a:t>and ensure </a:t>
            </a:r>
            <a:r>
              <a:rPr lang="en-US" dirty="0" err="1" smtClean="0"/>
              <a:t>LiferaySDK</a:t>
            </a:r>
            <a:r>
              <a:rPr lang="en-US" dirty="0" smtClean="0"/>
              <a:t> flag is enabled inside </a:t>
            </a:r>
            <a:r>
              <a:rPr lang="en-US" dirty="0" err="1" smtClean="0"/>
              <a:t>setup_config.sh</a:t>
            </a:r>
            <a:r>
              <a:rPr lang="en-US" dirty="0" smtClean="0"/>
              <a:t> script</a:t>
            </a:r>
          </a:p>
          <a:p>
            <a:r>
              <a:rPr lang="en-US" dirty="0" err="1" smtClean="0"/>
              <a:t>Liferay</a:t>
            </a:r>
            <a:r>
              <a:rPr lang="en-US" dirty="0" smtClean="0"/>
              <a:t> Development environment may be installed</a:t>
            </a:r>
          </a:p>
          <a:p>
            <a:r>
              <a:rPr lang="en-US" dirty="0" err="1" smtClean="0"/>
              <a:t>Liferay</a:t>
            </a:r>
            <a:r>
              <a:rPr lang="en-US" dirty="0" smtClean="0"/>
              <a:t> 6.2</a:t>
            </a:r>
          </a:p>
          <a:p>
            <a:pPr lvl="1"/>
            <a:r>
              <a:rPr lang="en-US" dirty="0" smtClean="0"/>
              <a:t>cd &lt;</a:t>
            </a:r>
            <a:r>
              <a:rPr lang="en-US" dirty="0" err="1" smtClean="0"/>
              <a:t>LiferaySDK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&gt;/</a:t>
            </a:r>
            <a:r>
              <a:rPr lang="en-US" dirty="0" err="1" smtClean="0"/>
              <a:t>portlet</a:t>
            </a:r>
            <a:endParaRPr lang="en-US" dirty="0" smtClean="0"/>
          </a:p>
          <a:p>
            <a:pPr lvl="1"/>
            <a:r>
              <a:rPr lang="en-US" dirty="0" smtClean="0"/>
              <a:t>Execute ./</a:t>
            </a:r>
            <a:r>
              <a:rPr lang="en-US" dirty="0" err="1" smtClean="0"/>
              <a:t>create.sh</a:t>
            </a:r>
            <a:r>
              <a:rPr lang="en-US" dirty="0" smtClean="0"/>
              <a:t> # then follow the instruction</a:t>
            </a:r>
          </a:p>
          <a:p>
            <a:pPr lvl="1"/>
            <a:r>
              <a:rPr lang="en-US" dirty="0" smtClean="0"/>
              <a:t>Add the </a:t>
            </a:r>
            <a:r>
              <a:rPr lang="en-US" dirty="0" err="1" smtClean="0"/>
              <a:t>portlet</a:t>
            </a:r>
            <a:r>
              <a:rPr lang="en-US" dirty="0" smtClean="0"/>
              <a:t> java class in /</a:t>
            </a:r>
            <a:r>
              <a:rPr lang="en-US" dirty="0" err="1" smtClean="0"/>
              <a:t>src</a:t>
            </a:r>
            <a:r>
              <a:rPr lang="en-US" dirty="0" smtClean="0"/>
              <a:t>/main/</a:t>
            </a:r>
            <a:r>
              <a:rPr lang="en-US" dirty="0" err="1" smtClean="0"/>
              <a:t>webapp</a:t>
            </a:r>
            <a:r>
              <a:rPr lang="en-US" dirty="0" smtClean="0"/>
              <a:t>/WEB-INF/</a:t>
            </a:r>
            <a:r>
              <a:rPr lang="en-US" dirty="0" err="1" smtClean="0"/>
              <a:t>portlet.xml</a:t>
            </a:r>
            <a:r>
              <a:rPr lang="en-US" dirty="0" smtClean="0"/>
              <a:t> (tag: </a:t>
            </a:r>
            <a:r>
              <a:rPr lang="en-US" dirty="0" err="1" smtClean="0"/>
              <a:t>portlet</a:t>
            </a:r>
            <a:r>
              <a:rPr lang="en-US" dirty="0"/>
              <a:t>-</a:t>
            </a:r>
            <a:r>
              <a:rPr lang="en-US" dirty="0" smtClean="0"/>
              <a:t>class)</a:t>
            </a:r>
          </a:p>
          <a:p>
            <a:pPr lvl="1"/>
            <a:r>
              <a:rPr lang="en-US" dirty="0" smtClean="0"/>
              <a:t>In JS page, extract the user name: </a:t>
            </a:r>
            <a:r>
              <a:rPr lang="en-US" dirty="0"/>
              <a:t>username : '&lt;%= </a:t>
            </a:r>
            <a:r>
              <a:rPr lang="en-US" dirty="0" err="1"/>
              <a:t>user.getScreenName</a:t>
            </a:r>
            <a:r>
              <a:rPr lang="en-US" dirty="0"/>
              <a:t>() %</a:t>
            </a:r>
            <a:r>
              <a:rPr lang="en-US" dirty="0" smtClean="0"/>
              <a:t>&gt;’</a:t>
            </a:r>
          </a:p>
          <a:p>
            <a:pPr lvl="1"/>
            <a:r>
              <a:rPr lang="en-US" dirty="0" smtClean="0"/>
              <a:t>Use AJAX calls to interact with FG APIs. REST calls may be managed by </a:t>
            </a:r>
            <a:r>
              <a:rPr lang="en-US" dirty="0" err="1" smtClean="0"/>
              <a:t>portlet</a:t>
            </a:r>
            <a:r>
              <a:rPr lang="en-US" dirty="0" smtClean="0"/>
              <a:t>’ java code but it is not suggested</a:t>
            </a:r>
          </a:p>
          <a:p>
            <a:pPr lvl="1"/>
            <a:r>
              <a:rPr lang="en-US" dirty="0" err="1" smtClean="0"/>
              <a:t>HelloTester</a:t>
            </a:r>
            <a:r>
              <a:rPr lang="en-US" dirty="0" smtClean="0"/>
              <a:t>’ </a:t>
            </a:r>
            <a:r>
              <a:rPr lang="en-US" dirty="0" err="1" smtClean="0"/>
              <a:t>index.html</a:t>
            </a:r>
            <a:r>
              <a:rPr lang="en-US" dirty="0" smtClean="0"/>
              <a:t> contains a </a:t>
            </a:r>
            <a:r>
              <a:rPr lang="en-US" dirty="0" err="1" smtClean="0"/>
              <a:t>javascript</a:t>
            </a:r>
            <a:r>
              <a:rPr lang="en-US" dirty="0" smtClean="0"/>
              <a:t> that could be used as a template file</a:t>
            </a:r>
          </a:p>
          <a:p>
            <a:r>
              <a:rPr lang="en-US" dirty="0" err="1" smtClean="0"/>
              <a:t>Liferay</a:t>
            </a:r>
            <a:r>
              <a:rPr lang="en-US" dirty="0" smtClean="0"/>
              <a:t> 7 provides a CLI tool named: blade (see </a:t>
            </a:r>
            <a:r>
              <a:rPr lang="en-US" dirty="0" err="1" smtClean="0"/>
              <a:t>Liferay</a:t>
            </a:r>
            <a:r>
              <a:rPr lang="en-US" dirty="0" smtClean="0"/>
              <a:t> 7 </a:t>
            </a:r>
            <a:r>
              <a:rPr lang="en-US" dirty="0" smtClean="0">
                <a:hlinkClick r:id="rId2"/>
              </a:rPr>
              <a:t>documentation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Interfaces now in OSGI standard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81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Although REST APIs keep developer free to implement their own application, several API clients have been developed or in development for the following languages:</a:t>
            </a:r>
          </a:p>
          <a:p>
            <a:pPr lvl="1"/>
            <a:r>
              <a:rPr lang="en-US" dirty="0" smtClean="0"/>
              <a:t>Java</a:t>
            </a:r>
          </a:p>
          <a:p>
            <a:pPr lvl="2"/>
            <a:r>
              <a:rPr lang="en-US" dirty="0" smtClean="0"/>
              <a:t>A java class containing methods for all API calls</a:t>
            </a:r>
          </a:p>
          <a:p>
            <a:pPr lvl="1"/>
            <a:r>
              <a:rPr lang="en-US" dirty="0" smtClean="0"/>
              <a:t>Python</a:t>
            </a:r>
          </a:p>
          <a:p>
            <a:pPr lvl="2"/>
            <a:r>
              <a:rPr lang="en-US" dirty="0" err="1" smtClean="0"/>
              <a:t>fgPyClient</a:t>
            </a:r>
            <a:r>
              <a:rPr lang="en-US" dirty="0" smtClean="0"/>
              <a:t>; a single class containing methods for all API calls</a:t>
            </a:r>
          </a:p>
          <a:p>
            <a:pPr lvl="1"/>
            <a:r>
              <a:rPr lang="en-US" dirty="0" smtClean="0"/>
              <a:t>PHP</a:t>
            </a:r>
          </a:p>
          <a:p>
            <a:pPr lvl="2"/>
            <a:r>
              <a:rPr lang="en-US" dirty="0" smtClean="0"/>
              <a:t>Set of PHP scripts, each for a single API call related to task submission/status/output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091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eTokenServer</a:t>
            </a:r>
            <a:r>
              <a:rPr lang="en-US" dirty="0" smtClean="0"/>
              <a:t> and 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970"/>
            <a:ext cx="8229600" cy="429617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Several adaptors needs to specify X509 proxies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GridEngine</a:t>
            </a:r>
            <a:r>
              <a:rPr lang="en-US" dirty="0" smtClean="0"/>
              <a:t> foresees the use of robot certificates querying the </a:t>
            </a:r>
            <a:r>
              <a:rPr lang="en-US" dirty="0" err="1" smtClean="0"/>
              <a:t>eTokenServer</a:t>
            </a:r>
            <a:r>
              <a:rPr lang="en-US" dirty="0"/>
              <a:t> </a:t>
            </a:r>
            <a:r>
              <a:rPr lang="en-US" dirty="0" smtClean="0"/>
              <a:t>service</a:t>
            </a:r>
          </a:p>
          <a:p>
            <a:r>
              <a:rPr lang="en-US" dirty="0" err="1" smtClean="0"/>
              <a:t>eTokenServer</a:t>
            </a:r>
            <a:r>
              <a:rPr lang="en-US" dirty="0" smtClean="0"/>
              <a:t> can be accessible only opening its firewall, enabling a VPN connection or exchanging a certificate</a:t>
            </a:r>
          </a:p>
          <a:p>
            <a:r>
              <a:rPr lang="en-US" dirty="0" smtClean="0"/>
              <a:t>To get VPN certificate or </a:t>
            </a:r>
            <a:r>
              <a:rPr lang="en-US" dirty="0" err="1" smtClean="0"/>
              <a:t>eToken</a:t>
            </a:r>
            <a:r>
              <a:rPr lang="en-US" dirty="0" smtClean="0"/>
              <a:t> certificate please contact: </a:t>
            </a:r>
            <a:r>
              <a:rPr lang="en-US" dirty="0" smtClean="0">
                <a:hlinkClick r:id="rId2"/>
              </a:rPr>
              <a:t>grid-prod@ct.infn.it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Once obtained the VPN certificate, extract its zip content; </a:t>
            </a:r>
            <a:r>
              <a:rPr lang="en-US" dirty="0" err="1" smtClean="0"/>
              <a:t>chmod</a:t>
            </a:r>
            <a:r>
              <a:rPr lang="en-US" dirty="0" smtClean="0"/>
              <a:t> to 400 the p12 file received after requesting the VPN access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openvpn</a:t>
            </a:r>
            <a:r>
              <a:rPr lang="en-US" dirty="0" smtClean="0"/>
              <a:t> client: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openvpn</a:t>
            </a:r>
            <a:r>
              <a:rPr lang="en-US" dirty="0" smtClean="0"/>
              <a:t> &lt;</a:t>
            </a:r>
            <a:r>
              <a:rPr lang="en-US" dirty="0" err="1" smtClean="0"/>
              <a:t>yourOVPNfile</a:t>
            </a:r>
            <a:r>
              <a:rPr lang="en-US" dirty="0" smtClean="0"/>
              <a:t>&gt;.</a:t>
            </a:r>
            <a:r>
              <a:rPr lang="en-US" dirty="0" err="1" smtClean="0"/>
              <a:t>ovpn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err="1" smtClean="0"/>
              <a:t>openvpn</a:t>
            </a:r>
            <a:r>
              <a:rPr lang="en-US" dirty="0" smtClean="0"/>
              <a:t> client works, the host can contact the </a:t>
            </a:r>
            <a:r>
              <a:rPr lang="en-US" dirty="0" err="1" smtClean="0"/>
              <a:t>eTokenServer</a:t>
            </a:r>
            <a:r>
              <a:rPr lang="en-US" dirty="0"/>
              <a:t>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Once </a:t>
            </a:r>
            <a:r>
              <a:rPr lang="en-US" dirty="0" err="1" smtClean="0"/>
              <a:t>openVPN</a:t>
            </a:r>
            <a:r>
              <a:rPr lang="en-US" dirty="0" smtClean="0"/>
              <a:t> works, connect your SSH enabling the same VPN from your local machine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98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Installation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74679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033" y="1844401"/>
            <a:ext cx="8229600" cy="4525963"/>
          </a:xfrm>
        </p:spPr>
        <p:txBody>
          <a:bodyPr>
            <a:noAutofit/>
          </a:bodyPr>
          <a:lstStyle/>
          <a:p>
            <a:r>
              <a:rPr lang="en-US" sz="1400" b="1" dirty="0" err="1" smtClean="0"/>
              <a:t>GITHub</a:t>
            </a:r>
            <a:r>
              <a:rPr lang="en-US" sz="1400" dirty="0" smtClean="0"/>
              <a:t>: </a:t>
            </a:r>
            <a:r>
              <a:rPr lang="en-US" sz="1400" dirty="0" smtClean="0">
                <a:latin typeface="Courier"/>
                <a:cs typeface="Courier"/>
                <a:hlinkClick r:id="rId2"/>
              </a:rPr>
              <a:t>https://github.com/FutureGateway/PortalSetup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b="1" dirty="0" smtClean="0"/>
              <a:t>Core scripts</a:t>
            </a:r>
            <a:r>
              <a:rPr lang="en-US" sz="1400" dirty="0" smtClean="0"/>
              <a:t> (setup_*.</a:t>
            </a:r>
            <a:r>
              <a:rPr lang="en-US" sz="1400" dirty="0" err="1" smtClean="0"/>
              <a:t>sh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Support: EL5/6/7, deb (Ubuntu), Mac OS X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b="1" dirty="0" err="1" smtClean="0"/>
              <a:t>setup_config.sh</a:t>
            </a:r>
            <a:r>
              <a:rPr lang="en-US" sz="1400" b="1" dirty="0" smtClean="0"/>
              <a:t>  </a:t>
            </a:r>
            <a:r>
              <a:rPr lang="en-US" sz="1400" dirty="0" smtClean="0"/>
              <a:t>file contains global configuration options, then execute </a:t>
            </a:r>
            <a:r>
              <a:rPr lang="en-US" sz="1400" b="1" dirty="0" err="1" smtClean="0"/>
              <a:t>setup_FGPortal.sh</a:t>
            </a:r>
            <a:r>
              <a:rPr lang="en-US" sz="1400" dirty="0" smtClean="0"/>
              <a:t> as ‘</a:t>
            </a:r>
            <a:r>
              <a:rPr lang="en-US" sz="1400" b="1" dirty="0" err="1" smtClean="0"/>
              <a:t>futuregateway</a:t>
            </a:r>
            <a:r>
              <a:rPr lang="en-US" sz="1400" dirty="0" smtClean="0"/>
              <a:t>’ user while remaining setup_*.</a:t>
            </a:r>
            <a:r>
              <a:rPr lang="en-US" sz="1400" dirty="0" err="1" smtClean="0"/>
              <a:t>sh</a:t>
            </a:r>
            <a:r>
              <a:rPr lang="en-US" sz="1400" dirty="0" smtClean="0"/>
              <a:t> scripts as </a:t>
            </a:r>
            <a:r>
              <a:rPr lang="en-US" sz="1400" dirty="0" err="1" smtClean="0"/>
              <a:t>sudo</a:t>
            </a:r>
            <a:r>
              <a:rPr lang="en-US" sz="1400" dirty="0" smtClean="0"/>
              <a:t>/root</a:t>
            </a:r>
          </a:p>
          <a:p>
            <a:pPr lvl="1"/>
            <a:r>
              <a:rPr lang="en-US" sz="1400" dirty="0" smtClean="0"/>
              <a:t>During installation, some binaries are </a:t>
            </a:r>
            <a:r>
              <a:rPr lang="en-US" sz="1400" dirty="0"/>
              <a:t>downloaded from </a:t>
            </a:r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sgw.indigo-datacloud.eu</a:t>
            </a:r>
            <a:r>
              <a:rPr lang="en-US" sz="1200" dirty="0" smtClean="0">
                <a:latin typeface="Courier"/>
                <a:cs typeface="Courier"/>
              </a:rPr>
              <a:t>/</a:t>
            </a:r>
            <a:r>
              <a:rPr lang="en-US" sz="1200" dirty="0" err="1" smtClean="0">
                <a:latin typeface="Courier"/>
                <a:cs typeface="Courier"/>
              </a:rPr>
              <a:t>fgsetup</a:t>
            </a:r>
            <a:r>
              <a:rPr lang="en-US" sz="1400" dirty="0" smtClean="0"/>
              <a:t> please verify its availability first</a:t>
            </a:r>
          </a:p>
          <a:p>
            <a:pPr lvl="2"/>
            <a:r>
              <a:rPr lang="en-US" sz="1400" b="1" dirty="0" err="1" smtClean="0"/>
              <a:t>FGRepo.tar.gz</a:t>
            </a:r>
            <a:r>
              <a:rPr lang="en-US" sz="1400" dirty="0" smtClean="0"/>
              <a:t> is not mandatory, but accelerates installation time</a:t>
            </a:r>
          </a:p>
          <a:p>
            <a:pPr lvl="2"/>
            <a:r>
              <a:rPr lang="en-US" sz="1400" b="1" dirty="0" err="1" smtClean="0"/>
              <a:t>APIServerDaemon_lib.tar.gz</a:t>
            </a:r>
            <a:r>
              <a:rPr lang="en-US" sz="1400" dirty="0" smtClean="0"/>
              <a:t> is mandatory and contains libraries that could not fit in </a:t>
            </a:r>
            <a:r>
              <a:rPr lang="en-US" sz="1400" dirty="0" err="1" smtClean="0"/>
              <a:t>GitHub</a:t>
            </a:r>
            <a:r>
              <a:rPr lang="en-US" sz="1400" dirty="0" smtClean="0"/>
              <a:t> project (until maven build will be not available)</a:t>
            </a:r>
          </a:p>
          <a:p>
            <a:pPr lvl="1"/>
            <a:r>
              <a:rPr lang="en-US" sz="1400" dirty="0"/>
              <a:t>Volunteers are requested to test/develop scripts for </a:t>
            </a:r>
            <a:r>
              <a:rPr lang="en-US" sz="1400" dirty="0" smtClean="0"/>
              <a:t>different platforms</a:t>
            </a:r>
          </a:p>
          <a:p>
            <a:r>
              <a:rPr lang="en-US" sz="1400" b="1" dirty="0" smtClean="0"/>
              <a:t>Ubuntu 14.04 Server LTS</a:t>
            </a:r>
          </a:p>
          <a:p>
            <a:pPr lvl="1"/>
            <a:r>
              <a:rPr lang="en-US" sz="1400" dirty="0" smtClean="0"/>
              <a:t>Use of core scripts to install on Ubuntu 14.04 LTS</a:t>
            </a:r>
          </a:p>
          <a:p>
            <a:pPr lvl="2"/>
            <a:r>
              <a:rPr lang="en-US" sz="1400" b="1" dirty="0" err="1" smtClean="0"/>
              <a:t>fgSetup.sh</a:t>
            </a:r>
            <a:r>
              <a:rPr lang="en-US" sz="1400" dirty="0" smtClean="0"/>
              <a:t> – Installs everything just executing it</a:t>
            </a:r>
          </a:p>
          <a:p>
            <a:pPr lvl="2"/>
            <a:r>
              <a:rPr lang="en-US" sz="1400" b="1" dirty="0" err="1" smtClean="0"/>
              <a:t>docker-setup.sh</a:t>
            </a:r>
            <a:r>
              <a:rPr lang="en-US" sz="1400" dirty="0" smtClean="0"/>
              <a:t> – Uses script above to install standard </a:t>
            </a:r>
            <a:r>
              <a:rPr lang="en-US" sz="1400" dirty="0" err="1" smtClean="0"/>
              <a:t>Docker</a:t>
            </a:r>
            <a:r>
              <a:rPr lang="en-US" sz="1400" dirty="0" smtClean="0"/>
              <a:t> Ubuntu 14.04 LTS image</a:t>
            </a:r>
          </a:p>
          <a:p>
            <a:r>
              <a:rPr lang="en-US" sz="1400" b="1" dirty="0" smtClean="0"/>
              <a:t>EGI-</a:t>
            </a:r>
            <a:r>
              <a:rPr lang="en-US" sz="1400" b="1" dirty="0" err="1" smtClean="0"/>
              <a:t>FedCloud</a:t>
            </a:r>
            <a:endParaRPr lang="en-US" sz="1400" b="1" dirty="0" smtClean="0"/>
          </a:p>
          <a:p>
            <a:pPr lvl="1"/>
            <a:r>
              <a:rPr lang="en-US" sz="1400" dirty="0" smtClean="0"/>
              <a:t>Using the ‘</a:t>
            </a:r>
            <a:r>
              <a:rPr lang="en-US" sz="1400" dirty="0" err="1" smtClean="0"/>
              <a:t>userdata.txt</a:t>
            </a:r>
            <a:r>
              <a:rPr lang="en-US" sz="1400" dirty="0" smtClean="0"/>
              <a:t>’ contextualization file, it works on </a:t>
            </a:r>
            <a:r>
              <a:rPr lang="en-US" sz="1400" dirty="0" err="1" smtClean="0"/>
              <a:t>FutureGateway</a:t>
            </a:r>
            <a:r>
              <a:rPr lang="en-US" sz="1400" dirty="0" smtClean="0"/>
              <a:t> EGI </a:t>
            </a:r>
            <a:r>
              <a:rPr lang="en-US" sz="1400" dirty="0" err="1" smtClean="0"/>
              <a:t>appDB</a:t>
            </a:r>
            <a:r>
              <a:rPr lang="en-US" sz="1400" dirty="0" smtClean="0"/>
              <a:t> virtual appliance or any other Ubuntu 14.04 LTS server. It uses </a:t>
            </a:r>
            <a:r>
              <a:rPr lang="en-US" sz="1400" b="1" dirty="0" err="1" smtClean="0"/>
              <a:t>fgSetup.sh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59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FG Installation on </a:t>
            </a:r>
            <a:br>
              <a:rPr lang="en-US" sz="3200" dirty="0" smtClean="0"/>
            </a:br>
            <a:r>
              <a:rPr lang="en-US" sz="3200" dirty="0" smtClean="0"/>
              <a:t>Ubuntu Server 14.04 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6250" y="19177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Install from a stand-alone installation</a:t>
            </a:r>
          </a:p>
          <a:p>
            <a:pPr lvl="1"/>
            <a:r>
              <a:rPr lang="en-US" dirty="0" smtClean="0"/>
              <a:t>Extract from </a:t>
            </a:r>
            <a:r>
              <a:rPr lang="en-US" dirty="0" err="1" smtClean="0"/>
              <a:t>GITHub</a:t>
            </a:r>
            <a:r>
              <a:rPr lang="en-US" dirty="0" smtClean="0"/>
              <a:t> installation file:</a:t>
            </a:r>
          </a:p>
          <a:p>
            <a:pPr lvl="2"/>
            <a:r>
              <a:rPr lang="en-US" dirty="0">
                <a:hlinkClick r:id="rId2"/>
              </a:rPr>
              <a:t>https://raw.githubusercontent.com/FutureGateway/PortalSetup/master/Ubuntu_14.04/</a:t>
            </a:r>
            <a:r>
              <a:rPr lang="en-US" dirty="0" smtClean="0">
                <a:hlinkClick r:id="rId2"/>
              </a:rPr>
              <a:t>fgSetup.sh</a:t>
            </a:r>
            <a:endParaRPr lang="en-US" dirty="0"/>
          </a:p>
          <a:p>
            <a:pPr lvl="1"/>
            <a:r>
              <a:rPr lang="en-US" dirty="0" smtClean="0"/>
              <a:t>Give execution rights and  execute the installation file: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./</a:t>
            </a:r>
            <a:r>
              <a:rPr lang="en-US" dirty="0" err="1">
                <a:latin typeface="Courier"/>
                <a:cs typeface="Courier"/>
              </a:rPr>
              <a:t>fgSetup.sh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futuregateway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futuregateway</a:t>
            </a:r>
            <a:r>
              <a:rPr lang="en-US" dirty="0">
                <a:latin typeface="Courier"/>
                <a:cs typeface="Courier"/>
              </a:rPr>
              <a:t> &lt;your </a:t>
            </a:r>
            <a:r>
              <a:rPr lang="en-US" dirty="0" err="1">
                <a:latin typeface="Courier"/>
                <a:cs typeface="Courier"/>
              </a:rPr>
              <a:t>ssh</a:t>
            </a:r>
            <a:r>
              <a:rPr lang="en-US" dirty="0">
                <a:latin typeface="Courier"/>
                <a:cs typeface="Courier"/>
              </a:rPr>
              <a:t> port&gt; $(cat /root/.</a:t>
            </a:r>
            <a:r>
              <a:rPr lang="en-US" dirty="0" err="1">
                <a:latin typeface="Courier"/>
                <a:cs typeface="Courier"/>
              </a:rPr>
              <a:t>ssh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id_rsa.pub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Before to start the execution, other configuration have to be performed and explained in the </a:t>
            </a:r>
            <a:r>
              <a:rPr lang="en-US" dirty="0" err="1" smtClean="0"/>
              <a:t>README.md</a:t>
            </a:r>
            <a:r>
              <a:rPr lang="en-US" dirty="0" smtClean="0"/>
              <a:t> file in the </a:t>
            </a:r>
            <a:r>
              <a:rPr lang="en-US" dirty="0" err="1" smtClean="0"/>
              <a:t>GITHub</a:t>
            </a:r>
            <a:r>
              <a:rPr lang="en-US" dirty="0" smtClean="0"/>
              <a:t> page:</a:t>
            </a:r>
          </a:p>
          <a:p>
            <a:pPr lvl="2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FutureGateway</a:t>
            </a:r>
            <a:r>
              <a:rPr lang="en-US" dirty="0"/>
              <a:t>/</a:t>
            </a:r>
            <a:r>
              <a:rPr lang="en-US" dirty="0" err="1"/>
              <a:t>PortalSetup</a:t>
            </a:r>
            <a:r>
              <a:rPr lang="en-US" dirty="0"/>
              <a:t>/blob/master/Ubuntu_14.04/</a:t>
            </a:r>
            <a:r>
              <a:rPr lang="en-US" dirty="0" err="1"/>
              <a:t>README.md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Install from a </a:t>
            </a:r>
            <a:r>
              <a:rPr lang="en-US" dirty="0" err="1" smtClean="0"/>
              <a:t>docker</a:t>
            </a:r>
            <a:r>
              <a:rPr lang="en-US" dirty="0" smtClean="0"/>
              <a:t> container </a:t>
            </a:r>
          </a:p>
          <a:p>
            <a:pPr lvl="1"/>
            <a:r>
              <a:rPr lang="en-US" dirty="0"/>
              <a:t>Extract from </a:t>
            </a:r>
            <a:r>
              <a:rPr lang="en-US" dirty="0" err="1"/>
              <a:t>GITHub</a:t>
            </a:r>
            <a:r>
              <a:rPr lang="en-US" dirty="0"/>
              <a:t> installation file: </a:t>
            </a:r>
            <a:r>
              <a:rPr lang="en-US" sz="1800" dirty="0">
                <a:latin typeface="Courier"/>
                <a:cs typeface="Courier"/>
                <a:hlinkClick r:id="rId3"/>
              </a:rPr>
              <a:t>https://raw.githubusercontent.com/FutureGateway/PortalSetup/master/Ubuntu_14.04/docker-</a:t>
            </a:r>
            <a:r>
              <a:rPr lang="en-US" sz="1800" dirty="0" smtClean="0">
                <a:latin typeface="Courier"/>
                <a:cs typeface="Courier"/>
                <a:hlinkClick r:id="rId3"/>
              </a:rPr>
              <a:t>setup.sh</a:t>
            </a:r>
            <a:endParaRPr lang="en-US" sz="1800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Give execution rights and start the setup script</a:t>
            </a:r>
          </a:p>
          <a:p>
            <a:pPr marL="914400" lvl="2" indent="0">
              <a:buNone/>
            </a:pPr>
            <a:r>
              <a:rPr lang="en-US" dirty="0" smtClean="0">
                <a:latin typeface="Courier"/>
                <a:cs typeface="Courier"/>
              </a:rPr>
              <a:t># ./</a:t>
            </a:r>
            <a:r>
              <a:rPr lang="en-US" dirty="0" err="1" smtClean="0">
                <a:latin typeface="Courier"/>
                <a:cs typeface="Courier"/>
              </a:rPr>
              <a:t>docker-setup.sh</a:t>
            </a:r>
            <a:endParaRPr lang="en-US" dirty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0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FG Installation using </a:t>
            </a:r>
            <a:r>
              <a:rPr lang="en-US" sz="3600" dirty="0"/>
              <a:t>EGI-</a:t>
            </a:r>
            <a:r>
              <a:rPr lang="en-US" sz="3600" dirty="0" err="1" smtClean="0"/>
              <a:t>FedCloud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6250" y="19177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CLI or the UI the necessary steps are:</a:t>
            </a:r>
          </a:p>
          <a:p>
            <a:pPr lvl="1"/>
            <a:r>
              <a:rPr lang="en-US" dirty="0" smtClean="0"/>
              <a:t>Get the  ‘</a:t>
            </a:r>
            <a:r>
              <a:rPr lang="en-US" b="1" dirty="0" err="1" smtClean="0"/>
              <a:t>userdata.txt</a:t>
            </a:r>
            <a:r>
              <a:rPr lang="en-US" dirty="0" smtClean="0"/>
              <a:t>’ contextualization file, customize its content </a:t>
            </a:r>
            <a:r>
              <a:rPr lang="en-US" dirty="0" err="1" smtClean="0"/>
              <a:t>accodingly</a:t>
            </a:r>
            <a:r>
              <a:rPr lang="en-US" dirty="0" smtClean="0"/>
              <a:t> to personal needs</a:t>
            </a:r>
          </a:p>
          <a:p>
            <a:pPr lvl="1"/>
            <a:r>
              <a:rPr lang="en-US" dirty="0" smtClean="0"/>
              <a:t>Get your proxy with </a:t>
            </a:r>
            <a:r>
              <a:rPr lang="en-US" dirty="0" err="1" smtClean="0"/>
              <a:t>fedcloud.egi.eu</a:t>
            </a:r>
            <a:r>
              <a:rPr lang="en-US" dirty="0" smtClean="0"/>
              <a:t> VO or </a:t>
            </a:r>
            <a:r>
              <a:rPr lang="en-US" dirty="0" err="1" smtClean="0"/>
              <a:t>vo.indigo-dc.eu</a:t>
            </a:r>
            <a:endParaRPr lang="en-US" dirty="0" smtClean="0"/>
          </a:p>
          <a:p>
            <a:pPr lvl="1"/>
            <a:r>
              <a:rPr lang="en-US" dirty="0" smtClean="0"/>
              <a:t>Select one of the available endpoints supporting the </a:t>
            </a:r>
            <a:r>
              <a:rPr lang="en-US" dirty="0" err="1" smtClean="0"/>
              <a:t>FutureGateway</a:t>
            </a:r>
            <a:r>
              <a:rPr lang="en-US" dirty="0" smtClean="0"/>
              <a:t> appliance: </a:t>
            </a:r>
            <a:r>
              <a:rPr lang="en-US" dirty="0" smtClean="0">
                <a:hlinkClick r:id="rId2"/>
              </a:rPr>
              <a:t>https://appdb.egi.eu/store/vappliance/futuregateway</a:t>
            </a:r>
            <a:endParaRPr lang="en-US" dirty="0" smtClean="0"/>
          </a:p>
          <a:p>
            <a:pPr lvl="2"/>
            <a:r>
              <a:rPr lang="it-IT" dirty="0" smtClean="0"/>
              <a:t>The </a:t>
            </a:r>
            <a:r>
              <a:rPr lang="it-IT" dirty="0" err="1" smtClean="0"/>
              <a:t>contextualization</a:t>
            </a:r>
            <a:r>
              <a:rPr lang="it-IT" dirty="0" smtClean="0"/>
              <a:t> script can work on </a:t>
            </a:r>
            <a:r>
              <a:rPr lang="it-IT" dirty="0" err="1" smtClean="0"/>
              <a:t>other</a:t>
            </a:r>
            <a:r>
              <a:rPr lang="it-IT" dirty="0"/>
              <a:t>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Ubuntu</a:t>
            </a:r>
            <a:r>
              <a:rPr lang="it-IT" dirty="0" smtClean="0"/>
              <a:t> server 14.04 LTS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appliances</a:t>
            </a:r>
            <a:r>
              <a:rPr lang="it-IT" dirty="0" smtClean="0"/>
              <a:t> for </a:t>
            </a:r>
            <a:r>
              <a:rPr lang="it-IT" dirty="0" err="1" smtClean="0"/>
              <a:t>instance</a:t>
            </a:r>
            <a:r>
              <a:rPr lang="it-IT" dirty="0" smtClean="0"/>
              <a:t> (</a:t>
            </a:r>
            <a:r>
              <a:rPr lang="it-IT" dirty="0" err="1" smtClean="0"/>
              <a:t>tested</a:t>
            </a:r>
            <a:r>
              <a:rPr lang="it-IT" dirty="0" smtClean="0"/>
              <a:t>):</a:t>
            </a:r>
          </a:p>
          <a:p>
            <a:pPr lvl="3"/>
            <a:r>
              <a:rPr lang="it-IT" dirty="0" smtClean="0"/>
              <a:t>Image for </a:t>
            </a:r>
            <a:r>
              <a:rPr lang="it-IT" dirty="0" err="1" smtClean="0"/>
              <a:t>Ubuntu</a:t>
            </a:r>
            <a:r>
              <a:rPr lang="it-IT" dirty="0" smtClean="0"/>
              <a:t> Server 14.04 LTS [</a:t>
            </a:r>
            <a:r>
              <a:rPr lang="it-IT" dirty="0" err="1" smtClean="0"/>
              <a:t>Ubuntu</a:t>
            </a:r>
            <a:r>
              <a:rPr lang="it-IT" dirty="0" smtClean="0"/>
              <a:t>/14.04 LTS/KVM]_</a:t>
            </a:r>
            <a:r>
              <a:rPr lang="it-IT" dirty="0" err="1" smtClean="0"/>
              <a:t>EGI_fedcloud</a:t>
            </a:r>
            <a:endParaRPr lang="it-IT" dirty="0" smtClean="0"/>
          </a:p>
          <a:p>
            <a:pPr lvl="3"/>
            <a:r>
              <a:rPr lang="it-IT" dirty="0" err="1" smtClean="0"/>
              <a:t>FutureGateway</a:t>
            </a:r>
            <a:r>
              <a:rPr lang="it-IT" dirty="0" smtClean="0"/>
              <a:t> Image (A </a:t>
            </a:r>
            <a:r>
              <a:rPr lang="it-IT" dirty="0" err="1" smtClean="0"/>
              <a:t>flat</a:t>
            </a:r>
            <a:r>
              <a:rPr lang="it-IT" dirty="0" smtClean="0"/>
              <a:t> </a:t>
            </a:r>
            <a:r>
              <a:rPr lang="it-IT" dirty="0" err="1" smtClean="0"/>
              <a:t>Ubuntu</a:t>
            </a:r>
            <a:r>
              <a:rPr lang="it-IT" dirty="0" smtClean="0"/>
              <a:t> Server 14.04 LTS)</a:t>
            </a:r>
            <a:endParaRPr lang="en-US" dirty="0" smtClean="0"/>
          </a:p>
          <a:p>
            <a:pPr lvl="1"/>
            <a:r>
              <a:rPr lang="en-US" dirty="0" smtClean="0"/>
              <a:t>Select a suitable resource template (no particular needs are requested; 1CPU, 1GB of memory is enough)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86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78333" y="19631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Ease </a:t>
            </a:r>
            <a:r>
              <a:rPr lang="en-US" dirty="0"/>
              <a:t>the installation and the </a:t>
            </a:r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It provides installation and maintenance scripts</a:t>
            </a:r>
          </a:p>
          <a:p>
            <a:pPr lvl="2"/>
            <a:r>
              <a:rPr lang="en-US" dirty="0" smtClean="0"/>
              <a:t>All sources available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2"/>
            <a:r>
              <a:rPr lang="en-US" dirty="0" smtClean="0"/>
              <a:t>Easily customizable for different community needs</a:t>
            </a:r>
          </a:p>
          <a:p>
            <a:pPr lvl="1"/>
            <a:r>
              <a:rPr lang="en-US" dirty="0" smtClean="0"/>
              <a:t>Flexible and uniform access to </a:t>
            </a:r>
            <a:r>
              <a:rPr lang="en-US" dirty="0"/>
              <a:t>distributed computing </a:t>
            </a:r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The physical access to the distributed infrastructures comes through the JSAGA library (</a:t>
            </a:r>
            <a:r>
              <a:rPr lang="en-US" dirty="0" err="1" smtClean="0"/>
              <a:t>Grid&amp;Cloud</a:t>
            </a:r>
            <a:r>
              <a:rPr lang="en-US" dirty="0" smtClean="0"/>
              <a:t> Engine)</a:t>
            </a:r>
          </a:p>
          <a:p>
            <a:pPr lvl="2"/>
            <a:r>
              <a:rPr lang="en-US" dirty="0" smtClean="0"/>
              <a:t>FG executor interfaces (</a:t>
            </a:r>
            <a:r>
              <a:rPr lang="en-US" dirty="0" err="1" smtClean="0"/>
              <a:t>ToscaIDC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a </a:t>
            </a:r>
            <a:r>
              <a:rPr lang="en-US" dirty="0" err="1" smtClean="0"/>
              <a:t>restFull</a:t>
            </a:r>
            <a:r>
              <a:rPr lang="en-US" dirty="0" smtClean="0"/>
              <a:t> API</a:t>
            </a:r>
            <a:endParaRPr lang="en-US" dirty="0"/>
          </a:p>
          <a:p>
            <a:pPr lvl="2"/>
            <a:r>
              <a:rPr lang="en-US" dirty="0" smtClean="0"/>
              <a:t>Back-end portal independency. </a:t>
            </a:r>
            <a:br>
              <a:rPr lang="en-US" dirty="0" smtClean="0"/>
            </a:br>
            <a:r>
              <a:rPr lang="en-US" dirty="0" smtClean="0"/>
              <a:t>The FG can operate with any existing portal technology or even linked to mobile and desktop applications</a:t>
            </a:r>
            <a:endParaRPr lang="en-US" dirty="0"/>
          </a:p>
          <a:p>
            <a:pPr lvl="2"/>
            <a:r>
              <a:rPr lang="en-US" dirty="0" smtClean="0"/>
              <a:t>Ease SG application</a:t>
            </a:r>
            <a:r>
              <a:rPr lang="en-US" dirty="0"/>
              <a:t> </a:t>
            </a:r>
            <a:r>
              <a:rPr lang="en-US" dirty="0" smtClean="0"/>
              <a:t>development.</a:t>
            </a:r>
            <a:br>
              <a:rPr lang="en-US" dirty="0" smtClean="0"/>
            </a:br>
            <a:r>
              <a:rPr lang="en-US" dirty="0" smtClean="0"/>
              <a:t>The FG can be easily piloted by any programming language and/or web framework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FG – Design principles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7" y="6409072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60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EGI </a:t>
            </a:r>
            <a:r>
              <a:rPr lang="en-US" sz="4000" dirty="0" err="1" smtClean="0"/>
              <a:t>FedCloud</a:t>
            </a:r>
            <a:r>
              <a:rPr lang="en-US" sz="4000" dirty="0" smtClean="0"/>
              <a:t> Contextualization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6625" y="1652588"/>
            <a:ext cx="5524500" cy="33496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 - path: /root/</a:t>
            </a:r>
            <a:r>
              <a:rPr lang="en-US" sz="900" dirty="0" err="1">
                <a:latin typeface="Courier"/>
                <a:cs typeface="Courier"/>
              </a:rPr>
              <a:t>installFG.sh</a:t>
            </a:r>
            <a:endParaRPr lang="en-US" sz="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e-DE" sz="900" dirty="0">
                <a:latin typeface="Courier"/>
                <a:cs typeface="Courier"/>
              </a:rPr>
              <a:t>    </a:t>
            </a:r>
            <a:r>
              <a:rPr lang="de-DE" sz="900" dirty="0" err="1">
                <a:latin typeface="Courier"/>
                <a:cs typeface="Courier"/>
              </a:rPr>
              <a:t>permissions</a:t>
            </a:r>
            <a:r>
              <a:rPr lang="de-DE" sz="900" dirty="0">
                <a:latin typeface="Courier"/>
                <a:cs typeface="Courier"/>
              </a:rPr>
              <a:t>: "0755"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owner: "root"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content: |</a:t>
            </a:r>
          </a:p>
          <a:p>
            <a:pPr marL="0" indent="0">
              <a:buNone/>
            </a:pPr>
            <a:r>
              <a:rPr lang="is-IS" sz="900" dirty="0">
                <a:latin typeface="Courier"/>
                <a:cs typeface="Courier"/>
              </a:rPr>
              <a:t>      #!/bin/bash</a:t>
            </a:r>
          </a:p>
          <a:p>
            <a:pPr marL="0" indent="0">
              <a:buNone/>
            </a:pPr>
            <a:r>
              <a:rPr lang="is-IS" sz="900" dirty="0">
                <a:latin typeface="Courier"/>
                <a:cs typeface="Courier"/>
              </a:rPr>
              <a:t>      #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# </a:t>
            </a:r>
            <a:r>
              <a:rPr lang="en-US" sz="900" dirty="0" err="1">
                <a:latin typeface="Courier"/>
                <a:cs typeface="Courier"/>
              </a:rPr>
              <a:t>installFG.sh</a:t>
            </a:r>
            <a:r>
              <a:rPr lang="en-US" sz="900" dirty="0">
                <a:latin typeface="Courier"/>
                <a:cs typeface="Courier"/>
              </a:rPr>
              <a:t> - Download, configure and execute the </a:t>
            </a:r>
            <a:r>
              <a:rPr lang="en-US" sz="900" dirty="0" err="1">
                <a:latin typeface="Courier"/>
                <a:cs typeface="Courier"/>
              </a:rPr>
              <a:t>fgSetup.sh</a:t>
            </a:r>
            <a:r>
              <a:rPr lang="en-US" sz="900" dirty="0">
                <a:latin typeface="Courier"/>
                <a:cs typeface="Courier"/>
              </a:rPr>
              <a:t> script</a:t>
            </a:r>
          </a:p>
          <a:p>
            <a:pPr marL="0" indent="0">
              <a:buNone/>
            </a:pPr>
            <a:r>
              <a:rPr lang="is-IS" sz="900" dirty="0">
                <a:latin typeface="Courier"/>
                <a:cs typeface="Courier"/>
              </a:rPr>
              <a:t>      #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# Enable the installation flag, </a:t>
            </a:r>
            <a:r>
              <a:rPr lang="en-US" sz="900" dirty="0" err="1">
                <a:latin typeface="Courier"/>
                <a:cs typeface="Courier"/>
              </a:rPr>
              <a:t>FutureGateway</a:t>
            </a:r>
            <a:r>
              <a:rPr lang="en-US" sz="900" dirty="0">
                <a:latin typeface="Courier"/>
                <a:cs typeface="Courier"/>
              </a:rPr>
              <a:t> is installing</a:t>
            </a:r>
          </a:p>
          <a:p>
            <a:pPr marL="0" indent="0">
              <a:buNone/>
            </a:pPr>
            <a:r>
              <a:rPr lang="is-IS" sz="900" dirty="0">
                <a:latin typeface="Courier"/>
                <a:cs typeface="Courier"/>
              </a:rPr>
              <a:t>      #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# Configure the appliance options below: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</a:t>
            </a:r>
            <a:r>
              <a:rPr lang="en-US" sz="900" b="1" dirty="0">
                <a:latin typeface="Courier"/>
                <a:cs typeface="Courier"/>
              </a:rPr>
              <a:t>FGLIFERAY</a:t>
            </a:r>
            <a:r>
              <a:rPr lang="en-US" sz="900" dirty="0">
                <a:latin typeface="Courier"/>
                <a:cs typeface="Courier"/>
              </a:rPr>
              <a:t>=0                # Use 0 to skip </a:t>
            </a:r>
            <a:r>
              <a:rPr lang="en-US" sz="900" dirty="0" err="1">
                <a:latin typeface="Courier"/>
                <a:cs typeface="Courier"/>
              </a:rPr>
              <a:t>liferay</a:t>
            </a:r>
            <a:r>
              <a:rPr lang="en-US" sz="900" dirty="0">
                <a:latin typeface="Courier"/>
                <a:cs typeface="Courier"/>
              </a:rPr>
              <a:t> installation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</a:t>
            </a:r>
            <a:r>
              <a:rPr lang="en-US" sz="900" b="1" dirty="0">
                <a:latin typeface="Courier"/>
                <a:cs typeface="Courier"/>
              </a:rPr>
              <a:t>FGREBOOT</a:t>
            </a:r>
            <a:r>
              <a:rPr lang="en-US" sz="900" dirty="0">
                <a:latin typeface="Courier"/>
                <a:cs typeface="Courier"/>
              </a:rPr>
              <a:t>=0                 # Use 1 to reboot after installation, thus FG service will start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</a:t>
            </a:r>
            <a:r>
              <a:rPr lang="en-US" sz="900" b="1" dirty="0">
                <a:latin typeface="Courier"/>
                <a:cs typeface="Courier"/>
              </a:rPr>
              <a:t>FGSSH_PORT</a:t>
            </a:r>
            <a:r>
              <a:rPr lang="en-US" sz="900" dirty="0">
                <a:latin typeface="Courier"/>
                <a:cs typeface="Courier"/>
              </a:rPr>
              <a:t>="2424"          # User can specify any </a:t>
            </a:r>
            <a:r>
              <a:rPr lang="en-US" sz="900" dirty="0" err="1">
                <a:latin typeface="Courier"/>
                <a:cs typeface="Courier"/>
              </a:rPr>
              <a:t>ssh</a:t>
            </a:r>
            <a:r>
              <a:rPr lang="en-US" sz="900" dirty="0">
                <a:latin typeface="Courier"/>
                <a:cs typeface="Courier"/>
              </a:rPr>
              <a:t> port (use 22 for default)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</a:t>
            </a:r>
            <a:r>
              <a:rPr lang="en-US" sz="900" b="1" dirty="0">
                <a:latin typeface="Courier"/>
                <a:cs typeface="Courier"/>
              </a:rPr>
              <a:t>FGTOMCAT_USR</a:t>
            </a:r>
            <a:r>
              <a:rPr lang="en-US" sz="900" dirty="0" smtClean="0">
                <a:latin typeface="Courier"/>
                <a:cs typeface="Courier"/>
              </a:rPr>
              <a:t>=”</a:t>
            </a:r>
            <a:r>
              <a:rPr lang="is-IS" sz="900" dirty="0" smtClean="0">
                <a:latin typeface="Courier"/>
                <a:cs typeface="Courier"/>
              </a:rPr>
              <a:t>…..........</a:t>
            </a:r>
            <a:r>
              <a:rPr lang="en-US" sz="900" dirty="0" smtClean="0">
                <a:latin typeface="Courier"/>
                <a:cs typeface="Courier"/>
              </a:rPr>
              <a:t>" </a:t>
            </a:r>
            <a:r>
              <a:rPr lang="en-US" sz="900" dirty="0">
                <a:latin typeface="Courier"/>
                <a:cs typeface="Courier"/>
              </a:rPr>
              <a:t> # Tomcat administration user name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</a:t>
            </a:r>
            <a:r>
              <a:rPr lang="en-US" sz="900" b="1" dirty="0">
                <a:latin typeface="Courier"/>
                <a:cs typeface="Courier"/>
              </a:rPr>
              <a:t>FGTOMCAT_PAS</a:t>
            </a:r>
            <a:r>
              <a:rPr lang="en-US" sz="900" dirty="0" smtClean="0">
                <a:latin typeface="Courier"/>
                <a:cs typeface="Courier"/>
              </a:rPr>
              <a:t>=”</a:t>
            </a:r>
            <a:r>
              <a:rPr lang="is-IS" sz="900" dirty="0" smtClean="0">
                <a:latin typeface="Courier"/>
                <a:cs typeface="Courier"/>
              </a:rPr>
              <a:t>…..........</a:t>
            </a:r>
            <a:r>
              <a:rPr lang="en-US" sz="900" dirty="0" smtClean="0">
                <a:latin typeface="Courier"/>
                <a:cs typeface="Courier"/>
              </a:rPr>
              <a:t>" </a:t>
            </a:r>
            <a:r>
              <a:rPr lang="en-US" sz="900" dirty="0">
                <a:latin typeface="Courier"/>
                <a:cs typeface="Courier"/>
              </a:rPr>
              <a:t># Tomcat administration password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      # Reconfigure SSH port as </a:t>
            </a:r>
            <a:r>
              <a:rPr lang="en-US" sz="900" dirty="0" smtClean="0">
                <a:latin typeface="Courier"/>
                <a:cs typeface="Courier"/>
              </a:rPr>
              <a:t>requested</a:t>
            </a:r>
          </a:p>
          <a:p>
            <a:pPr marL="0" indent="0">
              <a:buNone/>
            </a:pPr>
            <a:r>
              <a:rPr lang="en-US" sz="900" dirty="0">
                <a:latin typeface="Courier"/>
                <a:cs typeface="Courier"/>
              </a:rPr>
              <a:t> </a:t>
            </a:r>
            <a:r>
              <a:rPr lang="en-US" sz="900" dirty="0" smtClean="0">
                <a:latin typeface="Courier"/>
                <a:cs typeface="Courier"/>
              </a:rPr>
              <a:t>     </a:t>
            </a:r>
            <a:r>
              <a:rPr lang="is-IS" sz="900" dirty="0" smtClean="0">
                <a:latin typeface="Courier"/>
                <a:cs typeface="Courier"/>
              </a:rPr>
              <a:t>…</a:t>
            </a:r>
            <a:endParaRPr lang="en-US" sz="9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is-I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900" dirty="0">
              <a:latin typeface="Courier"/>
              <a:cs typeface="Courier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1898" y="1675871"/>
            <a:ext cx="2835672" cy="24315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#cloud-</a:t>
            </a:r>
            <a:r>
              <a:rPr lang="en-US" sz="900" dirty="0" err="1" smtClean="0">
                <a:latin typeface="Courier"/>
                <a:cs typeface="Courier"/>
              </a:rPr>
              <a:t>config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hostname: 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manage_etc_hosts</a:t>
            </a:r>
            <a:r>
              <a:rPr lang="en-US" sz="900" dirty="0" smtClean="0">
                <a:latin typeface="Courier"/>
                <a:cs typeface="Courier"/>
              </a:rPr>
              <a:t>: true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package_update</a:t>
            </a:r>
            <a:r>
              <a:rPr lang="en-US" sz="900" dirty="0" smtClean="0">
                <a:latin typeface="Courier"/>
                <a:cs typeface="Courier"/>
              </a:rPr>
              <a:t>: true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package_upgrade</a:t>
            </a:r>
            <a:r>
              <a:rPr lang="en-US" sz="900" dirty="0" smtClean="0">
                <a:latin typeface="Courier"/>
                <a:cs typeface="Courier"/>
              </a:rPr>
              <a:t>: true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users: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- name: 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groups: </a:t>
            </a:r>
            <a:r>
              <a:rPr lang="en-US" sz="900" dirty="0" err="1" smtClean="0">
                <a:latin typeface="Courier"/>
                <a:cs typeface="Courier"/>
              </a:rPr>
              <a:t>sudo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shell: /bin/bash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</a:t>
            </a:r>
            <a:r>
              <a:rPr lang="en-US" sz="900" dirty="0" err="1" smtClean="0">
                <a:latin typeface="Courier"/>
                <a:cs typeface="Courier"/>
              </a:rPr>
              <a:t>sudo</a:t>
            </a:r>
            <a:r>
              <a:rPr lang="en-US" sz="900" dirty="0" smtClean="0">
                <a:latin typeface="Courier"/>
                <a:cs typeface="Courier"/>
              </a:rPr>
              <a:t>: ['ALL=(ALL) NOPASSWD:ALL']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lock-</a:t>
            </a:r>
            <a:r>
              <a:rPr lang="en-US" sz="900" dirty="0" err="1" smtClean="0">
                <a:latin typeface="Courier"/>
                <a:cs typeface="Courier"/>
              </a:rPr>
              <a:t>passwd</a:t>
            </a:r>
            <a:r>
              <a:rPr lang="en-US" sz="900" dirty="0" smtClean="0">
                <a:latin typeface="Courier"/>
                <a:cs typeface="Courier"/>
              </a:rPr>
              <a:t>: true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</a:t>
            </a:r>
            <a:r>
              <a:rPr lang="en-US" sz="900" dirty="0" err="1" smtClean="0">
                <a:latin typeface="Courier"/>
                <a:cs typeface="Courier"/>
              </a:rPr>
              <a:t>ssh</a:t>
            </a:r>
            <a:r>
              <a:rPr lang="en-US" sz="900" dirty="0" smtClean="0">
                <a:latin typeface="Courier"/>
                <a:cs typeface="Courier"/>
              </a:rPr>
              <a:t>-import-id: 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      </a:t>
            </a:r>
            <a:r>
              <a:rPr lang="en-US" sz="900" dirty="0" err="1" smtClean="0">
                <a:latin typeface="Courier"/>
                <a:cs typeface="Courier"/>
              </a:rPr>
              <a:t>ssh</a:t>
            </a:r>
            <a:r>
              <a:rPr lang="en-US" sz="900" dirty="0" smtClean="0">
                <a:latin typeface="Courier"/>
                <a:cs typeface="Courier"/>
              </a:rPr>
              <a:t>-authorized-keys:</a:t>
            </a:r>
          </a:p>
          <a:p>
            <a:pPr marL="0" indent="0">
              <a:buNone/>
            </a:pPr>
            <a:r>
              <a:rPr lang="is-IS" sz="900" dirty="0" smtClean="0">
                <a:latin typeface="Courier"/>
                <a:cs typeface="Courier"/>
              </a:rPr>
              <a:t>        - </a:t>
            </a:r>
            <a:r>
              <a:rPr lang="is-IS" sz="900" b="1" dirty="0" smtClean="0">
                <a:latin typeface="Courier"/>
                <a:cs typeface="Courier"/>
              </a:rPr>
              <a:t>ssh-rsa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98" y="4291817"/>
            <a:ext cx="2742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your </a:t>
            </a:r>
            <a:r>
              <a:rPr lang="en-US" b="1" dirty="0" smtClean="0"/>
              <a:t> public SSH keys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97985" y="5053333"/>
            <a:ext cx="552313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FGLIFERAY</a:t>
            </a:r>
            <a:r>
              <a:rPr lang="en-US" dirty="0" smtClean="0"/>
              <a:t> – Skips or not </a:t>
            </a:r>
            <a:r>
              <a:rPr lang="en-US" dirty="0" err="1" smtClean="0"/>
              <a:t>Liferay</a:t>
            </a:r>
            <a:r>
              <a:rPr lang="en-US" dirty="0" smtClean="0"/>
              <a:t> portal installation. In most cases communities have already a portal</a:t>
            </a:r>
          </a:p>
          <a:p>
            <a:r>
              <a:rPr lang="en-US" b="1" dirty="0" smtClean="0"/>
              <a:t>FGEREBOOT</a:t>
            </a:r>
            <a:r>
              <a:rPr lang="en-US" dirty="0" smtClean="0"/>
              <a:t> – Rebooting after context </a:t>
            </a:r>
            <a:r>
              <a:rPr lang="en-US" dirty="0" err="1" smtClean="0"/>
              <a:t>scritp</a:t>
            </a:r>
            <a:r>
              <a:rPr lang="en-US" dirty="0" smtClean="0"/>
              <a:t> means the FG server will start automatically</a:t>
            </a:r>
          </a:p>
          <a:p>
            <a:r>
              <a:rPr lang="en-US" b="1" dirty="0" smtClean="0"/>
              <a:t>FGTOMCAT_(USR/PAS)</a:t>
            </a:r>
            <a:r>
              <a:rPr lang="en-US" dirty="0" smtClean="0"/>
              <a:t> – Tomcat admin user an password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3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Customizing </a:t>
            </a:r>
            <a:r>
              <a:rPr lang="en-US" dirty="0" err="1" smtClean="0"/>
              <a:t>fgSetup.sh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0375" y="3227388"/>
            <a:ext cx="8350250" cy="157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# </a:t>
            </a:r>
            <a:r>
              <a:rPr lang="en-US" sz="1100" b="1" dirty="0" smtClean="0">
                <a:latin typeface="Courier"/>
                <a:cs typeface="Courier"/>
              </a:rPr>
              <a:t>Configure the </a:t>
            </a:r>
            <a:r>
              <a:rPr lang="en-US" sz="1100" b="1" dirty="0" err="1" smtClean="0">
                <a:latin typeface="Courier"/>
                <a:cs typeface="Courier"/>
              </a:rPr>
              <a:t>fgSetup.sh</a:t>
            </a:r>
            <a:r>
              <a:rPr lang="en-US" sz="1100" b="1" dirty="0" smtClean="0">
                <a:latin typeface="Courier"/>
                <a:cs typeface="Courier"/>
              </a:rPr>
              <a:t> script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#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# Following lines configure the </a:t>
            </a:r>
            <a:r>
              <a:rPr lang="en-US" sz="1100" dirty="0" err="1" smtClean="0">
                <a:latin typeface="Courier"/>
                <a:cs typeface="Courier"/>
              </a:rPr>
              <a:t>setup_config.sh</a:t>
            </a:r>
            <a:r>
              <a:rPr lang="en-US" sz="1100" dirty="0" smtClean="0">
                <a:latin typeface="Courier"/>
                <a:cs typeface="Courier"/>
              </a:rPr>
              <a:t> file contained inside the </a:t>
            </a:r>
            <a:r>
              <a:rPr lang="en-US" sz="1100" dirty="0" err="1" smtClean="0">
                <a:latin typeface="Courier"/>
                <a:cs typeface="Courier"/>
              </a:rPr>
              <a:t>fgSetup</a:t>
            </a:r>
            <a:r>
              <a:rPr lang="en-US" sz="1100" dirty="0" smtClean="0">
                <a:latin typeface="Courier"/>
                <a:cs typeface="Courier"/>
              </a:rPr>
              <a:t> script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# You can configure any option just introducing the following commands: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#</a:t>
            </a:r>
            <a:r>
              <a:rPr lang="en-US" sz="1100" b="1" dirty="0" smtClean="0">
                <a:latin typeface="Courier"/>
                <a:cs typeface="Courier"/>
              </a:rPr>
              <a:t> mv </a:t>
            </a:r>
            <a:r>
              <a:rPr lang="en-US" sz="1100" b="1" dirty="0" err="1" smtClean="0">
                <a:latin typeface="Courier"/>
                <a:cs typeface="Courier"/>
              </a:rPr>
              <a:t>fgSetup.sh</a:t>
            </a:r>
            <a:r>
              <a:rPr lang="en-US" sz="1100" b="1" dirty="0" smtClean="0">
                <a:latin typeface="Courier"/>
                <a:cs typeface="Courier"/>
              </a:rPr>
              <a:t> </a:t>
            </a:r>
            <a:r>
              <a:rPr lang="en-US" sz="1100" b="1" dirty="0" err="1" smtClean="0">
                <a:latin typeface="Courier"/>
                <a:cs typeface="Courier"/>
              </a:rPr>
              <a:t>fgSetup.sh_orig</a:t>
            </a:r>
            <a:r>
              <a:rPr lang="en-US" sz="1100" b="1" dirty="0" smtClean="0">
                <a:latin typeface="Courier"/>
                <a:cs typeface="Courier"/>
              </a:rPr>
              <a:t> # Make a safe copy of existing </a:t>
            </a:r>
            <a:r>
              <a:rPr lang="en-US" sz="1100" b="1" dirty="0" err="1" smtClean="0">
                <a:latin typeface="Courier"/>
                <a:cs typeface="Courier"/>
              </a:rPr>
              <a:t>fgSetup.sh</a:t>
            </a:r>
            <a:r>
              <a:rPr lang="en-US" sz="1100" b="1" dirty="0" smtClean="0">
                <a:latin typeface="Courier"/>
                <a:cs typeface="Courier"/>
              </a:rPr>
              <a:t> script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"/>
                <a:cs typeface="Courier"/>
              </a:rPr>
              <a:t># cat </a:t>
            </a:r>
            <a:r>
              <a:rPr lang="en-US" sz="1100" b="1" dirty="0" err="1" smtClean="0">
                <a:latin typeface="Courier"/>
                <a:cs typeface="Courier"/>
              </a:rPr>
              <a:t>fgSetup.sh_orig</a:t>
            </a:r>
            <a:r>
              <a:rPr lang="en-US" sz="1100" b="1" dirty="0" smtClean="0">
                <a:latin typeface="Courier"/>
                <a:cs typeface="Courier"/>
              </a:rPr>
              <a:t> | </a:t>
            </a:r>
            <a:r>
              <a:rPr lang="en-US" sz="1100" b="1" dirty="0" err="1" smtClean="0">
                <a:latin typeface="Courier"/>
                <a:cs typeface="Courier"/>
              </a:rPr>
              <a:t>sed</a:t>
            </a:r>
            <a:r>
              <a:rPr lang="en-US" sz="1100" b="1" dirty="0" smtClean="0">
                <a:latin typeface="Courier"/>
                <a:cs typeface="Courier"/>
              </a:rPr>
              <a:t> s/&lt;value to change&gt;/&lt;changed value&gt;/ &gt; </a:t>
            </a:r>
            <a:r>
              <a:rPr lang="en-US" sz="1100" b="1" dirty="0" err="1" smtClean="0">
                <a:latin typeface="Courier"/>
                <a:cs typeface="Courier"/>
              </a:rPr>
              <a:t>fgSetup.sh</a:t>
            </a:r>
            <a:r>
              <a:rPr lang="en-US" sz="1100" b="1" dirty="0" smtClean="0">
                <a:latin typeface="Courier"/>
                <a:cs typeface="Courier"/>
              </a:rPr>
              <a:t> # set the new value</a:t>
            </a:r>
            <a:endParaRPr lang="en-US" sz="1100" b="1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129" y="163988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Contextualization script creates the file </a:t>
            </a:r>
            <a:r>
              <a:rPr lang="en-US" sz="1600" b="1" dirty="0" err="1" smtClean="0"/>
              <a:t>installFG.sh</a:t>
            </a:r>
            <a:endParaRPr lang="en-US" sz="1600" b="1" dirty="0" smtClean="0"/>
          </a:p>
          <a:p>
            <a:r>
              <a:rPr lang="en-US" sz="1600" dirty="0" smtClean="0"/>
              <a:t>This script contains instructions to customize entries into </a:t>
            </a:r>
            <a:r>
              <a:rPr lang="en-US" sz="1600" b="1" dirty="0" err="1" smtClean="0"/>
              <a:t>fgSetup.sh</a:t>
            </a:r>
            <a:r>
              <a:rPr lang="en-US" sz="1600" dirty="0" smtClean="0"/>
              <a:t> script</a:t>
            </a:r>
          </a:p>
          <a:p>
            <a:r>
              <a:rPr lang="en-US" sz="1600" dirty="0" smtClean="0"/>
              <a:t>In particular the </a:t>
            </a:r>
            <a:r>
              <a:rPr lang="en-US" sz="1600" b="1" dirty="0" err="1" smtClean="0"/>
              <a:t>fgSetup.sh</a:t>
            </a:r>
            <a:r>
              <a:rPr lang="en-US" sz="1600" dirty="0" smtClean="0"/>
              <a:t> script contains the instructions to generate the core script: </a:t>
            </a:r>
            <a:r>
              <a:rPr lang="en-US" sz="1600" b="1" dirty="0" err="1" smtClean="0"/>
              <a:t>setup_config.sh</a:t>
            </a:r>
            <a:r>
              <a:rPr lang="en-US" sz="1600" dirty="0" smtClean="0"/>
              <a:t>, which contains any configurable variable used by other </a:t>
            </a:r>
            <a:r>
              <a:rPr lang="en-US" sz="1600" b="1" dirty="0" smtClean="0"/>
              <a:t>setup_*</a:t>
            </a:r>
            <a:r>
              <a:rPr lang="en-US" sz="1600" dirty="0" smtClean="0"/>
              <a:t> core scripts.</a:t>
            </a:r>
          </a:p>
          <a:p>
            <a:r>
              <a:rPr lang="en-US" sz="1600" dirty="0" smtClean="0"/>
              <a:t>More than existing customizations can be be introduced by the user changing the contextualization script, configuring properly the following lines: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8971" y="44936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 an example, </a:t>
            </a:r>
            <a:r>
              <a:rPr lang="en-US" sz="1600" dirty="0"/>
              <a:t>i</a:t>
            </a:r>
            <a:r>
              <a:rPr lang="en-US" sz="1600" dirty="0" smtClean="0"/>
              <a:t>t is possible to see how SSH port and TOMCAT admin USR and PAS are managed</a:t>
            </a:r>
          </a:p>
          <a:p>
            <a:r>
              <a:rPr lang="en-US" sz="1600" dirty="0" smtClean="0"/>
              <a:t>Once configured the </a:t>
            </a:r>
            <a:r>
              <a:rPr lang="en-US" sz="1600" b="1" dirty="0" err="1" smtClean="0"/>
              <a:t>fgSetup.sh</a:t>
            </a:r>
            <a:r>
              <a:rPr lang="en-US" sz="1600" dirty="0" smtClean="0"/>
              <a:t> script the customization script executes the command which starts the installation: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5" y="5275735"/>
            <a:ext cx="8108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Courier"/>
                <a:cs typeface="Courier"/>
              </a:rPr>
              <a:t>runcmd</a:t>
            </a:r>
            <a:r>
              <a:rPr lang="en-US" sz="1100" dirty="0" smtClean="0">
                <a:latin typeface="Courier"/>
                <a:cs typeface="Courier"/>
              </a:rPr>
              <a:t>:</a:t>
            </a:r>
          </a:p>
          <a:p>
            <a:r>
              <a:rPr lang="en-US" sz="1100" dirty="0" smtClean="0">
                <a:latin typeface="Courier"/>
                <a:cs typeface="Courier"/>
              </a:rPr>
              <a:t>  - /bin/bash /root/</a:t>
            </a:r>
            <a:r>
              <a:rPr lang="en-US" sz="1100" dirty="0" err="1" smtClean="0">
                <a:latin typeface="Courier"/>
                <a:cs typeface="Courier"/>
              </a:rPr>
              <a:t>installFG.sh</a:t>
            </a:r>
            <a:r>
              <a:rPr lang="en-US" sz="1100" dirty="0" smtClean="0">
                <a:latin typeface="Courier"/>
                <a:cs typeface="Courier"/>
              </a:rPr>
              <a:t> 2&gt;/root/</a:t>
            </a:r>
            <a:r>
              <a:rPr lang="en-US" sz="1100" dirty="0" err="1" smtClean="0">
                <a:latin typeface="Courier"/>
                <a:cs typeface="Courier"/>
              </a:rPr>
              <a:t>install.err</a:t>
            </a:r>
            <a:r>
              <a:rPr lang="en-US" sz="1100" dirty="0" smtClean="0">
                <a:latin typeface="Courier"/>
                <a:cs typeface="Courier"/>
              </a:rPr>
              <a:t> &gt; /root/</a:t>
            </a:r>
            <a:r>
              <a:rPr lang="en-US" sz="1100" dirty="0" err="1" smtClean="0">
                <a:latin typeface="Courier"/>
                <a:cs typeface="Courier"/>
              </a:rPr>
              <a:t>install.out</a:t>
            </a:r>
            <a:endParaRPr lang="en-US" sz="1100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759" y="5694356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same way to generate </a:t>
            </a:r>
            <a:r>
              <a:rPr lang="en-US" sz="1600" dirty="0" err="1" smtClean="0"/>
              <a:t>fgSetup</a:t>
            </a:r>
            <a:r>
              <a:rPr lang="en-US" sz="1600" dirty="0" smtClean="0"/>
              <a:t> and execute it can be exploited to generate other </a:t>
            </a:r>
            <a:r>
              <a:rPr lang="en-US" sz="1600" dirty="0" err="1" smtClean="0"/>
              <a:t>OSes</a:t>
            </a:r>
            <a:r>
              <a:rPr lang="en-US" sz="1600" dirty="0" smtClean="0"/>
              <a:t> full automatic installations. Volunteers are very welcome to perform such kind of tests.</a:t>
            </a:r>
          </a:p>
          <a:p>
            <a:r>
              <a:rPr lang="en-US" sz="1600" dirty="0" smtClean="0"/>
              <a:t>Once the installation completes a flag file will be removed in:</a:t>
            </a:r>
            <a:br>
              <a:rPr lang="en-US" sz="1600" dirty="0" smtClean="0"/>
            </a:br>
            <a:r>
              <a:rPr lang="en-US" sz="1600" dirty="0" smtClean="0"/>
              <a:t> </a:t>
            </a:r>
            <a:r>
              <a:rPr lang="en-US" sz="1600" b="1" dirty="0" smtClean="0"/>
              <a:t>/home/</a:t>
            </a:r>
            <a:r>
              <a:rPr lang="en-US" sz="1600" b="1" dirty="0" err="1" smtClean="0"/>
              <a:t>futuregateway</a:t>
            </a:r>
            <a:r>
              <a:rPr lang="en-US" sz="1600" b="1" dirty="0" smtClean="0"/>
              <a:t>/.</a:t>
            </a:r>
            <a:r>
              <a:rPr lang="en-US" sz="1600" b="1" dirty="0" err="1" smtClean="0"/>
              <a:t>installingFG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31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FutureGateway</a:t>
            </a:r>
            <a:r>
              <a:rPr lang="en-US" dirty="0" smtClean="0"/>
              <a:t> service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2750" y="1933575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Once installation scripts complete their job the </a:t>
            </a:r>
            <a:r>
              <a:rPr lang="en-US" dirty="0" err="1" smtClean="0"/>
              <a:t>futuregateway</a:t>
            </a:r>
            <a:r>
              <a:rPr lang="en-US" dirty="0" smtClean="0"/>
              <a:t> is ready to start</a:t>
            </a:r>
          </a:p>
          <a:p>
            <a:r>
              <a:rPr lang="en-US" dirty="0" err="1" smtClean="0"/>
              <a:t>Futuregateway</a:t>
            </a:r>
            <a:r>
              <a:rPr lang="en-US" dirty="0" smtClean="0"/>
              <a:t> has a service control script file: </a:t>
            </a:r>
          </a:p>
          <a:p>
            <a:pPr lvl="1"/>
            <a:r>
              <a:rPr lang="en-US" sz="2300" b="1" dirty="0" smtClean="0">
                <a:latin typeface="Courier"/>
                <a:cs typeface="Courier"/>
              </a:rPr>
              <a:t>/</a:t>
            </a:r>
            <a:r>
              <a:rPr lang="en-US" sz="2300" b="1" dirty="0" err="1" smtClean="0">
                <a:latin typeface="Courier"/>
                <a:cs typeface="Courier"/>
              </a:rPr>
              <a:t>etc</a:t>
            </a:r>
            <a:r>
              <a:rPr lang="en-US" sz="2300" b="1" dirty="0" smtClean="0">
                <a:latin typeface="Courier"/>
                <a:cs typeface="Courier"/>
              </a:rPr>
              <a:t>/</a:t>
            </a:r>
            <a:r>
              <a:rPr lang="en-US" sz="2300" b="1" dirty="0" err="1" smtClean="0">
                <a:latin typeface="Courier"/>
                <a:cs typeface="Courier"/>
              </a:rPr>
              <a:t>init.d</a:t>
            </a:r>
            <a:r>
              <a:rPr lang="en-US" sz="2300" b="1" dirty="0" smtClean="0">
                <a:latin typeface="Courier"/>
                <a:cs typeface="Courier"/>
              </a:rPr>
              <a:t>/</a:t>
            </a:r>
            <a:r>
              <a:rPr lang="en-US" sz="2300" b="1" dirty="0" err="1" smtClean="0">
                <a:latin typeface="Courier"/>
                <a:cs typeface="Courier"/>
              </a:rPr>
              <a:t>futuregateway</a:t>
            </a:r>
            <a:endParaRPr lang="en-US" sz="4000" b="1" dirty="0" smtClean="0">
              <a:latin typeface="Courier"/>
              <a:cs typeface="Courier"/>
            </a:endParaRPr>
          </a:p>
          <a:p>
            <a:r>
              <a:rPr lang="en-US" dirty="0" smtClean="0"/>
              <a:t>Usage:</a:t>
            </a:r>
          </a:p>
          <a:p>
            <a:pPr lvl="1"/>
            <a:r>
              <a:rPr lang="en-US" sz="2000" b="1" dirty="0" smtClean="0">
                <a:latin typeface="Courier"/>
                <a:cs typeface="Courier"/>
              </a:rPr>
              <a:t>/</a:t>
            </a:r>
            <a:r>
              <a:rPr lang="en-US" sz="2000" b="1" dirty="0" err="1" smtClean="0">
                <a:latin typeface="Courier"/>
                <a:cs typeface="Courier"/>
              </a:rPr>
              <a:t>etc</a:t>
            </a:r>
            <a:r>
              <a:rPr lang="en-US" sz="2000" b="1" dirty="0" smtClean="0">
                <a:latin typeface="Courier"/>
                <a:cs typeface="Courier"/>
              </a:rPr>
              <a:t>/</a:t>
            </a:r>
            <a:r>
              <a:rPr lang="en-US" sz="2000" b="1" dirty="0" err="1" smtClean="0">
                <a:latin typeface="Courier"/>
                <a:cs typeface="Courier"/>
              </a:rPr>
              <a:t>init.d</a:t>
            </a:r>
            <a:r>
              <a:rPr lang="en-US" sz="2000" b="1" dirty="0" smtClean="0">
                <a:latin typeface="Courier"/>
                <a:cs typeface="Courier"/>
              </a:rPr>
              <a:t>/</a:t>
            </a:r>
            <a:r>
              <a:rPr lang="en-US" sz="2000" b="1" dirty="0" err="1" smtClean="0">
                <a:latin typeface="Courier"/>
                <a:cs typeface="Courier"/>
              </a:rPr>
              <a:t>futuregateway</a:t>
            </a:r>
            <a:r>
              <a:rPr lang="en-US" sz="2000" b="1" dirty="0" smtClean="0">
                <a:latin typeface="Courier"/>
                <a:cs typeface="Courier"/>
              </a:rPr>
              <a:t> &lt;</a:t>
            </a:r>
            <a:r>
              <a:rPr lang="en-US" sz="2000" b="1" dirty="0" err="1" smtClean="0">
                <a:latin typeface="Courier"/>
                <a:cs typeface="Courier"/>
              </a:rPr>
              <a:t>start|stop|restart|status</a:t>
            </a:r>
            <a:r>
              <a:rPr lang="en-US" sz="2000" b="1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/>
              <a:t>The control script manages two components: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futuregateway</a:t>
            </a:r>
            <a:r>
              <a:rPr lang="en-US" dirty="0" smtClean="0"/>
              <a:t> REST API front-end</a:t>
            </a:r>
          </a:p>
          <a:p>
            <a:pPr lvl="2"/>
            <a:r>
              <a:rPr lang="en-US" dirty="0" smtClean="0"/>
              <a:t>This opens a screen section under ‘</a:t>
            </a:r>
            <a:r>
              <a:rPr lang="en-US" b="1" dirty="0" err="1" smtClean="0"/>
              <a:t>futuregateway</a:t>
            </a:r>
            <a:r>
              <a:rPr lang="en-US" dirty="0" smtClean="0"/>
              <a:t>’ user and starts the the python app as stand-alone application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futuregateway</a:t>
            </a:r>
            <a:r>
              <a:rPr lang="en-US" dirty="0" smtClean="0"/>
              <a:t> </a:t>
            </a:r>
            <a:r>
              <a:rPr lang="en-US" dirty="0" err="1" smtClean="0"/>
              <a:t>APIServerDaemon</a:t>
            </a:r>
            <a:endParaRPr lang="en-US" dirty="0" smtClean="0"/>
          </a:p>
          <a:p>
            <a:pPr lvl="2"/>
            <a:r>
              <a:rPr lang="en-US" dirty="0" smtClean="0"/>
              <a:t>This starts a Tomcat session and its </a:t>
            </a:r>
            <a:r>
              <a:rPr lang="en-US" dirty="0" err="1" smtClean="0"/>
              <a:t>APIServerDaemon</a:t>
            </a:r>
            <a:r>
              <a:rPr lang="en-US" dirty="0" smtClean="0"/>
              <a:t> web </a:t>
            </a:r>
            <a:r>
              <a:rPr lang="en-US" dirty="0" err="1" smtClean="0"/>
              <a:t>aplication</a:t>
            </a:r>
            <a:r>
              <a:rPr lang="en-US" dirty="0" smtClean="0"/>
              <a:t> installed</a:t>
            </a:r>
          </a:p>
          <a:p>
            <a:r>
              <a:rPr lang="en-US" dirty="0" smtClean="0"/>
              <a:t>The REST API server front-end should be configured as a </a:t>
            </a:r>
            <a:r>
              <a:rPr lang="en-US" dirty="0" err="1" smtClean="0"/>
              <a:t>wsgi</a:t>
            </a:r>
            <a:r>
              <a:rPr lang="en-US" dirty="0"/>
              <a:t> </a:t>
            </a:r>
            <a:r>
              <a:rPr lang="en-US" dirty="0" smtClean="0"/>
              <a:t>process; in such case </a:t>
            </a:r>
            <a:r>
              <a:rPr lang="en-US" dirty="0" err="1" smtClean="0"/>
              <a:t>futuregateway</a:t>
            </a:r>
            <a:r>
              <a:rPr lang="en-US" dirty="0" smtClean="0"/>
              <a:t> control script has a flag to ignore the front-end switching of its flag: </a:t>
            </a:r>
            <a:r>
              <a:rPr lang="en-US" sz="2600" b="1" dirty="0" smtClean="0">
                <a:latin typeface="Courier"/>
                <a:cs typeface="Courier"/>
              </a:rPr>
              <a:t>ENABLEFRONTEND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30503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Monitoring </a:t>
            </a:r>
            <a:r>
              <a:rPr lang="en-US" dirty="0" err="1" smtClean="0"/>
              <a:t>FutureGateway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625" y="1758950"/>
            <a:ext cx="8229600" cy="4851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REST API Front-end</a:t>
            </a:r>
          </a:p>
          <a:p>
            <a:pPr lvl="1"/>
            <a:r>
              <a:rPr lang="en-US" dirty="0" err="1" smtClean="0"/>
              <a:t>futuregateway@futuregateway</a:t>
            </a:r>
            <a:r>
              <a:rPr lang="en-US" dirty="0" smtClean="0"/>
              <a:t>:~$ screen –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sz="2500" dirty="0" smtClean="0">
                <a:latin typeface="Courier"/>
                <a:cs typeface="Courier"/>
              </a:rPr>
              <a:t>There is a screen on:</a:t>
            </a:r>
          </a:p>
          <a:p>
            <a:pPr lvl="1"/>
            <a:r>
              <a:rPr lang="en-US" sz="2500" dirty="0" smtClean="0">
                <a:latin typeface="Courier"/>
                <a:cs typeface="Courier"/>
              </a:rPr>
              <a:t>	</a:t>
            </a:r>
            <a:r>
              <a:rPr lang="en-US" sz="2500" dirty="0" err="1" smtClean="0">
                <a:latin typeface="Courier"/>
                <a:cs typeface="Courier"/>
              </a:rPr>
              <a:t>XXXXX.fgAPIServer</a:t>
            </a:r>
            <a:r>
              <a:rPr lang="en-US" sz="2500" dirty="0" smtClean="0">
                <a:latin typeface="Courier"/>
                <a:cs typeface="Courier"/>
              </a:rPr>
              <a:t>	(</a:t>
            </a:r>
            <a:r>
              <a:rPr lang="is-IS" sz="2500" dirty="0" smtClean="0">
                <a:latin typeface="Courier"/>
                <a:cs typeface="Courier"/>
              </a:rPr>
              <a:t>…</a:t>
            </a:r>
            <a:r>
              <a:rPr lang="en-US" sz="2500" dirty="0" smtClean="0">
                <a:latin typeface="Courier"/>
                <a:cs typeface="Courier"/>
              </a:rPr>
              <a:t>)	(Detached)</a:t>
            </a:r>
          </a:p>
          <a:p>
            <a:pPr lvl="1"/>
            <a:r>
              <a:rPr lang="en-US" sz="2500" dirty="0">
                <a:latin typeface="Courier"/>
                <a:cs typeface="Courier"/>
              </a:rPr>
              <a:t>s</a:t>
            </a:r>
            <a:r>
              <a:rPr lang="en-US" sz="2500" dirty="0" smtClean="0">
                <a:latin typeface="Courier"/>
                <a:cs typeface="Courier"/>
              </a:rPr>
              <a:t>creen </a:t>
            </a:r>
            <a:r>
              <a:rPr lang="en-US" sz="2500" dirty="0" err="1" smtClean="0">
                <a:latin typeface="Courier"/>
                <a:cs typeface="Courier"/>
              </a:rPr>
              <a:t>XXXXX.fgAPIServer</a:t>
            </a:r>
            <a:r>
              <a:rPr lang="en-US" sz="2500" dirty="0">
                <a:latin typeface="Courier"/>
                <a:cs typeface="Courier"/>
              </a:rPr>
              <a:t> </a:t>
            </a:r>
            <a:r>
              <a:rPr lang="en-US" sz="2500" dirty="0" smtClean="0">
                <a:latin typeface="Courier"/>
                <a:cs typeface="Courier"/>
              </a:rPr>
              <a:t># Attaches to the screen session, use ^C to stop </a:t>
            </a:r>
            <a:r>
              <a:rPr lang="en-US" sz="2500" dirty="0" err="1" smtClean="0">
                <a:latin typeface="Courier"/>
                <a:cs typeface="Courier"/>
              </a:rPr>
              <a:t>fgapiserver.py</a:t>
            </a:r>
            <a:r>
              <a:rPr lang="en-US" sz="2500" dirty="0" smtClean="0">
                <a:latin typeface="Courier"/>
                <a:cs typeface="Courier"/>
              </a:rPr>
              <a:t> execution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In the execution </a:t>
            </a:r>
            <a:r>
              <a:rPr lang="en-US" dirty="0" err="1" smtClean="0"/>
              <a:t>dir</a:t>
            </a:r>
            <a:r>
              <a:rPr lang="en-US" dirty="0" smtClean="0"/>
              <a:t> exists file ‘</a:t>
            </a:r>
            <a:r>
              <a:rPr lang="en-US" dirty="0" err="1" smtClean="0"/>
              <a:t>fgapiserver.log</a:t>
            </a:r>
            <a:r>
              <a:rPr lang="en-US" dirty="0" smtClean="0"/>
              <a:t>’ (not really used yet)</a:t>
            </a:r>
          </a:p>
          <a:p>
            <a:r>
              <a:rPr lang="en-US" dirty="0" err="1" smtClean="0"/>
              <a:t>APIServerDaemon</a:t>
            </a:r>
            <a:endParaRPr lang="en-US" dirty="0" smtClean="0"/>
          </a:p>
          <a:p>
            <a:pPr lvl="1"/>
            <a:r>
              <a:rPr lang="en-US" dirty="0" smtClean="0"/>
              <a:t>Start Tomcat using a defined </a:t>
            </a:r>
            <a:r>
              <a:rPr lang="en-US" dirty="0" err="1" smtClean="0"/>
              <a:t>scrpt</a:t>
            </a:r>
            <a:r>
              <a:rPr lang="en-US" dirty="0" smtClean="0"/>
              <a:t>: ‘</a:t>
            </a:r>
            <a:r>
              <a:rPr lang="en-US" sz="2500" dirty="0" err="1" smtClean="0">
                <a:latin typeface="Courier"/>
                <a:cs typeface="Courier"/>
              </a:rPr>
              <a:t>start_tomcat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Stop Tomcat use defined scripts: ‘</a:t>
            </a:r>
            <a:r>
              <a:rPr lang="en-US" sz="2500" dirty="0" err="1" smtClean="0">
                <a:latin typeface="Courier"/>
                <a:cs typeface="Courier"/>
              </a:rPr>
              <a:t>stop_tomcat</a:t>
            </a:r>
            <a:r>
              <a:rPr lang="en-US" dirty="0" smtClean="0"/>
              <a:t>’ and ‘</a:t>
            </a:r>
            <a:r>
              <a:rPr lang="en-US" sz="2500" dirty="0" err="1" smtClean="0">
                <a:latin typeface="Courier"/>
                <a:cs typeface="Courier"/>
              </a:rPr>
              <a:t>killkava</a:t>
            </a:r>
            <a:r>
              <a:rPr lang="en-US" dirty="0" smtClean="0"/>
              <a:t>’ that kills any tomcat JAVA process it it persists</a:t>
            </a:r>
          </a:p>
          <a:p>
            <a:pPr lvl="1"/>
            <a:r>
              <a:rPr lang="en-US" dirty="0" smtClean="0"/>
              <a:t>Watch Tomcat logs with:</a:t>
            </a:r>
          </a:p>
          <a:p>
            <a:pPr lvl="2"/>
            <a:r>
              <a:rPr lang="en-US" sz="2100" dirty="0" smtClean="0">
                <a:latin typeface="Courier"/>
                <a:cs typeface="Courier"/>
              </a:rPr>
              <a:t>tail –f $CATALINA_HOME/logs/</a:t>
            </a:r>
            <a:r>
              <a:rPr lang="en-US" sz="2100" dirty="0" err="1" smtClean="0">
                <a:latin typeface="Courier"/>
                <a:cs typeface="Courier"/>
              </a:rPr>
              <a:t>catalina.out</a:t>
            </a:r>
            <a:endParaRPr lang="en-US" sz="2100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Watch </a:t>
            </a:r>
            <a:r>
              <a:rPr lang="en-US" dirty="0" err="1" smtClean="0"/>
              <a:t>APIServerDaemon</a:t>
            </a:r>
            <a:r>
              <a:rPr lang="en-US" dirty="0" smtClean="0"/>
              <a:t> logs with:</a:t>
            </a:r>
          </a:p>
          <a:p>
            <a:pPr lvl="2"/>
            <a:r>
              <a:rPr lang="en-US" sz="2100" dirty="0" smtClean="0">
                <a:latin typeface="Courier"/>
                <a:cs typeface="Courier"/>
              </a:rPr>
              <a:t>tail –f $CATALINA_HOME/</a:t>
            </a:r>
            <a:r>
              <a:rPr lang="en-US" sz="2100" dirty="0" err="1" smtClean="0">
                <a:latin typeface="Courier"/>
                <a:cs typeface="Courier"/>
              </a:rPr>
              <a:t>webapps</a:t>
            </a:r>
            <a:r>
              <a:rPr lang="en-US" sz="2100" dirty="0" smtClean="0">
                <a:latin typeface="Courier"/>
                <a:cs typeface="Courier"/>
              </a:rPr>
              <a:t>/</a:t>
            </a:r>
            <a:r>
              <a:rPr lang="en-US" sz="2100" dirty="0" err="1" smtClean="0">
                <a:latin typeface="Courier"/>
                <a:cs typeface="Courier"/>
              </a:rPr>
              <a:t>APIServerDaemon</a:t>
            </a:r>
            <a:r>
              <a:rPr lang="en-US" sz="2100" dirty="0" smtClean="0">
                <a:latin typeface="Courier"/>
                <a:cs typeface="Courier"/>
              </a:rPr>
              <a:t>/WEB-INF/logs/</a:t>
            </a:r>
            <a:r>
              <a:rPr lang="en-US" sz="2100" dirty="0" err="1" smtClean="0">
                <a:latin typeface="Courier"/>
                <a:cs typeface="Courier"/>
              </a:rPr>
              <a:t>APIServerDaemon.log</a:t>
            </a:r>
            <a:endParaRPr lang="en-US" sz="2100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Watch </a:t>
            </a:r>
            <a:r>
              <a:rPr lang="en-US" dirty="0" err="1" smtClean="0"/>
              <a:t>GridEngine</a:t>
            </a:r>
            <a:r>
              <a:rPr lang="en-US" dirty="0" smtClean="0"/>
              <a:t> logs with:</a:t>
            </a:r>
          </a:p>
          <a:p>
            <a:pPr lvl="2"/>
            <a:r>
              <a:rPr lang="en-US" sz="2100" dirty="0">
                <a:latin typeface="Courier"/>
                <a:cs typeface="Courier"/>
              </a:rPr>
              <a:t>t</a:t>
            </a:r>
            <a:r>
              <a:rPr lang="en-US" sz="2100" dirty="0" smtClean="0">
                <a:latin typeface="Courier"/>
                <a:cs typeface="Courier"/>
              </a:rPr>
              <a:t>ail –f $CATALINA_HOME/</a:t>
            </a:r>
            <a:r>
              <a:rPr lang="en-US" sz="2100" dirty="0" err="1" smtClean="0">
                <a:latin typeface="Courier"/>
                <a:cs typeface="Courier"/>
              </a:rPr>
              <a:t>webapps</a:t>
            </a:r>
            <a:r>
              <a:rPr lang="en-US" sz="2100" dirty="0" smtClean="0">
                <a:latin typeface="Courier"/>
                <a:cs typeface="Courier"/>
              </a:rPr>
              <a:t>/</a:t>
            </a:r>
            <a:r>
              <a:rPr lang="en-US" sz="2100" dirty="0" err="1" smtClean="0">
                <a:latin typeface="Courier"/>
                <a:cs typeface="Courier"/>
              </a:rPr>
              <a:t>APIServerDaemon</a:t>
            </a:r>
            <a:r>
              <a:rPr lang="en-US" sz="2100" dirty="0" smtClean="0">
                <a:latin typeface="Courier"/>
                <a:cs typeface="Courier"/>
              </a:rPr>
              <a:t>/WEB-INF/logs/</a:t>
            </a:r>
            <a:r>
              <a:rPr lang="en-US" sz="2100" dirty="0" err="1" smtClean="0">
                <a:latin typeface="Courier"/>
                <a:cs typeface="Courier"/>
              </a:rPr>
              <a:t>GridEngineLog.log</a:t>
            </a:r>
            <a:endParaRPr lang="en-US" sz="2100" dirty="0" smtClean="0">
              <a:latin typeface="Courier"/>
              <a:cs typeface="Courier"/>
            </a:endParaRPr>
          </a:p>
          <a:p>
            <a:pPr lvl="2"/>
            <a:r>
              <a:rPr lang="en-US" dirty="0" err="1" smtClean="0"/>
              <a:t>SimpleTosca</a:t>
            </a:r>
            <a:r>
              <a:rPr lang="en-US" dirty="0" smtClean="0"/>
              <a:t> interface logs are included into the </a:t>
            </a:r>
            <a:r>
              <a:rPr lang="en-US" dirty="0" err="1" smtClean="0"/>
              <a:t>APIServerDaemon</a:t>
            </a:r>
            <a:r>
              <a:rPr lang="en-US" dirty="0" smtClean="0"/>
              <a:t> log</a:t>
            </a:r>
          </a:p>
          <a:p>
            <a:r>
              <a:rPr lang="en-US" dirty="0" err="1" smtClean="0"/>
              <a:t>APIServer</a:t>
            </a:r>
            <a:r>
              <a:rPr lang="en-US" dirty="0" smtClean="0"/>
              <a:t> DB</a:t>
            </a:r>
          </a:p>
          <a:p>
            <a:pPr lvl="1"/>
            <a:r>
              <a:rPr lang="en-US" sz="2500" dirty="0" err="1" smtClean="0">
                <a:latin typeface="Courier"/>
                <a:cs typeface="Courier"/>
              </a:rPr>
              <a:t>mysql</a:t>
            </a:r>
            <a:r>
              <a:rPr lang="en-US" sz="2500" dirty="0" smtClean="0">
                <a:latin typeface="Courier"/>
                <a:cs typeface="Courier"/>
              </a:rPr>
              <a:t> -h </a:t>
            </a:r>
            <a:r>
              <a:rPr lang="en-US" sz="2500" dirty="0" err="1" smtClean="0">
                <a:latin typeface="Courier"/>
                <a:cs typeface="Courier"/>
              </a:rPr>
              <a:t>localhost</a:t>
            </a:r>
            <a:r>
              <a:rPr lang="en-US" sz="2500" dirty="0" smtClean="0">
                <a:latin typeface="Courier"/>
                <a:cs typeface="Courier"/>
              </a:rPr>
              <a:t> -P 3306 -u </a:t>
            </a:r>
            <a:r>
              <a:rPr lang="en-US" sz="2500" dirty="0" err="1" smtClean="0">
                <a:latin typeface="Courier"/>
                <a:cs typeface="Courier"/>
              </a:rPr>
              <a:t>fgapiserver</a:t>
            </a:r>
            <a:r>
              <a:rPr lang="en-US" sz="2500" dirty="0" smtClean="0">
                <a:latin typeface="Courier"/>
                <a:cs typeface="Courier"/>
              </a:rPr>
              <a:t> -</a:t>
            </a:r>
            <a:r>
              <a:rPr lang="en-US" sz="2500" dirty="0" err="1" smtClean="0">
                <a:latin typeface="Courier"/>
                <a:cs typeface="Courier"/>
              </a:rPr>
              <a:t>pfgapiserver_password</a:t>
            </a:r>
            <a:r>
              <a:rPr lang="en-US" sz="2500" dirty="0" smtClean="0">
                <a:latin typeface="Courier"/>
                <a:cs typeface="Courier"/>
              </a:rPr>
              <a:t> </a:t>
            </a:r>
            <a:r>
              <a:rPr lang="en-US" sz="2500" dirty="0" err="1" smtClean="0">
                <a:latin typeface="Courier"/>
                <a:cs typeface="Courier"/>
              </a:rPr>
              <a:t>fgapiserver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Use: </a:t>
            </a:r>
            <a:r>
              <a:rPr lang="en-US" sz="2500" dirty="0" err="1" smtClean="0">
                <a:latin typeface="Courier"/>
                <a:cs typeface="Courier"/>
              </a:rPr>
              <a:t>asdb|utdb</a:t>
            </a:r>
            <a:r>
              <a:rPr lang="en-US" sz="2500" dirty="0" smtClean="0">
                <a:latin typeface="Courier"/>
                <a:cs typeface="Courier"/>
              </a:rPr>
              <a:t> ”&lt;query&gt;”</a:t>
            </a:r>
            <a:r>
              <a:rPr lang="en-US" dirty="0" smtClean="0"/>
              <a:t>  commands to execute a query against </a:t>
            </a:r>
            <a:r>
              <a:rPr lang="en-US" dirty="0" err="1" smtClean="0"/>
              <a:t>APIServer</a:t>
            </a:r>
            <a:r>
              <a:rPr lang="en-US" dirty="0" smtClean="0"/>
              <a:t> DB or </a:t>
            </a:r>
            <a:r>
              <a:rPr lang="en-US" dirty="0" err="1" smtClean="0"/>
              <a:t>GridEngine</a:t>
            </a:r>
            <a:r>
              <a:rPr lang="en-US" dirty="0" smtClean="0"/>
              <a:t>’ </a:t>
            </a:r>
            <a:r>
              <a:rPr lang="en-US" dirty="0" err="1" smtClean="0"/>
              <a:t>UsersTracking</a:t>
            </a:r>
            <a:r>
              <a:rPr lang="en-US" dirty="0" smtClean="0"/>
              <a:t> database; if no argument is given, the interactive </a:t>
            </a:r>
            <a:r>
              <a:rPr lang="en-US" dirty="0" err="1" smtClean="0"/>
              <a:t>mysql</a:t>
            </a:r>
            <a:r>
              <a:rPr lang="en-US" dirty="0" smtClean="0"/>
              <a:t> client connected to the DB will be available. Setting up variable ASDB/UTDB_OPTS it is possible to configure </a:t>
            </a:r>
            <a:r>
              <a:rPr lang="en-US" dirty="0" err="1" smtClean="0"/>
              <a:t>mySQL</a:t>
            </a:r>
            <a:r>
              <a:rPr lang="en-US" dirty="0" smtClean="0"/>
              <a:t> client, for instance: ‘</a:t>
            </a:r>
            <a:r>
              <a:rPr lang="en-US" sz="2500" dirty="0" smtClean="0">
                <a:latin typeface="Courier"/>
                <a:cs typeface="Courier"/>
              </a:rPr>
              <a:t>ASDB_OPTS=“-N –s”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06744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First test: ‘</a:t>
            </a:r>
            <a:r>
              <a:rPr lang="en-US" dirty="0" err="1" smtClean="0"/>
              <a:t>helloworld</a:t>
            </a:r>
            <a:r>
              <a:rPr lang="en-US" dirty="0" smtClean="0"/>
              <a:t>’ (SSH)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6375" y="169545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Standard installation contains a working demo example named: ‘</a:t>
            </a:r>
            <a:r>
              <a:rPr lang="en-US" sz="1600" dirty="0" err="1" smtClean="0"/>
              <a:t>helloworld</a:t>
            </a:r>
            <a:r>
              <a:rPr lang="en-US" sz="1600" dirty="0" smtClean="0"/>
              <a:t>’ and exploits the SSH JSAGA adaptor that points to ‘itself’.</a:t>
            </a:r>
          </a:p>
          <a:p>
            <a:pPr lvl="1"/>
            <a:r>
              <a:rPr lang="en-US" sz="1400" dirty="0" err="1" smtClean="0"/>
              <a:t>futuregateway@futuregateway</a:t>
            </a:r>
            <a:r>
              <a:rPr lang="en-US" sz="1400" dirty="0" smtClean="0"/>
              <a:t>:~$ cd $FGLOCATION/</a:t>
            </a:r>
            <a:r>
              <a:rPr lang="en-US" sz="1400" dirty="0" err="1" smtClean="0"/>
              <a:t>fgAPIServer</a:t>
            </a:r>
            <a:r>
              <a:rPr lang="en-US" sz="1400" dirty="0" smtClean="0"/>
              <a:t>/apps/</a:t>
            </a:r>
            <a:r>
              <a:rPr lang="en-US" sz="1400" dirty="0" err="1" smtClean="0"/>
              <a:t>helloworld</a:t>
            </a:r>
            <a:endParaRPr lang="en-US" sz="1400" dirty="0" smtClean="0"/>
          </a:p>
          <a:p>
            <a:pPr lvl="1"/>
            <a:r>
              <a:rPr lang="en-US" sz="1400" dirty="0" smtClean="0"/>
              <a:t>Open using a text editor file </a:t>
            </a:r>
            <a:r>
              <a:rPr lang="en-US" sz="1400" b="1" dirty="0" err="1" smtClean="0"/>
              <a:t>stress_test.sh</a:t>
            </a:r>
            <a:r>
              <a:rPr lang="en-US" sz="1400" dirty="0" smtClean="0"/>
              <a:t> it contains the REST calls to execute the demo app</a:t>
            </a:r>
          </a:p>
          <a:p>
            <a:pPr lvl="1"/>
            <a:r>
              <a:rPr lang="en-US" sz="1400" dirty="0" smtClean="0"/>
              <a:t>Configure its values: SUBMIT_COUNT and SUBMIT_DELAY</a:t>
            </a:r>
          </a:p>
          <a:p>
            <a:pPr lvl="1"/>
            <a:r>
              <a:rPr lang="en-US" sz="1400" dirty="0" smtClean="0"/>
              <a:t>Execute the test: ./</a:t>
            </a:r>
            <a:r>
              <a:rPr lang="en-US" sz="1400" dirty="0" err="1" smtClean="0"/>
              <a:t>stress_test.sh</a:t>
            </a:r>
            <a:endParaRPr lang="en-US" sz="1400" dirty="0" smtClean="0"/>
          </a:p>
          <a:p>
            <a:pPr lvl="1"/>
            <a:r>
              <a:rPr lang="en-US" sz="1400" dirty="0" smtClean="0"/>
              <a:t>A good practice is to maintain active a tail –f process on </a:t>
            </a:r>
            <a:r>
              <a:rPr lang="en-US" sz="1400" dirty="0" err="1" smtClean="0"/>
              <a:t>APIServerDaemon.log</a:t>
            </a:r>
            <a:r>
              <a:rPr lang="en-US" sz="1400" dirty="0" smtClean="0"/>
              <a:t> file during the execution</a:t>
            </a:r>
          </a:p>
          <a:p>
            <a:pPr lvl="1"/>
            <a:r>
              <a:rPr lang="en-US" sz="1400" dirty="0" smtClean="0"/>
              <a:t>Execution can be monitored on </a:t>
            </a:r>
            <a:r>
              <a:rPr lang="en-US" sz="1400" dirty="0" err="1" smtClean="0"/>
              <a:t>APIServer</a:t>
            </a:r>
            <a:r>
              <a:rPr lang="en-US" sz="1400" dirty="0" smtClean="0"/>
              <a:t> log file or querying the DB ‘</a:t>
            </a:r>
            <a:r>
              <a:rPr lang="en-US" sz="1400" dirty="0" err="1" smtClean="0"/>
              <a:t>asdb</a:t>
            </a:r>
            <a:r>
              <a:rPr lang="en-US" sz="1400" dirty="0" smtClean="0"/>
              <a:t> </a:t>
            </a:r>
            <a:r>
              <a:rPr lang="ru-RU" sz="1400" dirty="0" smtClean="0"/>
              <a:t>"</a:t>
            </a:r>
            <a:r>
              <a:rPr lang="it-IT" sz="1400" dirty="0" err="1" smtClean="0"/>
              <a:t>select</a:t>
            </a:r>
            <a:r>
              <a:rPr lang="it-IT" sz="1400" dirty="0" smtClean="0"/>
              <a:t> * from </a:t>
            </a:r>
            <a:r>
              <a:rPr lang="it-IT" sz="1400" dirty="0" err="1" smtClean="0"/>
              <a:t>as_queue</a:t>
            </a:r>
            <a:r>
              <a:rPr lang="it-IT" sz="1400" dirty="0" smtClean="0"/>
              <a:t>;</a:t>
            </a:r>
            <a:r>
              <a:rPr lang="ru-RU" sz="1400" dirty="0" smtClean="0"/>
              <a:t>"</a:t>
            </a:r>
            <a:r>
              <a:rPr lang="it-IT" sz="1400" dirty="0" smtClean="0"/>
              <a:t>' </a:t>
            </a:r>
            <a:r>
              <a:rPr lang="it-IT" sz="1400" dirty="0" err="1" smtClean="0"/>
              <a:t>watching</a:t>
            </a:r>
            <a:r>
              <a:rPr lang="it-IT" sz="1400" dirty="0" smtClean="0"/>
              <a:t> for the ‘status’ </a:t>
            </a:r>
            <a:r>
              <a:rPr lang="it-IT" sz="1400" dirty="0" err="1" smtClean="0"/>
              <a:t>field</a:t>
            </a:r>
            <a:r>
              <a:rPr lang="it-IT" sz="1400" dirty="0" smtClean="0"/>
              <a:t> (Your task </a:t>
            </a:r>
            <a:r>
              <a:rPr lang="it-IT" sz="1400" dirty="0" err="1" smtClean="0"/>
              <a:t>should</a:t>
            </a:r>
            <a:r>
              <a:rPr lang="it-IT" sz="1400" dirty="0" smtClean="0"/>
              <a:t> be 1 the first time)</a:t>
            </a:r>
          </a:p>
          <a:p>
            <a:pPr lvl="1"/>
            <a:r>
              <a:rPr lang="it-IT" sz="1400" dirty="0" err="1" smtClean="0"/>
              <a:t>As</a:t>
            </a:r>
            <a:r>
              <a:rPr lang="it-IT" sz="1400" dirty="0" smtClean="0"/>
              <a:t> </a:t>
            </a:r>
            <a:r>
              <a:rPr lang="it-IT" sz="1400" dirty="0" err="1" smtClean="0"/>
              <a:t>soon</a:t>
            </a:r>
            <a:r>
              <a:rPr lang="it-IT" sz="1400" dirty="0" smtClean="0"/>
              <a:t> </a:t>
            </a:r>
            <a:r>
              <a:rPr lang="it-IT" sz="1400" dirty="0" err="1" smtClean="0"/>
              <a:t>as</a:t>
            </a:r>
            <a:r>
              <a:rPr lang="it-IT" sz="1400" dirty="0" smtClean="0"/>
              <a:t> the DONE status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reached</a:t>
            </a:r>
            <a:r>
              <a:rPr lang="it-IT" sz="1400" dirty="0" smtClean="0"/>
              <a:t> </a:t>
            </a:r>
            <a:r>
              <a:rPr lang="it-IT" sz="1400" dirty="0" err="1" smtClean="0"/>
              <a:t>you</a:t>
            </a:r>
            <a:r>
              <a:rPr lang="it-IT" sz="1400" dirty="0" smtClean="0"/>
              <a:t> can </a:t>
            </a:r>
            <a:r>
              <a:rPr lang="it-IT" sz="1400" dirty="0" err="1" smtClean="0"/>
              <a:t>get</a:t>
            </a:r>
            <a:r>
              <a:rPr lang="it-IT" sz="1400" dirty="0" smtClean="0"/>
              <a:t> task info with:</a:t>
            </a:r>
          </a:p>
          <a:p>
            <a:pPr lvl="2"/>
            <a:r>
              <a:rPr lang="it-IT" sz="1200" dirty="0" smtClean="0">
                <a:hlinkClick r:id="rId2"/>
              </a:rPr>
              <a:t>curl http://localhost:8888/v1.0/tasks/&lt;task_id&gt;?user=brunor</a:t>
            </a:r>
            <a:endParaRPr lang="it-IT" sz="1200" dirty="0" smtClean="0"/>
          </a:p>
          <a:p>
            <a:pPr lvl="1"/>
            <a:r>
              <a:rPr lang="it-IT" sz="1400" dirty="0" smtClean="0"/>
              <a:t>In the output </a:t>
            </a:r>
            <a:r>
              <a:rPr lang="it-IT" sz="1400" dirty="0" err="1" smtClean="0"/>
              <a:t>json</a:t>
            </a:r>
            <a:r>
              <a:rPr lang="it-IT" sz="1400" dirty="0" smtClean="0"/>
              <a:t> </a:t>
            </a:r>
            <a:r>
              <a:rPr lang="it-IT" sz="1400" dirty="0" err="1" smtClean="0"/>
              <a:t>paths</a:t>
            </a:r>
            <a:r>
              <a:rPr lang="it-IT" sz="1400" dirty="0" smtClean="0"/>
              <a:t> to output/</a:t>
            </a:r>
            <a:r>
              <a:rPr lang="it-IT" sz="1400" dirty="0" err="1" smtClean="0"/>
              <a:t>error</a:t>
            </a:r>
            <a:r>
              <a:rPr lang="it-IT" sz="1400" dirty="0" smtClean="0"/>
              <a:t> </a:t>
            </a:r>
            <a:r>
              <a:rPr lang="it-IT" sz="1400" dirty="0" err="1" smtClean="0"/>
              <a:t>files</a:t>
            </a:r>
            <a:r>
              <a:rPr lang="it-IT" sz="1400" dirty="0" smtClean="0"/>
              <a:t> are </a:t>
            </a:r>
            <a:r>
              <a:rPr lang="it-IT" sz="1400" dirty="0" err="1" smtClean="0"/>
              <a:t>reported</a:t>
            </a:r>
            <a:r>
              <a:rPr lang="it-IT" sz="1400" dirty="0" smtClean="0"/>
              <a:t>:</a:t>
            </a:r>
          </a:p>
          <a:p>
            <a:pPr lvl="2"/>
            <a:r>
              <a:rPr lang="en-US" sz="1200" dirty="0" smtClean="0"/>
              <a:t>"</a:t>
            </a:r>
            <a:r>
              <a:rPr lang="en-US" sz="1200" dirty="0" err="1" smtClean="0"/>
              <a:t>output_files</a:t>
            </a:r>
            <a:r>
              <a:rPr lang="en-US" sz="1200" dirty="0" smtClean="0"/>
              <a:t>": [</a:t>
            </a:r>
          </a:p>
          <a:p>
            <a:pPr lvl="2"/>
            <a:r>
              <a:rPr lang="en-US" sz="1200" dirty="0" smtClean="0"/>
              <a:t>            { "</a:t>
            </a:r>
            <a:r>
              <a:rPr lang="en-US" sz="1200" dirty="0" err="1" smtClean="0"/>
              <a:t>url</a:t>
            </a:r>
            <a:r>
              <a:rPr lang="en-US" sz="1200" dirty="0" smtClean="0"/>
              <a:t>": "</a:t>
            </a:r>
            <a:r>
              <a:rPr lang="en-US" sz="1200" dirty="0" err="1" smtClean="0"/>
              <a:t>file?path</a:t>
            </a:r>
            <a:r>
              <a:rPr lang="en-US" sz="1200" dirty="0" smtClean="0"/>
              <a:t>=%2Ftmp%2Fd529ee18-030a-11e6-9fd0-fa163e9e678a%2F1tmpd529ee18030a11e69fd0fa163e9e678a_1&amp;name=</a:t>
            </a:r>
            <a:r>
              <a:rPr lang="en-US" sz="1200" dirty="0" err="1" smtClean="0"/>
              <a:t>stdout.txt</a:t>
            </a:r>
            <a:r>
              <a:rPr lang="en-US" sz="1200" dirty="0" smtClean="0"/>
              <a:t>",</a:t>
            </a:r>
          </a:p>
          <a:p>
            <a:pPr lvl="2"/>
            <a:r>
              <a:rPr lang="en-US" sz="1200" dirty="0" smtClean="0"/>
              <a:t>            "name": "</a:t>
            </a:r>
            <a:r>
              <a:rPr lang="en-US" sz="1200" dirty="0" err="1" smtClean="0"/>
              <a:t>stdout.txt</a:t>
            </a:r>
            <a:r>
              <a:rPr lang="en-US" sz="1200" dirty="0" smtClean="0"/>
              <a:t>” },</a:t>
            </a:r>
          </a:p>
          <a:p>
            <a:pPr lvl="1"/>
            <a:r>
              <a:rPr lang="en-US" sz="1400" dirty="0" smtClean="0"/>
              <a:t>To get output file just typing:</a:t>
            </a:r>
          </a:p>
          <a:p>
            <a:pPr lvl="2"/>
            <a:r>
              <a:rPr lang="it-IT" sz="1200" dirty="0" smtClean="0">
                <a:hlinkClick r:id="rId2"/>
              </a:rPr>
              <a:t>curl http://localhost:8888/v1.0/tasks/&lt;task_id&gt;?user=brunor</a:t>
            </a:r>
            <a:endParaRPr lang="it-IT" sz="1200" dirty="0" smtClean="0"/>
          </a:p>
          <a:p>
            <a:pPr lvl="2"/>
            <a:r>
              <a:rPr lang="it-IT" sz="1200" dirty="0" err="1" smtClean="0"/>
              <a:t>curl</a:t>
            </a:r>
            <a:r>
              <a:rPr lang="it-IT" sz="1200" dirty="0" smtClean="0"/>
              <a:t> </a:t>
            </a:r>
            <a:r>
              <a:rPr lang="en-US" sz="1200" dirty="0" smtClean="0"/>
              <a:t>"</a:t>
            </a:r>
            <a:r>
              <a:rPr lang="it-IT" sz="1200" dirty="0" smtClean="0"/>
              <a:t>http://localhost:8888/v1.0/</a:t>
            </a:r>
            <a:r>
              <a:rPr lang="en-US" sz="1200" dirty="0" err="1" smtClean="0"/>
              <a:t>file?path</a:t>
            </a:r>
            <a:r>
              <a:rPr lang="en-US" sz="1200" dirty="0" smtClean="0"/>
              <a:t>=%2Ftmp%2Fd529ee18-030a-11e6-9fd0-fa163e9e678a%2F1tmpd529ee18030a11e69fd0fa163e9e678a_1&amp;name=</a:t>
            </a:r>
            <a:r>
              <a:rPr lang="en-US" sz="1200" dirty="0" err="1" smtClean="0"/>
              <a:t>stdout.txt</a:t>
            </a:r>
            <a:r>
              <a:rPr lang="en-US" sz="1200" dirty="0" smtClean="0"/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30990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SayHello</a:t>
            </a:r>
            <a:r>
              <a:rPr lang="en-US" dirty="0" smtClean="0"/>
              <a:t> (SSH)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9250" y="1870075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second and more complete ‘</a:t>
            </a:r>
            <a:r>
              <a:rPr lang="en-US" dirty="0" err="1" smtClean="0"/>
              <a:t>sayhello</a:t>
            </a:r>
            <a:r>
              <a:rPr lang="en-US" dirty="0" smtClean="0"/>
              <a:t>’ test exists and it still exploits JSAGA SSH adaptor showing the use of </a:t>
            </a:r>
            <a:r>
              <a:rPr lang="en-US" dirty="0" err="1" smtClean="0"/>
              <a:t>IOSandboxing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futuregateway@futuregateway</a:t>
            </a:r>
            <a:r>
              <a:rPr lang="en-US" dirty="0" smtClean="0"/>
              <a:t>:~$ cd $FGLOCATION/</a:t>
            </a:r>
            <a:r>
              <a:rPr lang="en-US" dirty="0" err="1" smtClean="0"/>
              <a:t>fgAPIServer</a:t>
            </a:r>
            <a:r>
              <a:rPr lang="en-US" dirty="0" smtClean="0"/>
              <a:t>/apps/</a:t>
            </a:r>
            <a:r>
              <a:rPr lang="en-US" dirty="0" err="1" smtClean="0"/>
              <a:t>sayhello</a:t>
            </a:r>
            <a:endParaRPr lang="en-US" dirty="0" smtClean="0"/>
          </a:p>
          <a:p>
            <a:r>
              <a:rPr lang="en-US" dirty="0" smtClean="0"/>
              <a:t>Open using a text editor file </a:t>
            </a:r>
            <a:r>
              <a:rPr lang="en-US" b="1" dirty="0" err="1" smtClean="0"/>
              <a:t>stress_test.sh</a:t>
            </a:r>
            <a:r>
              <a:rPr lang="en-US" dirty="0" smtClean="0"/>
              <a:t> it contains the REST calls to execute the demo app</a:t>
            </a:r>
          </a:p>
          <a:p>
            <a:r>
              <a:rPr lang="en-US" dirty="0" smtClean="0"/>
              <a:t>Configure its values: SUBMIT_COUNT and SUBMIT_DELAY</a:t>
            </a:r>
          </a:p>
          <a:p>
            <a:r>
              <a:rPr lang="en-US" dirty="0" smtClean="0"/>
              <a:t>Execute the test: ./</a:t>
            </a:r>
            <a:r>
              <a:rPr lang="en-US" dirty="0" err="1" smtClean="0"/>
              <a:t>stress_test.sh</a:t>
            </a:r>
            <a:endParaRPr lang="en-US" dirty="0" smtClean="0"/>
          </a:p>
          <a:p>
            <a:r>
              <a:rPr lang="en-US" dirty="0" smtClean="0"/>
              <a:t>Curl commands in the script shows how to send input files and how to declare output files to retrieve</a:t>
            </a:r>
          </a:p>
          <a:p>
            <a:r>
              <a:rPr lang="en-US" dirty="0" smtClean="0"/>
              <a:t>Please feel free to modify this example and make more practice with FG APIs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07987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500" y="19177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Applicaton</a:t>
            </a:r>
            <a:r>
              <a:rPr lang="en-US" dirty="0" smtClean="0"/>
              <a:t> files are normally under $FGLOCATION/</a:t>
            </a:r>
            <a:r>
              <a:rPr lang="en-US" dirty="0" err="1" smtClean="0"/>
              <a:t>fgAPIServer</a:t>
            </a:r>
            <a:r>
              <a:rPr lang="en-US" dirty="0" smtClean="0"/>
              <a:t>/apps/&lt;app folder&gt;</a:t>
            </a:r>
          </a:p>
          <a:p>
            <a:r>
              <a:rPr lang="en-US" dirty="0" smtClean="0"/>
              <a:t>Hostname and </a:t>
            </a:r>
            <a:r>
              <a:rPr lang="en-US" dirty="0" err="1" smtClean="0"/>
              <a:t>SayHello</a:t>
            </a:r>
            <a:r>
              <a:rPr lang="en-US" dirty="0" smtClean="0"/>
              <a:t> are baseline applications useful for testing new installations</a:t>
            </a:r>
          </a:p>
          <a:p>
            <a:r>
              <a:rPr lang="en-US" dirty="0" smtClean="0"/>
              <a:t>Other applications are available on </a:t>
            </a:r>
            <a:r>
              <a:rPr lang="en-US" dirty="0" err="1" smtClean="0"/>
              <a:t>Git</a:t>
            </a:r>
            <a:r>
              <a:rPr lang="en-US" dirty="0" smtClean="0"/>
              <a:t> inside them following files exist: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etup_app.sh</a:t>
            </a:r>
            <a:r>
              <a:rPr lang="en-US" dirty="0" smtClean="0"/>
              <a:t>; A shell script that installs the application. This file can be used to create new application installations</a:t>
            </a:r>
          </a:p>
          <a:p>
            <a:pPr lvl="1"/>
            <a:r>
              <a:rPr lang="en-US" dirty="0" err="1" smtClean="0"/>
              <a:t>stress_test</a:t>
            </a:r>
            <a:r>
              <a:rPr lang="en-US" dirty="0" smtClean="0"/>
              <a:t>; A shell script able to submit automatically a set of tasks related to the application</a:t>
            </a:r>
          </a:p>
          <a:p>
            <a:pPr lvl="1"/>
            <a:r>
              <a:rPr lang="en-US" dirty="0" smtClean="0"/>
              <a:t>Other files; are related to the application input files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40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APIServer</a:t>
            </a:r>
            <a:r>
              <a:rPr lang="en-US" dirty="0" smtClean="0"/>
              <a:t> front-end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0500" y="2111375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fgapiserver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fgapiver</a:t>
            </a:r>
            <a:r>
              <a:rPr lang="en-US" dirty="0">
                <a:latin typeface="Courier"/>
                <a:cs typeface="Courier"/>
              </a:rPr>
              <a:t>            = v1.0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fgapiserver_name</a:t>
            </a:r>
            <a:r>
              <a:rPr lang="en-US" dirty="0">
                <a:latin typeface="Courier"/>
                <a:cs typeface="Courier"/>
              </a:rPr>
              <a:t>    = </a:t>
            </a:r>
            <a:r>
              <a:rPr lang="en-US" dirty="0" err="1">
                <a:latin typeface="Courier"/>
                <a:cs typeface="Courier"/>
              </a:rPr>
              <a:t>FutureGateway</a:t>
            </a:r>
            <a:r>
              <a:rPr lang="en-US" dirty="0">
                <a:latin typeface="Courier"/>
                <a:cs typeface="Courier"/>
              </a:rPr>
              <a:t> API Server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fgapisrv_host</a:t>
            </a:r>
            <a:r>
              <a:rPr lang="en-US" dirty="0">
                <a:latin typeface="Courier"/>
                <a:cs typeface="Courier"/>
              </a:rPr>
              <a:t>       = 0.0.0.0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fgapisrv_port</a:t>
            </a:r>
            <a:r>
              <a:rPr lang="en-US" dirty="0">
                <a:latin typeface="Courier"/>
                <a:cs typeface="Courier"/>
              </a:rPr>
              <a:t>       = 8888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fgapisrv_debug</a:t>
            </a:r>
            <a:r>
              <a:rPr lang="en-US" dirty="0">
                <a:latin typeface="Courier"/>
                <a:cs typeface="Courier"/>
              </a:rPr>
              <a:t>      = True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fgapisrv_iosandbox</a:t>
            </a:r>
            <a:r>
              <a:rPr lang="en-US" dirty="0">
                <a:latin typeface="Courier"/>
                <a:cs typeface="Courier"/>
              </a:rPr>
              <a:t>  = /</a:t>
            </a:r>
            <a:r>
              <a:rPr lang="en-US" dirty="0" err="1">
                <a:latin typeface="Courier"/>
                <a:cs typeface="Courier"/>
              </a:rPr>
              <a:t>tmp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fgapisrv_geappid</a:t>
            </a:r>
            <a:r>
              <a:rPr lang="en-US" dirty="0">
                <a:latin typeface="Courier"/>
                <a:cs typeface="Courier"/>
              </a:rPr>
              <a:t>    = 10000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fgjson_indent</a:t>
            </a:r>
            <a:r>
              <a:rPr lang="en-US" dirty="0">
                <a:latin typeface="Courier"/>
                <a:cs typeface="Courier"/>
              </a:rPr>
              <a:t>       = 4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fgapisrv_key</a:t>
            </a:r>
            <a:r>
              <a:rPr lang="en-US" dirty="0">
                <a:latin typeface="Courier"/>
                <a:cs typeface="Courier"/>
              </a:rPr>
              <a:t>        =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fgapisrv_crt</a:t>
            </a:r>
            <a:r>
              <a:rPr lang="en-US" dirty="0">
                <a:latin typeface="Courier"/>
                <a:cs typeface="Courier"/>
              </a:rPr>
              <a:t>        =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fgapisrv_logcfg</a:t>
            </a:r>
            <a:r>
              <a:rPr lang="en-US" dirty="0">
                <a:latin typeface="Courier"/>
                <a:cs typeface="Courier"/>
              </a:rPr>
              <a:t>     = </a:t>
            </a:r>
            <a:r>
              <a:rPr lang="en-US" dirty="0" err="1">
                <a:latin typeface="Courier"/>
                <a:cs typeface="Courier"/>
              </a:rPr>
              <a:t>fgapiserver_log.conf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fgapisrv_dbver</a:t>
            </a:r>
            <a:r>
              <a:rPr lang="en-US" dirty="0">
                <a:latin typeface="Courier"/>
                <a:cs typeface="Courier"/>
              </a:rPr>
              <a:t>      = 0.0.6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fgapisrv_secret</a:t>
            </a:r>
            <a:r>
              <a:rPr lang="en-US" dirty="0">
                <a:latin typeface="Courier"/>
                <a:cs typeface="Courier"/>
              </a:rPr>
              <a:t>     = 0123456789ABCDEF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fgapisrv_notoken</a:t>
            </a:r>
            <a:r>
              <a:rPr lang="en-US" dirty="0">
                <a:latin typeface="Courier"/>
                <a:cs typeface="Courier"/>
              </a:rPr>
              <a:t>    = True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fgapisrv_notokenusr</a:t>
            </a:r>
            <a:r>
              <a:rPr lang="en-US" dirty="0">
                <a:latin typeface="Courier"/>
                <a:cs typeface="Courier"/>
              </a:rPr>
              <a:t> = test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fgapisrv_lnkptvflag</a:t>
            </a:r>
            <a:r>
              <a:rPr lang="en-US" dirty="0">
                <a:latin typeface="Courier"/>
                <a:cs typeface="Courier"/>
              </a:rPr>
              <a:t> = False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fgapisrv_ptvendpoint</a:t>
            </a:r>
            <a:r>
              <a:rPr lang="en-US" dirty="0">
                <a:latin typeface="Courier"/>
                <a:cs typeface="Courier"/>
              </a:rPr>
              <a:t>= http://</a:t>
            </a:r>
            <a:r>
              <a:rPr lang="en-US" dirty="0" err="1">
                <a:latin typeface="Courier"/>
                <a:cs typeface="Courier"/>
              </a:rPr>
              <a:t>localhost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checktoken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fgapisrv_ptvuser</a:t>
            </a:r>
            <a:r>
              <a:rPr lang="en-US" dirty="0">
                <a:latin typeface="Courier"/>
                <a:cs typeface="Courier"/>
              </a:rPr>
              <a:t>    = </a:t>
            </a:r>
            <a:r>
              <a:rPr lang="en-US" dirty="0" err="1">
                <a:latin typeface="Courier"/>
                <a:cs typeface="Courier"/>
              </a:rPr>
              <a:t>tokenver_user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fgapisrv_ptvpass</a:t>
            </a:r>
            <a:r>
              <a:rPr lang="en-US" dirty="0">
                <a:latin typeface="Courier"/>
                <a:cs typeface="Courier"/>
              </a:rPr>
              <a:t>    = </a:t>
            </a:r>
            <a:r>
              <a:rPr lang="en-US" dirty="0" err="1">
                <a:latin typeface="Courier"/>
                <a:cs typeface="Courier"/>
              </a:rPr>
              <a:t>tokenver_pass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fgapisrv_ptvdefusr</a:t>
            </a:r>
            <a:r>
              <a:rPr lang="en-US" dirty="0">
                <a:latin typeface="Courier"/>
                <a:cs typeface="Courier"/>
              </a:rPr>
              <a:t>  = </a:t>
            </a:r>
            <a:r>
              <a:rPr lang="en-US" dirty="0" err="1">
                <a:latin typeface="Courier"/>
                <a:cs typeface="Courier"/>
              </a:rPr>
              <a:t>futuregateway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fgapisrv_ptvmapfile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fgapiserver_ptvmap.json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5480" y="3944309"/>
            <a:ext cx="305216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Certificate files for https:// connections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383070" y="4098198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flipH="1">
            <a:off x="3296364" y="3988613"/>
            <a:ext cx="45719" cy="24249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24697" y="2810311"/>
            <a:ext cx="337784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Host and listening port (unused with WSGI)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3402287" y="2964200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flipH="1">
            <a:off x="3300815" y="2780775"/>
            <a:ext cx="45719" cy="3963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8774" y="3565148"/>
            <a:ext cx="468070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GridEngine</a:t>
            </a:r>
            <a:r>
              <a:rPr lang="en-US" sz="1400" dirty="0" smtClean="0"/>
              <a:t> </a:t>
            </a:r>
            <a:r>
              <a:rPr lang="en-US" sz="1400" dirty="0" err="1" smtClean="0"/>
              <a:t>UsersTraking</a:t>
            </a:r>
            <a:r>
              <a:rPr lang="en-US" sz="1400" dirty="0" smtClean="0"/>
              <a:t> application Id (fixed for </a:t>
            </a:r>
            <a:r>
              <a:rPr lang="en-US" sz="1400" dirty="0" err="1" smtClean="0"/>
              <a:t>APIServer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296364" y="3616844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38271" y="5637377"/>
            <a:ext cx="170493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APIServerDB</a:t>
            </a:r>
            <a:r>
              <a:rPr lang="en-US" sz="1400" dirty="0" smtClean="0"/>
              <a:t> settings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5415861" y="5791266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flipH="1">
            <a:off x="5252481" y="5300310"/>
            <a:ext cx="91440" cy="9868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16732" y="1613361"/>
            <a:ext cx="697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configuration file can configure the behavior of the </a:t>
            </a:r>
            <a:r>
              <a:rPr lang="en-US" dirty="0" err="1" smtClean="0"/>
              <a:t>APISercer</a:t>
            </a:r>
            <a:r>
              <a:rPr lang="en-US" dirty="0" smtClean="0"/>
              <a:t> </a:t>
            </a:r>
            <a:r>
              <a:rPr lang="en-US" dirty="0" err="1" smtClean="0"/>
              <a:t>fron</a:t>
            </a:r>
            <a:r>
              <a:rPr lang="en-US" dirty="0" smtClean="0"/>
              <a:t>-end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1676" y="4869027"/>
            <a:ext cx="214624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Token management values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>
            <a:off x="4579266" y="5022916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flipH="1">
            <a:off x="4373006" y="4785961"/>
            <a:ext cx="91440" cy="49244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31736" y="6261793"/>
            <a:ext cx="240888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PTV users/groups mapping file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>
            <a:off x="4909326" y="6415682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57</a:t>
            </a:fld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8774" y="3214772"/>
            <a:ext cx="168507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Task IO file directory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296364" y="3427057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6668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APIServer</a:t>
            </a:r>
            <a:r>
              <a:rPr lang="en-US" dirty="0" smtClean="0"/>
              <a:t> front-end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0500" y="211137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# </a:t>
            </a:r>
            <a:r>
              <a:rPr lang="en-US" sz="1400" dirty="0" err="1" smtClean="0">
                <a:latin typeface="Courier"/>
                <a:cs typeface="Courier"/>
              </a:rPr>
              <a:t>geapiserver</a:t>
            </a:r>
            <a:r>
              <a:rPr lang="en-US" sz="1400" dirty="0" smtClean="0">
                <a:latin typeface="Courier"/>
                <a:cs typeface="Courier"/>
              </a:rPr>
              <a:t> database settings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en-US" sz="1400" dirty="0" err="1" smtClean="0">
                <a:latin typeface="Courier"/>
                <a:cs typeface="Courier"/>
              </a:rPr>
              <a:t>fgapiserver_db</a:t>
            </a:r>
            <a:r>
              <a:rPr lang="en-US" sz="1400" dirty="0" smtClean="0">
                <a:latin typeface="Courier"/>
                <a:cs typeface="Courier"/>
              </a:rPr>
              <a:t>]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err="1" smtClean="0">
                <a:latin typeface="Courier"/>
                <a:cs typeface="Courier"/>
              </a:rPr>
              <a:t>fgapisrv_db_host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localhost</a:t>
            </a: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err="1" smtClean="0">
                <a:latin typeface="Courier"/>
                <a:cs typeface="Courier"/>
              </a:rPr>
              <a:t>fgapisrv_db_port</a:t>
            </a:r>
            <a:r>
              <a:rPr lang="en-US" sz="1400" dirty="0" smtClean="0">
                <a:latin typeface="Courier"/>
                <a:cs typeface="Courier"/>
              </a:rPr>
              <a:t> = 3306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err="1" smtClean="0">
                <a:latin typeface="Courier"/>
                <a:cs typeface="Courier"/>
              </a:rPr>
              <a:t>fgapisrv_db_user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fgapiserver</a:t>
            </a: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err="1" smtClean="0">
                <a:latin typeface="Courier"/>
                <a:cs typeface="Courier"/>
              </a:rPr>
              <a:t>fgapisrv_db_pass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fgapiserver_password</a:t>
            </a: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err="1" smtClean="0">
                <a:latin typeface="Courier"/>
                <a:cs typeface="Courier"/>
              </a:rPr>
              <a:t>fgapisrv_db_name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fgapiserver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3146" y="3113252"/>
            <a:ext cx="255905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APIServerDB</a:t>
            </a:r>
            <a:r>
              <a:rPr lang="en-US" sz="1400" dirty="0" smtClean="0"/>
              <a:t> connection settings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5050736" y="3267141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flipH="1">
            <a:off x="4887356" y="2776185"/>
            <a:ext cx="91440" cy="9868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16732" y="1613361"/>
            <a:ext cx="178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97670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WSGI configuration example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mod_wsgi</a:t>
            </a:r>
            <a:r>
              <a:rPr lang="en-US" sz="2800" dirty="0" smtClean="0"/>
              <a:t>, apache)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5000" y="1687513"/>
            <a:ext cx="8229600" cy="5183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&lt;</a:t>
            </a:r>
            <a:r>
              <a:rPr lang="en-US" sz="900" dirty="0" err="1" smtClean="0">
                <a:latin typeface="Courier"/>
                <a:cs typeface="Courier"/>
              </a:rPr>
              <a:t>IfModule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mod_ssl.c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&lt;</a:t>
            </a:r>
            <a:r>
              <a:rPr lang="en-US" sz="900" dirty="0" err="1" smtClean="0">
                <a:latin typeface="Courier"/>
                <a:cs typeface="Courier"/>
              </a:rPr>
              <a:t>VirtualHost</a:t>
            </a:r>
            <a:r>
              <a:rPr lang="en-US" sz="900" dirty="0" smtClean="0">
                <a:latin typeface="Courier"/>
                <a:cs typeface="Courier"/>
              </a:rPr>
              <a:t> _default_:443&gt;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ServerName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sgw.indigo-datacloud.eu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ServerAdmin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webmaster@localhost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DocumentRoot</a:t>
            </a:r>
            <a:r>
              <a:rPr lang="en-US" sz="900" dirty="0" smtClean="0">
                <a:latin typeface="Courier"/>
                <a:cs typeface="Courier"/>
              </a:rPr>
              <a:t> /</a:t>
            </a:r>
            <a:r>
              <a:rPr lang="en-US" sz="900" dirty="0" err="1" smtClean="0">
                <a:latin typeface="Courier"/>
                <a:cs typeface="Courier"/>
              </a:rPr>
              <a:t>var</a:t>
            </a:r>
            <a:r>
              <a:rPr lang="en-US" sz="900" dirty="0" smtClean="0">
                <a:latin typeface="Courier"/>
                <a:cs typeface="Courier"/>
              </a:rPr>
              <a:t>/www/html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ErrorLog</a:t>
            </a:r>
            <a:r>
              <a:rPr lang="en-US" sz="900" dirty="0" smtClean="0">
                <a:latin typeface="Courier"/>
                <a:cs typeface="Courier"/>
              </a:rPr>
              <a:t> ${APACHE_LOG_DIR}/</a:t>
            </a:r>
            <a:r>
              <a:rPr lang="en-US" sz="900" dirty="0" err="1" smtClean="0">
                <a:latin typeface="Courier"/>
                <a:cs typeface="Courier"/>
              </a:rPr>
              <a:t>error.log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CustomLog</a:t>
            </a:r>
            <a:r>
              <a:rPr lang="en-US" sz="900" dirty="0" smtClean="0">
                <a:latin typeface="Courier"/>
                <a:cs typeface="Courier"/>
              </a:rPr>
              <a:t> ${APACHE_LOG_DIR}/</a:t>
            </a:r>
            <a:r>
              <a:rPr lang="en-US" sz="900" dirty="0" err="1" smtClean="0">
                <a:latin typeface="Courier"/>
                <a:cs typeface="Courier"/>
              </a:rPr>
              <a:t>access.log</a:t>
            </a:r>
            <a:r>
              <a:rPr lang="en-US" sz="900" dirty="0" smtClean="0">
                <a:latin typeface="Courier"/>
                <a:cs typeface="Courier"/>
              </a:rPr>
              <a:t> combined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SSLEngine</a:t>
            </a:r>
            <a:r>
              <a:rPr lang="en-US" sz="900" dirty="0" smtClean="0">
                <a:latin typeface="Courier"/>
                <a:cs typeface="Courier"/>
              </a:rPr>
              <a:t> on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SSLCertificateFile</a:t>
            </a:r>
            <a:r>
              <a:rPr lang="en-US" sz="900" dirty="0" smtClean="0">
                <a:latin typeface="Courier"/>
                <a:cs typeface="Courier"/>
              </a:rPr>
              <a:t>	/</a:t>
            </a:r>
            <a:r>
              <a:rPr lang="en-US" sz="900" dirty="0" err="1" smtClean="0">
                <a:latin typeface="Courier"/>
                <a:cs typeface="Courier"/>
              </a:rPr>
              <a:t>etc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ssl</a:t>
            </a:r>
            <a:r>
              <a:rPr lang="en-US" sz="900" dirty="0" smtClean="0">
                <a:latin typeface="Courier"/>
                <a:cs typeface="Courier"/>
              </a:rPr>
              <a:t>/certs/</a:t>
            </a:r>
            <a:r>
              <a:rPr lang="en-US" sz="900" dirty="0" err="1" smtClean="0">
                <a:latin typeface="Courier"/>
                <a:cs typeface="Courier"/>
              </a:rPr>
              <a:t>sgw_indigo-datacloud_eu.crt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SSLCertificateKeyFile</a:t>
            </a:r>
            <a:r>
              <a:rPr lang="en-US" sz="900" dirty="0" smtClean="0">
                <a:latin typeface="Courier"/>
                <a:cs typeface="Courier"/>
              </a:rPr>
              <a:t> /</a:t>
            </a:r>
            <a:r>
              <a:rPr lang="en-US" sz="900" dirty="0" err="1" smtClean="0">
                <a:latin typeface="Courier"/>
                <a:cs typeface="Courier"/>
              </a:rPr>
              <a:t>etc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ssl</a:t>
            </a:r>
            <a:r>
              <a:rPr lang="en-US" sz="900" dirty="0" smtClean="0">
                <a:latin typeface="Courier"/>
                <a:cs typeface="Courier"/>
              </a:rPr>
              <a:t>/private/</a:t>
            </a:r>
            <a:r>
              <a:rPr lang="en-US" sz="900" dirty="0" err="1" smtClean="0">
                <a:latin typeface="Courier"/>
                <a:cs typeface="Courier"/>
              </a:rPr>
              <a:t>sgw_indigo-datacloud_eu.key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</a:t>
            </a:r>
            <a:r>
              <a:rPr lang="en-US" sz="900" dirty="0" err="1" smtClean="0">
                <a:latin typeface="Courier"/>
                <a:cs typeface="Courier"/>
              </a:rPr>
              <a:t>SSLCertificateChainFile</a:t>
            </a:r>
            <a:r>
              <a:rPr lang="en-US" sz="900" dirty="0" smtClean="0">
                <a:latin typeface="Courier"/>
                <a:cs typeface="Courier"/>
              </a:rPr>
              <a:t> /</a:t>
            </a:r>
            <a:r>
              <a:rPr lang="en-US" sz="900" dirty="0" err="1" smtClean="0">
                <a:latin typeface="Courier"/>
                <a:cs typeface="Courier"/>
              </a:rPr>
              <a:t>etc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ssl</a:t>
            </a:r>
            <a:r>
              <a:rPr lang="en-US" sz="900" dirty="0" smtClean="0">
                <a:latin typeface="Courier"/>
                <a:cs typeface="Courier"/>
              </a:rPr>
              <a:t>/certs/</a:t>
            </a:r>
            <a:r>
              <a:rPr lang="en-US" sz="900" dirty="0" err="1" smtClean="0">
                <a:latin typeface="Courier"/>
                <a:cs typeface="Courier"/>
              </a:rPr>
              <a:t>DigiCertCA.crt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&lt;</a:t>
            </a:r>
            <a:r>
              <a:rPr lang="en-US" sz="900" dirty="0" err="1" smtClean="0">
                <a:latin typeface="Courier"/>
                <a:cs typeface="Courier"/>
              </a:rPr>
              <a:t>IfModule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wsgi_module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</a:t>
            </a:r>
            <a:r>
              <a:rPr lang="en-US" sz="900" dirty="0" err="1" smtClean="0">
                <a:latin typeface="Courier"/>
                <a:cs typeface="Courier"/>
              </a:rPr>
              <a:t>WSGIDaemonProcess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r>
              <a:rPr lang="en-US" sz="900" dirty="0" smtClean="0">
                <a:latin typeface="Courier"/>
                <a:cs typeface="Courier"/>
              </a:rPr>
              <a:t>  user=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 group=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  processes=5 threads=10 home=/home/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</a:t>
            </a:r>
            <a:r>
              <a:rPr lang="en-US" sz="900" dirty="0" err="1" smtClean="0">
                <a:latin typeface="Courier"/>
                <a:cs typeface="Courier"/>
              </a:rPr>
              <a:t>WSGIProcessGroup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</a:t>
            </a:r>
            <a:r>
              <a:rPr lang="en-US" sz="900" dirty="0" err="1" smtClean="0">
                <a:latin typeface="Courier"/>
                <a:cs typeface="Courier"/>
              </a:rPr>
              <a:t>WSGIScriptAlias</a:t>
            </a:r>
            <a:r>
              <a:rPr lang="en-US" sz="900" dirty="0" smtClean="0">
                <a:latin typeface="Courier"/>
                <a:cs typeface="Courier"/>
              </a:rPr>
              <a:t> /</a:t>
            </a:r>
            <a:r>
              <a:rPr lang="en-US" sz="900" dirty="0" err="1" smtClean="0">
                <a:latin typeface="Courier"/>
                <a:cs typeface="Courier"/>
              </a:rPr>
              <a:t>apis</a:t>
            </a:r>
            <a:r>
              <a:rPr lang="en-US" sz="900" dirty="0" smtClean="0">
                <a:latin typeface="Courier"/>
                <a:cs typeface="Courier"/>
              </a:rPr>
              <a:t> /home/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fgapiserver.wsgi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&lt;Directory /home/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FutureGateway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</a:t>
            </a:r>
            <a:r>
              <a:rPr lang="en-US" sz="900" dirty="0" err="1" smtClean="0">
                <a:latin typeface="Courier"/>
                <a:cs typeface="Courier"/>
              </a:rPr>
              <a:t>WSGIProcessGroup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</a:t>
            </a:r>
            <a:r>
              <a:rPr lang="en-US" sz="900" dirty="0" err="1" smtClean="0">
                <a:latin typeface="Courier"/>
                <a:cs typeface="Courier"/>
              </a:rPr>
              <a:t>WSGIApplicationGroup</a:t>
            </a:r>
            <a:r>
              <a:rPr lang="en-US" sz="900" dirty="0" smtClean="0">
                <a:latin typeface="Courier"/>
                <a:cs typeface="Courier"/>
              </a:rPr>
              <a:t> %{GLOBAL}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Order </a:t>
            </a:r>
            <a:r>
              <a:rPr lang="en-US" sz="900" dirty="0" err="1" smtClean="0">
                <a:latin typeface="Courier"/>
                <a:cs typeface="Courier"/>
              </a:rPr>
              <a:t>deny,allow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Allow from all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Options All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</a:t>
            </a:r>
            <a:r>
              <a:rPr lang="en-US" sz="900" dirty="0" err="1" smtClean="0">
                <a:latin typeface="Courier"/>
                <a:cs typeface="Courier"/>
              </a:rPr>
              <a:t>AllowOverride</a:t>
            </a:r>
            <a:r>
              <a:rPr lang="en-US" sz="900" dirty="0" smtClean="0">
                <a:latin typeface="Courier"/>
                <a:cs typeface="Courier"/>
              </a:rPr>
              <a:t> All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  Require all granted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	&lt;/Directory&gt;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	&lt;/</a:t>
            </a:r>
            <a:r>
              <a:rPr lang="en-US" sz="900" dirty="0" err="1" smtClean="0">
                <a:latin typeface="Courier"/>
                <a:cs typeface="Courier"/>
              </a:rPr>
              <a:t>IfModule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	&lt;/</a:t>
            </a:r>
            <a:r>
              <a:rPr lang="en-US" sz="900" dirty="0" err="1" smtClean="0">
                <a:latin typeface="Courier"/>
                <a:cs typeface="Courier"/>
              </a:rPr>
              <a:t>VirtualHost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&lt;/</a:t>
            </a:r>
            <a:r>
              <a:rPr lang="en-US" sz="900" dirty="0" err="1" smtClean="0">
                <a:latin typeface="Courier"/>
                <a:cs typeface="Courier"/>
              </a:rPr>
              <a:t>IfModule</a:t>
            </a:r>
            <a:r>
              <a:rPr lang="en-US" sz="900" dirty="0" smtClean="0">
                <a:latin typeface="Courier"/>
                <a:cs typeface="Courier"/>
              </a:rPr>
              <a:t>&gt;</a:t>
            </a:r>
            <a:endParaRPr lang="en-US" sz="9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59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37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FG - Concepts</a:t>
            </a:r>
            <a:endParaRPr lang="en-GB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333" y="177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Any activity targeting a DCIs is a task; this ranges from simple batch executions to more sophisticated actions like a </a:t>
            </a:r>
            <a:r>
              <a:rPr lang="en-US" dirty="0" err="1" smtClean="0"/>
              <a:t>PaaS</a:t>
            </a:r>
            <a:r>
              <a:rPr lang="en-US" dirty="0" smtClean="0"/>
              <a:t> creation and exploitation.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It describes the activity to perform against the DCI. Tasks are applications instances.</a:t>
            </a:r>
          </a:p>
          <a:p>
            <a:r>
              <a:rPr lang="en-US" dirty="0" smtClean="0"/>
              <a:t>Infrastructures</a:t>
            </a:r>
          </a:p>
          <a:p>
            <a:pPr lvl="1"/>
            <a:r>
              <a:rPr lang="en-US" dirty="0" smtClean="0"/>
              <a:t>Describe the environment where the application can run. Normally is a resource description necessary to JSAGA adaptors and/or Executor Interfaces to physically access DCIs.</a:t>
            </a:r>
          </a:p>
        </p:txBody>
      </p:sp>
    </p:spTree>
    <p:extLst>
      <p:ext uri="{BB962C8B-B14F-4D97-AF65-F5344CB8AC3E}">
        <p14:creationId xmlns:p14="http://schemas.microsoft.com/office/powerpoint/2010/main" val="3499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APIServerDaemon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9125" y="154305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apisrv_dbhost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localhost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apisrv_dbport</a:t>
            </a:r>
            <a:r>
              <a:rPr lang="en-US" sz="900" dirty="0" smtClean="0">
                <a:latin typeface="Courier"/>
                <a:cs typeface="Courier"/>
              </a:rPr>
              <a:t> = 3306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apisrv_dbuser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apisrv_dbpass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fgapiserver_password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apisrv_dbname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fgapiserver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asdMaxThreads</a:t>
            </a:r>
            <a:r>
              <a:rPr lang="en-US" sz="900" dirty="0" smtClean="0">
                <a:latin typeface="Courier"/>
                <a:cs typeface="Courier"/>
              </a:rPr>
              <a:t>   =  100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asdCloseTimeout</a:t>
            </a:r>
            <a:r>
              <a:rPr lang="en-US" sz="900" dirty="0" smtClean="0">
                <a:latin typeface="Courier"/>
                <a:cs typeface="Courier"/>
              </a:rPr>
              <a:t> =   20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gePollingDelay</a:t>
            </a:r>
            <a:r>
              <a:rPr lang="en-US" sz="900" dirty="0" smtClean="0">
                <a:latin typeface="Courier"/>
                <a:cs typeface="Courier"/>
              </a:rPr>
              <a:t>       = 4000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gePollingMaxCommands</a:t>
            </a:r>
            <a:r>
              <a:rPr lang="en-US" sz="900" dirty="0" smtClean="0">
                <a:latin typeface="Courier"/>
                <a:cs typeface="Courier"/>
              </a:rPr>
              <a:t> =    5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asControllerDelay</a:t>
            </a:r>
            <a:r>
              <a:rPr lang="en-US" sz="900" dirty="0" smtClean="0">
                <a:latin typeface="Courier"/>
                <a:cs typeface="Courier"/>
              </a:rPr>
              <a:t>       = 10000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asControllerMaxCommands</a:t>
            </a:r>
            <a:r>
              <a:rPr lang="en-US" sz="900" dirty="0" smtClean="0">
                <a:latin typeface="Courier"/>
                <a:cs typeface="Courier"/>
              </a:rPr>
              <a:t> =     5</a:t>
            </a:r>
          </a:p>
          <a:p>
            <a:pPr marL="0" indent="0">
              <a:buNone/>
            </a:pP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</a:t>
            </a:r>
            <a:r>
              <a:rPr lang="en-US" sz="900" dirty="0" err="1" smtClean="0">
                <a:latin typeface="Courier"/>
                <a:cs typeface="Courier"/>
              </a:rPr>
              <a:t>GridEngineDaemon</a:t>
            </a:r>
            <a:r>
              <a:rPr lang="en-US" sz="900" dirty="0" smtClean="0">
                <a:latin typeface="Courier"/>
                <a:cs typeface="Courier"/>
              </a:rPr>
              <a:t> task retry policies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asTaskMaxRetries</a:t>
            </a:r>
            <a:r>
              <a:rPr lang="en-US" sz="900" dirty="0" smtClean="0">
                <a:latin typeface="Courier"/>
                <a:cs typeface="Courier"/>
              </a:rPr>
              <a:t> = 5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asTaskMaxWait</a:t>
            </a:r>
            <a:r>
              <a:rPr lang="en-US" sz="900" dirty="0" smtClean="0">
                <a:latin typeface="Courier"/>
                <a:cs typeface="Courier"/>
              </a:rPr>
              <a:t> = 1800000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</a:t>
            </a:r>
            <a:r>
              <a:rPr lang="en-US" sz="900" dirty="0" err="1" smtClean="0">
                <a:latin typeface="Courier"/>
                <a:cs typeface="Courier"/>
              </a:rPr>
              <a:t>GridEngine</a:t>
            </a:r>
            <a:r>
              <a:rPr lang="en-US" sz="900" dirty="0" smtClean="0">
                <a:latin typeface="Courier"/>
                <a:cs typeface="Courier"/>
              </a:rPr>
              <a:t> </a:t>
            </a:r>
            <a:r>
              <a:rPr lang="en-US" sz="900" dirty="0" err="1" smtClean="0">
                <a:latin typeface="Courier"/>
                <a:cs typeface="Courier"/>
              </a:rPr>
              <a:t>UsersTracking</a:t>
            </a:r>
            <a:r>
              <a:rPr lang="en-US" sz="900" dirty="0" smtClean="0">
                <a:latin typeface="Courier"/>
                <a:cs typeface="Courier"/>
              </a:rPr>
              <a:t> Database settings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Specifying the following JNDI the </a:t>
            </a:r>
            <a:r>
              <a:rPr lang="en-US" sz="900" dirty="0" err="1" smtClean="0">
                <a:latin typeface="Courier"/>
                <a:cs typeface="Courier"/>
              </a:rPr>
              <a:t>GridEngine</a:t>
            </a:r>
            <a:r>
              <a:rPr lang="en-US" sz="900" dirty="0" smtClean="0">
                <a:latin typeface="Courier"/>
                <a:cs typeface="Courier"/>
              </a:rPr>
              <a:t> will use the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following connection pool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utdb_jndi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jdbc</a:t>
            </a:r>
            <a:r>
              <a:rPr lang="en-US" sz="900" dirty="0" smtClean="0">
                <a:latin typeface="Courier"/>
                <a:cs typeface="Courier"/>
              </a:rPr>
              <a:t>/</a:t>
            </a:r>
            <a:r>
              <a:rPr lang="en-US" sz="900" dirty="0" err="1" smtClean="0">
                <a:latin typeface="Courier"/>
                <a:cs typeface="Courier"/>
              </a:rPr>
              <a:t>UserTrackingPool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Not specifying the JNDI as below </a:t>
            </a:r>
            <a:r>
              <a:rPr lang="en-US" sz="900" dirty="0" err="1" smtClean="0">
                <a:latin typeface="Courier"/>
                <a:cs typeface="Courier"/>
              </a:rPr>
              <a:t>GridEngine</a:t>
            </a:r>
            <a:r>
              <a:rPr lang="en-US" sz="900" dirty="0" smtClean="0">
                <a:latin typeface="Courier"/>
                <a:cs typeface="Courier"/>
              </a:rPr>
              <a:t> UTDB will be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 contacted using following connection settings</a:t>
            </a:r>
          </a:p>
          <a:p>
            <a:pPr marL="0" indent="0">
              <a:buNone/>
            </a:pPr>
            <a:r>
              <a:rPr lang="en-US" sz="900" dirty="0" smtClean="0">
                <a:latin typeface="Courier"/>
                <a:cs typeface="Courier"/>
              </a:rPr>
              <a:t>#</a:t>
            </a:r>
            <a:r>
              <a:rPr lang="en-US" sz="900" dirty="0" err="1" smtClean="0">
                <a:latin typeface="Courier"/>
                <a:cs typeface="Courier"/>
              </a:rPr>
              <a:t>utdb_jndi</a:t>
            </a:r>
            <a:r>
              <a:rPr lang="en-US" sz="900" dirty="0" smtClean="0">
                <a:latin typeface="Courier"/>
                <a:cs typeface="Courier"/>
              </a:rPr>
              <a:t> =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utdb_host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localhost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utdb_port</a:t>
            </a:r>
            <a:r>
              <a:rPr lang="en-US" sz="900" dirty="0" smtClean="0">
                <a:latin typeface="Courier"/>
                <a:cs typeface="Courier"/>
              </a:rPr>
              <a:t> = 3306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utdb_user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tracking_user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utdb_pass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usertracking</a:t>
            </a:r>
            <a:endParaRPr lang="en-US" sz="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900" dirty="0" err="1" smtClean="0">
                <a:latin typeface="Courier"/>
                <a:cs typeface="Courier"/>
              </a:rPr>
              <a:t>utdb_name</a:t>
            </a:r>
            <a:r>
              <a:rPr lang="en-US" sz="900" dirty="0" smtClean="0">
                <a:latin typeface="Courier"/>
                <a:cs typeface="Courier"/>
              </a:rPr>
              <a:t> = </a:t>
            </a:r>
            <a:r>
              <a:rPr lang="en-US" sz="900" dirty="0" err="1" smtClean="0">
                <a:latin typeface="Courier"/>
                <a:cs typeface="Courier"/>
              </a:rPr>
              <a:t>userstracking</a:t>
            </a:r>
            <a:endParaRPr lang="en-US" sz="9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1400" y="6173356"/>
            <a:ext cx="479387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GridEngine</a:t>
            </a:r>
            <a:r>
              <a:rPr lang="en-US" sz="1400" dirty="0" smtClean="0"/>
              <a:t> </a:t>
            </a:r>
            <a:r>
              <a:rPr lang="en-US" sz="1400" dirty="0" err="1" smtClean="0"/>
              <a:t>UsersTrackingDB</a:t>
            </a:r>
            <a:r>
              <a:rPr lang="en-US" sz="1400" dirty="0" smtClean="0"/>
              <a:t> (no longer used, causes problems)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>
            <a:off x="3348990" y="6327245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 flipH="1">
            <a:off x="3185610" y="5836289"/>
            <a:ext cx="91440" cy="9868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95009" y="2914293"/>
            <a:ext cx="1277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Polling settings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4372599" y="3068182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flipH="1">
            <a:off x="4209219" y="2577226"/>
            <a:ext cx="91440" cy="9868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57190" y="1883149"/>
            <a:ext cx="114266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APIServer</a:t>
            </a:r>
            <a:r>
              <a:rPr lang="en-US" sz="1400" dirty="0" smtClean="0"/>
              <a:t> DB</a:t>
            </a:r>
            <a:endParaRPr lang="en-US" sz="1400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>
            <a:off x="4034780" y="2037038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flipH="1">
            <a:off x="3871400" y="1546082"/>
            <a:ext cx="91440" cy="98681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09219" y="4986564"/>
            <a:ext cx="287937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err="1" smtClean="0"/>
              <a:t>GridEngine</a:t>
            </a:r>
            <a:r>
              <a:rPr lang="en-US" sz="1400" dirty="0" smtClean="0"/>
              <a:t> JNDI for </a:t>
            </a:r>
            <a:r>
              <a:rPr lang="en-US" sz="1400" dirty="0" err="1" smtClean="0"/>
              <a:t>UsersTrackingDB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3686809" y="5140453"/>
            <a:ext cx="52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46836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Database migration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1002" y="1872214"/>
            <a:ext cx="8075538" cy="510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 very basic migration helper system exists to keep </a:t>
            </a:r>
            <a:r>
              <a:rPr lang="en-US" sz="2400" dirty="0" err="1" smtClean="0"/>
              <a:t>APIServer</a:t>
            </a:r>
            <a:r>
              <a:rPr lang="en-US" sz="2400" dirty="0" smtClean="0"/>
              <a:t> DB structure aligned to the latest code changes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migration system relies on a patching mechanism available under: $FGLOCATION/</a:t>
            </a:r>
            <a:r>
              <a:rPr lang="en-US" sz="2400" dirty="0" err="1" smtClean="0"/>
              <a:t>fgAPIServer</a:t>
            </a:r>
            <a:r>
              <a:rPr lang="en-US" sz="2400" dirty="0" smtClean="0"/>
              <a:t>/</a:t>
            </a:r>
            <a:r>
              <a:rPr lang="en-US" sz="2400" dirty="0" err="1" smtClean="0"/>
              <a:t>db_patches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Under the patches directory several scripts will be in charge to apply needed patches. Only one file must be executed to update the DB: ‘</a:t>
            </a:r>
            <a:r>
              <a:rPr lang="en-US" sz="2400" dirty="0" err="1" smtClean="0"/>
              <a:t>patch_apply.sh</a:t>
            </a:r>
            <a:r>
              <a:rPr lang="en-US" sz="2400" dirty="0" smtClean="0"/>
              <a:t>’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Once aligned the database to the latest version; it will be possible to upgrade easily the code using the </a:t>
            </a:r>
            <a:r>
              <a:rPr lang="en-US" sz="2400" dirty="0" err="1" smtClean="0"/>
              <a:t>updateCode</a:t>
            </a:r>
            <a:r>
              <a:rPr lang="en-US" sz="2400" dirty="0" smtClean="0"/>
              <a:t> tool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Warning message on log files informs about necessary changes to apply as root or </a:t>
            </a:r>
            <a:r>
              <a:rPr lang="en-US" sz="2400" dirty="0" err="1" smtClean="0"/>
              <a:t>su</a:t>
            </a:r>
            <a:r>
              <a:rPr lang="en-US" sz="2400" dirty="0" smtClean="0"/>
              <a:t> privileges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!!! Check log files after execution </a:t>
            </a:r>
          </a:p>
          <a:p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37787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Code changes and maintenance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2125" y="1965325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Code updates are easy to integrate</a:t>
            </a:r>
          </a:p>
          <a:p>
            <a:r>
              <a:rPr lang="en-US" dirty="0" smtClean="0"/>
              <a:t>Stop </a:t>
            </a:r>
            <a:r>
              <a:rPr lang="en-US" dirty="0" err="1" smtClean="0"/>
              <a:t>futuregateway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Go to the:</a:t>
            </a:r>
          </a:p>
          <a:p>
            <a:pPr lvl="1"/>
            <a:r>
              <a:rPr lang="en-US" dirty="0" smtClean="0"/>
              <a:t>$FGLOCATION/</a:t>
            </a:r>
            <a:r>
              <a:rPr lang="en-US" dirty="0" err="1" smtClean="0"/>
              <a:t>fgAPIServer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$FGLOCATION/</a:t>
            </a:r>
            <a:r>
              <a:rPr lang="en-US" dirty="0" err="1" smtClean="0"/>
              <a:t>APIServerDaemon</a:t>
            </a:r>
            <a:endParaRPr lang="en-US" dirty="0" smtClean="0"/>
          </a:p>
          <a:p>
            <a:pPr lvl="1"/>
            <a:r>
              <a:rPr lang="en-US" dirty="0" smtClean="0"/>
              <a:t>Adaptors</a:t>
            </a:r>
          </a:p>
          <a:p>
            <a:pPr lvl="2"/>
            <a:r>
              <a:rPr lang="en-US" dirty="0" smtClean="0"/>
              <a:t>$FGLOCATION/</a:t>
            </a:r>
            <a:r>
              <a:rPr lang="en-US" dirty="0" err="1" smtClean="0"/>
              <a:t>rOCCI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$FGLOCATION/</a:t>
            </a:r>
            <a:r>
              <a:rPr lang="en-US" dirty="0" err="1" smtClean="0"/>
              <a:t>jsaga</a:t>
            </a:r>
            <a:r>
              <a:rPr lang="en-US" dirty="0" smtClean="0"/>
              <a:t>-adaptor-</a:t>
            </a:r>
            <a:r>
              <a:rPr lang="en-US" dirty="0" err="1" smtClean="0"/>
              <a:t>tosca</a:t>
            </a:r>
            <a:r>
              <a:rPr lang="en-US" dirty="0" smtClean="0"/>
              <a:t> (</a:t>
            </a:r>
            <a:r>
              <a:rPr lang="en-US" dirty="0" err="1" smtClean="0"/>
              <a:t>SimpleTosca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is-IS" dirty="0" smtClean="0"/>
              <a:t>… next adaptors</a:t>
            </a:r>
          </a:p>
          <a:p>
            <a:pPr lvl="1"/>
            <a:r>
              <a:rPr lang="is-IS" dirty="0" smtClean="0"/>
              <a:t>Execute: git pull (to get latest version)</a:t>
            </a:r>
          </a:p>
          <a:p>
            <a:pPr lvl="1"/>
            <a:r>
              <a:rPr lang="is-IS" dirty="0" smtClean="0"/>
              <a:t>Only JAVA components need the built with: ‘ant all’ command</a:t>
            </a:r>
          </a:p>
          <a:p>
            <a:pPr lvl="2"/>
            <a:r>
              <a:rPr lang="is-IS" b="1" dirty="0" smtClean="0"/>
              <a:t>APIServerDaemon</a:t>
            </a:r>
            <a:r>
              <a:rPr lang="is-IS" dirty="0" smtClean="0"/>
              <a:t>: Place generated war file in $CATALINA_HOME/webapps/ then watch the TOMCAT log file (catalina.out)</a:t>
            </a:r>
          </a:p>
          <a:p>
            <a:pPr lvl="2"/>
            <a:r>
              <a:rPr lang="is-IS" b="1" dirty="0" smtClean="0"/>
              <a:t>Adaptors:</a:t>
            </a:r>
            <a:r>
              <a:rPr lang="is-IS" dirty="0" smtClean="0"/>
              <a:t> </a:t>
            </a:r>
            <a:r>
              <a:rPr lang="en-US" dirty="0" smtClean="0"/>
              <a:t> Produce a jar that have to be placed in:</a:t>
            </a:r>
          </a:p>
          <a:p>
            <a:pPr lvl="3"/>
            <a:r>
              <a:rPr lang="en-US" b="1" dirty="0" smtClean="0"/>
              <a:t>$FGLOCATION/</a:t>
            </a:r>
            <a:r>
              <a:rPr lang="en-US" b="1" dirty="0" err="1" smtClean="0"/>
              <a:t>APIServerDaemon</a:t>
            </a:r>
            <a:r>
              <a:rPr lang="en-US" b="1" dirty="0" smtClean="0"/>
              <a:t>/web/WEB-INF/lib/ </a:t>
            </a:r>
            <a:r>
              <a:rPr lang="en-US" dirty="0" smtClean="0"/>
              <a:t>; Then recompile  and </a:t>
            </a:r>
            <a:r>
              <a:rPr lang="en-US" dirty="0" err="1" smtClean="0"/>
              <a:t>reisntall</a:t>
            </a:r>
            <a:r>
              <a:rPr lang="en-US" dirty="0" smtClean="0"/>
              <a:t> </a:t>
            </a:r>
            <a:r>
              <a:rPr lang="en-US" dirty="0" err="1" smtClean="0"/>
              <a:t>APIServerDaemon</a:t>
            </a:r>
            <a:r>
              <a:rPr lang="en-US" dirty="0" smtClean="0"/>
              <a:t> (see step above)</a:t>
            </a:r>
          </a:p>
          <a:p>
            <a:pPr lvl="3"/>
            <a:r>
              <a:rPr lang="en-US" b="1" dirty="0" smtClean="0"/>
              <a:t>$FGLICATION/</a:t>
            </a:r>
            <a:r>
              <a:rPr lang="nb-NO" b="1" dirty="0" smtClean="0"/>
              <a:t>jsaga-1.1.2/</a:t>
            </a:r>
            <a:r>
              <a:rPr lang="nb-NO" b="1" dirty="0" err="1" smtClean="0"/>
              <a:t>lib</a:t>
            </a:r>
            <a:r>
              <a:rPr lang="nb-NO" b="1" dirty="0" smtClean="0"/>
              <a:t>/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97024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4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FutureGateway</a:t>
            </a:r>
            <a:r>
              <a:rPr lang="en-US" sz="4000" dirty="0" smtClean="0"/>
              <a:t> </a:t>
            </a:r>
            <a:r>
              <a:rPr lang="en-US" sz="4000" dirty="0" err="1" smtClean="0"/>
              <a:t>databae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42005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APIServer</a:t>
            </a:r>
            <a:r>
              <a:rPr lang="en-US" dirty="0" smtClean="0"/>
              <a:t> DB</a:t>
            </a:r>
            <a:endParaRPr lang="en-US" baseline="30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90026" y="1614074"/>
            <a:ext cx="8376335" cy="4984335"/>
            <a:chOff x="575882" y="1521134"/>
            <a:chExt cx="8376335" cy="4984335"/>
          </a:xfrm>
        </p:grpSpPr>
        <p:sp>
          <p:nvSpPr>
            <p:cNvPr id="7" name="Rounded Rectangle 6"/>
            <p:cNvSpPr/>
            <p:nvPr/>
          </p:nvSpPr>
          <p:spPr>
            <a:xfrm>
              <a:off x="3979508" y="1521134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a</a:t>
              </a:r>
              <a:r>
                <a:rPr lang="en-US" sz="1400" dirty="0" smtClean="0"/>
                <a:t>pplication</a:t>
              </a:r>
              <a:endParaRPr lang="en-US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84665" y="2308568"/>
              <a:ext cx="1816249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a</a:t>
              </a:r>
              <a:r>
                <a:rPr lang="en-US" sz="1400" dirty="0" err="1" smtClean="0"/>
                <a:t>pplication_flile</a:t>
              </a:r>
              <a:endParaRPr lang="en-US" sz="1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371443" y="2308568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application_parameter</a:t>
              </a:r>
              <a:endParaRPr lang="en-US" sz="1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12613" y="2308568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infrastructure</a:t>
              </a:r>
              <a:endParaRPr lang="en-US" sz="1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812613" y="2963091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Infrastructure_parameter</a:t>
              </a:r>
              <a:endParaRPr lang="en-US" sz="1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33521" y="3573316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task</a:t>
              </a:r>
              <a:endParaRPr lang="en-US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5883" y="4331215"/>
              <a:ext cx="1816249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t</a:t>
              </a:r>
              <a:r>
                <a:rPr lang="en-US" sz="1400" dirty="0" err="1" smtClean="0"/>
                <a:t>ask_arguments</a:t>
              </a:r>
              <a:endParaRPr lang="en-US" sz="14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55937" y="4331215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task_input_files</a:t>
              </a:r>
              <a:endParaRPr lang="en-US" sz="14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16553" y="4331215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Task_output_files</a:t>
              </a:r>
              <a:endParaRPr lang="en-US" sz="14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772430" y="4331215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r</a:t>
              </a:r>
              <a:r>
                <a:rPr lang="en-US" sz="1400" dirty="0" err="1" smtClean="0"/>
                <a:t>untime_data</a:t>
              </a:r>
              <a:endParaRPr lang="en-US" sz="1400" dirty="0"/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4704716" y="36385"/>
              <a:ext cx="45719" cy="8303387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rot="5400000">
              <a:off x="4564433" y="-1164595"/>
              <a:ext cx="45719" cy="666432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18033" y="5370043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as_queue</a:t>
              </a:r>
              <a:endParaRPr lang="en-US" sz="1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4601686" y="4031132"/>
              <a:ext cx="0" cy="123048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2"/>
              <a:endCxn id="11" idx="0"/>
            </p:cNvCxnSpPr>
            <p:nvPr/>
          </p:nvCxnSpPr>
          <p:spPr>
            <a:xfrm>
              <a:off x="6866032" y="2766384"/>
              <a:ext cx="0" cy="1967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26" idx="0"/>
            </p:cNvCxnSpPr>
            <p:nvPr/>
          </p:nvCxnSpPr>
          <p:spPr>
            <a:xfrm flipH="1">
              <a:off x="4646085" y="5867109"/>
              <a:ext cx="4464" cy="2690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00359" y="6136137"/>
              <a:ext cx="1891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APIServerDaemon</a:t>
              </a:r>
              <a:endParaRPr lang="en-US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4562775" y="2025420"/>
              <a:ext cx="0" cy="14419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276937" y="3655280"/>
              <a:ext cx="24201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Application instances are tasks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76937" y="5334202"/>
              <a:ext cx="33196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Tasks are executed when referenced in the</a:t>
              </a:r>
            </a:p>
            <a:p>
              <a:r>
                <a:rPr lang="en-US" sz="1400" dirty="0" smtClean="0"/>
                <a:t>API Server queue (</a:t>
              </a:r>
              <a:r>
                <a:rPr lang="en-US" sz="1400" dirty="0" err="1" smtClean="0"/>
                <a:t>as_queue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76937" y="1578330"/>
              <a:ext cx="36752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Anything can run on a distributed infrastructure</a:t>
              </a:r>
              <a:endParaRPr lang="en-US" sz="1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34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39396" y="1436565"/>
            <a:ext cx="8887137" cy="5308228"/>
            <a:chOff x="90336" y="1119874"/>
            <a:chExt cx="8998150" cy="5377079"/>
          </a:xfrm>
        </p:grpSpPr>
        <p:sp>
          <p:nvSpPr>
            <p:cNvPr id="49" name="Rounded Rectangle 48"/>
            <p:cNvSpPr/>
            <p:nvPr/>
          </p:nvSpPr>
          <p:spPr>
            <a:xfrm>
              <a:off x="2945147" y="5173514"/>
              <a:ext cx="608247" cy="377771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130652" y="2531411"/>
              <a:ext cx="608247" cy="37777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778614" y="2909182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a</a:t>
              </a:r>
              <a:r>
                <a:rPr lang="en-US" sz="1400" dirty="0" smtClean="0"/>
                <a:t>pplication</a:t>
              </a:r>
              <a:endParaRPr lang="en-US" sz="1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396265" y="1679534"/>
              <a:ext cx="1816249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a</a:t>
              </a:r>
              <a:r>
                <a:rPr lang="en-US" sz="1400" dirty="0" err="1" smtClean="0"/>
                <a:t>pplication_flile</a:t>
              </a:r>
              <a:endParaRPr lang="en-US" sz="1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339353" y="2909182"/>
              <a:ext cx="2979933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application_parameter</a:t>
              </a:r>
              <a:endParaRPr lang="en-US" sz="1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39354" y="4266824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infrastructure</a:t>
              </a:r>
              <a:endParaRPr lang="en-US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19286" y="4266824"/>
              <a:ext cx="2106838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Infrastructure_parameter</a:t>
              </a:r>
              <a:endParaRPr lang="en-US" sz="1400" dirty="0"/>
            </a:p>
          </p:txBody>
        </p:sp>
        <p:sp>
          <p:nvSpPr>
            <p:cNvPr id="9" name="Left Brace 8"/>
            <p:cNvSpPr/>
            <p:nvPr/>
          </p:nvSpPr>
          <p:spPr>
            <a:xfrm flipH="1">
              <a:off x="1574166" y="2531411"/>
              <a:ext cx="11826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>
              <a:off x="5446192" y="4495732"/>
              <a:ext cx="8730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0336" y="2545456"/>
              <a:ext cx="153910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latin typeface="Courier"/>
                  <a:cs typeface="Courier"/>
                </a:rPr>
                <a:t>i</a:t>
              </a:r>
              <a:r>
                <a:rPr lang="en-US" sz="1600" dirty="0" smtClean="0">
                  <a:latin typeface="Courier"/>
                  <a:cs typeface="Courier"/>
                </a:rPr>
                <a:t>d</a:t>
              </a:r>
            </a:p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name</a:t>
              </a:r>
            </a:p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description</a:t>
              </a:r>
            </a:p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creation</a:t>
              </a:r>
            </a:p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enabled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2570" y="1188725"/>
              <a:ext cx="116971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"/>
                  <a:cs typeface="Courier"/>
                </a:rPr>
                <a:t>a</a:t>
              </a:r>
              <a:r>
                <a:rPr lang="en-US" sz="1600" dirty="0" err="1" smtClean="0">
                  <a:latin typeface="Courier"/>
                  <a:cs typeface="Courier"/>
                </a:rPr>
                <a:t>pp_id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file_id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file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path</a:t>
              </a:r>
            </a:p>
            <a:p>
              <a:r>
                <a:rPr lang="en-US" sz="1600" b="1" dirty="0" smtClean="0">
                  <a:latin typeface="Courier"/>
                  <a:cs typeface="Courier"/>
                </a:rPr>
                <a:t>override</a:t>
              </a: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3064470" y="1618516"/>
              <a:ext cx="120004" cy="3171284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>
              <a:off x="5298665" y="1284815"/>
              <a:ext cx="4571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25209" y="2535531"/>
              <a:ext cx="116971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"/>
                  <a:cs typeface="Courier"/>
                </a:rPr>
                <a:t>a</a:t>
              </a:r>
              <a:r>
                <a:rPr lang="en-US" sz="1600" dirty="0" err="1" smtClean="0">
                  <a:latin typeface="Courier"/>
                  <a:cs typeface="Courier"/>
                </a:rPr>
                <a:t>pp_id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param_id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>
                  <a:latin typeface="Courier"/>
                  <a:cs typeface="Courier"/>
                </a:rPr>
                <a:t>p</a:t>
              </a:r>
              <a:r>
                <a:rPr lang="en-US" sz="1600" dirty="0" err="1" smtClean="0">
                  <a:latin typeface="Courier"/>
                  <a:cs typeface="Courier"/>
                </a:rPr>
                <a:t>name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pvalue</a:t>
              </a:r>
              <a:endParaRPr lang="en-US" sz="1600" dirty="0" smtClean="0">
                <a:latin typeface="Courier"/>
                <a:cs typeface="Courier"/>
              </a:endParaRPr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6545816" y="2414761"/>
              <a:ext cx="4571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endCxn id="33" idx="3"/>
            </p:cNvCxnSpPr>
            <p:nvPr/>
          </p:nvCxnSpPr>
          <p:spPr>
            <a:xfrm flipH="1" flipV="1">
              <a:off x="1738899" y="2720297"/>
              <a:ext cx="4793383" cy="242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33" idx="0"/>
            </p:cNvCxnSpPr>
            <p:nvPr/>
          </p:nvCxnSpPr>
          <p:spPr>
            <a:xfrm flipH="1">
              <a:off x="1434776" y="1510578"/>
              <a:ext cx="3093" cy="10208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437869" y="1510578"/>
              <a:ext cx="3774645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5" name="Left Brace 34"/>
            <p:cNvSpPr/>
            <p:nvPr/>
          </p:nvSpPr>
          <p:spPr>
            <a:xfrm rot="5400000">
              <a:off x="4260552" y="3675760"/>
              <a:ext cx="182349" cy="281315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 Brace 36"/>
            <p:cNvSpPr/>
            <p:nvPr/>
          </p:nvSpPr>
          <p:spPr>
            <a:xfrm rot="5400000">
              <a:off x="7353673" y="3675760"/>
              <a:ext cx="182349" cy="281315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66471" y="5173514"/>
              <a:ext cx="116971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"/>
                  <a:cs typeface="Courier"/>
                </a:rPr>
                <a:t>id</a:t>
              </a:r>
            </a:p>
            <a:p>
              <a:r>
                <a:rPr lang="en-US" sz="1600" dirty="0" err="1" smtClean="0">
                  <a:latin typeface="Courier"/>
                  <a:cs typeface="Courier"/>
                </a:rPr>
                <a:t>app_id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file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path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override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57108" y="5173514"/>
              <a:ext cx="116971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infra_id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param_id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pname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Pvalue</a:t>
              </a:r>
              <a:endParaRPr lang="en-US" sz="1600" dirty="0" smtClean="0">
                <a:latin typeface="Courier"/>
                <a:cs typeface="Courier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1437869" y="5628303"/>
              <a:ext cx="1580106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1437869" y="3020466"/>
              <a:ext cx="0" cy="26078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3553395" y="5382006"/>
              <a:ext cx="2503713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336897" y="5308818"/>
              <a:ext cx="154977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Instruct JSAGA </a:t>
              </a:r>
            </a:p>
            <a:p>
              <a:r>
                <a:rPr lang="en-US" sz="1400" dirty="0"/>
                <a:t>a</a:t>
              </a:r>
              <a:r>
                <a:rPr lang="en-US" sz="1400" dirty="0" smtClean="0"/>
                <a:t>daptor using</a:t>
              </a:r>
            </a:p>
            <a:p>
              <a:r>
                <a:rPr lang="en-US" sz="1400" dirty="0"/>
                <a:t>c</a:t>
              </a:r>
              <a:r>
                <a:rPr lang="en-US" sz="1400" dirty="0" smtClean="0"/>
                <a:t>ouples (</a:t>
              </a:r>
              <a:r>
                <a:rPr lang="en-US" sz="1400" dirty="0" err="1" smtClean="0"/>
                <a:t>keyname</a:t>
              </a:r>
              <a:r>
                <a:rPr lang="en-US" sz="1400" dirty="0" smtClean="0"/>
                <a:t>,</a:t>
              </a:r>
            </a:p>
            <a:p>
              <a:r>
                <a:rPr lang="en-US" sz="1400" dirty="0" err="1" smtClean="0"/>
                <a:t>Keyvalue</a:t>
              </a:r>
              <a:r>
                <a:rPr lang="en-US" sz="1400" dirty="0" smtClean="0"/>
                <a:t>).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49107" y="2619302"/>
              <a:ext cx="133937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Executable</a:t>
              </a:r>
            </a:p>
            <a:p>
              <a:r>
                <a:rPr lang="en-US" sz="1400" dirty="0" smtClean="0"/>
                <a:t>Input</a:t>
              </a:r>
            </a:p>
            <a:p>
              <a:r>
                <a:rPr lang="en-US" sz="1400" dirty="0" err="1" smtClean="0"/>
                <a:t>Ouput</a:t>
              </a:r>
              <a:endParaRPr lang="en-US" sz="1400" dirty="0" smtClean="0"/>
            </a:p>
            <a:p>
              <a:r>
                <a:rPr lang="en-US" sz="1400" dirty="0" smtClean="0"/>
                <a:t>Target executor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99422" y="1119874"/>
              <a:ext cx="2549058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Pre-defined input files</a:t>
              </a:r>
            </a:p>
            <a:p>
              <a:r>
                <a:rPr lang="en-US" sz="1400" dirty="0" smtClean="0"/>
                <a:t>file = name of the file</a:t>
              </a:r>
            </a:p>
            <a:p>
              <a:r>
                <a:rPr lang="en-US" sz="1400" dirty="0"/>
                <a:t>p</a:t>
              </a:r>
              <a:r>
                <a:rPr lang="en-US" sz="1400" dirty="0" smtClean="0"/>
                <a:t>ath = where the file is located</a:t>
              </a:r>
            </a:p>
            <a:p>
              <a:r>
                <a:rPr lang="en-US" sz="1400" dirty="0"/>
                <a:t>o</a:t>
              </a:r>
              <a:r>
                <a:rPr lang="en-US" sz="1400" dirty="0" smtClean="0"/>
                <a:t>verride = if true the file cannot</a:t>
              </a:r>
              <a:br>
                <a:rPr lang="en-US" sz="1400" dirty="0" smtClean="0"/>
              </a:br>
              <a:r>
                <a:rPr lang="en-US" sz="1400" dirty="0" smtClean="0"/>
                <a:t>be overwritten by the user using</a:t>
              </a:r>
            </a:p>
            <a:p>
              <a:r>
                <a:rPr lang="en-US" sz="1400" dirty="0" smtClean="0"/>
                <a:t>‘</a:t>
              </a:r>
              <a:r>
                <a:rPr lang="en-US" sz="1400" b="1" dirty="0" smtClean="0"/>
                <a:t>input</a:t>
              </a:r>
              <a:r>
                <a:rPr lang="en-US" sz="1400" dirty="0" smtClean="0"/>
                <a:t>’ REST call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8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-1" y="1932245"/>
            <a:ext cx="9088487" cy="4573371"/>
            <a:chOff x="-1" y="1374605"/>
            <a:chExt cx="9088487" cy="4682162"/>
          </a:xfrm>
        </p:grpSpPr>
        <p:sp>
          <p:nvSpPr>
            <p:cNvPr id="41" name="Rounded Rectangle 40"/>
            <p:cNvSpPr/>
            <p:nvPr/>
          </p:nvSpPr>
          <p:spPr>
            <a:xfrm>
              <a:off x="1068704" y="2535531"/>
              <a:ext cx="496222" cy="377771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93416" y="3259441"/>
              <a:ext cx="1045483" cy="37777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778614" y="2909182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task</a:t>
              </a:r>
              <a:endParaRPr lang="en-US" sz="1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339353" y="1633064"/>
              <a:ext cx="1816249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t</a:t>
              </a:r>
              <a:r>
                <a:rPr lang="en-US" sz="1400" dirty="0" err="1" smtClean="0"/>
                <a:t>ask_arguments</a:t>
              </a:r>
              <a:endParaRPr lang="en-US" sz="1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339353" y="2909182"/>
              <a:ext cx="2979933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t</a:t>
              </a:r>
              <a:r>
                <a:rPr lang="en-US" sz="1400" dirty="0" err="1" smtClean="0"/>
                <a:t>ask_input_file</a:t>
              </a:r>
              <a:endParaRPr lang="en-US" sz="1400" dirty="0"/>
            </a:p>
          </p:txBody>
        </p:sp>
        <p:sp>
          <p:nvSpPr>
            <p:cNvPr id="9" name="Left Brace 8"/>
            <p:cNvSpPr/>
            <p:nvPr/>
          </p:nvSpPr>
          <p:spPr>
            <a:xfrm flipH="1">
              <a:off x="1574166" y="2531411"/>
              <a:ext cx="11826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1" y="2529966"/>
              <a:ext cx="1629439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Id</a:t>
              </a:r>
            </a:p>
            <a:p>
              <a:pPr algn="r"/>
              <a:r>
                <a:rPr lang="en-US" sz="1600" dirty="0">
                  <a:latin typeface="Courier"/>
                  <a:cs typeface="Courier"/>
                </a:rPr>
                <a:t>c</a:t>
              </a:r>
              <a:r>
                <a:rPr lang="en-US" sz="1600" dirty="0" smtClean="0">
                  <a:latin typeface="Courier"/>
                  <a:cs typeface="Courier"/>
                </a:rPr>
                <a:t>reation</a:t>
              </a:r>
            </a:p>
            <a:p>
              <a:pPr algn="r"/>
              <a:r>
                <a:rPr lang="en-US" sz="1600" dirty="0" err="1" smtClean="0">
                  <a:latin typeface="Courier"/>
                  <a:cs typeface="Courier"/>
                </a:rPr>
                <a:t>last_change</a:t>
              </a:r>
              <a:endParaRPr lang="en-US" sz="1600" dirty="0" smtClean="0">
                <a:latin typeface="Courier"/>
                <a:cs typeface="Courier"/>
              </a:endParaRPr>
            </a:p>
            <a:p>
              <a:pPr algn="r"/>
              <a:r>
                <a:rPr lang="en-US" sz="1600" dirty="0" err="1" smtClean="0">
                  <a:latin typeface="Courier"/>
                  <a:cs typeface="Courier"/>
                </a:rPr>
                <a:t>app_id</a:t>
              </a:r>
              <a:endParaRPr lang="en-US" sz="1600" dirty="0" smtClean="0">
                <a:latin typeface="Courier"/>
                <a:cs typeface="Courier"/>
              </a:endParaRPr>
            </a:p>
            <a:p>
              <a:pPr algn="r"/>
              <a:r>
                <a:rPr lang="en-US" sz="1600" dirty="0">
                  <a:latin typeface="Courier"/>
                  <a:cs typeface="Courier"/>
                </a:rPr>
                <a:t>d</a:t>
              </a:r>
              <a:r>
                <a:rPr lang="en-US" sz="1600" dirty="0" smtClean="0">
                  <a:latin typeface="Courier"/>
                  <a:cs typeface="Courier"/>
                </a:rPr>
                <a:t>escription</a:t>
              </a:r>
            </a:p>
            <a:p>
              <a:pPr algn="r"/>
              <a:r>
                <a:rPr lang="en-US" sz="1600" dirty="0">
                  <a:latin typeface="Courier"/>
                  <a:cs typeface="Courier"/>
                </a:rPr>
                <a:t>s</a:t>
              </a:r>
              <a:r>
                <a:rPr lang="en-US" sz="1600" dirty="0" smtClean="0">
                  <a:latin typeface="Courier"/>
                  <a:cs typeface="Courier"/>
                </a:rPr>
                <a:t>tatus</a:t>
              </a:r>
            </a:p>
            <a:p>
              <a:pPr algn="r"/>
              <a:r>
                <a:rPr lang="en-US" sz="1600" dirty="0" err="1">
                  <a:latin typeface="Courier"/>
                  <a:cs typeface="Courier"/>
                </a:rPr>
                <a:t>i</a:t>
              </a:r>
              <a:r>
                <a:rPr lang="en-US" sz="1600" dirty="0" err="1" smtClean="0">
                  <a:latin typeface="Courier"/>
                  <a:cs typeface="Courier"/>
                </a:rPr>
                <a:t>osandbox</a:t>
              </a:r>
              <a:endParaRPr lang="en-US" sz="1600" dirty="0" smtClean="0">
                <a:latin typeface="Courier"/>
                <a:cs typeface="Courier"/>
              </a:endParaRPr>
            </a:p>
            <a:p>
              <a:pPr algn="r"/>
              <a:r>
                <a:rPr lang="en-US" sz="1600" dirty="0" smtClean="0">
                  <a:latin typeface="Courier"/>
                  <a:cs typeface="Courier"/>
                </a:rPr>
                <a:t>user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47082" y="1374605"/>
              <a:ext cx="116971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task_id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arg_id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>
                  <a:latin typeface="Courier"/>
                  <a:cs typeface="Courier"/>
                </a:rPr>
                <a:t>a</a:t>
              </a:r>
              <a:r>
                <a:rPr lang="en-US" sz="1600" dirty="0" smtClean="0">
                  <a:latin typeface="Courier"/>
                  <a:cs typeface="Courier"/>
                </a:rPr>
                <a:t>rgument</a:t>
              </a:r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3064470" y="1618516"/>
              <a:ext cx="120004" cy="3171284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>
              <a:off x="5283177" y="1393245"/>
              <a:ext cx="45719" cy="858827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25209" y="2612981"/>
              <a:ext cx="104658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task_id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file_id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file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path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6545816" y="2492211"/>
              <a:ext cx="4571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1574166" y="2751277"/>
              <a:ext cx="5051045" cy="242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461415" y="1502358"/>
              <a:ext cx="0" cy="10208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57200" y="3476959"/>
              <a:ext cx="236216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749107" y="2619302"/>
              <a:ext cx="133937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Executable</a:t>
              </a:r>
            </a:p>
            <a:p>
              <a:r>
                <a:rPr lang="en-US" sz="1400" dirty="0" smtClean="0"/>
                <a:t>Input</a:t>
              </a:r>
            </a:p>
            <a:p>
              <a:r>
                <a:rPr lang="en-US" sz="1400" dirty="0" err="1" smtClean="0"/>
                <a:t>Ouput</a:t>
              </a:r>
              <a:endParaRPr lang="en-US" sz="1400" dirty="0" smtClean="0"/>
            </a:p>
            <a:p>
              <a:r>
                <a:rPr lang="en-US" sz="1400" dirty="0" smtClean="0"/>
                <a:t>Target executor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16254" y="1646534"/>
              <a:ext cx="9874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Arguments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436669" y="1966359"/>
              <a:ext cx="0" cy="14749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193895" y="1508543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a</a:t>
              </a:r>
              <a:r>
                <a:rPr lang="en-US" sz="1400" dirty="0" smtClean="0"/>
                <a:t>pplication</a:t>
              </a:r>
              <a:endParaRPr lang="en-US" sz="14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1461416" y="1508544"/>
              <a:ext cx="369418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3339353" y="4260207"/>
              <a:ext cx="2979933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t</a:t>
              </a:r>
              <a:r>
                <a:rPr lang="en-US" sz="1400" dirty="0" err="1" smtClean="0"/>
                <a:t>ask_output_file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25209" y="3964006"/>
              <a:ext cx="104658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task_id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err="1" smtClean="0">
                  <a:latin typeface="Courier"/>
                  <a:cs typeface="Courier"/>
                </a:rPr>
                <a:t>file_id</a:t>
              </a:r>
              <a:endParaRPr lang="en-US" sz="1600" dirty="0" smtClean="0">
                <a:latin typeface="Courier"/>
                <a:cs typeface="Courier"/>
              </a:endParaRPr>
            </a:p>
            <a:p>
              <a:r>
                <a:rPr lang="en-US" sz="1600" dirty="0" smtClean="0">
                  <a:latin typeface="Courier"/>
                  <a:cs typeface="Courier"/>
                </a:rPr>
                <a:t>file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path</a:t>
              </a:r>
            </a:p>
          </p:txBody>
        </p:sp>
        <p:sp>
          <p:nvSpPr>
            <p:cNvPr id="47" name="Left Brace 46"/>
            <p:cNvSpPr/>
            <p:nvPr/>
          </p:nvSpPr>
          <p:spPr>
            <a:xfrm>
              <a:off x="6545816" y="3843236"/>
              <a:ext cx="45719" cy="1293066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49107" y="3970327"/>
              <a:ext cx="133937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Executable</a:t>
              </a:r>
            </a:p>
            <a:p>
              <a:r>
                <a:rPr lang="en-US" sz="1400" dirty="0" smtClean="0"/>
                <a:t>Input</a:t>
              </a:r>
            </a:p>
            <a:p>
              <a:r>
                <a:rPr lang="en-US" sz="1400" dirty="0" err="1" smtClean="0"/>
                <a:t>Ouput</a:t>
              </a:r>
              <a:endParaRPr lang="en-US" sz="1400" dirty="0" smtClean="0"/>
            </a:p>
            <a:p>
              <a:r>
                <a:rPr lang="en-US" sz="1400" dirty="0" smtClean="0"/>
                <a:t>Target executor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H="1">
              <a:off x="1461416" y="4155339"/>
              <a:ext cx="517791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461415" y="2913302"/>
              <a:ext cx="1" cy="12420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164651" y="2909182"/>
              <a:ext cx="0" cy="26670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>
            <a:xfrm>
              <a:off x="525901" y="5598951"/>
              <a:ext cx="1166534" cy="457816"/>
            </a:xfrm>
            <a:prstGeom prst="roundRect">
              <a:avLst>
                <a:gd name="adj" fmla="val 374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as_queue</a:t>
              </a:r>
              <a:endParaRPr lang="en-US" sz="14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19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APIServer</a:t>
            </a:r>
            <a:r>
              <a:rPr lang="en-US" dirty="0" smtClean="0"/>
              <a:t> DB (task queue)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395320"/>
            <a:ext cx="8229600" cy="340042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4253" y="2319619"/>
            <a:ext cx="6384806" cy="30469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m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ysql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&gt;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desc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as_queue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+---------------+------------------+------+-----+---------+-------+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Field         | Type             | Null | Key | Default | Extra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+---------------+------------------+------+-----+---------+-------+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task_id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(10) unsigned | NO   | PRI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target_id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(10) unsigned | YES  |     | 0   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target  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varchar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(32)      | NO 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action  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varchar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(32)      | NO   | PRI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b="1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status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varchar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(32)      | NO 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b="1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target_status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varchar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(32)      | YES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creation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datetime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   | NO 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last_change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datetime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   | NO   | MUL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action_info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varchar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(128)     | YES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retry   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(10) unsigned | NO   |     | 0   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check_ts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|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datetime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         | NO   |     | NULL    |       |</a:t>
            </a:r>
          </a:p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  <a:latin typeface="Courier"/>
                <a:cs typeface="Courier"/>
              </a:rPr>
              <a:t>+---------------+------------------+------+-----+---------+-------+</a:t>
            </a:r>
            <a:endParaRPr lang="en-US" sz="1200" dirty="0">
              <a:solidFill>
                <a:schemeClr val="bg1">
                  <a:lumMod val="85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459546"/>
            <a:ext cx="8107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task queue, links to the task table. The queue is managed both from </a:t>
            </a:r>
            <a:r>
              <a:rPr lang="en-US" dirty="0" err="1" smtClean="0"/>
              <a:t>APIServerDaemon</a:t>
            </a:r>
            <a:r>
              <a:rPr lang="en-US" dirty="0" smtClean="0"/>
              <a:t> target executor interfaces and the </a:t>
            </a:r>
            <a:r>
              <a:rPr lang="en-US" dirty="0" err="1" smtClean="0"/>
              <a:t>APIServerDaemon</a:t>
            </a:r>
            <a:r>
              <a:rPr lang="en-US" dirty="0" smtClean="0"/>
              <a:t>. The</a:t>
            </a:r>
          </a:p>
          <a:p>
            <a:r>
              <a:rPr lang="en-US" dirty="0" err="1" smtClean="0"/>
              <a:t>APIServerDaemon</a:t>
            </a:r>
            <a:r>
              <a:rPr lang="en-US" dirty="0" smtClean="0"/>
              <a:t> </a:t>
            </a:r>
            <a:r>
              <a:rPr lang="en-US" dirty="0" err="1" smtClean="0"/>
              <a:t>intefaces</a:t>
            </a:r>
            <a:r>
              <a:rPr lang="en-US" dirty="0" smtClean="0"/>
              <a:t> are in charge to update </a:t>
            </a:r>
            <a:r>
              <a:rPr lang="en-US" dirty="0" err="1" smtClean="0"/>
              <a:t>target_id</a:t>
            </a:r>
            <a:r>
              <a:rPr lang="en-US" dirty="0" smtClean="0"/>
              <a:t>, </a:t>
            </a:r>
            <a:r>
              <a:rPr lang="en-US" dirty="0" err="1" smtClean="0"/>
              <a:t>target_status</a:t>
            </a:r>
            <a:r>
              <a:rPr lang="en-US" dirty="0" smtClean="0"/>
              <a:t>, they are the responsible to execute task on the remote </a:t>
            </a:r>
            <a:r>
              <a:rPr lang="en-US" dirty="0" err="1" smtClean="0"/>
              <a:t>ifnrastructure</a:t>
            </a:r>
            <a:endParaRPr lang="en-US" dirty="0"/>
          </a:p>
        </p:txBody>
      </p:sp>
      <p:pic>
        <p:nvPicPr>
          <p:cNvPr id="3" name="Picture 2" descr="ar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959" y="1662579"/>
            <a:ext cx="3542090" cy="224080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899059" y="2319619"/>
            <a:ext cx="3495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74861" y="1712491"/>
            <a:ext cx="1166534" cy="457816"/>
          </a:xfrm>
          <a:prstGeom prst="roundRect">
            <a:avLst>
              <a:gd name="adj" fmla="val 37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task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60285" y="2199517"/>
            <a:ext cx="0" cy="867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55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pplication_parameter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jobdesc_executable</a:t>
            </a:r>
            <a:endParaRPr lang="en-US" sz="2400" dirty="0" smtClean="0"/>
          </a:p>
          <a:p>
            <a:pPr lvl="1"/>
            <a:r>
              <a:rPr lang="en-US" sz="2000" dirty="0" smtClean="0"/>
              <a:t>What will be executed on the remote infrastructure</a:t>
            </a:r>
          </a:p>
          <a:p>
            <a:r>
              <a:rPr lang="en-US" sz="2400" dirty="0" err="1" smtClean="0"/>
              <a:t>jobdesc_arguments</a:t>
            </a:r>
            <a:endParaRPr lang="en-US" sz="2400" dirty="0" smtClean="0"/>
          </a:p>
          <a:p>
            <a:pPr lvl="1"/>
            <a:r>
              <a:rPr lang="en-US" sz="2000" dirty="0" smtClean="0"/>
              <a:t>Argument list; (it works in conjunction with </a:t>
            </a:r>
            <a:r>
              <a:rPr lang="en-US" sz="2000" dirty="0" err="1" smtClean="0"/>
              <a:t>task_arguments</a:t>
            </a:r>
            <a:r>
              <a:rPr lang="en-US" sz="2000" dirty="0" smtClean="0"/>
              <a:t> table)</a:t>
            </a:r>
          </a:p>
          <a:p>
            <a:r>
              <a:rPr lang="en-US" sz="2400" dirty="0" err="1" smtClean="0"/>
              <a:t>jobdesc_output</a:t>
            </a:r>
            <a:endParaRPr lang="en-US" sz="2400" dirty="0" smtClean="0"/>
          </a:p>
          <a:p>
            <a:pPr lvl="1"/>
            <a:r>
              <a:rPr lang="en-US" sz="2000" dirty="0" smtClean="0"/>
              <a:t>output file</a:t>
            </a:r>
          </a:p>
          <a:p>
            <a:r>
              <a:rPr lang="en-US" sz="2400" dirty="0" err="1" smtClean="0"/>
              <a:t>jobdesc_error</a:t>
            </a:r>
            <a:endParaRPr lang="en-US" sz="2400" dirty="0" smtClean="0"/>
          </a:p>
          <a:p>
            <a:pPr lvl="1"/>
            <a:r>
              <a:rPr lang="en-US" sz="2000" dirty="0" err="1"/>
              <a:t>e</a:t>
            </a:r>
            <a:r>
              <a:rPr lang="en-US" sz="2000" dirty="0" err="1" smtClean="0"/>
              <a:t>rror_file</a:t>
            </a:r>
            <a:endParaRPr lang="en-US" sz="2000" dirty="0" smtClean="0"/>
          </a:p>
          <a:p>
            <a:r>
              <a:rPr lang="en-US" sz="2400" dirty="0" err="1" smtClean="0"/>
              <a:t>target_executor</a:t>
            </a:r>
            <a:endParaRPr lang="en-US" sz="2400" dirty="0" smtClean="0"/>
          </a:p>
          <a:p>
            <a:pPr lvl="1"/>
            <a:r>
              <a:rPr lang="en-US" sz="2000" dirty="0" smtClean="0"/>
              <a:t>Which </a:t>
            </a:r>
            <a:r>
              <a:rPr lang="en-US" sz="2000" dirty="0" err="1" smtClean="0"/>
              <a:t>APIServerDaemon</a:t>
            </a:r>
            <a:r>
              <a:rPr lang="en-US" sz="2000" dirty="0" smtClean="0"/>
              <a:t> interface will be in charge to execute this task  (</a:t>
            </a:r>
            <a:r>
              <a:rPr lang="en-US" sz="2000" dirty="0" err="1" smtClean="0"/>
              <a:t>GridEngine</a:t>
            </a:r>
            <a:r>
              <a:rPr lang="en-US" sz="2000" dirty="0" smtClean="0"/>
              <a:t>, </a:t>
            </a:r>
            <a:r>
              <a:rPr lang="en-US" sz="2000" dirty="0" err="1" smtClean="0"/>
              <a:t>SimpleTosca</a:t>
            </a:r>
            <a:r>
              <a:rPr lang="en-US" sz="2000" dirty="0" smtClean="0"/>
              <a:t>, </a:t>
            </a:r>
            <a:r>
              <a:rPr lang="is-IS" sz="2000" dirty="0" smtClean="0"/>
              <a:t>…)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5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application_file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+--------+---------+---------------------+------------------------------------+----------+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| </a:t>
            </a:r>
            <a:r>
              <a:rPr lang="en-US" sz="1100" dirty="0" err="1" smtClean="0">
                <a:latin typeface="Courier"/>
                <a:cs typeface="Courier"/>
              </a:rPr>
              <a:t>app_id</a:t>
            </a:r>
            <a:r>
              <a:rPr lang="en-US" sz="1100" dirty="0" smtClean="0">
                <a:latin typeface="Courier"/>
                <a:cs typeface="Courier"/>
              </a:rPr>
              <a:t> | </a:t>
            </a:r>
            <a:r>
              <a:rPr lang="en-US" sz="1100" dirty="0" err="1" smtClean="0">
                <a:latin typeface="Courier"/>
                <a:cs typeface="Courier"/>
              </a:rPr>
              <a:t>file_id</a:t>
            </a:r>
            <a:r>
              <a:rPr lang="en-US" sz="1100" dirty="0" smtClean="0">
                <a:latin typeface="Courier"/>
                <a:cs typeface="Courier"/>
              </a:rPr>
              <a:t> | file                | path                               | override |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+--------+---------+---------------------+------------------------------------+----------+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|      3 |       1 | </a:t>
            </a:r>
            <a:r>
              <a:rPr lang="en-US" sz="1100" dirty="0" err="1" smtClean="0">
                <a:latin typeface="Courier"/>
                <a:cs typeface="Courier"/>
              </a:rPr>
              <a:t>tosca_template.yaml</a:t>
            </a:r>
            <a:r>
              <a:rPr lang="en-US" sz="1100" dirty="0" smtClean="0">
                <a:latin typeface="Courier"/>
                <a:cs typeface="Courier"/>
              </a:rPr>
              <a:t> | /home/</a:t>
            </a:r>
            <a:r>
              <a:rPr lang="is-IS" sz="1100" dirty="0" smtClean="0">
                <a:latin typeface="Courier"/>
                <a:cs typeface="Courier"/>
              </a:rPr>
              <a:t>…</a:t>
            </a:r>
            <a:r>
              <a:rPr lang="en-US" sz="1100" dirty="0" smtClean="0">
                <a:latin typeface="Courier"/>
                <a:cs typeface="Courier"/>
              </a:rPr>
              <a:t>/</a:t>
            </a:r>
            <a:r>
              <a:rPr lang="en-US" sz="1100" dirty="0" err="1" smtClean="0">
                <a:latin typeface="Courier"/>
                <a:cs typeface="Courier"/>
              </a:rPr>
              <a:t>fgAPIServer</a:t>
            </a:r>
            <a:r>
              <a:rPr lang="en-US" sz="1100" dirty="0" smtClean="0">
                <a:latin typeface="Courier"/>
                <a:cs typeface="Courier"/>
              </a:rPr>
              <a:t>/apps/</a:t>
            </a:r>
            <a:r>
              <a:rPr lang="en-US" sz="1100" dirty="0" err="1" smtClean="0">
                <a:latin typeface="Courier"/>
                <a:cs typeface="Courier"/>
              </a:rPr>
              <a:t>toscaTest</a:t>
            </a:r>
            <a:r>
              <a:rPr lang="en-US" sz="1100" dirty="0" smtClean="0">
                <a:latin typeface="Courier"/>
                <a:cs typeface="Courier"/>
              </a:rPr>
              <a:t> |        0 |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|      3 |       2 | </a:t>
            </a:r>
            <a:r>
              <a:rPr lang="en-US" sz="1100" dirty="0" err="1" smtClean="0">
                <a:latin typeface="Courier"/>
                <a:cs typeface="Courier"/>
              </a:rPr>
              <a:t>tosca_test.sh</a:t>
            </a:r>
            <a:r>
              <a:rPr lang="en-US" sz="1100" dirty="0" smtClean="0">
                <a:latin typeface="Courier"/>
                <a:cs typeface="Courier"/>
              </a:rPr>
              <a:t>       | /home/</a:t>
            </a:r>
            <a:r>
              <a:rPr lang="is-IS" sz="1100" dirty="0" smtClean="0">
                <a:latin typeface="Courier"/>
                <a:cs typeface="Courier"/>
              </a:rPr>
              <a:t>…</a:t>
            </a:r>
            <a:r>
              <a:rPr lang="en-US" sz="1100" dirty="0" smtClean="0">
                <a:latin typeface="Courier"/>
                <a:cs typeface="Courier"/>
              </a:rPr>
              <a:t>/</a:t>
            </a:r>
            <a:r>
              <a:rPr lang="en-US" sz="1100" dirty="0" err="1" smtClean="0">
                <a:latin typeface="Courier"/>
                <a:cs typeface="Courier"/>
              </a:rPr>
              <a:t>fgAPIServer</a:t>
            </a:r>
            <a:r>
              <a:rPr lang="en-US" sz="1100" dirty="0" smtClean="0">
                <a:latin typeface="Courier"/>
                <a:cs typeface="Courier"/>
              </a:rPr>
              <a:t>/apps/</a:t>
            </a:r>
            <a:r>
              <a:rPr lang="en-US" sz="1100" dirty="0" err="1" smtClean="0">
                <a:latin typeface="Courier"/>
                <a:cs typeface="Courier"/>
              </a:rPr>
              <a:t>toscaTest</a:t>
            </a:r>
            <a:r>
              <a:rPr lang="en-US" sz="1100" dirty="0" smtClean="0">
                <a:latin typeface="Courier"/>
                <a:cs typeface="Courier"/>
              </a:rPr>
              <a:t> |        0 |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+--------+---------+---------------------+------------------------------------+----------+</a:t>
            </a:r>
            <a:endParaRPr lang="en-US" sz="11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268" y="3442087"/>
            <a:ext cx="8027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Several applications foresee a fixed number of input files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Input files may or not changed by the user using the APIs (tasks/input REST call)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override flag when true ignores user calls to task/input REST call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If no input files are specified in the task creation and all application files have true the override flag, the task submission starts after the POST call to tasks/</a:t>
            </a:r>
            <a:br>
              <a:rPr lang="en-US" sz="2000" dirty="0" smtClean="0"/>
            </a:br>
            <a:r>
              <a:rPr lang="en-US" sz="2000" dirty="0" smtClean="0"/>
              <a:t>The execution starts immediately also when no input files records are defined as well as in </a:t>
            </a:r>
            <a:r>
              <a:rPr lang="en-US" sz="2000" dirty="0" err="1" smtClean="0"/>
              <a:t>input_files</a:t>
            </a:r>
            <a:r>
              <a:rPr lang="en-US" sz="2000" dirty="0" smtClean="0"/>
              <a:t> list in the POST API call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69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72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Specifications</a:t>
            </a:r>
            <a:endParaRPr lang="en-US" dirty="0"/>
          </a:p>
        </p:txBody>
      </p:sp>
      <p:pic>
        <p:nvPicPr>
          <p:cNvPr id="3" name="Picture 2" descr="Screen Shot 2016-04-18 at 11.43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880" y="2308804"/>
            <a:ext cx="6360205" cy="3023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57200" y="1821100"/>
            <a:ext cx="782602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Available at: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://docs.fgapis.apiary.io</a:t>
            </a:r>
            <a:r>
              <a:rPr lang="en-US" sz="2000" dirty="0" smtClean="0">
                <a:hlinkClick r:id="rId3"/>
              </a:rPr>
              <a:t>/#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Endpoints: tasks/applications/infrastructures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nfrastructures (not yet available)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No specs for users/groups/roles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02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378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Infrastructure table should be called: ‘</a:t>
            </a:r>
            <a:r>
              <a:rPr lang="en-US" sz="2000" b="1" dirty="0" smtClean="0"/>
              <a:t>application infrastructure</a:t>
            </a:r>
            <a:r>
              <a:rPr lang="en-US" sz="2000" dirty="0" smtClean="0"/>
              <a:t>’</a:t>
            </a:r>
          </a:p>
          <a:p>
            <a:r>
              <a:rPr lang="en-US" sz="2000" dirty="0" smtClean="0"/>
              <a:t>It just link applications with infrastructures</a:t>
            </a:r>
          </a:p>
          <a:p>
            <a:r>
              <a:rPr lang="en-US" sz="2000" dirty="0" smtClean="0"/>
              <a:t>Infrastructure records are pointing to </a:t>
            </a:r>
            <a:r>
              <a:rPr lang="en-US" sz="2000" dirty="0" err="1" smtClean="0"/>
              <a:t>infrastructure_parameters</a:t>
            </a:r>
            <a:endParaRPr lang="en-US" sz="2000" dirty="0" smtClean="0"/>
          </a:p>
          <a:p>
            <a:r>
              <a:rPr lang="en-US" sz="2000" dirty="0" err="1" smtClean="0"/>
              <a:t>infrastructure_parameters</a:t>
            </a:r>
            <a:r>
              <a:rPr lang="en-US" sz="2000" dirty="0" smtClean="0"/>
              <a:t> table keep infrastructure specific settings requested by Executor Interfaces to manage the distributed infrastructure</a:t>
            </a:r>
            <a:endParaRPr lang="en-US" sz="2000" dirty="0"/>
          </a:p>
        </p:txBody>
      </p:sp>
      <p:pic>
        <p:nvPicPr>
          <p:cNvPr id="4" name="Picture 3" descr="Screen Shot 2016-11-18 at 17.11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4441591"/>
            <a:ext cx="5219700" cy="20574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99958" y="5430922"/>
            <a:ext cx="1423340" cy="5693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98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498"/>
            <a:ext cx="7886700" cy="1325563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Infrastructure parameters</a:t>
            </a:r>
            <a:br>
              <a:rPr lang="en-US" sz="3200" dirty="0" smtClean="0"/>
            </a:br>
            <a:r>
              <a:rPr lang="en-US" sz="3200" dirty="0" smtClean="0"/>
              <a:t>Configuration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08" y="2162970"/>
            <a:ext cx="8229600" cy="3995385"/>
          </a:xfrm>
        </p:spPr>
        <p:txBody>
          <a:bodyPr anchor="ctr">
            <a:normAutofit/>
          </a:bodyPr>
          <a:lstStyle/>
          <a:p>
            <a:r>
              <a:rPr lang="it-IT" dirty="0" err="1" smtClean="0"/>
              <a:t>Grid&amp;Cloud</a:t>
            </a:r>
            <a:r>
              <a:rPr lang="it-IT" dirty="0" smtClean="0"/>
              <a:t> Engine </a:t>
            </a:r>
            <a:r>
              <a:rPr lang="it-IT" dirty="0" err="1" smtClean="0"/>
              <a:t>supports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JSAGA </a:t>
            </a:r>
            <a:r>
              <a:rPr lang="it-IT" dirty="0" err="1" smtClean="0"/>
              <a:t>adaptors</a:t>
            </a:r>
            <a:r>
              <a:rPr lang="it-IT" dirty="0" smtClean="0"/>
              <a:t>; the </a:t>
            </a:r>
            <a:r>
              <a:rPr lang="it-IT" dirty="0" err="1" smtClean="0"/>
              <a:t>ones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 and </a:t>
            </a:r>
            <a:r>
              <a:rPr lang="it-IT" dirty="0" err="1" smtClean="0"/>
              <a:t>tested</a:t>
            </a:r>
            <a:r>
              <a:rPr lang="it-IT" dirty="0" smtClean="0"/>
              <a:t> on the FG are:</a:t>
            </a:r>
          </a:p>
          <a:p>
            <a:pPr lvl="1"/>
            <a:r>
              <a:rPr lang="it-IT" b="1" dirty="0" smtClean="0"/>
              <a:t>SSH</a:t>
            </a:r>
            <a:r>
              <a:rPr lang="it-IT" dirty="0" smtClean="0"/>
              <a:t> (Remote </a:t>
            </a:r>
            <a:r>
              <a:rPr lang="it-IT" dirty="0" err="1" smtClean="0"/>
              <a:t>hosts</a:t>
            </a:r>
            <a:r>
              <a:rPr lang="it-IT" dirty="0" smtClean="0"/>
              <a:t>, clusters, </a:t>
            </a:r>
            <a:r>
              <a:rPr lang="is-IS" dirty="0" smtClean="0"/>
              <a:t>…)</a:t>
            </a:r>
            <a:endParaRPr lang="it-IT" dirty="0" smtClean="0"/>
          </a:p>
          <a:p>
            <a:pPr lvl="1"/>
            <a:r>
              <a:rPr lang="it-IT" b="1" dirty="0" err="1" smtClean="0"/>
              <a:t>rOCCI</a:t>
            </a:r>
            <a:r>
              <a:rPr lang="it-IT" dirty="0" smtClean="0"/>
              <a:t> (</a:t>
            </a:r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clouds</a:t>
            </a:r>
            <a:r>
              <a:rPr lang="it-IT" dirty="0" smtClean="0"/>
              <a:t>, EGI </a:t>
            </a:r>
            <a:r>
              <a:rPr lang="it-IT" dirty="0" err="1" smtClean="0"/>
              <a:t>FedCloud</a:t>
            </a:r>
            <a:r>
              <a:rPr lang="it-IT" dirty="0" smtClean="0"/>
              <a:t>, </a:t>
            </a:r>
            <a:r>
              <a:rPr lang="is-IS" dirty="0" smtClean="0"/>
              <a:t>…)</a:t>
            </a:r>
            <a:endParaRPr lang="it-IT" dirty="0" smtClean="0"/>
          </a:p>
          <a:p>
            <a:pPr lvl="1"/>
            <a:r>
              <a:rPr lang="it-IT" b="1" dirty="0" err="1"/>
              <a:t>w</a:t>
            </a:r>
            <a:r>
              <a:rPr lang="it-IT" b="1" dirty="0" err="1" smtClean="0"/>
              <a:t>ms</a:t>
            </a:r>
            <a:r>
              <a:rPr lang="it-IT" dirty="0" smtClean="0"/>
              <a:t> (EMI-</a:t>
            </a:r>
            <a:r>
              <a:rPr lang="it-IT" dirty="0" err="1" smtClean="0"/>
              <a:t>gLite</a:t>
            </a:r>
            <a:r>
              <a:rPr lang="it-IT" dirty="0" smtClean="0"/>
              <a:t> </a:t>
            </a:r>
            <a:r>
              <a:rPr lang="it-IT" dirty="0" err="1" smtClean="0"/>
              <a:t>Grid</a:t>
            </a:r>
            <a:r>
              <a:rPr lang="it-IT" dirty="0" smtClean="0"/>
              <a:t> </a:t>
            </a:r>
            <a:r>
              <a:rPr lang="it-IT" dirty="0" err="1" smtClean="0"/>
              <a:t>Infrastructures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ToscaIDC</a:t>
            </a:r>
            <a:r>
              <a:rPr lang="it-IT" dirty="0" smtClean="0"/>
              <a:t> </a:t>
            </a:r>
            <a:r>
              <a:rPr lang="it-IT" dirty="0" err="1" smtClean="0"/>
              <a:t>Executor</a:t>
            </a:r>
            <a:r>
              <a:rPr lang="it-IT" dirty="0" smtClean="0"/>
              <a:t> Interface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92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JSAGA </a:t>
            </a:r>
            <a:r>
              <a:rPr lang="en-US" dirty="0" err="1" smtClean="0"/>
              <a:t>ssh</a:t>
            </a:r>
            <a:r>
              <a:rPr lang="en-US" dirty="0" smtClean="0"/>
              <a:t>:// adaptor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+----------+----------+------------+----------------------+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</a:t>
            </a:r>
            <a:r>
              <a:rPr lang="en-US" sz="1600" dirty="0" err="1" smtClean="0">
                <a:latin typeface="Courier"/>
                <a:cs typeface="Courier"/>
              </a:rPr>
              <a:t>infra_id</a:t>
            </a:r>
            <a:r>
              <a:rPr lang="en-US" sz="1600" dirty="0" smtClean="0">
                <a:latin typeface="Courier"/>
                <a:cs typeface="Courier"/>
              </a:rPr>
              <a:t> | </a:t>
            </a:r>
            <a:r>
              <a:rPr lang="en-US" sz="1600" dirty="0" err="1" smtClean="0">
                <a:latin typeface="Courier"/>
                <a:cs typeface="Courier"/>
              </a:rPr>
              <a:t>param_id</a:t>
            </a:r>
            <a:r>
              <a:rPr lang="en-US" sz="1600" dirty="0" smtClean="0">
                <a:latin typeface="Courier"/>
                <a:cs typeface="Courier"/>
              </a:rPr>
              <a:t> | </a:t>
            </a:r>
            <a:r>
              <a:rPr lang="en-US" sz="1600" dirty="0" err="1" smtClean="0">
                <a:latin typeface="Courier"/>
                <a:cs typeface="Courier"/>
              </a:rPr>
              <a:t>pname</a:t>
            </a:r>
            <a:r>
              <a:rPr lang="en-US" sz="1600" dirty="0" smtClean="0">
                <a:latin typeface="Courier"/>
                <a:cs typeface="Courier"/>
              </a:rPr>
              <a:t>      | </a:t>
            </a:r>
            <a:r>
              <a:rPr lang="en-US" sz="1600" dirty="0" err="1" smtClean="0">
                <a:latin typeface="Courier"/>
                <a:cs typeface="Courier"/>
              </a:rPr>
              <a:t>pvalue</a:t>
            </a:r>
            <a:r>
              <a:rPr lang="en-US" sz="1600" dirty="0" smtClean="0">
                <a:latin typeface="Courier"/>
                <a:cs typeface="Courier"/>
              </a:rPr>
              <a:t> 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+----------+----------+------------+----------------------+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      1 |        1 | </a:t>
            </a:r>
            <a:r>
              <a:rPr lang="en-US" sz="1600" dirty="0" err="1" smtClean="0">
                <a:latin typeface="Courier"/>
                <a:cs typeface="Courier"/>
              </a:rPr>
              <a:t>jobservice</a:t>
            </a:r>
            <a:r>
              <a:rPr lang="en-US" sz="1600" dirty="0" smtClean="0">
                <a:latin typeface="Courier"/>
                <a:cs typeface="Courier"/>
              </a:rPr>
              <a:t> | </a:t>
            </a:r>
            <a:r>
              <a:rPr lang="en-US" sz="1600" dirty="0" err="1" smtClean="0">
                <a:latin typeface="Courier"/>
                <a:cs typeface="Courier"/>
              </a:rPr>
              <a:t>ssh</a:t>
            </a:r>
            <a:r>
              <a:rPr lang="en-US" sz="1600" dirty="0" smtClean="0">
                <a:latin typeface="Courier"/>
                <a:cs typeface="Courier"/>
              </a:rPr>
              <a:t>://localhost:2424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      1 |        2 | username   | </a:t>
            </a:r>
            <a:r>
              <a:rPr lang="en-US" sz="1600" dirty="0" err="1" smtClean="0">
                <a:latin typeface="Courier"/>
                <a:cs typeface="Courier"/>
              </a:rPr>
              <a:t>jobtest</a:t>
            </a:r>
            <a:r>
              <a:rPr lang="en-US" sz="1600" dirty="0" smtClean="0">
                <a:latin typeface="Courier"/>
                <a:cs typeface="Courier"/>
              </a:rPr>
              <a:t>     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|        1 |        3 | password   | NDQwM2Y0ZTRh         |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+----------+----------+------------+----------------------+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756" y="4309527"/>
            <a:ext cx="80276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JSAGA SSH adaptor requires few parameters: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Connection URL: </a:t>
            </a:r>
            <a:r>
              <a:rPr lang="en-US" dirty="0" err="1" smtClean="0"/>
              <a:t>ssh</a:t>
            </a:r>
            <a:r>
              <a:rPr lang="en-US" dirty="0" smtClean="0"/>
              <a:t>://&lt;host&gt;:&lt;port&gt;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Username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Password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JSAGA Adaptor foresees also the use of </a:t>
            </a:r>
            <a:r>
              <a:rPr lang="en-US" dirty="0" err="1" smtClean="0"/>
              <a:t>ssh</a:t>
            </a:r>
            <a:r>
              <a:rPr lang="en-US" dirty="0" smtClean="0"/>
              <a:t> keys; this is not yet supported by the </a:t>
            </a:r>
            <a:r>
              <a:rPr lang="en-US" dirty="0" err="1" smtClean="0"/>
              <a:t>GridEngine</a:t>
            </a:r>
            <a:r>
              <a:rPr lang="en-US" dirty="0" smtClean="0"/>
              <a:t> target executor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06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JSAGA </a:t>
            </a:r>
            <a:r>
              <a:rPr lang="en-US" dirty="0" err="1" smtClean="0"/>
              <a:t>rocci</a:t>
            </a:r>
            <a:r>
              <a:rPr lang="en-US" dirty="0" smtClean="0"/>
              <a:t>:// adaptor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568" y="1768117"/>
            <a:ext cx="78681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</a:t>
            </a:r>
            <a:r>
              <a:rPr lang="en-US" sz="1200" dirty="0" err="1" smtClean="0">
                <a:latin typeface="Courier"/>
                <a:cs typeface="Courier"/>
              </a:rPr>
              <a:t>param_id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pname</a:t>
            </a:r>
            <a:r>
              <a:rPr lang="en-US" sz="1200" dirty="0" smtClean="0">
                <a:latin typeface="Courier"/>
                <a:cs typeface="Courier"/>
              </a:rPr>
              <a:t>            | </a:t>
            </a:r>
            <a:r>
              <a:rPr lang="en-US" sz="1200" dirty="0" err="1" smtClean="0">
                <a:latin typeface="Courier"/>
                <a:cs typeface="Courier"/>
              </a:rPr>
              <a:t>pvalue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1 | </a:t>
            </a:r>
            <a:r>
              <a:rPr lang="en-US" sz="1200" dirty="0" err="1" smtClean="0">
                <a:latin typeface="Courier"/>
                <a:cs typeface="Courier"/>
              </a:rPr>
              <a:t>jobservice</a:t>
            </a:r>
            <a:r>
              <a:rPr lang="en-US" sz="1200" dirty="0" smtClean="0">
                <a:latin typeface="Courier"/>
                <a:cs typeface="Courier"/>
              </a:rPr>
              <a:t>       | </a:t>
            </a:r>
            <a:r>
              <a:rPr lang="en-US" sz="1200" dirty="0" err="1" smtClean="0">
                <a:latin typeface="Courier"/>
                <a:cs typeface="Courier"/>
              </a:rPr>
              <a:t>rocci</a:t>
            </a:r>
            <a:r>
              <a:rPr lang="en-US" sz="1200" dirty="0" smtClean="0">
                <a:latin typeface="Courier"/>
                <a:cs typeface="Courier"/>
              </a:rPr>
              <a:t>://nebula-server-01.ct.infn.it:9000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2 | </a:t>
            </a:r>
            <a:r>
              <a:rPr lang="en-US" sz="1200" dirty="0" err="1" smtClean="0">
                <a:latin typeface="Courier"/>
                <a:cs typeface="Courier"/>
              </a:rPr>
              <a:t>os_tpl</a:t>
            </a:r>
            <a:r>
              <a:rPr lang="en-US" sz="1200" dirty="0" smtClean="0">
                <a:latin typeface="Courier"/>
                <a:cs typeface="Courier"/>
              </a:rPr>
              <a:t>           | uuid_chain_reds_generic_vm_centos_6_6_kvm_103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3 | </a:t>
            </a:r>
            <a:r>
              <a:rPr lang="en-US" sz="1200" dirty="0" err="1" smtClean="0">
                <a:latin typeface="Courier"/>
                <a:cs typeface="Courier"/>
              </a:rPr>
              <a:t>resource_tpl</a:t>
            </a:r>
            <a:r>
              <a:rPr lang="en-US" sz="1200" dirty="0" smtClean="0">
                <a:latin typeface="Courier"/>
                <a:cs typeface="Courier"/>
              </a:rPr>
              <a:t>     | small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4 | </a:t>
            </a:r>
            <a:r>
              <a:rPr lang="en-US" sz="1200" dirty="0" err="1" smtClean="0">
                <a:latin typeface="Courier"/>
                <a:cs typeface="Courier"/>
              </a:rPr>
              <a:t>attributes_title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sayhello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5 | </a:t>
            </a:r>
            <a:r>
              <a:rPr lang="en-US" sz="1200" dirty="0" err="1" smtClean="0">
                <a:latin typeface="Courier"/>
                <a:cs typeface="Courier"/>
              </a:rPr>
              <a:t>eToken_host</a:t>
            </a:r>
            <a:r>
              <a:rPr lang="en-US" sz="1200" dirty="0" smtClean="0">
                <a:latin typeface="Courier"/>
                <a:cs typeface="Courier"/>
              </a:rPr>
              <a:t>      | </a:t>
            </a:r>
            <a:r>
              <a:rPr lang="en-US" sz="1200" dirty="0" err="1" smtClean="0">
                <a:latin typeface="Courier"/>
                <a:cs typeface="Courier"/>
              </a:rPr>
              <a:t>etokenserver.ct.infn.it</a:t>
            </a:r>
            <a:r>
              <a:rPr lang="en-US" sz="1200" dirty="0" smtClean="0">
                <a:latin typeface="Courier"/>
                <a:cs typeface="Courier"/>
              </a:rPr>
              <a:t>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6 | </a:t>
            </a:r>
            <a:r>
              <a:rPr lang="en-US" sz="1200" dirty="0" err="1" smtClean="0">
                <a:latin typeface="Courier"/>
                <a:cs typeface="Courier"/>
              </a:rPr>
              <a:t>eToken_port</a:t>
            </a:r>
            <a:r>
              <a:rPr lang="en-US" sz="1200" dirty="0" smtClean="0">
                <a:latin typeface="Courier"/>
                <a:cs typeface="Courier"/>
              </a:rPr>
              <a:t>      | 8082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7 | </a:t>
            </a:r>
            <a:r>
              <a:rPr lang="en-US" sz="1200" dirty="0" err="1" smtClean="0">
                <a:latin typeface="Courier"/>
                <a:cs typeface="Courier"/>
              </a:rPr>
              <a:t>eToken_id</a:t>
            </a:r>
            <a:r>
              <a:rPr lang="en-US" sz="1200" dirty="0" smtClean="0">
                <a:latin typeface="Courier"/>
                <a:cs typeface="Courier"/>
              </a:rPr>
              <a:t>        | bc681e2bd4c3ace2a4c54907ea0c379b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8 | </a:t>
            </a:r>
            <a:r>
              <a:rPr lang="en-US" sz="1200" dirty="0" err="1" smtClean="0">
                <a:latin typeface="Courier"/>
                <a:cs typeface="Courier"/>
              </a:rPr>
              <a:t>voms</a:t>
            </a:r>
            <a:r>
              <a:rPr lang="en-US" sz="1200" dirty="0" smtClean="0">
                <a:latin typeface="Courier"/>
                <a:cs typeface="Courier"/>
              </a:rPr>
              <a:t>             | </a:t>
            </a:r>
            <a:r>
              <a:rPr lang="en-US" sz="1200" dirty="0" err="1" smtClean="0">
                <a:latin typeface="Courier"/>
                <a:cs typeface="Courier"/>
              </a:rPr>
              <a:t>vo.chain-project.eu</a:t>
            </a:r>
            <a:r>
              <a:rPr lang="en-US" sz="1200" dirty="0" smtClean="0">
                <a:latin typeface="Courier"/>
                <a:cs typeface="Courier"/>
              </a:rPr>
              <a:t>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9 | </a:t>
            </a:r>
            <a:r>
              <a:rPr lang="en-US" sz="1200" dirty="0" err="1" smtClean="0">
                <a:latin typeface="Courier"/>
                <a:cs typeface="Courier"/>
              </a:rPr>
              <a:t>voms_role</a:t>
            </a:r>
            <a:r>
              <a:rPr lang="en-US" sz="1200" dirty="0" smtClean="0">
                <a:latin typeface="Courier"/>
                <a:cs typeface="Courier"/>
              </a:rPr>
              <a:t>        | </a:t>
            </a:r>
            <a:r>
              <a:rPr lang="en-US" sz="1200" dirty="0" err="1" smtClean="0">
                <a:latin typeface="Courier"/>
                <a:cs typeface="Courier"/>
              </a:rPr>
              <a:t>vo.chain-project.eu</a:t>
            </a:r>
            <a:r>
              <a:rPr lang="en-US" sz="1200" dirty="0" smtClean="0">
                <a:latin typeface="Courier"/>
                <a:cs typeface="Courier"/>
              </a:rPr>
              <a:t>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10 | </a:t>
            </a:r>
            <a:r>
              <a:rPr lang="en-US" sz="1200" dirty="0" err="1" smtClean="0">
                <a:latin typeface="Courier"/>
                <a:cs typeface="Courier"/>
              </a:rPr>
              <a:t>rfc_proxy</a:t>
            </a:r>
            <a:r>
              <a:rPr lang="en-US" sz="1200" dirty="0" smtClean="0">
                <a:latin typeface="Courier"/>
                <a:cs typeface="Courier"/>
              </a:rPr>
              <a:t>        | true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+----------+------------------+-----------------------------------------------+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6" name="Left Brace 5"/>
          <p:cNvSpPr/>
          <p:nvPr/>
        </p:nvSpPr>
        <p:spPr>
          <a:xfrm flipH="1">
            <a:off x="6567106" y="3004973"/>
            <a:ext cx="125521" cy="1240371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1813" y="3335017"/>
            <a:ext cx="1904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X509 Robot proxy</a:t>
            </a:r>
          </a:p>
          <a:p>
            <a:r>
              <a:rPr lang="en-US" sz="1400" dirty="0" smtClean="0"/>
              <a:t> generation parameters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268" y="4445773"/>
            <a:ext cx="8027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rocci</a:t>
            </a:r>
            <a:r>
              <a:rPr lang="en-US" sz="2000" dirty="0" smtClean="0"/>
              <a:t>:// endpoint foresees different parameters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&lt;</a:t>
            </a:r>
            <a:r>
              <a:rPr lang="en-US" sz="2000" b="1" dirty="0" smtClean="0"/>
              <a:t>host</a:t>
            </a:r>
            <a:r>
              <a:rPr lang="en-US" sz="2000" dirty="0" smtClean="0"/>
              <a:t>&gt;:&lt;</a:t>
            </a:r>
            <a:r>
              <a:rPr lang="en-US" sz="2000" b="1" dirty="0" smtClean="0"/>
              <a:t>port</a:t>
            </a:r>
            <a:r>
              <a:rPr lang="en-US" sz="2000" dirty="0" smtClean="0"/>
              <a:t>&gt;?prefix=&lt;path to </a:t>
            </a:r>
            <a:r>
              <a:rPr lang="en-US" sz="2000" dirty="0" err="1" smtClean="0"/>
              <a:t>occi</a:t>
            </a:r>
            <a:r>
              <a:rPr lang="en-US" sz="2000" dirty="0" smtClean="0"/>
              <a:t> CLI&gt;&amp;[protocol=&lt;</a:t>
            </a:r>
            <a:r>
              <a:rPr lang="en-US" sz="2000" dirty="0" err="1" smtClean="0"/>
              <a:t>http|https</a:t>
            </a:r>
            <a:r>
              <a:rPr lang="en-US" sz="2000" dirty="0" smtClean="0"/>
              <a:t>|</a:t>
            </a:r>
            <a:r>
              <a:rPr lang="is-IS" sz="2000" dirty="0" smtClean="0"/>
              <a:t>…&gt;</a:t>
            </a:r>
            <a:r>
              <a:rPr lang="en-US" sz="2000" dirty="0" smtClean="0"/>
              <a:t>|secured=true/false]&amp;action=&lt;</a:t>
            </a:r>
            <a:r>
              <a:rPr lang="en-US" sz="2000" dirty="0" err="1" smtClean="0"/>
              <a:t>create|delete</a:t>
            </a:r>
            <a:r>
              <a:rPr lang="en-US" sz="2000" dirty="0" smtClean="0"/>
              <a:t>|</a:t>
            </a:r>
            <a:r>
              <a:rPr lang="is-IS" sz="2000" dirty="0" smtClean="0"/>
              <a:t>…&gt;&amp;</a:t>
            </a:r>
            <a:r>
              <a:rPr lang="is-IS" sz="2000" b="1" dirty="0" smtClean="0"/>
              <a:t>attributes_title</a:t>
            </a:r>
            <a:r>
              <a:rPr lang="is-IS" sz="2000" dirty="0" smtClean="0"/>
              <a:t>=&lt;vm title&gt;&amp;</a:t>
            </a:r>
            <a:r>
              <a:rPr lang="is-IS" sz="2000" b="1" dirty="0" smtClean="0"/>
              <a:t>mixin_os_tpl</a:t>
            </a:r>
            <a:r>
              <a:rPr lang="is-IS" sz="2000" dirty="0" smtClean="0"/>
              <a:t>=&lt;os_tpl&gt;&amp;</a:t>
            </a:r>
            <a:r>
              <a:rPr lang="is-IS" sz="2000" b="1" dirty="0" smtClean="0"/>
              <a:t>mixin_res_tpl</a:t>
            </a:r>
            <a:r>
              <a:rPr lang="is-IS" sz="2000" dirty="0" smtClean="0"/>
              <a:t>=&lt;res_tpl&gt;&amp;link=&lt;net link&gt;&amp;wait_ms=&lt;waiting loop milliseconts for occi creation&gt;&amp;waitsshms=&lt;milliseconds waiting for ssh public IP&gt;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JSAGA </a:t>
            </a:r>
            <a:r>
              <a:rPr lang="en-US" dirty="0" err="1" smtClean="0"/>
              <a:t>wms</a:t>
            </a:r>
            <a:r>
              <a:rPr lang="en-US" dirty="0" smtClean="0"/>
              <a:t>:// adaptor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568" y="1768117"/>
            <a:ext cx="7868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+----------+-------------+--------------------------------------------------------+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</a:t>
            </a:r>
            <a:r>
              <a:rPr lang="en-US" sz="1200" dirty="0" err="1" smtClean="0">
                <a:latin typeface="Courier"/>
                <a:cs typeface="Courier"/>
              </a:rPr>
              <a:t>param_id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pname</a:t>
            </a:r>
            <a:r>
              <a:rPr lang="en-US" sz="1200" dirty="0" smtClean="0">
                <a:latin typeface="Courier"/>
                <a:cs typeface="Courier"/>
              </a:rPr>
              <a:t>       | </a:t>
            </a:r>
            <a:r>
              <a:rPr lang="en-US" sz="1200" dirty="0" err="1" smtClean="0">
                <a:latin typeface="Courier"/>
                <a:cs typeface="Courier"/>
              </a:rPr>
              <a:t>pvalue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+----------+-------------+--------------------------------------------------------+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1 | </a:t>
            </a:r>
            <a:r>
              <a:rPr lang="en-US" sz="1200" dirty="0" err="1" smtClean="0">
                <a:latin typeface="Courier"/>
                <a:cs typeface="Courier"/>
              </a:rPr>
              <a:t>jobservice</a:t>
            </a:r>
            <a:r>
              <a:rPr lang="en-US" sz="1200" dirty="0" smtClean="0">
                <a:latin typeface="Courier"/>
                <a:cs typeface="Courier"/>
              </a:rPr>
              <a:t>  | </a:t>
            </a:r>
            <a:r>
              <a:rPr lang="en-US" sz="1200" dirty="0" err="1" smtClean="0">
                <a:latin typeface="Courier"/>
                <a:cs typeface="Courier"/>
              </a:rPr>
              <a:t>wms</a:t>
            </a:r>
            <a:r>
              <a:rPr lang="en-US" sz="1200" dirty="0" smtClean="0">
                <a:latin typeface="Courier"/>
                <a:cs typeface="Courier"/>
              </a:rPr>
              <a:t>://wms.ulakbim.gov.tr:7443/</a:t>
            </a:r>
            <a:r>
              <a:rPr lang="en-US" sz="1200" dirty="0" err="1" smtClean="0">
                <a:latin typeface="Courier"/>
                <a:cs typeface="Courier"/>
              </a:rPr>
              <a:t>glite_wms_wmproxy_server</a:t>
            </a:r>
            <a:r>
              <a:rPr lang="en-US" sz="1200" dirty="0" smtClean="0">
                <a:latin typeface="Courier"/>
                <a:cs typeface="Courier"/>
              </a:rPr>
              <a:t>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2 | </a:t>
            </a:r>
            <a:r>
              <a:rPr lang="en-US" sz="1200" dirty="0" err="1" smtClean="0">
                <a:latin typeface="Courier"/>
                <a:cs typeface="Courier"/>
              </a:rPr>
              <a:t>bdii</a:t>
            </a:r>
            <a:r>
              <a:rPr lang="en-US" sz="1200" dirty="0" smtClean="0">
                <a:latin typeface="Courier"/>
                <a:cs typeface="Courier"/>
              </a:rPr>
              <a:t>        | </a:t>
            </a:r>
            <a:r>
              <a:rPr lang="en-US" sz="1200" dirty="0" err="1" smtClean="0">
                <a:latin typeface="Courier"/>
                <a:cs typeface="Courier"/>
              </a:rPr>
              <a:t>ldap</a:t>
            </a:r>
            <a:r>
              <a:rPr lang="en-US" sz="1200" dirty="0" smtClean="0">
                <a:latin typeface="Courier"/>
                <a:cs typeface="Courier"/>
              </a:rPr>
              <a:t>://bdii.eumedgrid.eu:2170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3 | </a:t>
            </a:r>
            <a:r>
              <a:rPr lang="en-US" sz="1200" dirty="0" err="1" smtClean="0">
                <a:latin typeface="Courier"/>
                <a:cs typeface="Courier"/>
              </a:rPr>
              <a:t>eToken_host</a:t>
            </a:r>
            <a:r>
              <a:rPr lang="en-US" sz="1200" dirty="0" smtClean="0">
                <a:latin typeface="Courier"/>
                <a:cs typeface="Courier"/>
              </a:rPr>
              <a:t> | etokenserver2.ct.infn.it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4 | </a:t>
            </a:r>
            <a:r>
              <a:rPr lang="en-US" sz="1200" dirty="0" err="1" smtClean="0">
                <a:latin typeface="Courier"/>
                <a:cs typeface="Courier"/>
              </a:rPr>
              <a:t>eToken_port</a:t>
            </a:r>
            <a:r>
              <a:rPr lang="en-US" sz="1200" dirty="0" smtClean="0">
                <a:latin typeface="Courier"/>
                <a:cs typeface="Courier"/>
              </a:rPr>
              <a:t> | 8082      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5 | </a:t>
            </a:r>
            <a:r>
              <a:rPr lang="en-US" sz="1200" dirty="0" err="1" smtClean="0">
                <a:latin typeface="Courier"/>
                <a:cs typeface="Courier"/>
              </a:rPr>
              <a:t>eToken_id</a:t>
            </a:r>
            <a:r>
              <a:rPr lang="en-US" sz="1200" dirty="0" smtClean="0">
                <a:latin typeface="Courier"/>
                <a:cs typeface="Courier"/>
              </a:rPr>
              <a:t>   | bc681e2bd4c3ace2a4c54907ea0c379b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6 | </a:t>
            </a:r>
            <a:r>
              <a:rPr lang="en-US" sz="1200" dirty="0" err="1" smtClean="0">
                <a:latin typeface="Courier"/>
                <a:cs typeface="Courier"/>
              </a:rPr>
              <a:t>voms</a:t>
            </a:r>
            <a:r>
              <a:rPr lang="en-US" sz="1200" dirty="0" smtClean="0">
                <a:latin typeface="Courier"/>
                <a:cs typeface="Courier"/>
              </a:rPr>
              <a:t>        | </a:t>
            </a:r>
            <a:r>
              <a:rPr lang="en-US" sz="1200" dirty="0" err="1" smtClean="0">
                <a:latin typeface="Courier"/>
                <a:cs typeface="Courier"/>
              </a:rPr>
              <a:t>eumed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7 | </a:t>
            </a:r>
            <a:r>
              <a:rPr lang="en-US" sz="1200" dirty="0" err="1" smtClean="0">
                <a:latin typeface="Courier"/>
                <a:cs typeface="Courier"/>
              </a:rPr>
              <a:t>voms_role</a:t>
            </a:r>
            <a:r>
              <a:rPr lang="en-US" sz="1200" dirty="0" smtClean="0">
                <a:latin typeface="Courier"/>
                <a:cs typeface="Courier"/>
              </a:rPr>
              <a:t>   | </a:t>
            </a:r>
            <a:r>
              <a:rPr lang="en-US" sz="1200" dirty="0" err="1" smtClean="0">
                <a:latin typeface="Courier"/>
                <a:cs typeface="Courier"/>
              </a:rPr>
              <a:t>eumed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8 | </a:t>
            </a:r>
            <a:r>
              <a:rPr lang="en-US" sz="1200" dirty="0" err="1" smtClean="0">
                <a:latin typeface="Courier"/>
                <a:cs typeface="Courier"/>
              </a:rPr>
              <a:t>rfc_proxy</a:t>
            </a:r>
            <a:r>
              <a:rPr lang="en-US" sz="1200" dirty="0" smtClean="0">
                <a:latin typeface="Courier"/>
                <a:cs typeface="Courier"/>
              </a:rPr>
              <a:t>   | false     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+----------+-------------+--------------------------------------------------------+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6" name="Left Brace 5"/>
          <p:cNvSpPr/>
          <p:nvPr/>
        </p:nvSpPr>
        <p:spPr>
          <a:xfrm flipH="1">
            <a:off x="6458690" y="2726153"/>
            <a:ext cx="125521" cy="1240371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3397" y="3056197"/>
            <a:ext cx="1904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X509 Robot proxy</a:t>
            </a:r>
          </a:p>
          <a:p>
            <a:r>
              <a:rPr lang="en-US" sz="1400" dirty="0" smtClean="0"/>
              <a:t> generation parameters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268" y="4151463"/>
            <a:ext cx="8027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 smtClean="0"/>
              <a:t>Just </a:t>
            </a:r>
            <a:r>
              <a:rPr lang="it-IT" sz="2000" dirty="0" err="1" smtClean="0"/>
              <a:t>provide</a:t>
            </a:r>
            <a:r>
              <a:rPr lang="it-IT" sz="20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WMS </a:t>
            </a:r>
            <a:r>
              <a:rPr lang="it-IT" sz="2000" dirty="0" err="1" smtClean="0"/>
              <a:t>endpoint</a:t>
            </a:r>
            <a:endParaRPr lang="it-IT" sz="2000" dirty="0" smtClean="0"/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BDII</a:t>
            </a:r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Robot </a:t>
            </a:r>
            <a:r>
              <a:rPr lang="it-IT" sz="2000" dirty="0" err="1" smtClean="0"/>
              <a:t>proxy</a:t>
            </a:r>
            <a:r>
              <a:rPr lang="it-IT" sz="2000" dirty="0" smtClean="0"/>
              <a:t> </a:t>
            </a:r>
            <a:r>
              <a:rPr lang="it-IT" sz="2000" dirty="0" err="1" smtClean="0"/>
              <a:t>parameters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87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ToscaIDC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568" y="1768117"/>
            <a:ext cx="78681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</a:t>
            </a:r>
            <a:r>
              <a:rPr lang="en-US" sz="1200" dirty="0" err="1" smtClean="0">
                <a:latin typeface="Courier"/>
                <a:cs typeface="Courier"/>
              </a:rPr>
              <a:t>param_id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pname</a:t>
            </a:r>
            <a:r>
              <a:rPr lang="en-US" sz="1200" dirty="0" smtClean="0">
                <a:latin typeface="Courier"/>
                <a:cs typeface="Courier"/>
              </a:rPr>
              <a:t>            | </a:t>
            </a:r>
            <a:r>
              <a:rPr lang="en-US" sz="1200" dirty="0" err="1" smtClean="0">
                <a:latin typeface="Courier"/>
                <a:cs typeface="Courier"/>
              </a:rPr>
              <a:t>pvalue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+----------+------------------+----------------------------------------------------+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1 | </a:t>
            </a:r>
            <a:r>
              <a:rPr lang="en-US" sz="1200" dirty="0" err="1" smtClean="0">
                <a:latin typeface="Courier"/>
                <a:cs typeface="Courier"/>
              </a:rPr>
              <a:t>tosca_endpoint</a:t>
            </a:r>
            <a:r>
              <a:rPr lang="en-US" sz="1200" dirty="0" smtClean="0">
                <a:latin typeface="Courier"/>
                <a:cs typeface="Courier"/>
              </a:rPr>
              <a:t>   | </a:t>
            </a:r>
            <a:r>
              <a:rPr lang="en-US" sz="1200" dirty="0" err="1" smtClean="0">
                <a:latin typeface="Courier"/>
                <a:cs typeface="Courier"/>
              </a:rPr>
              <a:t>tosca</a:t>
            </a:r>
            <a:r>
              <a:rPr lang="en-US" sz="1200" dirty="0" smtClean="0">
                <a:latin typeface="Courier"/>
                <a:cs typeface="Courier"/>
              </a:rPr>
              <a:t>://90.147.170.152:80/orchestrator/deployments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2 | </a:t>
            </a:r>
            <a:r>
              <a:rPr lang="en-US" sz="1200" dirty="0" err="1" smtClean="0">
                <a:latin typeface="Courier"/>
                <a:cs typeface="Courier"/>
              </a:rPr>
              <a:t>tosca_template</a:t>
            </a:r>
            <a:r>
              <a:rPr lang="en-US" sz="1200" dirty="0" smtClean="0">
                <a:latin typeface="Courier"/>
                <a:cs typeface="Courier"/>
              </a:rPr>
              <a:t>   | </a:t>
            </a:r>
            <a:r>
              <a:rPr lang="en-US" sz="1200" dirty="0" err="1" smtClean="0">
                <a:latin typeface="Courier"/>
                <a:cs typeface="Courier"/>
              </a:rPr>
              <a:t>tosca_template.yaml</a:t>
            </a:r>
            <a:r>
              <a:rPr lang="en-US" sz="1200" dirty="0" smtClean="0">
                <a:latin typeface="Courier"/>
                <a:cs typeface="Courier"/>
              </a:rPr>
              <a:t>       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|        </a:t>
            </a:r>
            <a:r>
              <a:rPr lang="en-US" sz="1200" dirty="0">
                <a:latin typeface="Courier"/>
                <a:cs typeface="Courier"/>
              </a:rPr>
              <a:t>3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tosca_parameters</a:t>
            </a:r>
            <a:r>
              <a:rPr lang="en-US" sz="1200" dirty="0" smtClean="0">
                <a:latin typeface="Courier"/>
                <a:cs typeface="Courier"/>
              </a:rPr>
              <a:t> | </a:t>
            </a:r>
            <a:r>
              <a:rPr lang="en-US" sz="1200" dirty="0" err="1" smtClean="0">
                <a:latin typeface="Courier"/>
                <a:cs typeface="Courier"/>
              </a:rPr>
              <a:t>tosca_parameters.json</a:t>
            </a:r>
            <a:r>
              <a:rPr lang="en-US" sz="1200" dirty="0" smtClean="0">
                <a:latin typeface="Courier"/>
                <a:cs typeface="Courier"/>
              </a:rPr>
              <a:t>                         |</a:t>
            </a:r>
          </a:p>
          <a:p>
            <a:r>
              <a:rPr lang="en-US" sz="1200" dirty="0" smtClean="0">
                <a:latin typeface="Courier"/>
                <a:cs typeface="Courier"/>
              </a:rPr>
              <a:t>+----------+------------------+----------------------------------------------------+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268" y="3489743"/>
            <a:ext cx="8027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 err="1" smtClean="0"/>
              <a:t>Provides</a:t>
            </a:r>
            <a:r>
              <a:rPr lang="it-IT" sz="20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Tosca </a:t>
            </a:r>
            <a:r>
              <a:rPr lang="it-IT" sz="2000" dirty="0" err="1" smtClean="0"/>
              <a:t>endpoint</a:t>
            </a:r>
            <a:endParaRPr lang="it-IT" sz="2000" dirty="0" smtClean="0"/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Tosca </a:t>
            </a:r>
            <a:r>
              <a:rPr lang="it-IT" sz="2000" dirty="0" err="1" smtClean="0"/>
              <a:t>template</a:t>
            </a:r>
            <a:r>
              <a:rPr lang="it-IT" sz="2000" dirty="0" smtClean="0"/>
              <a:t> </a:t>
            </a:r>
            <a:r>
              <a:rPr lang="it-IT" sz="2000" dirty="0" err="1" smtClean="0"/>
              <a:t>yaml</a:t>
            </a:r>
            <a:r>
              <a:rPr lang="it-IT" sz="2000" dirty="0" smtClean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Tosca </a:t>
            </a:r>
            <a:r>
              <a:rPr lang="it-IT" sz="2000" dirty="0" err="1" smtClean="0"/>
              <a:t>parameters</a:t>
            </a:r>
            <a:endParaRPr lang="it-IT" sz="2000" dirty="0"/>
          </a:p>
          <a:p>
            <a:pPr marL="1257300" lvl="2" indent="-342900">
              <a:buFont typeface="Arial"/>
              <a:buChar char="•"/>
            </a:pPr>
            <a:r>
              <a:rPr lang="it-IT" sz="2000" dirty="0" smtClean="0"/>
              <a:t>A JSON file </a:t>
            </a:r>
            <a:r>
              <a:rPr lang="it-IT" sz="2000" dirty="0" err="1" smtClean="0"/>
              <a:t>containing</a:t>
            </a:r>
            <a:r>
              <a:rPr lang="it-IT" sz="2000" dirty="0" smtClean="0"/>
              <a:t> input </a:t>
            </a:r>
            <a:r>
              <a:rPr lang="it-IT" sz="2000" dirty="0" err="1" smtClean="0"/>
              <a:t>description</a:t>
            </a:r>
            <a:r>
              <a:rPr lang="it-IT" sz="2000" dirty="0" smtClean="0"/>
              <a:t> for the </a:t>
            </a:r>
            <a:r>
              <a:rPr lang="it-IT" sz="2000" dirty="0" err="1" smtClean="0"/>
              <a:t>tosca_template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2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Groups and Roles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0495" y="2049411"/>
            <a:ext cx="1445230" cy="12993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99783" y="2049411"/>
            <a:ext cx="1445230" cy="12993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67463" y="2036596"/>
            <a:ext cx="1445230" cy="12993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94117" y="2686263"/>
            <a:ext cx="1197060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61798" y="2692670"/>
            <a:ext cx="1197060" cy="14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56888" y="2287733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.. 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95372" y="2255467"/>
            <a:ext cx="64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.. 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5268" y="3489743"/>
            <a:ext cx="80276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000" dirty="0" err="1" smtClean="0"/>
              <a:t>Users</a:t>
            </a:r>
            <a:r>
              <a:rPr lang="it-IT" sz="2000" dirty="0" smtClean="0"/>
              <a:t> </a:t>
            </a:r>
            <a:r>
              <a:rPr lang="it-IT" sz="2000" dirty="0" err="1" smtClean="0"/>
              <a:t>may</a:t>
            </a:r>
            <a:r>
              <a:rPr lang="it-IT" sz="2000" dirty="0" smtClean="0"/>
              <a:t> </a:t>
            </a:r>
            <a:r>
              <a:rPr lang="it-IT" sz="2000" dirty="0" err="1" smtClean="0"/>
              <a:t>belong</a:t>
            </a:r>
            <a:r>
              <a:rPr lang="it-IT" sz="2000" dirty="0" smtClean="0"/>
              <a:t> to </a:t>
            </a:r>
            <a:r>
              <a:rPr lang="it-IT" sz="2000" dirty="0" err="1" smtClean="0"/>
              <a:t>one</a:t>
            </a:r>
            <a:r>
              <a:rPr lang="it-IT" sz="2000" dirty="0" smtClean="0"/>
              <a:t> or more </a:t>
            </a:r>
            <a:r>
              <a:rPr lang="it-IT" sz="2000" dirty="0" err="1" smtClean="0"/>
              <a:t>groups</a:t>
            </a:r>
            <a:endParaRPr lang="it-IT" sz="2000" dirty="0" smtClean="0"/>
          </a:p>
          <a:p>
            <a:pPr marL="342900" indent="-342900">
              <a:buFont typeface="Arial"/>
              <a:buChar char="•"/>
            </a:pPr>
            <a:r>
              <a:rPr lang="it-IT" sz="2000" dirty="0" err="1" smtClean="0"/>
              <a:t>Roles</a:t>
            </a:r>
            <a:r>
              <a:rPr lang="it-IT" sz="2000" dirty="0" smtClean="0"/>
              <a:t> are </a:t>
            </a:r>
            <a:r>
              <a:rPr lang="it-IT" sz="2000" dirty="0" err="1" smtClean="0"/>
              <a:t>linked</a:t>
            </a:r>
            <a:r>
              <a:rPr lang="it-IT" sz="2000" dirty="0" smtClean="0"/>
              <a:t> to </a:t>
            </a:r>
            <a:r>
              <a:rPr lang="it-IT" sz="2000" dirty="0" err="1" smtClean="0"/>
              <a:t>Roles</a:t>
            </a:r>
            <a:endParaRPr lang="it-IT" sz="2000" dirty="0" smtClean="0"/>
          </a:p>
          <a:p>
            <a:pPr marL="342900" indent="-342900">
              <a:buFont typeface="Arial"/>
              <a:buChar char="•"/>
            </a:pPr>
            <a:r>
              <a:rPr lang="it-IT" sz="2000" dirty="0" err="1" smtClean="0"/>
              <a:t>Tables</a:t>
            </a:r>
            <a:r>
              <a:rPr lang="it-IT" sz="20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it-IT" sz="2000" dirty="0" err="1" smtClean="0"/>
              <a:t>fg_users</a:t>
            </a:r>
            <a:endParaRPr lang="it-IT" sz="2000" dirty="0" smtClean="0"/>
          </a:p>
          <a:p>
            <a:pPr marL="800100" lvl="1" indent="-342900">
              <a:buFont typeface="Arial"/>
              <a:buChar char="•"/>
            </a:pPr>
            <a:r>
              <a:rPr lang="it-IT" sz="2000" dirty="0" err="1" smtClean="0"/>
              <a:t>fg_group</a:t>
            </a:r>
            <a:endParaRPr lang="it-IT" sz="2000" dirty="0" smtClean="0"/>
          </a:p>
          <a:p>
            <a:pPr marL="800100" lvl="1" indent="-342900">
              <a:buFont typeface="Arial"/>
              <a:buChar char="•"/>
            </a:pPr>
            <a:r>
              <a:rPr lang="it-IT" sz="2000" dirty="0" err="1" smtClean="0"/>
              <a:t>fg_role</a:t>
            </a:r>
            <a:endParaRPr lang="it-IT" sz="2000" dirty="0" smtClean="0"/>
          </a:p>
          <a:p>
            <a:pPr marL="800100" lvl="1" indent="-342900">
              <a:buFont typeface="Arial"/>
              <a:buChar char="•"/>
            </a:pPr>
            <a:r>
              <a:rPr lang="it-IT" sz="2000" dirty="0" smtClean="0"/>
              <a:t>Link </a:t>
            </a:r>
            <a:r>
              <a:rPr lang="it-IT" sz="2000" dirty="0" err="1" smtClean="0"/>
              <a:t>tables</a:t>
            </a:r>
            <a:r>
              <a:rPr lang="it-IT" sz="2000" dirty="0" smtClean="0"/>
              <a:t>:</a:t>
            </a:r>
          </a:p>
          <a:p>
            <a:pPr marL="1257300" lvl="2" indent="-342900">
              <a:buFont typeface="Arial"/>
              <a:buChar char="•"/>
            </a:pPr>
            <a:r>
              <a:rPr lang="it-IT" sz="2000" dirty="0" err="1" smtClean="0"/>
              <a:t>fg_group_apps</a:t>
            </a:r>
            <a:r>
              <a:rPr lang="it-IT" sz="2000" dirty="0" smtClean="0"/>
              <a:t> (</a:t>
            </a:r>
            <a:r>
              <a:rPr lang="it-IT" sz="2000" dirty="0" err="1" smtClean="0"/>
              <a:t>Important</a:t>
            </a:r>
            <a:r>
              <a:rPr lang="it-IT" sz="2000" dirty="0" smtClean="0"/>
              <a:t> </a:t>
            </a:r>
            <a:r>
              <a:rPr lang="it-IT" sz="2000" dirty="0" err="1" smtClean="0"/>
              <a:t>during</a:t>
            </a:r>
            <a:r>
              <a:rPr lang="it-IT" sz="2000" dirty="0" smtClean="0"/>
              <a:t> </a:t>
            </a:r>
            <a:r>
              <a:rPr lang="it-IT" sz="2000" dirty="0" err="1" smtClean="0"/>
              <a:t>app</a:t>
            </a:r>
            <a:r>
              <a:rPr lang="it-IT" sz="2000" dirty="0" smtClean="0"/>
              <a:t> </a:t>
            </a:r>
            <a:r>
              <a:rPr lang="it-IT" sz="2000" dirty="0" err="1" smtClean="0"/>
              <a:t>installation</a:t>
            </a:r>
            <a:r>
              <a:rPr lang="it-IT" sz="2000" dirty="0" smtClean="0"/>
              <a:t>)</a:t>
            </a:r>
          </a:p>
          <a:p>
            <a:pPr marL="1257300" lvl="2" indent="-342900">
              <a:buFont typeface="Arial"/>
              <a:buChar char="•"/>
            </a:pPr>
            <a:r>
              <a:rPr lang="it-IT" sz="2000" dirty="0" err="1" smtClean="0"/>
              <a:t>fg_group_role</a:t>
            </a:r>
            <a:r>
              <a:rPr lang="it-IT" sz="2000" dirty="0" smtClean="0"/>
              <a:t> (Link </a:t>
            </a:r>
            <a:r>
              <a:rPr lang="it-IT" sz="2000" dirty="0" err="1" smtClean="0"/>
              <a:t>roles</a:t>
            </a:r>
            <a:r>
              <a:rPr lang="it-IT" sz="2000" dirty="0" smtClean="0"/>
              <a:t> to </a:t>
            </a:r>
            <a:r>
              <a:rPr lang="it-IT" sz="2000" dirty="0" err="1" smtClean="0"/>
              <a:t>groups</a:t>
            </a:r>
            <a:r>
              <a:rPr lang="it-IT" sz="2000" dirty="0" smtClean="0"/>
              <a:t>)</a:t>
            </a:r>
          </a:p>
          <a:p>
            <a:pPr marL="1257300" lvl="2" indent="-342900">
              <a:buFont typeface="Arial"/>
              <a:buChar char="•"/>
            </a:pPr>
            <a:r>
              <a:rPr lang="it-IT" sz="2000" dirty="0" err="1" smtClean="0"/>
              <a:t>Fg_user_group</a:t>
            </a:r>
            <a:r>
              <a:rPr lang="it-IT" sz="2000" dirty="0" smtClean="0"/>
              <a:t> (Link </a:t>
            </a:r>
            <a:r>
              <a:rPr lang="it-IT" sz="2000" dirty="0" err="1" smtClean="0"/>
              <a:t>users</a:t>
            </a:r>
            <a:r>
              <a:rPr lang="it-IT" sz="2000" dirty="0" smtClean="0"/>
              <a:t> to </a:t>
            </a:r>
            <a:r>
              <a:rPr lang="it-IT" sz="2000" dirty="0" err="1" smtClean="0"/>
              <a:t>groups</a:t>
            </a:r>
            <a:r>
              <a:rPr lang="it-IT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06951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02" y="2162970"/>
            <a:ext cx="4247613" cy="423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app_install</a:t>
            </a:r>
            <a:r>
              <a:rPr lang="en-US" sz="1600" dirty="0" smtClean="0"/>
              <a:t>	</a:t>
            </a:r>
            <a:r>
              <a:rPr lang="en-US" sz="1600" dirty="0"/>
              <a:t>	</a:t>
            </a:r>
            <a:r>
              <a:rPr lang="en-US" sz="1600" dirty="0" smtClean="0"/>
              <a:t>-</a:t>
            </a:r>
            <a:r>
              <a:rPr lang="en-US" sz="1600" dirty="0"/>
              <a:t>- Install an application</a:t>
            </a:r>
          </a:p>
          <a:p>
            <a:pPr marL="0" indent="0">
              <a:buNone/>
            </a:pPr>
            <a:r>
              <a:rPr lang="en-US" sz="1600" dirty="0" err="1" smtClean="0"/>
              <a:t>app_change</a:t>
            </a:r>
            <a:r>
              <a:rPr lang="en-US" sz="1600" dirty="0" smtClean="0"/>
              <a:t>	-</a:t>
            </a:r>
            <a:r>
              <a:rPr lang="en-US" sz="1600" dirty="0"/>
              <a:t>- Modify an application</a:t>
            </a:r>
          </a:p>
          <a:p>
            <a:pPr marL="0" indent="0">
              <a:buNone/>
            </a:pPr>
            <a:r>
              <a:rPr lang="en-US" sz="1600" dirty="0" err="1" smtClean="0"/>
              <a:t>app_delete</a:t>
            </a:r>
            <a:r>
              <a:rPr lang="en-US" sz="1600" dirty="0" smtClean="0"/>
              <a:t>	-</a:t>
            </a:r>
            <a:r>
              <a:rPr lang="en-US" sz="1600" dirty="0"/>
              <a:t>- Delete an application</a:t>
            </a:r>
          </a:p>
          <a:p>
            <a:pPr marL="0" indent="0">
              <a:buNone/>
            </a:pPr>
            <a:r>
              <a:rPr lang="en-US" sz="1600" dirty="0" err="1" smtClean="0"/>
              <a:t>app_view</a:t>
            </a:r>
            <a:r>
              <a:rPr lang="en-US" sz="1600" dirty="0" smtClean="0"/>
              <a:t>		-</a:t>
            </a:r>
            <a:r>
              <a:rPr lang="en-US" sz="1600" dirty="0"/>
              <a:t>- Run an application</a:t>
            </a:r>
          </a:p>
          <a:p>
            <a:pPr marL="0" indent="0">
              <a:buNone/>
            </a:pPr>
            <a:r>
              <a:rPr lang="en-US" sz="1600" dirty="0" err="1" smtClean="0"/>
              <a:t>app_run</a:t>
            </a:r>
            <a:r>
              <a:rPr lang="en-US" sz="1600" dirty="0" smtClean="0"/>
              <a:t>		-</a:t>
            </a:r>
            <a:r>
              <a:rPr lang="en-US" sz="1600" dirty="0"/>
              <a:t>- Run an application</a:t>
            </a:r>
          </a:p>
          <a:p>
            <a:pPr marL="0" indent="0">
              <a:buNone/>
            </a:pPr>
            <a:r>
              <a:rPr lang="en-US" sz="1600" dirty="0" err="1" smtClean="0"/>
              <a:t>infra_add</a:t>
            </a:r>
            <a:r>
              <a:rPr lang="en-US" sz="1600" dirty="0" smtClean="0"/>
              <a:t>		-</a:t>
            </a:r>
            <a:r>
              <a:rPr lang="en-US" sz="1600" dirty="0"/>
              <a:t>- Add an infrastructure</a:t>
            </a:r>
          </a:p>
          <a:p>
            <a:pPr marL="0" indent="0">
              <a:buNone/>
            </a:pPr>
            <a:r>
              <a:rPr lang="en-US" sz="1600" dirty="0" err="1" smtClean="0"/>
              <a:t>infra_change</a:t>
            </a:r>
            <a:r>
              <a:rPr lang="en-US" sz="1600" dirty="0" smtClean="0"/>
              <a:t>	-</a:t>
            </a:r>
            <a:r>
              <a:rPr lang="en-US" sz="1600" dirty="0"/>
              <a:t>- Change infrastructure</a:t>
            </a:r>
          </a:p>
          <a:p>
            <a:pPr marL="0" indent="0">
              <a:buNone/>
            </a:pPr>
            <a:r>
              <a:rPr lang="en-US" sz="1600" dirty="0" err="1" smtClean="0"/>
              <a:t>infra_delete</a:t>
            </a:r>
            <a:r>
              <a:rPr lang="en-US" sz="1600" dirty="0" smtClean="0"/>
              <a:t>	-</a:t>
            </a:r>
            <a:r>
              <a:rPr lang="en-US" sz="1600" dirty="0"/>
              <a:t>- Delete an infrastructure</a:t>
            </a:r>
          </a:p>
          <a:p>
            <a:pPr marL="0" indent="0">
              <a:buNone/>
            </a:pPr>
            <a:r>
              <a:rPr lang="en-US" sz="1600" dirty="0" err="1" smtClean="0"/>
              <a:t>infra_view</a:t>
            </a:r>
            <a:r>
              <a:rPr lang="en-US" sz="1600" dirty="0" smtClean="0"/>
              <a:t>		 </a:t>
            </a:r>
            <a:r>
              <a:rPr lang="en-US" sz="1600" dirty="0"/>
              <a:t>-- View an </a:t>
            </a:r>
            <a:r>
              <a:rPr lang="en-US" sz="1600" dirty="0" smtClean="0"/>
              <a:t>infrastructure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5570" y="2162970"/>
            <a:ext cx="6214381" cy="408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 smtClean="0"/>
              <a:t>infra_attach</a:t>
            </a:r>
            <a:r>
              <a:rPr lang="en-US" sz="1600" dirty="0"/>
              <a:t>	</a:t>
            </a:r>
            <a:r>
              <a:rPr lang="en-US" sz="1600" dirty="0" smtClean="0"/>
              <a:t>	-- Attach an infrastructure to an</a:t>
            </a:r>
            <a:br>
              <a:rPr lang="en-US" sz="1600" dirty="0" smtClean="0"/>
            </a:br>
            <a:r>
              <a:rPr lang="en-US" sz="1600" dirty="0" smtClean="0"/>
              <a:t>				application</a:t>
            </a:r>
          </a:p>
          <a:p>
            <a:pPr marL="0" indent="0">
              <a:buNone/>
            </a:pPr>
            <a:r>
              <a:rPr lang="en-US" sz="1600" dirty="0" err="1" smtClean="0"/>
              <a:t>infra_detach</a:t>
            </a:r>
            <a:r>
              <a:rPr lang="en-US" sz="1600" dirty="0"/>
              <a:t>	</a:t>
            </a:r>
            <a:r>
              <a:rPr lang="en-US" sz="1600" dirty="0" smtClean="0"/>
              <a:t>	-- Detach an infrastructure from an </a:t>
            </a:r>
            <a:br>
              <a:rPr lang="en-US" sz="1600" dirty="0" smtClean="0"/>
            </a:br>
            <a:r>
              <a:rPr lang="en-US" sz="1600" dirty="0" smtClean="0"/>
              <a:t>				application</a:t>
            </a:r>
          </a:p>
          <a:p>
            <a:pPr marL="0" indent="0">
              <a:buNone/>
            </a:pPr>
            <a:r>
              <a:rPr lang="en-US" sz="1600" dirty="0" err="1" smtClean="0"/>
              <a:t>task_delete</a:t>
            </a:r>
            <a:r>
              <a:rPr lang="en-US" sz="1600" dirty="0" smtClean="0"/>
              <a:t> 		-- Delete a task</a:t>
            </a:r>
          </a:p>
          <a:p>
            <a:pPr marL="0" indent="0">
              <a:buNone/>
            </a:pPr>
            <a:r>
              <a:rPr lang="is-IS" sz="1600" dirty="0" smtClean="0"/>
              <a:t>task_view			-- View a task</a:t>
            </a:r>
          </a:p>
          <a:p>
            <a:pPr marL="0" indent="0">
              <a:buNone/>
            </a:pPr>
            <a:r>
              <a:rPr lang="en-US" sz="1600" dirty="0" err="1" smtClean="0"/>
              <a:t>task_userdata</a:t>
            </a:r>
            <a:r>
              <a:rPr lang="en-US" sz="1600" dirty="0" smtClean="0"/>
              <a:t>		-- Manage </a:t>
            </a:r>
            <a:r>
              <a:rPr lang="en-US" sz="1600" dirty="0" err="1" smtClean="0"/>
              <a:t>userdata</a:t>
            </a:r>
            <a:r>
              <a:rPr lang="en-US" sz="1600" dirty="0" smtClean="0"/>
              <a:t> on task</a:t>
            </a:r>
          </a:p>
          <a:p>
            <a:pPr marL="0" indent="0">
              <a:buNone/>
            </a:pPr>
            <a:r>
              <a:rPr lang="is-IS" sz="1600" dirty="0" smtClean="0"/>
              <a:t>user_add			-- Can add users</a:t>
            </a:r>
          </a:p>
          <a:p>
            <a:pPr marL="0" indent="0">
              <a:buNone/>
            </a:pPr>
            <a:r>
              <a:rPr lang="en-US" sz="1600" dirty="0" err="1" smtClean="0"/>
              <a:t>user_del</a:t>
            </a:r>
            <a:r>
              <a:rPr lang="en-US" sz="1600" dirty="0" smtClean="0"/>
              <a:t>			-- Can remove users</a:t>
            </a:r>
          </a:p>
          <a:p>
            <a:pPr marL="0" indent="0">
              <a:buNone/>
            </a:pPr>
            <a:r>
              <a:rPr lang="en-US" sz="1600" dirty="0" err="1" smtClean="0"/>
              <a:t>user_change</a:t>
            </a:r>
            <a:r>
              <a:rPr lang="en-US" sz="1600" dirty="0" smtClean="0"/>
              <a:t>		-- Can change users</a:t>
            </a:r>
          </a:p>
          <a:p>
            <a:pPr marL="0" indent="0">
              <a:buNone/>
            </a:pPr>
            <a:r>
              <a:rPr lang="en-US" sz="1600" dirty="0" err="1" smtClean="0"/>
              <a:t>user_impersonate</a:t>
            </a:r>
            <a:r>
              <a:rPr lang="en-US" sz="1600" dirty="0" smtClean="0"/>
              <a:t>	-- Can impersonate any other users</a:t>
            </a:r>
          </a:p>
          <a:p>
            <a:pPr marL="0" indent="0">
              <a:buNone/>
            </a:pPr>
            <a:r>
              <a:rPr lang="en-US" sz="1600" dirty="0" err="1" smtClean="0"/>
              <a:t>group_impersonate</a:t>
            </a:r>
            <a:r>
              <a:rPr lang="en-US" sz="1600" dirty="0" smtClean="0"/>
              <a:t>	-- Can impersonate other users in the </a:t>
            </a:r>
          </a:p>
          <a:p>
            <a:pPr marL="0" indent="0">
              <a:buNone/>
            </a:pPr>
            <a:r>
              <a:rPr lang="en-US" sz="1600" dirty="0" smtClean="0"/>
              <a:t>				  same group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14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Belongs to the AAI the following tables:</a:t>
            </a:r>
          </a:p>
          <a:p>
            <a:pPr lvl="1"/>
            <a:r>
              <a:rPr lang="en-US" b="1" dirty="0" err="1" smtClean="0"/>
              <a:t>as_queue</a:t>
            </a:r>
            <a:r>
              <a:rPr lang="en-US" dirty="0" smtClean="0"/>
              <a:t>; keep track of task</a:t>
            </a:r>
          </a:p>
          <a:p>
            <a:pPr lvl="1"/>
            <a:r>
              <a:rPr lang="en-US" b="1" dirty="0" err="1" smtClean="0"/>
              <a:t>fg_user</a:t>
            </a:r>
            <a:r>
              <a:rPr lang="en-US" dirty="0" smtClean="0"/>
              <a:t>; keep track of the user specified in task table</a:t>
            </a:r>
          </a:p>
          <a:p>
            <a:pPr lvl="1"/>
            <a:r>
              <a:rPr lang="en-US" b="1" dirty="0" err="1" smtClean="0"/>
              <a:t>fg_token</a:t>
            </a:r>
            <a:r>
              <a:rPr lang="en-US" dirty="0" smtClean="0"/>
              <a:t>; keep track of user tokens together with PTV subject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290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002" y="1841978"/>
            <a:ext cx="80755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‘</a:t>
            </a:r>
            <a:r>
              <a:rPr lang="en-US" sz="2000" b="1" dirty="0" err="1" smtClean="0"/>
              <a:t>asdb</a:t>
            </a:r>
            <a:r>
              <a:rPr lang="en-US" sz="2000" dirty="0" smtClean="0"/>
              <a:t>’ and ‘</a:t>
            </a:r>
            <a:r>
              <a:rPr lang="en-US" sz="2000" b="1" dirty="0" err="1" smtClean="0"/>
              <a:t>utdb</a:t>
            </a:r>
            <a:r>
              <a:rPr lang="en-US" sz="2000" dirty="0" smtClean="0"/>
              <a:t>’ are two utilities to access respectively: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err="1" smtClean="0"/>
              <a:t>APIServer</a:t>
            </a:r>
            <a:r>
              <a:rPr lang="en-US" sz="2000" dirty="0" smtClean="0"/>
              <a:t> Database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err="1" smtClean="0"/>
              <a:t>GridEngine</a:t>
            </a:r>
            <a:r>
              <a:rPr lang="en-US" sz="2000" dirty="0" smtClean="0"/>
              <a:t>’ </a:t>
            </a:r>
            <a:r>
              <a:rPr lang="en-US" sz="2000" dirty="0" err="1" smtClean="0"/>
              <a:t>UsersTrackingDB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Providing the command without </a:t>
            </a:r>
            <a:r>
              <a:rPr lang="en-US" sz="2000" dirty="0" err="1" smtClean="0"/>
              <a:t>args</a:t>
            </a:r>
            <a:r>
              <a:rPr lang="en-US" sz="2000" dirty="0" smtClean="0"/>
              <a:t> a </a:t>
            </a:r>
            <a:r>
              <a:rPr lang="en-US" sz="2000" dirty="0" err="1" smtClean="0"/>
              <a:t>mysql</a:t>
            </a:r>
            <a:r>
              <a:rPr lang="en-US" sz="2000" dirty="0" smtClean="0"/>
              <a:t> client interactive session will be instantiated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Providing as argument a SQL statement it will be executed on the DB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Setting up variables (ASDB/UTDB)_OPTS it is possible to specify </a:t>
            </a:r>
            <a:r>
              <a:rPr lang="en-US" sz="2000" dirty="0" err="1" smtClean="0"/>
              <a:t>Mysql</a:t>
            </a:r>
            <a:r>
              <a:rPr lang="en-US" sz="2000" dirty="0" smtClean="0"/>
              <a:t> client options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Example:</a:t>
            </a:r>
          </a:p>
          <a:p>
            <a:r>
              <a:rPr lang="en-US" sz="1400" dirty="0" err="1">
                <a:latin typeface="Courier"/>
                <a:cs typeface="Courier"/>
              </a:rPr>
              <a:t>futuregateway@futuregateway</a:t>
            </a:r>
            <a:r>
              <a:rPr lang="en-US" sz="1400" dirty="0">
                <a:latin typeface="Courier"/>
                <a:cs typeface="Courier"/>
              </a:rPr>
              <a:t>:~$ </a:t>
            </a:r>
            <a:r>
              <a:rPr lang="en-US" sz="1400" dirty="0" err="1">
                <a:latin typeface="Courier"/>
                <a:cs typeface="Courier"/>
              </a:rPr>
              <a:t>asdb</a:t>
            </a:r>
            <a:r>
              <a:rPr lang="en-US" sz="1400" dirty="0">
                <a:latin typeface="Courier"/>
                <a:cs typeface="Courier"/>
              </a:rPr>
              <a:t> "select count(*) from </a:t>
            </a:r>
            <a:r>
              <a:rPr lang="en-US" sz="1400" dirty="0" err="1" smtClean="0">
                <a:latin typeface="Courier"/>
                <a:cs typeface="Courier"/>
              </a:rPr>
              <a:t>as_queue</a:t>
            </a:r>
            <a:r>
              <a:rPr lang="en-US" sz="1400" dirty="0" smtClean="0">
                <a:latin typeface="Courier"/>
                <a:cs typeface="Courier"/>
              </a:rPr>
              <a:t>”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+</a:t>
            </a:r>
            <a:r>
              <a:rPr lang="en-US" sz="1400" dirty="0">
                <a:latin typeface="Courier"/>
                <a:cs typeface="Courier"/>
              </a:rPr>
              <a:t>----------+</a:t>
            </a:r>
          </a:p>
          <a:p>
            <a:r>
              <a:rPr lang="en-US" sz="1400" dirty="0">
                <a:latin typeface="Courier"/>
                <a:cs typeface="Courier"/>
              </a:rPr>
              <a:t>| count(*) |</a:t>
            </a:r>
          </a:p>
          <a:p>
            <a:r>
              <a:rPr lang="en-US" sz="1400" dirty="0">
                <a:latin typeface="Courier"/>
                <a:cs typeface="Courier"/>
              </a:rPr>
              <a:t>+----------+</a:t>
            </a:r>
          </a:p>
          <a:p>
            <a:r>
              <a:rPr lang="en-US" sz="1400" dirty="0">
                <a:latin typeface="Courier"/>
                <a:cs typeface="Courier"/>
              </a:rPr>
              <a:t>|        5 |</a:t>
            </a:r>
          </a:p>
          <a:p>
            <a:r>
              <a:rPr lang="en-US" sz="1400" dirty="0">
                <a:latin typeface="Courier"/>
                <a:cs typeface="Courier"/>
              </a:rPr>
              <a:t>+----------</a:t>
            </a:r>
            <a:r>
              <a:rPr lang="en-US" sz="1400" dirty="0" smtClean="0">
                <a:latin typeface="Courier"/>
                <a:cs typeface="Courier"/>
              </a:rPr>
              <a:t>+</a:t>
            </a:r>
          </a:p>
          <a:p>
            <a:r>
              <a:rPr lang="en-US" sz="1400" dirty="0" err="1">
                <a:latin typeface="Courier"/>
                <a:cs typeface="Courier"/>
              </a:rPr>
              <a:t>futuregateway@futuregateway</a:t>
            </a:r>
            <a:r>
              <a:rPr lang="en-US" sz="1400" dirty="0">
                <a:latin typeface="Courier"/>
                <a:cs typeface="Courier"/>
              </a:rPr>
              <a:t>:~$ </a:t>
            </a:r>
            <a:r>
              <a:rPr lang="en-US" sz="1400" dirty="0" smtClean="0">
                <a:latin typeface="Courier"/>
                <a:cs typeface="Courier"/>
              </a:rPr>
              <a:t>export </a:t>
            </a:r>
            <a:r>
              <a:rPr lang="en-US" sz="1400" dirty="0">
                <a:latin typeface="Courier"/>
                <a:cs typeface="Courier"/>
              </a:rPr>
              <a:t>ASDB_OPTS="-s </a:t>
            </a:r>
            <a:r>
              <a:rPr lang="en-US" sz="1400" dirty="0" smtClean="0">
                <a:latin typeface="Courier"/>
                <a:cs typeface="Courier"/>
              </a:rPr>
              <a:t>–N”</a:t>
            </a:r>
          </a:p>
          <a:p>
            <a:r>
              <a:rPr lang="en-US" sz="1400" dirty="0" err="1">
                <a:latin typeface="Courier"/>
                <a:cs typeface="Courier"/>
              </a:rPr>
              <a:t>futuregateway@futuregateway</a:t>
            </a:r>
            <a:r>
              <a:rPr lang="en-US" sz="1400" dirty="0">
                <a:latin typeface="Courier"/>
                <a:cs typeface="Courier"/>
              </a:rPr>
              <a:t>:~$ </a:t>
            </a:r>
            <a:r>
              <a:rPr lang="en-US" sz="1400" dirty="0" err="1">
                <a:latin typeface="Courier"/>
                <a:cs typeface="Courier"/>
              </a:rPr>
              <a:t>asdb</a:t>
            </a:r>
            <a:r>
              <a:rPr lang="en-US" sz="1400" dirty="0">
                <a:latin typeface="Courier"/>
                <a:cs typeface="Courier"/>
              </a:rPr>
              <a:t> "select count(*) from </a:t>
            </a:r>
            <a:r>
              <a:rPr lang="en-US" sz="1400" dirty="0" err="1">
                <a:latin typeface="Courier"/>
                <a:cs typeface="Courier"/>
              </a:rPr>
              <a:t>as_queue</a:t>
            </a:r>
            <a:r>
              <a:rPr lang="en-US" sz="1400" dirty="0">
                <a:latin typeface="Courier"/>
                <a:cs typeface="Courier"/>
              </a:rPr>
              <a:t>”</a:t>
            </a:r>
          </a:p>
          <a:p>
            <a:r>
              <a:rPr lang="en-US" sz="1400" dirty="0" smtClean="0">
                <a:latin typeface="Courier"/>
                <a:cs typeface="Courier"/>
              </a:rPr>
              <a:t>5</a:t>
            </a:r>
            <a:endParaRPr lang="en-US" sz="1050" dirty="0" smtClean="0">
              <a:latin typeface="Courier"/>
              <a:cs typeface="Courier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</a:t>
            </a:r>
            <a:r>
              <a:rPr lang="en-US" dirty="0" err="1" smtClean="0"/>
              <a:t>sdb</a:t>
            </a:r>
            <a:r>
              <a:rPr lang="en-US" dirty="0" smtClean="0"/>
              <a:t>/</a:t>
            </a:r>
            <a:r>
              <a:rPr lang="en-US" dirty="0" err="1" smtClean="0"/>
              <a:t>utdb</a:t>
            </a:r>
            <a:r>
              <a:rPr lang="en-US" dirty="0" smtClean="0"/>
              <a:t> </a:t>
            </a:r>
            <a:r>
              <a:rPr lang="en-US" dirty="0" err="1" smtClean="0"/>
              <a:t>Utils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431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FG - Typical usages</a:t>
            </a:r>
            <a:endParaRPr lang="en-US" dirty="0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2523" y="1843268"/>
            <a:ext cx="8508955" cy="4777007"/>
            <a:chOff x="322522" y="1684518"/>
            <a:chExt cx="8508955" cy="4777007"/>
          </a:xfrm>
        </p:grpSpPr>
        <p:sp>
          <p:nvSpPr>
            <p:cNvPr id="5" name="Rounded Rectangle 4"/>
            <p:cNvSpPr/>
            <p:nvPr/>
          </p:nvSpPr>
          <p:spPr>
            <a:xfrm>
              <a:off x="332602" y="2953362"/>
              <a:ext cx="2781751" cy="2116745"/>
            </a:xfrm>
            <a:prstGeom prst="roundRect">
              <a:avLst>
                <a:gd name="adj" fmla="val 4364"/>
              </a:avLst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Liferay</a:t>
              </a:r>
              <a:r>
                <a:rPr lang="en-US" dirty="0" smtClean="0">
                  <a:solidFill>
                    <a:schemeClr val="tx1"/>
                  </a:solidFill>
                </a:rPr>
                <a:t> Portal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3546" y="4213330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428016" y="4712276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96989" y="2953363"/>
              <a:ext cx="2781751" cy="1259968"/>
            </a:xfrm>
            <a:prstGeom prst="roundRect">
              <a:avLst>
                <a:gd name="adj" fmla="val 4364"/>
              </a:avLst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Community Portal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57200" y="3498873"/>
              <a:ext cx="669023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78623" y="3498873"/>
              <a:ext cx="669023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435491" y="3500077"/>
              <a:ext cx="2512228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r>
                <a:rPr lang="en-US" sz="1100" dirty="0" smtClean="0">
                  <a:solidFill>
                    <a:schemeClr val="tx1"/>
                  </a:solidFill>
                </a:rPr>
                <a:t>/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WebApp</a:t>
              </a:r>
              <a:r>
                <a:rPr lang="en-US" sz="1100" dirty="0" smtClean="0">
                  <a:solidFill>
                    <a:schemeClr val="tx1"/>
                  </a:solidFill>
                </a:rPr>
                <a:t>/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Web+Ajax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311774" y="4730211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4496369" y="-1452296"/>
              <a:ext cx="171340" cy="8498875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96989" y="1684518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5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Final Users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311774" y="1684518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Mobile&amp;Desktop</a:t>
              </a:r>
              <a:r>
                <a:rPr lang="en-US" dirty="0" smtClean="0">
                  <a:solidFill>
                    <a:schemeClr val="tx1"/>
                  </a:solidFill>
                </a:rPr>
                <a:t> Apps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6078740" y="3405770"/>
              <a:ext cx="583350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62090" y="2420339"/>
              <a:ext cx="0" cy="985431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8" idx="1"/>
              <a:endCxn id="17" idx="3"/>
            </p:cNvCxnSpPr>
            <p:nvPr/>
          </p:nvCxnSpPr>
          <p:spPr>
            <a:xfrm flipH="1">
              <a:off x="5816692" y="2052429"/>
              <a:ext cx="495082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857783" y="2420340"/>
              <a:ext cx="0" cy="2291936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2529781" y="2590515"/>
              <a:ext cx="4516518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41075" y="2590516"/>
              <a:ext cx="0" cy="362847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046299" y="2420339"/>
              <a:ext cx="0" cy="170176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578217" y="2427786"/>
              <a:ext cx="0" cy="283685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972312" y="4102784"/>
              <a:ext cx="15825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Requires (INDIGO) AAI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23224" y="4402301"/>
              <a:ext cx="23584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PrivateNet</a:t>
              </a:r>
              <a:r>
                <a:rPr lang="en-US" sz="1200" dirty="0" smtClean="0"/>
                <a:t>/Firewall/SSL Protection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98996" y="5605103"/>
              <a:ext cx="2358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for: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Molecular Dynamics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Climate change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2602" y="5626473"/>
              <a:ext cx="2358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for:</a:t>
              </a:r>
            </a:p>
            <a:p>
              <a:r>
                <a:rPr lang="en-US" sz="1200" dirty="0" smtClean="0"/>
                <a:t>	INDIGO SG Demonstrator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>
                  <a:hlinkClick r:id="rId2"/>
                </a:rPr>
                <a:t>https://sgw.indigo-datacloud.eu</a:t>
              </a:r>
              <a:r>
                <a:rPr lang="en-US" sz="1200" dirty="0" smtClean="0"/>
                <a:t> </a:t>
              </a:r>
            </a:p>
            <a:p>
              <a:r>
                <a:rPr lang="en-US" sz="1200" dirty="0" smtClean="0"/>
                <a:t> </a:t>
              </a:r>
            </a:p>
            <a:p>
              <a:r>
                <a:rPr lang="en-US" sz="1200" dirty="0"/>
                <a:t>	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28359" y="5630528"/>
              <a:ext cx="2358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for: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New Galaxy </a:t>
              </a:r>
              <a:r>
                <a:rPr lang="en-US" sz="1200" dirty="0" err="1" smtClean="0"/>
                <a:t>portlet</a:t>
              </a:r>
              <a:endParaRPr lang="en-US" sz="1200" dirty="0" smtClean="0"/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Desktop &amp; Mobile apps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(Coming soon)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2522" y="5171098"/>
              <a:ext cx="279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The </a:t>
              </a:r>
              <a:r>
                <a:rPr lang="en-US" sz="1200" dirty="0"/>
                <a:t>p</a:t>
              </a:r>
              <a:r>
                <a:rPr lang="en-US" sz="1200" dirty="0" smtClean="0"/>
                <a:t>ortal manages user access to </a:t>
              </a:r>
              <a:r>
                <a:rPr lang="en-US" sz="1200" dirty="0" err="1" smtClean="0"/>
                <a:t>portlets</a:t>
              </a:r>
              <a:r>
                <a:rPr lang="en-US" sz="1200" dirty="0" smtClean="0"/>
                <a:t>. CSGF-like setup</a:t>
              </a:r>
              <a:endParaRPr lang="en-US" sz="12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633512" y="4283888"/>
              <a:ext cx="0" cy="3616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651637" y="6409072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8</a:t>
            </a:fld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114355" y="4504314"/>
            <a:ext cx="37001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078740" y="4295319"/>
            <a:ext cx="735750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24726" y="4270735"/>
            <a:ext cx="44794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PTV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380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8385" y="1693135"/>
            <a:ext cx="160489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51636" y="6409070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80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49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FG Components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851" y="1715668"/>
            <a:ext cx="8229600" cy="4918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400" dirty="0" smtClean="0"/>
              <a:t>API Front-end </a:t>
            </a:r>
          </a:p>
          <a:p>
            <a:pPr lvl="2"/>
            <a:r>
              <a:rPr lang="en-US" sz="2600" dirty="0" smtClean="0"/>
              <a:t>Accepts API calls in accordance with FG </a:t>
            </a:r>
            <a:r>
              <a:rPr lang="en-US" sz="2600" dirty="0" smtClean="0">
                <a:hlinkClick r:id="rId2"/>
              </a:rPr>
              <a:t>specs</a:t>
            </a:r>
            <a:endParaRPr lang="en-US" sz="2600" dirty="0" smtClean="0"/>
          </a:p>
          <a:p>
            <a:pPr lvl="2"/>
            <a:r>
              <a:rPr lang="en-US" sz="2600" dirty="0" smtClean="0"/>
              <a:t>Fill-up a queue table of corresponding commands (producer)</a:t>
            </a:r>
          </a:p>
          <a:p>
            <a:pPr lvl="2"/>
            <a:r>
              <a:rPr lang="en-US" sz="2600" dirty="0" smtClean="0"/>
              <a:t>Manage </a:t>
            </a:r>
            <a:r>
              <a:rPr lang="en-US" sz="2600" dirty="0" err="1" smtClean="0"/>
              <a:t>authN</a:t>
            </a:r>
            <a:r>
              <a:rPr lang="en-US" sz="2600" dirty="0" smtClean="0"/>
              <a:t>/Z (users/groups/roles)</a:t>
            </a:r>
          </a:p>
          <a:p>
            <a:pPr lvl="2"/>
            <a:r>
              <a:rPr lang="en-US" sz="2600" dirty="0" smtClean="0"/>
              <a:t>Manage applications</a:t>
            </a:r>
          </a:p>
          <a:p>
            <a:pPr lvl="2"/>
            <a:r>
              <a:rPr lang="en-US" sz="2600" dirty="0" smtClean="0"/>
              <a:t>Manages database patching mechanism</a:t>
            </a:r>
          </a:p>
          <a:p>
            <a:pPr lvl="2"/>
            <a:r>
              <a:rPr lang="en-US" sz="2600" dirty="0" smtClean="0"/>
              <a:t>A Python implementation exists: </a:t>
            </a:r>
            <a:r>
              <a:rPr lang="en-US" sz="2600" dirty="0" err="1" smtClean="0"/>
              <a:t>fgAPIServer</a:t>
            </a:r>
            <a:endParaRPr lang="en-US" sz="2600" dirty="0" smtClean="0"/>
          </a:p>
          <a:p>
            <a:pPr lvl="1"/>
            <a:r>
              <a:rPr lang="en-US" sz="3400" dirty="0" err="1" smtClean="0"/>
              <a:t>APIServer</a:t>
            </a:r>
            <a:r>
              <a:rPr lang="en-US" sz="3400" dirty="0" smtClean="0"/>
              <a:t> </a:t>
            </a:r>
          </a:p>
          <a:p>
            <a:pPr lvl="2"/>
            <a:r>
              <a:rPr lang="en-US" sz="2600" dirty="0" smtClean="0"/>
              <a:t>Polls over queue table (consumer)</a:t>
            </a:r>
          </a:p>
          <a:p>
            <a:pPr lvl="2"/>
            <a:r>
              <a:rPr lang="en-US" sz="2600" dirty="0" smtClean="0"/>
              <a:t>Extract tasks to submit</a:t>
            </a:r>
          </a:p>
          <a:p>
            <a:pPr lvl="2"/>
            <a:r>
              <a:rPr lang="en-US" sz="2600" dirty="0" smtClean="0"/>
              <a:t>Check status and consistency of submitted tasks</a:t>
            </a:r>
          </a:p>
          <a:p>
            <a:pPr lvl="2"/>
            <a:r>
              <a:rPr lang="en-US" sz="2600" dirty="0" smtClean="0"/>
              <a:t>Retrieve available outputs</a:t>
            </a:r>
          </a:p>
          <a:p>
            <a:pPr lvl="2"/>
            <a:r>
              <a:rPr lang="en-US" sz="2600" dirty="0" smtClean="0"/>
              <a:t>More daemons may be developed for other languages</a:t>
            </a:r>
          </a:p>
          <a:p>
            <a:pPr lvl="3"/>
            <a:r>
              <a:rPr lang="en-US" sz="2300" dirty="0" err="1" smtClean="0"/>
              <a:t>APIServerDaemon</a:t>
            </a:r>
            <a:r>
              <a:rPr lang="en-US" sz="2300" dirty="0" smtClean="0"/>
              <a:t> (Actual java  implementation)</a:t>
            </a:r>
          </a:p>
          <a:p>
            <a:pPr lvl="3"/>
            <a:r>
              <a:rPr lang="en-US" sz="2300" dirty="0" smtClean="0"/>
              <a:t>Other implementation (python, </a:t>
            </a:r>
            <a:r>
              <a:rPr lang="is-IS" sz="2300" dirty="0" smtClean="0"/>
              <a:t>…)</a:t>
            </a:r>
            <a:endParaRPr lang="en-US" sz="2300" dirty="0" smtClean="0"/>
          </a:p>
          <a:p>
            <a:pPr lvl="1"/>
            <a:r>
              <a:rPr lang="en-US" sz="3400" dirty="0" err="1" smtClean="0"/>
              <a:t>PortalSetup</a:t>
            </a:r>
            <a:endParaRPr lang="en-US" sz="3400" dirty="0" smtClean="0"/>
          </a:p>
          <a:p>
            <a:pPr lvl="2"/>
            <a:r>
              <a:rPr lang="en-US" sz="2600" dirty="0" smtClean="0"/>
              <a:t>Manage installation procedures for </a:t>
            </a:r>
            <a:r>
              <a:rPr lang="en-US" sz="2600" dirty="0" err="1" smtClean="0"/>
              <a:t>fgAPIServer</a:t>
            </a:r>
            <a:r>
              <a:rPr lang="en-US" sz="2600" dirty="0" smtClean="0"/>
              <a:t>, </a:t>
            </a:r>
            <a:r>
              <a:rPr lang="en-US" sz="2600" dirty="0" err="1" smtClean="0"/>
              <a:t>APIServerDaemon</a:t>
            </a:r>
            <a:r>
              <a:rPr lang="en-US" sz="2600" dirty="0" smtClean="0"/>
              <a:t> and eventually a </a:t>
            </a:r>
            <a:r>
              <a:rPr lang="en-US" sz="2600" dirty="0" err="1" smtClean="0"/>
              <a:t>Liferay</a:t>
            </a:r>
            <a:r>
              <a:rPr lang="en-US" sz="2600" dirty="0" smtClean="0"/>
              <a:t> Portal installation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12255</TotalTime>
  <Words>5914</Words>
  <Application>Microsoft Office PowerPoint</Application>
  <PresentationFormat>Presentazione su schermo (4:3)</PresentationFormat>
  <Paragraphs>1203</Paragraphs>
  <Slides>80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80</vt:i4>
      </vt:variant>
    </vt:vector>
  </HeadingPairs>
  <TitlesOfParts>
    <vt:vector size="84" baseType="lpstr">
      <vt:lpstr>Arial</vt:lpstr>
      <vt:lpstr>Calibri</vt:lpstr>
      <vt:lpstr>Courier</vt:lpstr>
      <vt:lpstr>Office Theme</vt:lpstr>
      <vt:lpstr>The FutureGateway Framework</vt:lpstr>
      <vt:lpstr>Outline</vt:lpstr>
      <vt:lpstr>Presentazione standard di PowerPoint</vt:lpstr>
      <vt:lpstr>Presentazione standard di PowerPoint</vt:lpstr>
      <vt:lpstr>Presentazione standard di PowerPoint</vt:lpstr>
      <vt:lpstr>FG - Concepts</vt:lpstr>
      <vt:lpstr>API Specifications</vt:lpstr>
      <vt:lpstr>FG - Typical usages</vt:lpstr>
      <vt:lpstr>Presentazione standard di PowerPoint</vt:lpstr>
      <vt:lpstr>Presentazione standard di PowerPoint</vt:lpstr>
      <vt:lpstr>Architecture (simple view)</vt:lpstr>
      <vt:lpstr>Presentazione standard di PowerPoint</vt:lpstr>
      <vt:lpstr>Presentazione standard di PowerPoint</vt:lpstr>
      <vt:lpstr>fgAPIServer (front-end)</vt:lpstr>
      <vt:lpstr>APIServerDaemon (APIServer)</vt:lpstr>
      <vt:lpstr>APIServerDaemon (ControlPanel)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FG implementations so far</vt:lpstr>
      <vt:lpstr>Presentazione standard di PowerPoint</vt:lpstr>
      <vt:lpstr>API calls overview</vt:lpstr>
      <vt:lpstr>API Server logic</vt:lpstr>
      <vt:lpstr>Conventions</vt:lpstr>
      <vt:lpstr>REST call format</vt:lpstr>
      <vt:lpstr>URL filters</vt:lpstr>
      <vt:lpstr>Task management – List tasks (GET)</vt:lpstr>
      <vt:lpstr>Task management – List user/group tasks</vt:lpstr>
      <vt:lpstr>Task management – List a given task</vt:lpstr>
      <vt:lpstr>Task management – Submit (POST)</vt:lpstr>
      <vt:lpstr>Upload task files</vt:lpstr>
      <vt:lpstr>Task get output</vt:lpstr>
      <vt:lpstr>Delete task</vt:lpstr>
      <vt:lpstr>Runtime data and status change (PATCH)</vt:lpstr>
      <vt:lpstr>Applications List (GET)</vt:lpstr>
      <vt:lpstr>Application installation (POST)</vt:lpstr>
      <vt:lpstr>Presentazione standard di PowerPoint</vt:lpstr>
      <vt:lpstr>Generic considerations</vt:lpstr>
      <vt:lpstr>AJAX</vt:lpstr>
      <vt:lpstr>Liferay Portlet</vt:lpstr>
      <vt:lpstr>Client APIs</vt:lpstr>
      <vt:lpstr>eTokenServer and VPN</vt:lpstr>
      <vt:lpstr>Presentazione standard di PowerPoint</vt:lpstr>
      <vt:lpstr>Installation</vt:lpstr>
      <vt:lpstr>FG Installation on  Ubuntu Server 14.04 LTS</vt:lpstr>
      <vt:lpstr>FG Installation using EGI-FedCloud </vt:lpstr>
      <vt:lpstr>EGI FedCloud Contextualization</vt:lpstr>
      <vt:lpstr>Customizing fgSetup.sh</vt:lpstr>
      <vt:lpstr>FutureGateway service management</vt:lpstr>
      <vt:lpstr>Monitoring FutureGateway</vt:lpstr>
      <vt:lpstr>First test: ‘helloworld’ (SSH)</vt:lpstr>
      <vt:lpstr>SayHello (SSH)</vt:lpstr>
      <vt:lpstr>Applications</vt:lpstr>
      <vt:lpstr>Config APIServer front-end 1/2</vt:lpstr>
      <vt:lpstr>Config APIServer front-end 2/2</vt:lpstr>
      <vt:lpstr>WSGI configuration example (mod_wsgi, apache)</vt:lpstr>
      <vt:lpstr>APIServerDaemon configuration</vt:lpstr>
      <vt:lpstr>Presentazione standard di PowerPoint</vt:lpstr>
      <vt:lpstr>Code changes and maintenance</vt:lpstr>
      <vt:lpstr>Presentazione standard di PowerPoint</vt:lpstr>
      <vt:lpstr>APIServer DB</vt:lpstr>
      <vt:lpstr>Application</vt:lpstr>
      <vt:lpstr>Task</vt:lpstr>
      <vt:lpstr>APIServer DB (task queue)</vt:lpstr>
      <vt:lpstr>application_parameter</vt:lpstr>
      <vt:lpstr>application_file</vt:lpstr>
      <vt:lpstr>Infrastructures</vt:lpstr>
      <vt:lpstr>Infrastructure parameters Configuration examples</vt:lpstr>
      <vt:lpstr>JSAGA ssh:// adaptor</vt:lpstr>
      <vt:lpstr>JSAGA rocci:// adaptor</vt:lpstr>
      <vt:lpstr>JSAGA wms:// adaptor</vt:lpstr>
      <vt:lpstr>ToscaIDC</vt:lpstr>
      <vt:lpstr>Users Groups and Roles</vt:lpstr>
      <vt:lpstr>Available roles</vt:lpstr>
      <vt:lpstr>AAI</vt:lpstr>
      <vt:lpstr>Presentazione standard di PowerPoint</vt:lpstr>
      <vt:lpstr>Presentazione standard di PowerPoint</vt:lpstr>
    </vt:vector>
  </TitlesOfParts>
  <Company>INFN Sez.Catania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APIServer tech details</dc:title>
  <dc:creator>Riccardo Bruno</dc:creator>
  <cp:lastModifiedBy>Roberto Barbera</cp:lastModifiedBy>
  <cp:revision>346</cp:revision>
  <dcterms:created xsi:type="dcterms:W3CDTF">2016-04-01T09:32:52Z</dcterms:created>
  <dcterms:modified xsi:type="dcterms:W3CDTF">2016-11-21T15:20:49Z</dcterms:modified>
</cp:coreProperties>
</file>