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91" r:id="rId3"/>
    <p:sldId id="257" r:id="rId4"/>
    <p:sldId id="259" r:id="rId5"/>
    <p:sldId id="261" r:id="rId6"/>
    <p:sldId id="263" r:id="rId7"/>
    <p:sldId id="265" r:id="rId8"/>
    <p:sldId id="278" r:id="rId9"/>
    <p:sldId id="280" r:id="rId10"/>
    <p:sldId id="287" r:id="rId11"/>
    <p:sldId id="289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3A1"/>
    <a:srgbClr val="0E0397"/>
    <a:srgbClr val="10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50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1185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9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Women-in-WACREN Climate Innovation Lab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4864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bg2"/>
                </a:solidFill>
              </a:rPr>
              <a:t>Women-in-WACREN Climate Innovation Lab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1371600"/>
            <a:ext cx="51206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usmanzainab780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 circle large"/>
          <p:cNvSpPr/>
          <p:nvPr/>
        </p:nvSpPr>
        <p:spPr>
          <a:xfrm>
            <a:off x="5760720" y="731520"/>
            <a:ext cx="3108960" cy="3108960"/>
          </a:xfrm>
          <a:prstGeom prst="ellipse">
            <a:avLst/>
          </a:prstGeom>
          <a:solidFill>
            <a:schemeClr val="accent3">
              <a:alpha val="45000"/>
            </a:schemeClr>
          </a:solidFill>
          <a:ln/>
        </p:spPr>
      </p:sp>
      <p:sp>
        <p:nvSpPr>
          <p:cNvPr id="3" name="Decor circle small"/>
          <p:cNvSpPr/>
          <p:nvPr/>
        </p:nvSpPr>
        <p:spPr>
          <a:xfrm>
            <a:off x="7223760" y="3108960"/>
            <a:ext cx="1371600" cy="1371600"/>
          </a:xfrm>
          <a:prstGeom prst="ellipse">
            <a:avLst/>
          </a:prstGeom>
          <a:solidFill>
            <a:schemeClr val="accent2">
              <a:alpha val="85000"/>
            </a:schemeClr>
          </a:solidFill>
          <a:ln/>
        </p:spPr>
      </p:sp>
      <p:pic>
        <p:nvPicPr>
          <p:cNvPr id="4" name="Title icon" descr="Magnifying gla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600200"/>
            <a:ext cx="1371600" cy="1371600"/>
          </a:xfrm>
          <a:prstGeom prst="rect">
            <a:avLst/>
          </a:prstGeom>
        </p:spPr>
      </p:pic>
      <p:sp>
        <p:nvSpPr>
          <p:cNvPr id="5" name="Event label"/>
          <p:cNvSpPr txBox="1"/>
          <p:nvPr/>
        </p:nvSpPr>
        <p:spPr>
          <a:xfrm>
            <a:off x="870324" y="1618949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2"/>
                </a:solidFill>
              </a:rPr>
              <a:t>WOMEN-IN-WACREN CLIMATE INNOVATION LAB 2026</a:t>
            </a:r>
            <a:endParaRPr lang="en-US" sz="1200" dirty="0"/>
          </a:p>
        </p:txBody>
      </p:sp>
      <p:sp>
        <p:nvSpPr>
          <p:cNvPr id="6" name="Text 1"/>
          <p:cNvSpPr>
            <a:spLocks noGrp="1"/>
          </p:cNvSpPr>
          <p:nvPr>
            <p:ph type="title" idx="101" hasCustomPrompt="1"/>
          </p:nvPr>
        </p:nvSpPr>
        <p:spPr>
          <a:xfrm>
            <a:off x="754380" y="1946884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000" b="1" dirty="0" smtClean="0">
                <a:solidFill>
                  <a:schemeClr val="bg1"/>
                </a:solidFill>
              </a:rPr>
              <a:t>User Testing</a:t>
            </a:r>
            <a:endParaRPr lang="en-US" sz="6000" dirty="0"/>
          </a:p>
        </p:txBody>
      </p:sp>
      <p:sp>
        <p:nvSpPr>
          <p:cNvPr id="7" name="Subtitle"/>
          <p:cNvSpPr txBox="1"/>
          <p:nvPr/>
        </p:nvSpPr>
        <p:spPr>
          <a:xfrm>
            <a:off x="808981" y="2864734"/>
            <a:ext cx="3736705" cy="53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Zainab Usman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37" y="741280"/>
            <a:ext cx="460826" cy="460826"/>
          </a:xfrm>
          <a:prstGeom prst="rect">
            <a:avLst/>
          </a:prstGeom>
        </p:spPr>
      </p:pic>
      <p:sp>
        <p:nvSpPr>
          <p:cNvPr id="10" name="Bio card"/>
          <p:cNvSpPr/>
          <p:nvPr/>
        </p:nvSpPr>
        <p:spPr>
          <a:xfrm>
            <a:off x="548640" y="1280160"/>
            <a:ext cx="3108960" cy="2880360"/>
          </a:xfrm>
          <a:prstGeom prst="roundRect">
            <a:avLst>
              <a:gd name="adj" fmla="val 7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228600" tIns="228600" rIns="228600" bIns="228600" anchor="t">
            <a:noAutofit/>
          </a:bodyPr>
          <a:lstStyle/>
          <a:p>
            <a:pPr algn="l">
              <a:spcAft>
                <a:spcPts val="400"/>
              </a:spcAft>
            </a:pPr>
            <a:endParaRPr lang="en-GB" sz="2600" b="1" dirty="0" smtClean="0">
              <a:solidFill>
                <a:schemeClr val="bg1"/>
              </a:solidFill>
              <a:latin typeface="+mj-lt"/>
            </a:endParaRPr>
          </a:p>
          <a:p>
            <a:pPr algn="l">
              <a:spcAft>
                <a:spcPts val="400"/>
              </a:spcAft>
            </a:pPr>
            <a:endParaRPr lang="en-GB" sz="2600" b="1" dirty="0">
              <a:solidFill>
                <a:schemeClr val="bg1"/>
              </a:solidFill>
              <a:latin typeface="+mj-lt"/>
            </a:endParaRPr>
          </a:p>
          <a:p>
            <a:pPr algn="l">
              <a:spcAft>
                <a:spcPts val="400"/>
              </a:spcAft>
            </a:pPr>
            <a:endParaRPr lang="en-GB" sz="2600" b="1" dirty="0" smtClean="0">
              <a:solidFill>
                <a:schemeClr val="bg1"/>
              </a:solidFill>
              <a:latin typeface="+mj-lt"/>
            </a:endParaRPr>
          </a:p>
          <a:p>
            <a:pPr algn="l">
              <a:spcAft>
                <a:spcPts val="400"/>
              </a:spcAft>
            </a:pPr>
            <a:r>
              <a:rPr lang="en-GB" sz="1200" b="1" dirty="0" smtClean="0">
                <a:solidFill>
                  <a:schemeClr val="bg1"/>
                </a:solidFill>
                <a:latin typeface="+mj-lt"/>
              </a:rPr>
              <a:t>Zainab </a:t>
            </a:r>
            <a:r>
              <a:rPr lang="en-GB" sz="1200" b="1" dirty="0" smtClean="0">
                <a:solidFill>
                  <a:schemeClr val="bg1"/>
                </a:solidFill>
                <a:latin typeface="+mj-lt"/>
              </a:rPr>
              <a:t>Usman</a:t>
            </a:r>
            <a:endParaRPr lang="en-GB" sz="1200" b="1" dirty="0" smtClean="0">
              <a:solidFill>
                <a:schemeClr val="accent2"/>
              </a:solidFill>
            </a:endParaRPr>
          </a:p>
          <a:p>
            <a:pPr algn="l">
              <a:spcAft>
                <a:spcPts val="200"/>
              </a:spcAft>
            </a:pPr>
            <a:r>
              <a:rPr lang="en-GB" sz="1200" dirty="0" smtClean="0">
                <a:solidFill>
                  <a:schemeClr val="bg1"/>
                </a:solidFill>
              </a:rPr>
              <a:t>AI Systems Specialist</a:t>
            </a:r>
          </a:p>
          <a:p>
            <a:pPr algn="l">
              <a:spcAft>
                <a:spcPts val="200"/>
              </a:spcAft>
            </a:pPr>
            <a:r>
              <a:rPr lang="en-GB" sz="1200" b="1" dirty="0" smtClean="0">
                <a:solidFill>
                  <a:schemeClr val="bg1"/>
                </a:solidFill>
              </a:rPr>
              <a:t>TECTOPI </a:t>
            </a:r>
            <a:r>
              <a:rPr lang="en-GB" sz="1200" b="1" dirty="0">
                <a:solidFill>
                  <a:schemeClr val="bg1"/>
                </a:solidFill>
              </a:rPr>
              <a:t>Nigeria Ventures</a:t>
            </a:r>
          </a:p>
        </p:txBody>
      </p:sp>
      <p:sp>
        <p:nvSpPr>
          <p:cNvPr id="12" name="Bio row 2"/>
          <p:cNvSpPr/>
          <p:nvPr/>
        </p:nvSpPr>
        <p:spPr>
          <a:xfrm>
            <a:off x="3850586" y="1480951"/>
            <a:ext cx="4861451" cy="2499799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  <p:txBody>
          <a:bodyPr wrap="square" lIns="228600" tIns="228600" rIns="228600" bIns="228600" anchor="ctr">
            <a:noAutofit/>
          </a:bodyPr>
          <a:lstStyle/>
          <a:p>
            <a:pPr algn="l">
              <a:spcAft>
                <a:spcPts val="200"/>
              </a:spcAft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029859" y="2038641"/>
            <a:ext cx="468217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Artificial </a:t>
            </a:r>
            <a:r>
              <a:rPr lang="en-US" sz="1200" dirty="0"/>
              <a:t>Intelligence and digital development professional with a background in Computer Science and an M.Sc. in Artificial </a:t>
            </a:r>
            <a:r>
              <a:rPr lang="en-US" sz="1200" dirty="0" smtClean="0"/>
              <a:t>Intelligence. </a:t>
            </a:r>
            <a:r>
              <a:rPr lang="en-US" sz="1200" dirty="0"/>
              <a:t>Experienced in AI capacity development, digital programmes, project </a:t>
            </a:r>
            <a:r>
              <a:rPr lang="en-US" sz="1200" dirty="0" smtClean="0"/>
              <a:t>coordination, </a:t>
            </a:r>
            <a:r>
              <a:rPr lang="en-US" sz="1200" dirty="0"/>
              <a:t>community engagement, and technology-enabled learning. Skilled in supporting technology-driven initiatives, coordinating projects, and contributing to digital transformation.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09" y="1466449"/>
            <a:ext cx="914400" cy="14125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1626" y="3543212"/>
            <a:ext cx="1948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solidFill>
                  <a:schemeClr val="bg1"/>
                </a:solidFill>
                <a:hlinkClick r:id="rId4"/>
              </a:rPr>
              <a:t>usmanzainab780@gmail.com</a:t>
            </a:r>
            <a:endParaRPr lang="en-GB" sz="1000" dirty="0" smtClean="0">
              <a:solidFill>
                <a:schemeClr val="bg1"/>
              </a:solidFill>
            </a:endParaRPr>
          </a:p>
          <a:p>
            <a:r>
              <a:rPr lang="en-GB" sz="1000" dirty="0" smtClean="0">
                <a:solidFill>
                  <a:schemeClr val="bg1"/>
                </a:solidFill>
              </a:rPr>
              <a:t>+2348038921631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3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What Is User Testing?</a:t>
            </a:r>
            <a:endParaRPr lang="en-US" sz="2800" dirty="0"/>
          </a:p>
        </p:txBody>
      </p:sp>
      <p:sp>
        <p:nvSpPr>
          <p:cNvPr id="3" name="Definition banner"/>
          <p:cNvSpPr/>
          <p:nvPr/>
        </p:nvSpPr>
        <p:spPr>
          <a:xfrm>
            <a:off x="548640" y="1325880"/>
            <a:ext cx="804672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822960" y="132588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Give people something to use, give them a task, and observe what happens.</a:t>
            </a:r>
            <a:endParaRPr lang="en-US" sz="2200" dirty="0"/>
          </a:p>
        </p:txBody>
      </p:sp>
      <p:sp>
        <p:nvSpPr>
          <p:cNvPr id="5" name="Row 1"/>
          <p:cNvSpPr/>
          <p:nvPr/>
        </p:nvSpPr>
        <p:spPr>
          <a:xfrm>
            <a:off x="548640" y="2651760"/>
            <a:ext cx="804672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</p:sp>
      <p:sp>
        <p:nvSpPr>
          <p:cNvPr id="6" name="Row icon 1 circle"/>
          <p:cNvSpPr/>
          <p:nvPr/>
        </p:nvSpPr>
        <p:spPr>
          <a:xfrm>
            <a:off x="658368" y="27249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Row icon 1" descr="Row ico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0" y="2834274"/>
            <a:ext cx="201900" cy="201900"/>
          </a:xfrm>
          <a:prstGeom prst="rect">
            <a:avLst/>
          </a:prstGeom>
        </p:spPr>
      </p:pic>
      <p:sp>
        <p:nvSpPr>
          <p:cNvPr id="8" name="Text"/>
          <p:cNvSpPr txBox="1"/>
          <p:nvPr/>
        </p:nvSpPr>
        <p:spPr>
          <a:xfrm>
            <a:off x="1280160" y="26517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Observe intended users interacting with a product, service, or prototype.</a:t>
            </a:r>
            <a:endParaRPr lang="en-US" sz="1600" dirty="0"/>
          </a:p>
        </p:txBody>
      </p:sp>
      <p:sp>
        <p:nvSpPr>
          <p:cNvPr id="9" name="Row 2"/>
          <p:cNvSpPr/>
          <p:nvPr/>
        </p:nvSpPr>
        <p:spPr>
          <a:xfrm>
            <a:off x="548640" y="3310128"/>
            <a:ext cx="804672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</p:sp>
      <p:sp>
        <p:nvSpPr>
          <p:cNvPr id="10" name="Row icon 2 circle"/>
          <p:cNvSpPr/>
          <p:nvPr/>
        </p:nvSpPr>
        <p:spPr>
          <a:xfrm>
            <a:off x="658368" y="33832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Row icon 2" descr="Row ico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30" y="3492642"/>
            <a:ext cx="201900" cy="201900"/>
          </a:xfrm>
          <a:prstGeom prst="rect">
            <a:avLst/>
          </a:prstGeom>
        </p:spPr>
      </p:pic>
      <p:sp>
        <p:nvSpPr>
          <p:cNvPr id="12" name="Text"/>
          <p:cNvSpPr txBox="1"/>
          <p:nvPr/>
        </p:nvSpPr>
        <p:spPr>
          <a:xfrm>
            <a:off x="1280160" y="331012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Learn what is clear, difficult, confusing, or unexpected.</a:t>
            </a:r>
            <a:endParaRPr lang="en-US" sz="1600" dirty="0"/>
          </a:p>
        </p:txBody>
      </p:sp>
      <p:sp>
        <p:nvSpPr>
          <p:cNvPr id="13" name="Row 3"/>
          <p:cNvSpPr/>
          <p:nvPr/>
        </p:nvSpPr>
        <p:spPr>
          <a:xfrm>
            <a:off x="548640" y="3968496"/>
            <a:ext cx="8046720" cy="566928"/>
          </a:xfrm>
          <a:prstGeom prst="roundRect">
            <a:avLst>
              <a:gd name="adj" fmla="val 12903"/>
            </a:avLst>
          </a:prstGeom>
          <a:solidFill>
            <a:schemeClr val="accent2">
              <a:alpha val="22000"/>
            </a:schemeClr>
          </a:solidFill>
          <a:ln/>
        </p:spPr>
      </p:sp>
      <p:sp>
        <p:nvSpPr>
          <p:cNvPr id="14" name="Row icon 3 circle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5" name="Row icon 3" descr="Row ico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30" y="4151010"/>
            <a:ext cx="201900" cy="201900"/>
          </a:xfrm>
          <a:prstGeom prst="rect">
            <a:avLst/>
          </a:prstGeom>
        </p:spPr>
      </p:pic>
      <p:sp>
        <p:nvSpPr>
          <p:cNvPr id="16" name="Text"/>
          <p:cNvSpPr txBox="1"/>
          <p:nvPr/>
        </p:nvSpPr>
        <p:spPr>
          <a:xfrm>
            <a:off x="1280160" y="396849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Example: Can a farmer find and understand a flood warning without assistance?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Why User Testing Matters</a:t>
            </a:r>
            <a:endParaRPr lang="en-US" sz="2800" dirty="0"/>
          </a:p>
        </p:txBody>
      </p:sp>
      <p:sp>
        <p:nvSpPr>
          <p:cNvPr id="3" name="Reveal problems card"/>
          <p:cNvSpPr/>
          <p:nvPr/>
        </p:nvSpPr>
        <p:spPr>
          <a:xfrm>
            <a:off x="548640" y="1325880"/>
            <a:ext cx="39319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4" name="Reveal problems icon circle"/>
          <p:cNvSpPr/>
          <p:nvPr/>
        </p:nvSpPr>
        <p:spPr>
          <a:xfrm>
            <a:off x="731520" y="1490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Reveal problems icon" descr="Reveal problems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609344"/>
            <a:ext cx="219456" cy="219456"/>
          </a:xfrm>
          <a:prstGeom prst="rect">
            <a:avLst/>
          </a:prstGeom>
        </p:spPr>
      </p:pic>
      <p:sp>
        <p:nvSpPr>
          <p:cNvPr id="6" name="Text"/>
          <p:cNvSpPr txBox="1"/>
          <p:nvPr/>
        </p:nvSpPr>
        <p:spPr>
          <a:xfrm>
            <a:off x="1325880" y="149047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Reveal </a:t>
            </a:r>
            <a:r>
              <a:rPr lang="en-US" sz="1600" b="1" dirty="0" smtClean="0">
                <a:solidFill>
                  <a:schemeClr val="tx2"/>
                </a:solidFill>
              </a:rPr>
              <a:t>the exact problems of the user </a:t>
            </a:r>
            <a:endParaRPr lang="en-US" sz="1600" dirty="0"/>
          </a:p>
        </p:txBody>
      </p:sp>
      <p:sp>
        <p:nvSpPr>
          <p:cNvPr id="7" name="Text"/>
          <p:cNvSpPr txBox="1"/>
          <p:nvPr/>
        </p:nvSpPr>
        <p:spPr>
          <a:xfrm>
            <a:off x="731520" y="2103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Find issues the team no longer notices because they are familiar with the solution.</a:t>
            </a:r>
            <a:endParaRPr lang="en-US" sz="1400" dirty="0"/>
          </a:p>
        </p:txBody>
      </p:sp>
      <p:sp>
        <p:nvSpPr>
          <p:cNvPr id="8" name="Challenge assumptions card"/>
          <p:cNvSpPr/>
          <p:nvPr/>
        </p:nvSpPr>
        <p:spPr>
          <a:xfrm>
            <a:off x="4663440" y="1325880"/>
            <a:ext cx="39319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Challenge assumptions icon circle"/>
          <p:cNvSpPr/>
          <p:nvPr/>
        </p:nvSpPr>
        <p:spPr>
          <a:xfrm>
            <a:off x="4846320" y="1490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Challenge assumptions icon" descr="Challenge assumption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1609344"/>
            <a:ext cx="219456" cy="219456"/>
          </a:xfrm>
          <a:prstGeom prst="rect">
            <a:avLst/>
          </a:prstGeom>
        </p:spPr>
      </p:pic>
      <p:sp>
        <p:nvSpPr>
          <p:cNvPr id="11" name="Text"/>
          <p:cNvSpPr txBox="1"/>
          <p:nvPr/>
        </p:nvSpPr>
        <p:spPr>
          <a:xfrm>
            <a:off x="5440680" y="149047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Challenge </a:t>
            </a:r>
            <a:r>
              <a:rPr lang="en-US" sz="1600" b="1" dirty="0" smtClean="0">
                <a:solidFill>
                  <a:schemeClr val="tx2"/>
                </a:solidFill>
              </a:rPr>
              <a:t>the assumptions made on prototypes</a:t>
            </a:r>
            <a:endParaRPr lang="en-US" sz="1600" dirty="0"/>
          </a:p>
        </p:txBody>
      </p:sp>
      <p:sp>
        <p:nvSpPr>
          <p:cNvPr id="12" name="Text"/>
          <p:cNvSpPr txBox="1"/>
          <p:nvPr/>
        </p:nvSpPr>
        <p:spPr>
          <a:xfrm>
            <a:off x="4846320" y="2103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Replace guesses about users with evidence from real interaction.</a:t>
            </a:r>
            <a:endParaRPr lang="en-US" sz="1400" dirty="0"/>
          </a:p>
        </p:txBody>
      </p:sp>
      <p:sp>
        <p:nvSpPr>
          <p:cNvPr id="13" name="Improve experience card"/>
          <p:cNvSpPr/>
          <p:nvPr/>
        </p:nvSpPr>
        <p:spPr>
          <a:xfrm>
            <a:off x="548640" y="2971800"/>
            <a:ext cx="39319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4" name="Improve experience icon circle"/>
          <p:cNvSpPr/>
          <p:nvPr/>
        </p:nvSpPr>
        <p:spPr>
          <a:xfrm>
            <a:off x="731520" y="31363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prove experience icon" descr="Improve experienc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2" y="3255264"/>
            <a:ext cx="219456" cy="219456"/>
          </a:xfrm>
          <a:prstGeom prst="rect">
            <a:avLst/>
          </a:prstGeom>
        </p:spPr>
      </p:pic>
      <p:sp>
        <p:nvSpPr>
          <p:cNvPr id="16" name="Text"/>
          <p:cNvSpPr txBox="1"/>
          <p:nvPr/>
        </p:nvSpPr>
        <p:spPr>
          <a:xfrm>
            <a:off x="1325880" y="31363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Improve experience</a:t>
            </a:r>
            <a:endParaRPr lang="en-US" sz="1600" dirty="0"/>
          </a:p>
        </p:txBody>
      </p:sp>
      <p:sp>
        <p:nvSpPr>
          <p:cNvPr id="17" name="Text"/>
          <p:cNvSpPr txBox="1"/>
          <p:nvPr/>
        </p:nvSpPr>
        <p:spPr>
          <a:xfrm>
            <a:off x="731520" y="37490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Make important tasks clearer, easier, and more useful.</a:t>
            </a:r>
            <a:endParaRPr lang="en-US" sz="1400" dirty="0"/>
          </a:p>
        </p:txBody>
      </p:sp>
      <p:sp>
        <p:nvSpPr>
          <p:cNvPr id="18" name="Identify barriers card"/>
          <p:cNvSpPr/>
          <p:nvPr/>
        </p:nvSpPr>
        <p:spPr>
          <a:xfrm>
            <a:off x="4663440" y="2971800"/>
            <a:ext cx="39319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9" name="Identify barriers icon circle"/>
          <p:cNvSpPr/>
          <p:nvPr/>
        </p:nvSpPr>
        <p:spPr>
          <a:xfrm>
            <a:off x="4846320" y="31363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dentify barriers icon" descr="Identify barrier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192" y="3255264"/>
            <a:ext cx="219456" cy="219456"/>
          </a:xfrm>
          <a:prstGeom prst="rect">
            <a:avLst/>
          </a:prstGeom>
        </p:spPr>
      </p:pic>
      <p:sp>
        <p:nvSpPr>
          <p:cNvPr id="21" name="Text"/>
          <p:cNvSpPr txBox="1"/>
          <p:nvPr/>
        </p:nvSpPr>
        <p:spPr>
          <a:xfrm>
            <a:off x="5440680" y="31363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Identify barriers</a:t>
            </a:r>
            <a:endParaRPr lang="en-US" sz="1600" dirty="0"/>
          </a:p>
        </p:txBody>
      </p:sp>
      <p:sp>
        <p:nvSpPr>
          <p:cNvPr id="22" name="Text"/>
          <p:cNvSpPr txBox="1"/>
          <p:nvPr/>
        </p:nvSpPr>
        <p:spPr>
          <a:xfrm>
            <a:off x="4846320" y="374904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Discover accessibility, language, device, and connectivity problems.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Who Are We Testing With?</a:t>
            </a:r>
            <a:endParaRPr lang="en-US" sz="2800" dirty="0"/>
          </a:p>
        </p:txBody>
      </p:sp>
      <p:sp>
        <p:nvSpPr>
          <p:cNvPr id="3" name="Test with banner"/>
          <p:cNvSpPr/>
          <p:nvPr/>
        </p:nvSpPr>
        <p:spPr>
          <a:xfrm>
            <a:off x="548640" y="1280160"/>
            <a:ext cx="8046720" cy="54864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777240" y="12801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Test with the people who will actually use the solution.</a:t>
            </a:r>
            <a:endParaRPr lang="en-US" sz="1800" dirty="0"/>
          </a:p>
        </p:txBody>
      </p:sp>
      <p:sp>
        <p:nvSpPr>
          <p:cNvPr id="5" name="Farmers card"/>
          <p:cNvSpPr/>
          <p:nvPr/>
        </p:nvSpPr>
        <p:spPr>
          <a:xfrm>
            <a:off x="548640" y="20116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</p:sp>
      <p:sp>
        <p:nvSpPr>
          <p:cNvPr id="6" name="Farmers icon circle"/>
          <p:cNvSpPr/>
          <p:nvPr/>
        </p:nvSpPr>
        <p:spPr>
          <a:xfrm>
            <a:off x="731520" y="21945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Farmers icon" descr="Farmers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79" y="2325319"/>
            <a:ext cx="241402" cy="241402"/>
          </a:xfrm>
          <a:prstGeom prst="rect">
            <a:avLst/>
          </a:prstGeom>
        </p:spPr>
      </p:pic>
      <p:sp>
        <p:nvSpPr>
          <p:cNvPr id="8" name="Text"/>
          <p:cNvSpPr txBox="1"/>
          <p:nvPr/>
        </p:nvSpPr>
        <p:spPr>
          <a:xfrm>
            <a:off x="1417320" y="21945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Farmers</a:t>
            </a:r>
            <a:endParaRPr lang="en-US" sz="1700" dirty="0"/>
          </a:p>
        </p:txBody>
      </p:sp>
      <p:sp>
        <p:nvSpPr>
          <p:cNvPr id="9" name="Text"/>
          <p:cNvSpPr txBox="1"/>
          <p:nvPr/>
        </p:nvSpPr>
        <p:spPr>
          <a:xfrm>
            <a:off x="1417320" y="27432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Receive alerts, check river levels, report flooding</a:t>
            </a:r>
            <a:endParaRPr lang="en-US" sz="1400" dirty="0"/>
          </a:p>
        </p:txBody>
      </p:sp>
      <p:sp>
        <p:nvSpPr>
          <p:cNvPr id="10" name="Community volunteers card"/>
          <p:cNvSpPr/>
          <p:nvPr/>
        </p:nvSpPr>
        <p:spPr>
          <a:xfrm>
            <a:off x="4663440" y="20116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</p:sp>
      <p:sp>
        <p:nvSpPr>
          <p:cNvPr id="11" name="Community volunteers icon circle"/>
          <p:cNvSpPr/>
          <p:nvPr/>
        </p:nvSpPr>
        <p:spPr>
          <a:xfrm>
            <a:off x="4846320" y="21945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Community volunteers icon" descr="Community volunteer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079" y="2325319"/>
            <a:ext cx="241402" cy="241402"/>
          </a:xfrm>
          <a:prstGeom prst="rect">
            <a:avLst/>
          </a:prstGeom>
        </p:spPr>
      </p:pic>
      <p:sp>
        <p:nvSpPr>
          <p:cNvPr id="13" name="Text"/>
          <p:cNvSpPr txBox="1"/>
          <p:nvPr/>
        </p:nvSpPr>
        <p:spPr>
          <a:xfrm>
            <a:off x="5532120" y="21945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Community volunteers</a:t>
            </a:r>
            <a:endParaRPr lang="en-US" sz="1700" dirty="0"/>
          </a:p>
        </p:txBody>
      </p:sp>
      <p:sp>
        <p:nvSpPr>
          <p:cNvPr id="14" name="Text"/>
          <p:cNvSpPr txBox="1"/>
          <p:nvPr/>
        </p:nvSpPr>
        <p:spPr>
          <a:xfrm>
            <a:off x="5532120" y="27432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Relay warnings and help neighbors prepare</a:t>
            </a:r>
            <a:endParaRPr lang="en-US" sz="1400" dirty="0"/>
          </a:p>
        </p:txBody>
      </p:sp>
      <p:sp>
        <p:nvSpPr>
          <p:cNvPr id="15" name="Emergency officers card"/>
          <p:cNvSpPr/>
          <p:nvPr/>
        </p:nvSpPr>
        <p:spPr>
          <a:xfrm>
            <a:off x="548640" y="333756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</p:sp>
      <p:sp>
        <p:nvSpPr>
          <p:cNvPr id="16" name="Emergency officers icon circle"/>
          <p:cNvSpPr/>
          <p:nvPr/>
        </p:nvSpPr>
        <p:spPr>
          <a:xfrm>
            <a:off x="731520" y="3520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Emergency officers icon" descr="Emergency officers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79" y="3651199"/>
            <a:ext cx="241402" cy="241402"/>
          </a:xfrm>
          <a:prstGeom prst="rect">
            <a:avLst/>
          </a:prstGeom>
        </p:spPr>
      </p:pic>
      <p:sp>
        <p:nvSpPr>
          <p:cNvPr id="18" name="Text"/>
          <p:cNvSpPr txBox="1"/>
          <p:nvPr/>
        </p:nvSpPr>
        <p:spPr>
          <a:xfrm>
            <a:off x="1417320" y="35204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Emergency officers</a:t>
            </a:r>
            <a:endParaRPr lang="en-US" sz="1700" dirty="0"/>
          </a:p>
        </p:txBody>
      </p:sp>
      <p:sp>
        <p:nvSpPr>
          <p:cNvPr id="19" name="Text"/>
          <p:cNvSpPr txBox="1"/>
          <p:nvPr/>
        </p:nvSpPr>
        <p:spPr>
          <a:xfrm>
            <a:off x="1417320" y="40690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Send alerts and monitor flood risk</a:t>
            </a:r>
            <a:endParaRPr lang="en-US" sz="1400" dirty="0"/>
          </a:p>
        </p:txBody>
      </p:sp>
      <p:sp>
        <p:nvSpPr>
          <p:cNvPr id="20" name="Families / others card"/>
          <p:cNvSpPr/>
          <p:nvPr/>
        </p:nvSpPr>
        <p:spPr>
          <a:xfrm>
            <a:off x="4663440" y="333756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</p:sp>
      <p:sp>
        <p:nvSpPr>
          <p:cNvPr id="21" name="Families / others icon circle"/>
          <p:cNvSpPr/>
          <p:nvPr/>
        </p:nvSpPr>
        <p:spPr>
          <a:xfrm>
            <a:off x="4846320" y="3520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Families / others icon" descr="Families / other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7079" y="3651199"/>
            <a:ext cx="241402" cy="241402"/>
          </a:xfrm>
          <a:prstGeom prst="rect">
            <a:avLst/>
          </a:prstGeom>
        </p:spPr>
      </p:pic>
      <p:sp>
        <p:nvSpPr>
          <p:cNvPr id="23" name="Text"/>
          <p:cNvSpPr txBox="1"/>
          <p:nvPr/>
        </p:nvSpPr>
        <p:spPr>
          <a:xfrm>
            <a:off x="5532120" y="35204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Families / others</a:t>
            </a:r>
            <a:endParaRPr lang="en-US" sz="1700" dirty="0"/>
          </a:p>
        </p:txBody>
      </p:sp>
      <p:sp>
        <p:nvSpPr>
          <p:cNvPr id="24" name="Text"/>
          <p:cNvSpPr txBox="1"/>
          <p:nvPr/>
        </p:nvSpPr>
        <p:spPr>
          <a:xfrm>
            <a:off x="5532120" y="40690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Check risk for home, travel, or goods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A Case Study Of Flood Alert Solution</a:t>
            </a:r>
            <a:endParaRPr lang="en-US" sz="2800" dirty="0"/>
          </a:p>
        </p:txBody>
      </p:sp>
      <p:sp>
        <p:nvSpPr>
          <p:cNvPr id="3" name="Intro card"/>
          <p:cNvSpPr/>
          <p:nvPr/>
        </p:nvSpPr>
        <p:spPr>
          <a:xfrm>
            <a:off x="548640" y="1325880"/>
            <a:ext cx="3108960" cy="3108960"/>
          </a:xfrm>
          <a:prstGeom prst="roundRect">
            <a:avLst>
              <a:gd name="adj" fmla="val 2353"/>
            </a:avLst>
          </a:prstGeom>
          <a:solidFill>
            <a:schemeClr val="accent5"/>
          </a:solidFill>
          <a:ln/>
        </p:spPr>
      </p:sp>
      <p:sp>
        <p:nvSpPr>
          <p:cNvPr id="4" name="Text"/>
          <p:cNvSpPr txBox="1"/>
          <p:nvPr/>
        </p:nvSpPr>
        <p:spPr>
          <a:xfrm>
            <a:off x="754380" y="1728216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What Should We Test?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"/>
          <p:cNvSpPr txBox="1"/>
          <p:nvPr/>
        </p:nvSpPr>
        <p:spPr>
          <a:xfrm>
            <a:off x="754380" y="2143354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accent2"/>
                </a:solidFill>
              </a:rPr>
              <a:t>Focus on the most important user journeys</a:t>
            </a:r>
            <a:r>
              <a:rPr lang="en-US" sz="1600" b="1" dirty="0" smtClean="0">
                <a:solidFill>
                  <a:schemeClr val="accent2"/>
                </a:solidFill>
              </a:rPr>
              <a:t>.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6" name="Journey 1"/>
          <p:cNvSpPr/>
          <p:nvPr/>
        </p:nvSpPr>
        <p:spPr>
          <a:xfrm>
            <a:off x="3840480" y="1325880"/>
            <a:ext cx="475488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</p:sp>
      <p:sp>
        <p:nvSpPr>
          <p:cNvPr id="7" name="Journey icon 1 circle"/>
          <p:cNvSpPr/>
          <p:nvPr/>
        </p:nvSpPr>
        <p:spPr>
          <a:xfrm>
            <a:off x="3950208" y="140817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Journey icon 1" descr="Journey ico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06" y="1503274"/>
            <a:ext cx="175565" cy="175565"/>
          </a:xfrm>
          <a:prstGeom prst="rect">
            <a:avLst/>
          </a:prstGeom>
        </p:spPr>
      </p:pic>
      <p:sp>
        <p:nvSpPr>
          <p:cNvPr id="9" name="Text"/>
          <p:cNvSpPr txBox="1"/>
          <p:nvPr/>
        </p:nvSpPr>
        <p:spPr>
          <a:xfrm>
            <a:off x="4480560" y="132588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Receiving </a:t>
            </a:r>
            <a:r>
              <a:rPr lang="en-US" sz="1600" dirty="0">
                <a:solidFill>
                  <a:schemeClr val="tx1"/>
                </a:solidFill>
              </a:rPr>
              <a:t>an alert</a:t>
            </a:r>
            <a:endParaRPr lang="en-US" sz="1600" dirty="0"/>
          </a:p>
        </p:txBody>
      </p:sp>
      <p:sp>
        <p:nvSpPr>
          <p:cNvPr id="10" name="Journey 2"/>
          <p:cNvSpPr/>
          <p:nvPr/>
        </p:nvSpPr>
        <p:spPr>
          <a:xfrm>
            <a:off x="3840480" y="1965960"/>
            <a:ext cx="475488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</p:sp>
      <p:sp>
        <p:nvSpPr>
          <p:cNvPr id="11" name="Journey icon 2 circle"/>
          <p:cNvSpPr/>
          <p:nvPr/>
        </p:nvSpPr>
        <p:spPr>
          <a:xfrm>
            <a:off x="3950208" y="204825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Journey icon 2" descr="Journey ico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06" y="2143354"/>
            <a:ext cx="175565" cy="175565"/>
          </a:xfrm>
          <a:prstGeom prst="rect">
            <a:avLst/>
          </a:prstGeom>
        </p:spPr>
      </p:pic>
      <p:sp>
        <p:nvSpPr>
          <p:cNvPr id="13" name="Text"/>
          <p:cNvSpPr txBox="1"/>
          <p:nvPr/>
        </p:nvSpPr>
        <p:spPr>
          <a:xfrm>
            <a:off x="4480560" y="196596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Understanding </a:t>
            </a:r>
            <a:r>
              <a:rPr lang="en-US" sz="1600" dirty="0">
                <a:solidFill>
                  <a:schemeClr val="tx1"/>
                </a:solidFill>
              </a:rPr>
              <a:t>the warning</a:t>
            </a:r>
            <a:endParaRPr lang="en-US" sz="1600" dirty="0"/>
          </a:p>
        </p:txBody>
      </p:sp>
      <p:sp>
        <p:nvSpPr>
          <p:cNvPr id="14" name="Journey 3"/>
          <p:cNvSpPr/>
          <p:nvPr/>
        </p:nvSpPr>
        <p:spPr>
          <a:xfrm>
            <a:off x="3840480" y="2606040"/>
            <a:ext cx="475488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</p:sp>
      <p:sp>
        <p:nvSpPr>
          <p:cNvPr id="15" name="Journey icon 3 circle"/>
          <p:cNvSpPr/>
          <p:nvPr/>
        </p:nvSpPr>
        <p:spPr>
          <a:xfrm>
            <a:off x="3950208" y="268833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Journey icon 3" descr="Journey ico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06" y="2783434"/>
            <a:ext cx="175565" cy="175565"/>
          </a:xfrm>
          <a:prstGeom prst="rect">
            <a:avLst/>
          </a:prstGeom>
        </p:spPr>
      </p:pic>
      <p:sp>
        <p:nvSpPr>
          <p:cNvPr id="17" name="Text"/>
          <p:cNvSpPr txBox="1"/>
          <p:nvPr/>
        </p:nvSpPr>
        <p:spPr>
          <a:xfrm>
            <a:off x="4480560" y="260604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Checking the </a:t>
            </a:r>
            <a:r>
              <a:rPr lang="en-US" sz="1600" dirty="0">
                <a:solidFill>
                  <a:schemeClr val="tx1"/>
                </a:solidFill>
              </a:rPr>
              <a:t>river levels or the risk map</a:t>
            </a:r>
            <a:endParaRPr lang="en-US" sz="1600" dirty="0"/>
          </a:p>
        </p:txBody>
      </p:sp>
      <p:sp>
        <p:nvSpPr>
          <p:cNvPr id="18" name="Journey 4"/>
          <p:cNvSpPr/>
          <p:nvPr/>
        </p:nvSpPr>
        <p:spPr>
          <a:xfrm>
            <a:off x="3840480" y="3246120"/>
            <a:ext cx="475488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</p:sp>
      <p:sp>
        <p:nvSpPr>
          <p:cNvPr id="19" name="Journey icon 4 circle"/>
          <p:cNvSpPr/>
          <p:nvPr/>
        </p:nvSpPr>
        <p:spPr>
          <a:xfrm>
            <a:off x="3950208" y="332841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Journey icon 4" descr="Journey ico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06" y="3423514"/>
            <a:ext cx="175565" cy="175565"/>
          </a:xfrm>
          <a:prstGeom prst="rect">
            <a:avLst/>
          </a:prstGeom>
        </p:spPr>
      </p:pic>
      <p:sp>
        <p:nvSpPr>
          <p:cNvPr id="21" name="Text"/>
          <p:cNvSpPr txBox="1"/>
          <p:nvPr/>
        </p:nvSpPr>
        <p:spPr>
          <a:xfrm>
            <a:off x="4480560" y="324612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Finding </a:t>
            </a:r>
            <a:r>
              <a:rPr lang="en-US" sz="1600" dirty="0">
                <a:solidFill>
                  <a:schemeClr val="tx1"/>
                </a:solidFill>
              </a:rPr>
              <a:t>what to do next</a:t>
            </a:r>
            <a:endParaRPr lang="en-US" sz="1600" dirty="0"/>
          </a:p>
        </p:txBody>
      </p:sp>
      <p:sp>
        <p:nvSpPr>
          <p:cNvPr id="22" name="Journey 5"/>
          <p:cNvSpPr/>
          <p:nvPr/>
        </p:nvSpPr>
        <p:spPr>
          <a:xfrm>
            <a:off x="3840480" y="3886200"/>
            <a:ext cx="475488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</p:sp>
      <p:sp>
        <p:nvSpPr>
          <p:cNvPr id="23" name="Journey icon 5 circle"/>
          <p:cNvSpPr/>
          <p:nvPr/>
        </p:nvSpPr>
        <p:spPr>
          <a:xfrm>
            <a:off x="3950208" y="396849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Journey icon 5" descr="Journey ico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306" y="4063594"/>
            <a:ext cx="175565" cy="175565"/>
          </a:xfrm>
          <a:prstGeom prst="rect">
            <a:avLst/>
          </a:prstGeom>
        </p:spPr>
      </p:pic>
      <p:sp>
        <p:nvSpPr>
          <p:cNvPr id="25" name="Text"/>
          <p:cNvSpPr txBox="1"/>
          <p:nvPr/>
        </p:nvSpPr>
        <p:spPr>
          <a:xfrm>
            <a:off x="4480560" y="388620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Reporting </a:t>
            </a:r>
            <a:r>
              <a:rPr lang="en-US" sz="1600" dirty="0">
                <a:solidFill>
                  <a:schemeClr val="tx1"/>
                </a:solidFill>
              </a:rPr>
              <a:t>flooding in your area</a:t>
            </a:r>
            <a:endParaRPr lang="en-US" sz="16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The User Testing Process</a:t>
            </a:r>
            <a:endParaRPr lang="en-US" sz="2800" dirty="0"/>
          </a:p>
        </p:txBody>
      </p:sp>
      <p:sp>
        <p:nvSpPr>
          <p:cNvPr id="3" name="Number 1"/>
          <p:cNvSpPr/>
          <p:nvPr/>
        </p:nvSpPr>
        <p:spPr>
          <a:xfrm>
            <a:off x="896112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4" name="Step Define"/>
          <p:cNvSpPr/>
          <p:nvPr/>
        </p:nvSpPr>
        <p:spPr>
          <a:xfrm>
            <a:off x="548640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Define</a:t>
            </a:r>
            <a:endParaRPr lang="en-US" sz="1400" dirty="0"/>
          </a:p>
        </p:txBody>
      </p:sp>
      <p:sp>
        <p:nvSpPr>
          <p:cNvPr id="5" name="Flow arrow"/>
          <p:cNvSpPr/>
          <p:nvPr/>
        </p:nvSpPr>
        <p:spPr>
          <a:xfrm>
            <a:off x="1536192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6" name="Number 2"/>
          <p:cNvSpPr/>
          <p:nvPr/>
        </p:nvSpPr>
        <p:spPr>
          <a:xfrm>
            <a:off x="2072945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7" name="Step Prepare"/>
          <p:cNvSpPr/>
          <p:nvPr/>
        </p:nvSpPr>
        <p:spPr>
          <a:xfrm>
            <a:off x="1725473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Prepare</a:t>
            </a:r>
            <a:endParaRPr lang="en-US" sz="1400" dirty="0"/>
          </a:p>
        </p:txBody>
      </p:sp>
      <p:sp>
        <p:nvSpPr>
          <p:cNvPr id="8" name="Flow arrow"/>
          <p:cNvSpPr/>
          <p:nvPr/>
        </p:nvSpPr>
        <p:spPr>
          <a:xfrm>
            <a:off x="2713025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9" name="Number 3"/>
          <p:cNvSpPr/>
          <p:nvPr/>
        </p:nvSpPr>
        <p:spPr>
          <a:xfrm>
            <a:off x="3249778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0" name="Step Test"/>
          <p:cNvSpPr/>
          <p:nvPr/>
        </p:nvSpPr>
        <p:spPr>
          <a:xfrm>
            <a:off x="2902306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Test</a:t>
            </a:r>
            <a:endParaRPr lang="en-US" sz="1400" dirty="0"/>
          </a:p>
        </p:txBody>
      </p:sp>
      <p:sp>
        <p:nvSpPr>
          <p:cNvPr id="11" name="Flow arrow"/>
          <p:cNvSpPr/>
          <p:nvPr/>
        </p:nvSpPr>
        <p:spPr>
          <a:xfrm>
            <a:off x="3889858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2" name="Number 4"/>
          <p:cNvSpPr/>
          <p:nvPr/>
        </p:nvSpPr>
        <p:spPr>
          <a:xfrm>
            <a:off x="4426610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3" name="Step Observe"/>
          <p:cNvSpPr/>
          <p:nvPr/>
        </p:nvSpPr>
        <p:spPr>
          <a:xfrm>
            <a:off x="4079138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Observe</a:t>
            </a:r>
            <a:endParaRPr lang="en-US" sz="1400" dirty="0"/>
          </a:p>
        </p:txBody>
      </p:sp>
      <p:sp>
        <p:nvSpPr>
          <p:cNvPr id="14" name="Flow arrow"/>
          <p:cNvSpPr/>
          <p:nvPr/>
        </p:nvSpPr>
        <p:spPr>
          <a:xfrm>
            <a:off x="5066690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5" name="Number 5"/>
          <p:cNvSpPr/>
          <p:nvPr/>
        </p:nvSpPr>
        <p:spPr>
          <a:xfrm>
            <a:off x="5603443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6" name="Step Analyze"/>
          <p:cNvSpPr/>
          <p:nvPr/>
        </p:nvSpPr>
        <p:spPr>
          <a:xfrm>
            <a:off x="5255971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Analyze</a:t>
            </a:r>
            <a:endParaRPr lang="en-US" sz="1400" dirty="0"/>
          </a:p>
        </p:txBody>
      </p:sp>
      <p:sp>
        <p:nvSpPr>
          <p:cNvPr id="17" name="Flow arrow"/>
          <p:cNvSpPr/>
          <p:nvPr/>
        </p:nvSpPr>
        <p:spPr>
          <a:xfrm>
            <a:off x="6243523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8" name="Number 6"/>
          <p:cNvSpPr/>
          <p:nvPr/>
        </p:nvSpPr>
        <p:spPr>
          <a:xfrm>
            <a:off x="6780276" y="1463040"/>
            <a:ext cx="310896" cy="310896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19" name="Step Improve"/>
          <p:cNvSpPr/>
          <p:nvPr/>
        </p:nvSpPr>
        <p:spPr>
          <a:xfrm>
            <a:off x="6432804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Improve</a:t>
            </a:r>
            <a:endParaRPr lang="en-US" sz="1400" dirty="0"/>
          </a:p>
        </p:txBody>
      </p:sp>
      <p:sp>
        <p:nvSpPr>
          <p:cNvPr id="20" name="Flow arrow"/>
          <p:cNvSpPr/>
          <p:nvPr/>
        </p:nvSpPr>
        <p:spPr>
          <a:xfrm>
            <a:off x="7420356" y="2171700"/>
            <a:ext cx="189281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1" name="Number 7"/>
          <p:cNvSpPr/>
          <p:nvPr/>
        </p:nvSpPr>
        <p:spPr>
          <a:xfrm>
            <a:off x="7957109" y="146304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7</a:t>
            </a:r>
            <a:endParaRPr lang="en-US" sz="1400" dirty="0"/>
          </a:p>
        </p:txBody>
      </p:sp>
      <p:sp>
        <p:nvSpPr>
          <p:cNvPr id="22" name="Step Retest"/>
          <p:cNvSpPr/>
          <p:nvPr/>
        </p:nvSpPr>
        <p:spPr>
          <a:xfrm>
            <a:off x="7609637" y="1920240"/>
            <a:ext cx="987552" cy="685800"/>
          </a:xfrm>
          <a:prstGeom prst="roundRect">
            <a:avLst>
              <a:gd name="adj" fmla="val 10667"/>
            </a:avLst>
          </a:prstGeom>
          <a:solidFill>
            <a:schemeClr val="accent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Retest</a:t>
            </a:r>
            <a:endParaRPr lang="en-US" sz="1400" dirty="0"/>
          </a:p>
        </p:txBody>
      </p:sp>
      <p:sp>
        <p:nvSpPr>
          <p:cNvPr id="23" name="Cycle card"/>
          <p:cNvSpPr/>
          <p:nvPr/>
        </p:nvSpPr>
        <p:spPr>
          <a:xfrm>
            <a:off x="548640" y="3108960"/>
            <a:ext cx="804672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24" name="Text"/>
          <p:cNvSpPr txBox="1"/>
          <p:nvPr/>
        </p:nvSpPr>
        <p:spPr>
          <a:xfrm>
            <a:off x="822960" y="310896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User testing is a cycle of learning and improvement.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Accessibility &amp; Real-World Conditions</a:t>
            </a:r>
            <a:endParaRPr lang="en-US" sz="2800" dirty="0"/>
          </a:p>
        </p:txBody>
      </p:sp>
      <p:sp>
        <p:nvSpPr>
          <p:cNvPr id="3" name="Condition Small-screen smartphone"/>
          <p:cNvSpPr/>
          <p:nvPr/>
        </p:nvSpPr>
        <p:spPr>
          <a:xfrm>
            <a:off x="548640" y="132588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Small-screen smartphone</a:t>
            </a:r>
            <a:endParaRPr lang="en-US" sz="1500" dirty="0"/>
          </a:p>
        </p:txBody>
      </p:sp>
      <p:sp>
        <p:nvSpPr>
          <p:cNvPr id="4" name="Condition Poor or unstable internet"/>
          <p:cNvSpPr/>
          <p:nvPr/>
        </p:nvSpPr>
        <p:spPr>
          <a:xfrm>
            <a:off x="4663440" y="132588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Poor or unstable internet</a:t>
            </a:r>
            <a:endParaRPr lang="en-US" sz="1500" dirty="0"/>
          </a:p>
        </p:txBody>
      </p:sp>
      <p:sp>
        <p:nvSpPr>
          <p:cNvPr id="5" name="Condition Older device"/>
          <p:cNvSpPr/>
          <p:nvPr/>
        </p:nvSpPr>
        <p:spPr>
          <a:xfrm>
            <a:off x="548640" y="192024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Older device</a:t>
            </a:r>
            <a:endParaRPr lang="en-US" sz="1500" dirty="0"/>
          </a:p>
        </p:txBody>
      </p:sp>
      <p:sp>
        <p:nvSpPr>
          <p:cNvPr id="6" name="Condition Limited digital experience"/>
          <p:cNvSpPr/>
          <p:nvPr/>
        </p:nvSpPr>
        <p:spPr>
          <a:xfrm>
            <a:off x="4663440" y="192024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Limited digital experience</a:t>
            </a:r>
            <a:endParaRPr lang="en-US" sz="1500" dirty="0"/>
          </a:p>
        </p:txBody>
      </p:sp>
      <p:sp>
        <p:nvSpPr>
          <p:cNvPr id="7" name="Condition Language and literacy differences"/>
          <p:cNvSpPr/>
          <p:nvPr/>
        </p:nvSpPr>
        <p:spPr>
          <a:xfrm>
            <a:off x="548640" y="251460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Language and literacy differences</a:t>
            </a:r>
            <a:endParaRPr lang="en-US" sz="1500" dirty="0"/>
          </a:p>
        </p:txBody>
      </p:sp>
      <p:sp>
        <p:nvSpPr>
          <p:cNvPr id="8" name="Condition Shared device"/>
          <p:cNvSpPr/>
          <p:nvPr/>
        </p:nvSpPr>
        <p:spPr>
          <a:xfrm>
            <a:off x="4663440" y="2514600"/>
            <a:ext cx="39319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Shared device</a:t>
            </a:r>
            <a:endParaRPr lang="en-US" sz="1500" dirty="0"/>
          </a:p>
        </p:txBody>
      </p:sp>
      <p:sp>
        <p:nvSpPr>
          <p:cNvPr id="9" name="Condition accessibility"/>
          <p:cNvSpPr/>
          <p:nvPr/>
        </p:nvSpPr>
        <p:spPr>
          <a:xfrm>
            <a:off x="548640" y="3154680"/>
            <a:ext cx="804672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Accessibility needs such as readable text or screen-reader support</a:t>
            </a:r>
            <a:endParaRPr lang="en-US" sz="1500" dirty="0"/>
          </a:p>
        </p:txBody>
      </p:sp>
      <p:sp>
        <p:nvSpPr>
          <p:cNvPr id="10" name="Takeaway banner"/>
          <p:cNvSpPr/>
          <p:nvPr/>
        </p:nvSpPr>
        <p:spPr>
          <a:xfrm>
            <a:off x="548640" y="3886200"/>
            <a:ext cx="8046720" cy="594360"/>
          </a:xfrm>
          <a:prstGeom prst="roundRect">
            <a:avLst>
              <a:gd name="adj" fmla="val 12308"/>
            </a:avLst>
          </a:prstGeom>
          <a:solidFill>
            <a:schemeClr val="accent5"/>
          </a:solidFill>
          <a:ln/>
        </p:spPr>
        <p:txBody>
          <a:bodyPr wrap="square" lIns="152400" tIns="152400" rIns="152400" bIns="15240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A solution that works in the lab may behave differently in the real world.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2004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Testing With Prototypes</a:t>
            </a:r>
            <a:endParaRPr lang="en-US" sz="2800" dirty="0"/>
          </a:p>
        </p:txBody>
      </p:sp>
      <p:sp>
        <p:nvSpPr>
          <p:cNvPr id="3" name="Prototype Paper sketch"/>
          <p:cNvSpPr/>
          <p:nvPr/>
        </p:nvSpPr>
        <p:spPr>
          <a:xfrm>
            <a:off x="548640" y="1371600"/>
            <a:ext cx="144475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Paper sketch</a:t>
            </a:r>
            <a:endParaRPr lang="en-US" sz="1400" dirty="0"/>
          </a:p>
        </p:txBody>
      </p:sp>
      <p:sp>
        <p:nvSpPr>
          <p:cNvPr id="4" name="Flow arrow"/>
          <p:cNvSpPr/>
          <p:nvPr/>
        </p:nvSpPr>
        <p:spPr>
          <a:xfrm>
            <a:off x="1993392" y="1645920"/>
            <a:ext cx="201168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5" name="Prototype Wireframe"/>
          <p:cNvSpPr/>
          <p:nvPr/>
        </p:nvSpPr>
        <p:spPr>
          <a:xfrm>
            <a:off x="2194560" y="1371600"/>
            <a:ext cx="144475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Wireframe</a:t>
            </a:r>
            <a:endParaRPr lang="en-US" sz="1400" dirty="0"/>
          </a:p>
        </p:txBody>
      </p:sp>
      <p:sp>
        <p:nvSpPr>
          <p:cNvPr id="6" name="Flow arrow"/>
          <p:cNvSpPr/>
          <p:nvPr/>
        </p:nvSpPr>
        <p:spPr>
          <a:xfrm>
            <a:off x="3639312" y="1645920"/>
            <a:ext cx="201168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7" name="Prototype Figma"/>
          <p:cNvSpPr/>
          <p:nvPr/>
        </p:nvSpPr>
        <p:spPr>
          <a:xfrm>
            <a:off x="3840480" y="1371600"/>
            <a:ext cx="144475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Figma</a:t>
            </a:r>
            <a:endParaRPr lang="en-US" sz="1400" dirty="0"/>
          </a:p>
        </p:txBody>
      </p:sp>
      <p:sp>
        <p:nvSpPr>
          <p:cNvPr id="8" name="Flow arrow"/>
          <p:cNvSpPr/>
          <p:nvPr/>
        </p:nvSpPr>
        <p:spPr>
          <a:xfrm>
            <a:off x="5285232" y="1645920"/>
            <a:ext cx="201168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9" name="Prototype Clickable prototype"/>
          <p:cNvSpPr/>
          <p:nvPr/>
        </p:nvSpPr>
        <p:spPr>
          <a:xfrm>
            <a:off x="5486400" y="1371600"/>
            <a:ext cx="144475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Clickable prototype</a:t>
            </a:r>
            <a:endParaRPr lang="en-US" sz="1400" dirty="0"/>
          </a:p>
        </p:txBody>
      </p:sp>
      <p:sp>
        <p:nvSpPr>
          <p:cNvPr id="10" name="Flow arrow"/>
          <p:cNvSpPr/>
          <p:nvPr/>
        </p:nvSpPr>
        <p:spPr>
          <a:xfrm>
            <a:off x="6931152" y="1645920"/>
            <a:ext cx="201168" cy="18288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1" name="Prototype Partial product"/>
          <p:cNvSpPr/>
          <p:nvPr/>
        </p:nvSpPr>
        <p:spPr>
          <a:xfrm>
            <a:off x="7132320" y="1371600"/>
            <a:ext cx="1444752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Partial product</a:t>
            </a:r>
            <a:endParaRPr lang="en-US" sz="1400" dirty="0"/>
          </a:p>
        </p:txBody>
      </p:sp>
      <p:sp>
        <p:nvSpPr>
          <p:cNvPr id="12" name="Prototype notes"/>
          <p:cNvSpPr/>
          <p:nvPr/>
        </p:nvSpPr>
        <p:spPr>
          <a:xfrm>
            <a:off x="548640" y="2468880"/>
            <a:ext cx="80467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3" name="Text"/>
          <p:cNvSpPr txBox="1"/>
          <p:nvPr/>
        </p:nvSpPr>
        <p:spPr>
          <a:xfrm>
            <a:off x="822960" y="2468880"/>
            <a:ext cx="7498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You do not need a finished product to test.</a:t>
            </a:r>
            <a:endParaRPr lang="en-US" sz="18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Test navigation, wording, layout, task flow, and expectations early.</a:t>
            </a:r>
            <a:endParaRPr lang="en-US" sz="18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Early testing can save time and resources.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7699379" y="120714"/>
            <a:ext cx="3270789" cy="490092"/>
          </a:xfrm>
        </p:spPr>
        <p:txBody>
          <a:bodyPr/>
          <a:lstStyle/>
          <a:p>
            <a:pPr algn="ctr"/>
            <a:r>
              <a:rPr lang="en-GB" sz="9600" dirty="0" smtClean="0"/>
              <a:t>.</a:t>
            </a:r>
            <a:endParaRPr lang="en-GB" sz="9600" dirty="0"/>
          </a:p>
        </p:txBody>
      </p:sp>
      <p:sp>
        <p:nvSpPr>
          <p:cNvPr id="9" name="Text 1"/>
          <p:cNvSpPr txBox="1">
            <a:spLocks/>
          </p:cNvSpPr>
          <p:nvPr/>
        </p:nvSpPr>
        <p:spPr>
          <a:xfrm>
            <a:off x="685752" y="610806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/>
              <a:t>Key Takeaway</a:t>
            </a:r>
            <a:endParaRPr lang="en-GB" sz="2800" dirty="0"/>
          </a:p>
        </p:txBody>
      </p:sp>
      <p:sp>
        <p:nvSpPr>
          <p:cNvPr id="10" name="Closing line"/>
          <p:cNvSpPr txBox="1"/>
          <p:nvPr/>
        </p:nvSpPr>
        <p:spPr>
          <a:xfrm>
            <a:off x="609600" y="999426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chemeClr val="accent2"/>
                </a:solidFill>
              </a:rPr>
              <a:t>“Don't just ask users what they think. Watch what they do.”</a:t>
            </a:r>
            <a:endParaRPr lang="en-US" sz="2400" dirty="0"/>
          </a:p>
        </p:txBody>
      </p:sp>
      <p:sp>
        <p:nvSpPr>
          <p:cNvPr id="11" name="Decor circle"/>
          <p:cNvSpPr/>
          <p:nvPr/>
        </p:nvSpPr>
        <p:spPr>
          <a:xfrm>
            <a:off x="6492240" y="2331720"/>
            <a:ext cx="2103120" cy="2103120"/>
          </a:xfrm>
          <a:prstGeom prst="ellipse">
            <a:avLst/>
          </a:prstGeom>
          <a:solidFill>
            <a:schemeClr val="accent3">
              <a:alpha val="45000"/>
            </a:schemeClr>
          </a:solidFill>
          <a:ln/>
        </p:spPr>
      </p:sp>
      <p:pic>
        <p:nvPicPr>
          <p:cNvPr id="12" name="Closing icon" descr="Ey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926080"/>
            <a:ext cx="914400" cy="914400"/>
          </a:xfrm>
          <a:prstGeom prst="rect">
            <a:avLst/>
          </a:prstGeom>
        </p:spPr>
      </p:pic>
      <p:sp>
        <p:nvSpPr>
          <p:cNvPr id="13" name="Text"/>
          <p:cNvSpPr txBox="1"/>
          <p:nvPr/>
        </p:nvSpPr>
        <p:spPr>
          <a:xfrm>
            <a:off x="548640" y="1913826"/>
            <a:ext cx="5760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Observe users rather than assume.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Test the solution, not the person.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Use realistic tasks and neutral questions.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Separate evidence from interpretation.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Test early, improve, and retest.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Design for real people and real conditions.</a:t>
            </a:r>
            <a:endParaRPr lang="en-US" sz="1600" dirty="0"/>
          </a:p>
        </p:txBody>
      </p:sp>
      <p:sp>
        <p:nvSpPr>
          <p:cNvPr id="14" name="Slide Number Placeholder 0"/>
          <p:cNvSpPr txBox="1">
            <a:spLocks/>
          </p:cNvSpPr>
          <p:nvPr/>
        </p:nvSpPr>
        <p:spPr>
          <a:xfrm>
            <a:off x="822960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1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01"/>
          </p:nvPr>
        </p:nvSpPr>
        <p:spPr>
          <a:xfrm>
            <a:off x="1140697" y="1371600"/>
            <a:ext cx="6378433" cy="1554480"/>
          </a:xfrm>
        </p:spPr>
        <p:txBody>
          <a:bodyPr/>
          <a:lstStyle/>
          <a:p>
            <a:pPr algn="ctr"/>
            <a:r>
              <a:rPr lang="en-GB" sz="9600" dirty="0" smtClean="0"/>
              <a:t>THANK YOU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9405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serTesting">
  <a:themeElements>
    <a:clrScheme name="UserTesting">
      <a:dk1>
        <a:srgbClr val="17302A"/>
      </a:dk1>
      <a:lt1>
        <a:srgbClr val="FFFFFF"/>
      </a:lt1>
      <a:dk2>
        <a:srgbClr val="1F6F5C"/>
      </a:dk2>
      <a:lt2>
        <a:srgbClr val="E6F2EE"/>
      </a:lt2>
      <a:accent1>
        <a:srgbClr val="1F6F5C"/>
      </a:accent1>
      <a:accent2>
        <a:srgbClr val="F2A93B"/>
      </a:accent2>
      <a:accent3>
        <a:srgbClr val="2E9E83"/>
      </a:accent3>
      <a:accent4>
        <a:srgbClr val="B5432C"/>
      </a:accent4>
      <a:accent5>
        <a:srgbClr val="0F4C3F"/>
      </a:accent5>
      <a:accent6>
        <a:srgbClr val="5F6E6A"/>
      </a:accent6>
      <a:hlink>
        <a:srgbClr val="1F6F5C"/>
      </a:hlink>
      <a:folHlink>
        <a:srgbClr val="5F6E6A"/>
      </a:folHlink>
    </a:clrScheme>
    <a:fontScheme name="UserTesting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2084</TotalTime>
  <Words>493</Words>
  <Application>Microsoft Office PowerPoint</Application>
  <PresentationFormat>On-screen Show (16:9)</PresentationFormat>
  <Paragraphs>103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UserTesting</vt:lpstr>
      <vt:lpstr>User Testing</vt:lpstr>
      <vt:lpstr>PowerPoint Presentation</vt:lpstr>
      <vt:lpstr>What Is User Testing?</vt:lpstr>
      <vt:lpstr>Why User Testing Matters</vt:lpstr>
      <vt:lpstr>Who Are We Testing With?</vt:lpstr>
      <vt:lpstr>A Case Study Of Flood Alert Solution</vt:lpstr>
      <vt:lpstr>The User Testing Process</vt:lpstr>
      <vt:lpstr>Accessibility &amp; Real-World Conditions</vt:lpstr>
      <vt:lpstr>Testing With Prototypes</vt:lpstr>
      <vt:lpstr>.</vt:lpstr>
      <vt:lpstr>THANK YOU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Testing Round 1</dc:title>
  <dc:subject>PptxGenJS Presentation</dc:subject>
  <dc:creator>Zainab Usman</dc:creator>
  <cp:lastModifiedBy>Microsoft account</cp:lastModifiedBy>
  <cp:revision>24</cp:revision>
  <dcterms:created xsi:type="dcterms:W3CDTF">2026-10-07T12:03:39Z</dcterms:created>
  <dcterms:modified xsi:type="dcterms:W3CDTF">2026-10-13T14:18:33Z</dcterms:modified>
</cp:coreProperties>
</file>