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5143500" cx="9144000"/>
  <p:notesSz cx="5143500" cy="9144000"/>
  <p:embeddedFontLst>
    <p:embeddedFont>
      <p:font typeface="Kanit Light"/>
      <p:regular r:id="rId17"/>
      <p:bold r:id="rId18"/>
      <p:italic r:id="rId19"/>
      <p:boldItalic r:id="rId20"/>
    </p:embeddedFont>
    <p:embeddedFont>
      <p:font typeface="Martel Sans"/>
      <p:regular r:id="rId21"/>
      <p:bold r:id="rId22"/>
    </p:embeddedFont>
    <p:embeddedFont>
      <p:font typeface="Kanit"/>
      <p:regular r:id="rId23"/>
      <p:bold r:id="rId24"/>
      <p:italic r:id="rId25"/>
      <p:boldItalic r:id="rId2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21B4A7D4-A2BF-4CA4-B1CF-5301F9C6BFAC}">
  <a:tblStyle styleId="{21B4A7D4-A2BF-4CA4-B1CF-5301F9C6BFAC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KanitLight-boldItalic.fntdata"/><Relationship Id="rId22" Type="http://schemas.openxmlformats.org/officeDocument/2006/relationships/font" Target="fonts/MartelSans-bold.fntdata"/><Relationship Id="rId21" Type="http://schemas.openxmlformats.org/officeDocument/2006/relationships/font" Target="fonts/MartelSans-regular.fntdata"/><Relationship Id="rId24" Type="http://schemas.openxmlformats.org/officeDocument/2006/relationships/font" Target="fonts/Kanit-bold.fntdata"/><Relationship Id="rId23" Type="http://schemas.openxmlformats.org/officeDocument/2006/relationships/font" Target="fonts/Kanit-regular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Kanit-boldItalic.fntdata"/><Relationship Id="rId25" Type="http://schemas.openxmlformats.org/officeDocument/2006/relationships/font" Target="fonts/Kanit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KanitLight-regular.fntdata"/><Relationship Id="rId16" Type="http://schemas.openxmlformats.org/officeDocument/2006/relationships/slide" Target="slides/slide11.xml"/><Relationship Id="rId19" Type="http://schemas.openxmlformats.org/officeDocument/2006/relationships/font" Target="fonts/KanitLight-italic.fntdata"/><Relationship Id="rId18" Type="http://schemas.openxmlformats.org/officeDocument/2006/relationships/font" Target="fonts/KanitLight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" name="Google Shape;13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" name="Google Shape;14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" name="Google Shape;25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" name="Google Shape;26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4" name="Google Shape;44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" name="Google Shape;45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" name="Google Shape;52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8" name="Google Shape;88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2" name="Google Shape;112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0" name="Google Shape;130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9" name="Google Shape;149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5" name="Google Shape;165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4" name="Google Shape;184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h15ed9610693a4f0f_1_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3" name="Google Shape;223;h15ed9610693a4f0f_1_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h15ed9610693a4f0f_1_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Relationship Id="rId4" Type="http://schemas.openxmlformats.org/officeDocument/2006/relationships/image" Target="../media/image18.png"/><Relationship Id="rId5" Type="http://schemas.openxmlformats.org/officeDocument/2006/relationships/image" Target="../media/image16.png"/><Relationship Id="rId6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Relationship Id="rId4" Type="http://schemas.openxmlformats.org/officeDocument/2006/relationships/image" Target="../media/image19.png"/><Relationship Id="rId5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3.png"/><Relationship Id="rId4" Type="http://schemas.openxmlformats.org/officeDocument/2006/relationships/image" Target="../media/image6.png"/><Relationship Id="rId5" Type="http://schemas.openxmlformats.org/officeDocument/2006/relationships/image" Target="../media/image15.png"/><Relationship Id="rId6" Type="http://schemas.openxmlformats.org/officeDocument/2006/relationships/image" Target="../media/image1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Relationship Id="rId4" Type="http://schemas.openxmlformats.org/officeDocument/2006/relationships/image" Target="../media/image10.png"/><Relationship Id="rId5" Type="http://schemas.openxmlformats.org/officeDocument/2006/relationships/image" Target="../media/image9.png"/><Relationship Id="rId6" Type="http://schemas.openxmlformats.org/officeDocument/2006/relationships/image" Target="../media/image1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0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4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6" name="Google Shape;16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15000" y="0"/>
            <a:ext cx="3429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3"/>
          <p:cNvSpPr/>
          <p:nvPr/>
        </p:nvSpPr>
        <p:spPr>
          <a:xfrm>
            <a:off x="428469" y="958044"/>
            <a:ext cx="4722900" cy="7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72D45"/>
              </a:buClr>
              <a:buSzPts val="2400"/>
              <a:buFont typeface="Kanit Light"/>
              <a:buNone/>
            </a:pPr>
            <a:r>
              <a:rPr b="0" i="0" lang="en-US" sz="2400" u="none" cap="none" strike="noStrike">
                <a:solidFill>
                  <a:srgbClr val="272D45"/>
                </a:solidFill>
                <a:latin typeface="Kanit Light"/>
                <a:ea typeface="Kanit Light"/>
                <a:cs typeface="Kanit Light"/>
                <a:sym typeface="Kanit Light"/>
              </a:rPr>
              <a:t>Technology Clinic: Climate Data, AI, APIs &amp; Rapid Prototyping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3"/>
          <p:cNvSpPr/>
          <p:nvPr/>
        </p:nvSpPr>
        <p:spPr>
          <a:xfrm>
            <a:off x="428469" y="1919176"/>
            <a:ext cx="4722900" cy="595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2C3249"/>
              </a:buClr>
              <a:buSzPts val="950"/>
              <a:buFont typeface="Martel Sans"/>
              <a:buNone/>
            </a:pPr>
            <a:r>
              <a:rPr b="0" i="0" lang="en-US" sz="950" u="none" cap="none" strike="noStrike">
                <a:solidFill>
                  <a:srgbClr val="2C3249"/>
                </a:solidFill>
                <a:latin typeface="Martel Sans"/>
                <a:ea typeface="Martel Sans"/>
                <a:cs typeface="Martel Sans"/>
                <a:sym typeface="Martel Sans"/>
              </a:rPr>
              <a:t>A practical guide to climate data, satellite imagery, AI, APIs, and rapid prototyping — designed for teams building solutions at the intersection of climate and human impact.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3"/>
          <p:cNvSpPr/>
          <p:nvPr/>
        </p:nvSpPr>
        <p:spPr>
          <a:xfrm>
            <a:off x="428469" y="2654089"/>
            <a:ext cx="4722900" cy="302700"/>
          </a:xfrm>
          <a:prstGeom prst="roundRect">
            <a:avLst>
              <a:gd fmla="val 13769" name="adj"/>
            </a:avLst>
          </a:prstGeom>
          <a:noFill/>
          <a:ln cap="flat" cmpd="sng" w="9525">
            <a:solidFill>
              <a:srgbClr val="4370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" name="Google Shape;20;p3"/>
          <p:cNvSpPr/>
          <p:nvPr/>
        </p:nvSpPr>
        <p:spPr>
          <a:xfrm>
            <a:off x="502883" y="2691296"/>
            <a:ext cx="4573800" cy="22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buClr>
                <a:srgbClr val="437066"/>
              </a:buClr>
              <a:buSzPts val="750"/>
              <a:buFont typeface="Martel Sans"/>
              <a:buNone/>
            </a:pPr>
            <a:r>
              <a:rPr b="0" i="0" lang="en-US" sz="750" u="none" cap="none" strike="noStrike">
                <a:solidFill>
                  <a:srgbClr val="437066"/>
                </a:solidFill>
                <a:latin typeface="Martel Sans"/>
                <a:ea typeface="Martel Sans"/>
                <a:cs typeface="Martel Sans"/>
                <a:sym typeface="Martel Sans"/>
              </a:rPr>
              <a:t>START WITH THE PROBLEM. THEN FIND THE SIMPLEST CREDIBLE TECHNOLOGY TO TEST YOUR SOLUTION.</a:t>
            </a:r>
            <a:endParaRPr b="0" i="0" sz="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21;p3"/>
          <p:cNvSpPr/>
          <p:nvPr/>
        </p:nvSpPr>
        <p:spPr>
          <a:xfrm>
            <a:off x="428400" y="3279406"/>
            <a:ext cx="2530200" cy="275100"/>
          </a:xfrm>
          <a:prstGeom prst="rect">
            <a:avLst/>
          </a:prstGeom>
          <a:solidFill>
            <a:srgbClr val="437066"/>
          </a:solidFill>
          <a:ln>
            <a:noFill/>
          </a:ln>
        </p:spPr>
        <p:txBody>
          <a:bodyPr anchorCtr="0" anchor="ctr" bIns="83125" lIns="83125" spcFirstLastPara="1" rIns="83125" wrap="square" tIns="831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73"/>
          </a:p>
        </p:txBody>
      </p:sp>
      <p:sp>
        <p:nvSpPr>
          <p:cNvPr id="22" name="Google Shape;22;p3"/>
          <p:cNvSpPr txBox="1"/>
          <p:nvPr/>
        </p:nvSpPr>
        <p:spPr>
          <a:xfrm>
            <a:off x="496103" y="3207125"/>
            <a:ext cx="2462400" cy="404400"/>
          </a:xfrm>
          <a:prstGeom prst="rect">
            <a:avLst/>
          </a:prstGeom>
          <a:noFill/>
          <a:ln>
            <a:noFill/>
          </a:ln>
        </p:spPr>
        <p:txBody>
          <a:bodyPr anchorCtr="0" anchor="t" bIns="83125" lIns="83125" spcFirstLastPara="1" rIns="83125" wrap="square" tIns="83125">
            <a:spAutoFit/>
          </a:bodyPr>
          <a:lstStyle/>
          <a:p>
            <a:pPr indent="0" lvl="0" marL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37">
                <a:solidFill>
                  <a:schemeClr val="lt1"/>
                </a:solidFill>
                <a:latin typeface="Kanit Light"/>
                <a:ea typeface="Kanit Light"/>
                <a:cs typeface="Kanit Light"/>
                <a:sym typeface="Kanit Light"/>
              </a:rPr>
              <a:t>Yazid Salahudeen Mikail</a:t>
            </a:r>
            <a:endParaRPr sz="627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/>
          <p:nvPr/>
        </p:nvSpPr>
        <p:spPr>
          <a:xfrm>
            <a:off x="473572" y="513550"/>
            <a:ext cx="4454400" cy="38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72D45"/>
              </a:buClr>
              <a:buSzPts val="2400"/>
              <a:buFont typeface="Kanit Light"/>
              <a:buNone/>
            </a:pPr>
            <a:r>
              <a:rPr b="0" i="0" lang="en-US" sz="2000" u="none" cap="none" strike="noStrike">
                <a:solidFill>
                  <a:srgbClr val="437066"/>
                </a:solidFill>
                <a:latin typeface="Kanit Light"/>
                <a:ea typeface="Kanit Light"/>
                <a:cs typeface="Kanit Light"/>
                <a:sym typeface="Kanit Light"/>
              </a:rPr>
              <a:t>The Four-Layer Technology Stack</a:t>
            </a:r>
            <a:endParaRPr b="0" i="0" sz="2000" u="none" cap="none" strike="noStrike">
              <a:solidFill>
                <a:srgbClr val="4370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29;p4"/>
          <p:cNvSpPr/>
          <p:nvPr/>
        </p:nvSpPr>
        <p:spPr>
          <a:xfrm>
            <a:off x="496125" y="951850"/>
            <a:ext cx="7632900" cy="396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2C3249"/>
              </a:buClr>
              <a:buSzPts val="950"/>
              <a:buFont typeface="Martel Sans"/>
              <a:buNone/>
            </a:pPr>
            <a:r>
              <a:rPr b="0" i="0" lang="en-US" sz="950" u="none" cap="none" strike="noStrike">
                <a:solidFill>
                  <a:srgbClr val="2C3249"/>
                </a:solidFill>
                <a:latin typeface="Martel Sans"/>
                <a:ea typeface="Martel Sans"/>
                <a:cs typeface="Martel Sans"/>
                <a:sym typeface="Martel Sans"/>
              </a:rPr>
              <a:t>Before selecting any tool, ground your choices in what your user must actually </a:t>
            </a:r>
            <a:r>
              <a:rPr b="0" i="1" lang="en-US" sz="950" u="none" cap="none" strike="noStrike">
                <a:solidFill>
                  <a:srgbClr val="2C3249"/>
                </a:solidFill>
                <a:latin typeface="Martel Sans"/>
                <a:ea typeface="Martel Sans"/>
                <a:cs typeface="Martel Sans"/>
                <a:sym typeface="Martel Sans"/>
              </a:rPr>
              <a:t>do</a:t>
            </a:r>
            <a:r>
              <a:rPr b="0" i="0" lang="en-US" sz="950" u="none" cap="none" strike="noStrike">
                <a:solidFill>
                  <a:srgbClr val="2C3249"/>
                </a:solidFill>
                <a:latin typeface="Martel Sans"/>
                <a:ea typeface="Martel Sans"/>
                <a:cs typeface="Martel Sans"/>
                <a:sym typeface="Martel Sans"/>
              </a:rPr>
              <a:t> by the end of today's sprint. The target is one working or simulated user journey — not a complete production system.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30" name="Google Shape;30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6119" y="1706727"/>
            <a:ext cx="4075883" cy="496119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Google Shape;31;p4"/>
          <p:cNvSpPr/>
          <p:nvPr/>
        </p:nvSpPr>
        <p:spPr>
          <a:xfrm>
            <a:off x="620092" y="2326819"/>
            <a:ext cx="3828000" cy="193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C3249"/>
              </a:buClr>
              <a:buSzPts val="1200"/>
              <a:buFont typeface="Kanit Light"/>
              <a:buNone/>
            </a:pPr>
            <a:r>
              <a:rPr b="0" i="0" lang="en-US" sz="1200" u="none" cap="none" strike="noStrike">
                <a:solidFill>
                  <a:srgbClr val="437066"/>
                </a:solidFill>
                <a:latin typeface="Kanit Light"/>
                <a:ea typeface="Kanit Light"/>
                <a:cs typeface="Kanit Light"/>
                <a:sym typeface="Kanit Light"/>
              </a:rPr>
              <a:t>1. Data</a:t>
            </a:r>
            <a:endParaRPr b="0" i="0" sz="1200" u="none" cap="none" strike="noStrike">
              <a:solidFill>
                <a:srgbClr val="4370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32;p4"/>
          <p:cNvSpPr/>
          <p:nvPr/>
        </p:nvSpPr>
        <p:spPr>
          <a:xfrm>
            <a:off x="620092" y="2595082"/>
            <a:ext cx="3828000" cy="19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2C3249"/>
              </a:buClr>
              <a:buSzPts val="950"/>
              <a:buFont typeface="Martel Sans"/>
              <a:buNone/>
            </a:pPr>
            <a:r>
              <a:rPr b="0" i="0" lang="en-US" sz="950" u="none" cap="none" strike="noStrike">
                <a:solidFill>
                  <a:srgbClr val="2C3249"/>
                </a:solidFill>
                <a:latin typeface="Martel Sans"/>
                <a:ea typeface="Martel Sans"/>
                <a:cs typeface="Martel Sans"/>
                <a:sym typeface="Martel Sans"/>
              </a:rPr>
              <a:t>What information do we need?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33" name="Google Shape;33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1706727"/>
            <a:ext cx="4075883" cy="496119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4;p4"/>
          <p:cNvSpPr/>
          <p:nvPr/>
        </p:nvSpPr>
        <p:spPr>
          <a:xfrm>
            <a:off x="4695974" y="2326819"/>
            <a:ext cx="3828000" cy="193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C3249"/>
              </a:buClr>
              <a:buSzPts val="1200"/>
              <a:buFont typeface="Kanit Light"/>
              <a:buNone/>
            </a:pPr>
            <a:r>
              <a:rPr b="0" i="0" lang="en-US" sz="1200" u="none" cap="none" strike="noStrike">
                <a:solidFill>
                  <a:srgbClr val="437066"/>
                </a:solidFill>
                <a:latin typeface="Kanit Light"/>
                <a:ea typeface="Kanit Light"/>
                <a:cs typeface="Kanit Light"/>
                <a:sym typeface="Kanit Light"/>
              </a:rPr>
              <a:t>2. Analysis / AI</a:t>
            </a:r>
            <a:endParaRPr b="0" i="0" sz="1200" u="none" cap="none" strike="noStrike">
              <a:solidFill>
                <a:srgbClr val="4370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" name="Google Shape;35;p4"/>
          <p:cNvSpPr/>
          <p:nvPr/>
        </p:nvSpPr>
        <p:spPr>
          <a:xfrm>
            <a:off x="4695974" y="2595082"/>
            <a:ext cx="3828000" cy="19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2C3249"/>
              </a:buClr>
              <a:buSzPts val="950"/>
              <a:buFont typeface="Martel Sans"/>
              <a:buNone/>
            </a:pPr>
            <a:r>
              <a:rPr b="0" i="0" lang="en-US" sz="950" u="none" cap="none" strike="noStrike">
                <a:solidFill>
                  <a:srgbClr val="2C3249"/>
                </a:solidFill>
                <a:latin typeface="Martel Sans"/>
                <a:ea typeface="Martel Sans"/>
                <a:cs typeface="Martel Sans"/>
                <a:sym typeface="Martel Sans"/>
              </a:rPr>
              <a:t>How do we turn information into an insight?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36" name="Google Shape;36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96119" y="2917518"/>
            <a:ext cx="4075883" cy="496119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4"/>
          <p:cNvSpPr/>
          <p:nvPr/>
        </p:nvSpPr>
        <p:spPr>
          <a:xfrm>
            <a:off x="620092" y="3537610"/>
            <a:ext cx="3828000" cy="193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C3249"/>
              </a:buClr>
              <a:buSzPts val="1200"/>
              <a:buFont typeface="Kanit Light"/>
              <a:buNone/>
            </a:pPr>
            <a:r>
              <a:rPr b="0" i="0" lang="en-US" sz="1200" u="none" cap="none" strike="noStrike">
                <a:solidFill>
                  <a:srgbClr val="437066"/>
                </a:solidFill>
                <a:latin typeface="Kanit Light"/>
                <a:ea typeface="Kanit Light"/>
                <a:cs typeface="Kanit Light"/>
                <a:sym typeface="Kanit Light"/>
              </a:rPr>
              <a:t>3. API / Integration</a:t>
            </a:r>
            <a:endParaRPr b="0" i="0" sz="1200" u="none" cap="none" strike="noStrike">
              <a:solidFill>
                <a:srgbClr val="4370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" name="Google Shape;38;p4"/>
          <p:cNvSpPr/>
          <p:nvPr/>
        </p:nvSpPr>
        <p:spPr>
          <a:xfrm>
            <a:off x="620092" y="3805873"/>
            <a:ext cx="3828000" cy="19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2C3249"/>
              </a:buClr>
              <a:buSzPts val="950"/>
              <a:buFont typeface="Martel Sans"/>
              <a:buNone/>
            </a:pPr>
            <a:r>
              <a:rPr b="0" i="0" lang="en-US" sz="950" u="none" cap="none" strike="noStrike">
                <a:solidFill>
                  <a:srgbClr val="2C3249"/>
                </a:solidFill>
                <a:latin typeface="Martel Sans"/>
                <a:ea typeface="Martel Sans"/>
                <a:cs typeface="Martel Sans"/>
                <a:sym typeface="Martel Sans"/>
              </a:rPr>
              <a:t>How does information move between systems?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39" name="Google Shape;39;p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572000" y="2917518"/>
            <a:ext cx="4075883" cy="496119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4"/>
          <p:cNvSpPr/>
          <p:nvPr/>
        </p:nvSpPr>
        <p:spPr>
          <a:xfrm>
            <a:off x="4695974" y="3537610"/>
            <a:ext cx="3828000" cy="193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C3249"/>
              </a:buClr>
              <a:buSzPts val="1200"/>
              <a:buFont typeface="Kanit Light"/>
              <a:buNone/>
            </a:pPr>
            <a:r>
              <a:rPr b="0" i="0" lang="en-US" sz="1200" u="none" cap="none" strike="noStrike">
                <a:solidFill>
                  <a:srgbClr val="437066"/>
                </a:solidFill>
                <a:latin typeface="Kanit Light"/>
                <a:ea typeface="Kanit Light"/>
                <a:cs typeface="Kanit Light"/>
                <a:sym typeface="Kanit Light"/>
              </a:rPr>
              <a:t>4. User Interface</a:t>
            </a:r>
            <a:endParaRPr b="0" i="0" sz="1200" u="none" cap="none" strike="noStrike">
              <a:solidFill>
                <a:srgbClr val="4370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4"/>
          <p:cNvSpPr/>
          <p:nvPr/>
        </p:nvSpPr>
        <p:spPr>
          <a:xfrm>
            <a:off x="4695974" y="3805873"/>
            <a:ext cx="3828000" cy="19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2C3249"/>
              </a:buClr>
              <a:buSzPts val="950"/>
              <a:buFont typeface="Martel Sans"/>
              <a:buNone/>
            </a:pPr>
            <a:r>
              <a:rPr b="0" i="0" lang="en-US" sz="950" u="none" cap="none" strike="noStrike">
                <a:solidFill>
                  <a:srgbClr val="2C3249"/>
                </a:solidFill>
                <a:latin typeface="Martel Sans"/>
                <a:ea typeface="Martel Sans"/>
                <a:cs typeface="Martel Sans"/>
                <a:sym typeface="Martel Sans"/>
              </a:rPr>
              <a:t>How does the user access and act on the result?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5"/>
          <p:cNvSpPr/>
          <p:nvPr/>
        </p:nvSpPr>
        <p:spPr>
          <a:xfrm>
            <a:off x="496119" y="392757"/>
            <a:ext cx="8151763" cy="36946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72D45"/>
              </a:buClr>
              <a:buSzPts val="2300"/>
              <a:buFont typeface="Kanit Light"/>
              <a:buNone/>
            </a:pPr>
            <a:r>
              <a:rPr b="0" i="0" lang="en-US" sz="2000" u="none" cap="none" strike="noStrike">
                <a:solidFill>
                  <a:srgbClr val="437066"/>
                </a:solidFill>
                <a:latin typeface="Kanit Light"/>
                <a:ea typeface="Kanit Light"/>
                <a:cs typeface="Kanit Light"/>
                <a:sym typeface="Kanit Light"/>
              </a:rPr>
              <a:t>Climate Data: What Types Exist?</a:t>
            </a:r>
            <a:endParaRPr b="0" i="0" sz="2000" u="none" cap="none" strike="noStrike">
              <a:solidFill>
                <a:srgbClr val="4370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" name="Google Shape;48;p5"/>
          <p:cNvSpPr/>
          <p:nvPr/>
        </p:nvSpPr>
        <p:spPr>
          <a:xfrm>
            <a:off x="496119" y="840999"/>
            <a:ext cx="8151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C3249"/>
              </a:buClr>
              <a:buSzPts val="900"/>
              <a:buFont typeface="Martel Sans"/>
              <a:buNone/>
            </a:pPr>
            <a:r>
              <a:rPr b="0" i="0" lang="en-US" sz="900" u="none" cap="none" strike="noStrike">
                <a:solidFill>
                  <a:srgbClr val="2C3249"/>
                </a:solidFill>
                <a:latin typeface="Martel Sans"/>
                <a:ea typeface="Martel Sans"/>
                <a:cs typeface="Martel Sans"/>
                <a:sym typeface="Martel Sans"/>
              </a:rPr>
              <a:t>A dataset is an organised collection of observations, measurements, records, or model outputs. </a:t>
            </a:r>
            <a:r>
              <a:rPr b="1" i="0" lang="en-US" sz="900" u="none" cap="none" strike="noStrike">
                <a:solidFill>
                  <a:srgbClr val="2C3249"/>
                </a:solidFill>
                <a:latin typeface="Martel Sans"/>
                <a:ea typeface="Martel Sans"/>
                <a:cs typeface="Martel Sans"/>
                <a:sym typeface="Martel Sans"/>
              </a:rPr>
              <a:t>Not all climate data are interchangeable</a:t>
            </a:r>
            <a:r>
              <a:rPr b="0" i="0" lang="en-US" sz="900" u="none" cap="none" strike="noStrike">
                <a:solidFill>
                  <a:srgbClr val="2C3249"/>
                </a:solidFill>
                <a:latin typeface="Martel Sans"/>
                <a:ea typeface="Martel Sans"/>
                <a:cs typeface="Martel Sans"/>
                <a:sym typeface="Martel Sans"/>
              </a:rPr>
              <a:t> — always check what a dataset measures, its time period, resolution, uncertainty, and permitted uses before selecting it.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49" name="Google Shape;49;p5"/>
          <p:cNvGraphicFramePr/>
          <p:nvPr/>
        </p:nvGraphicFramePr>
        <p:xfrm>
          <a:off x="496181" y="137094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{21B4A7D4-A2BF-4CA4-B1CF-5301F9C6BFAC}</a:tableStyleId>
              </a:tblPr>
              <a:tblGrid>
                <a:gridCol w="2037925"/>
                <a:gridCol w="3260725"/>
                <a:gridCol w="2853125"/>
              </a:tblGrid>
              <a:tr h="3317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900"/>
                        <a:buFont typeface="Martel Sans"/>
                        <a:buNone/>
                      </a:pPr>
                      <a:r>
                        <a:rPr b="1" lang="en-US" sz="900" u="none" cap="none" strike="noStrike">
                          <a:solidFill>
                            <a:srgbClr val="FFFFFF"/>
                          </a:solidFill>
                          <a:latin typeface="Martel Sans"/>
                          <a:ea typeface="Martel Sans"/>
                          <a:cs typeface="Martel Sans"/>
                          <a:sym typeface="Martel Sans"/>
                        </a:rPr>
                        <a:t>Data Type</a:t>
                      </a:r>
                      <a:endParaRPr sz="900" u="none" cap="none" strike="noStrike">
                        <a:latin typeface="Martel Sans"/>
                        <a:ea typeface="Martel Sans"/>
                        <a:cs typeface="Martel Sans"/>
                        <a:sym typeface="Martel Sans"/>
                      </a:endParaRPr>
                    </a:p>
                  </a:txBody>
                  <a:tcPr marT="4775" marB="4775" marR="118225" marL="118225" anchor="ctr">
                    <a:lnL cap="flat" cmpd="sng" w="12700">
                      <a:solidFill>
                        <a:srgbClr val="C5D2C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4370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5D2C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5D2C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370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900"/>
                        <a:buFont typeface="Martel Sans"/>
                        <a:buNone/>
                      </a:pPr>
                      <a:r>
                        <a:rPr b="1" lang="en-US" sz="900" u="none" cap="none" strike="noStrike">
                          <a:solidFill>
                            <a:srgbClr val="FFFFFF"/>
                          </a:solidFill>
                          <a:latin typeface="Martel Sans"/>
                          <a:ea typeface="Martel Sans"/>
                          <a:cs typeface="Martel Sans"/>
                          <a:sym typeface="Martel Sans"/>
                        </a:rPr>
                        <a:t>Simple Definition</a:t>
                      </a:r>
                      <a:endParaRPr sz="900" u="none" cap="none" strike="noStrike">
                        <a:latin typeface="Martel Sans"/>
                        <a:ea typeface="Martel Sans"/>
                        <a:cs typeface="Martel Sans"/>
                        <a:sym typeface="Martel Sans"/>
                      </a:endParaRPr>
                    </a:p>
                  </a:txBody>
                  <a:tcPr marT="4775" marB="4775" marR="118225" marL="118225" anchor="ctr">
                    <a:lnL cap="flat" cmpd="sng" w="12700">
                      <a:solidFill>
                        <a:srgbClr val="4370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4370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5D2C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5D2C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370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900"/>
                        <a:buFont typeface="Martel Sans"/>
                        <a:buNone/>
                      </a:pPr>
                      <a:r>
                        <a:rPr b="1" lang="en-US" sz="900" u="none" cap="none" strike="noStrike">
                          <a:solidFill>
                            <a:srgbClr val="FFFFFF"/>
                          </a:solidFill>
                          <a:latin typeface="Martel Sans"/>
                          <a:ea typeface="Martel Sans"/>
                          <a:cs typeface="Martel Sans"/>
                          <a:sym typeface="Martel Sans"/>
                        </a:rPr>
                        <a:t>Example Application</a:t>
                      </a:r>
                      <a:endParaRPr sz="900" u="none" cap="none" strike="noStrike">
                        <a:latin typeface="Martel Sans"/>
                        <a:ea typeface="Martel Sans"/>
                        <a:cs typeface="Martel Sans"/>
                        <a:sym typeface="Martel Sans"/>
                      </a:endParaRPr>
                    </a:p>
                  </a:txBody>
                  <a:tcPr marT="4775" marB="4775" marR="118225" marL="118225" anchor="ctr">
                    <a:lnL cap="flat" cmpd="sng" w="12700">
                      <a:solidFill>
                        <a:srgbClr val="4370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5D2C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5D2C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5D2C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37066"/>
                    </a:solidFill>
                  </a:tcPr>
                </a:tc>
              </a:tr>
              <a:tr h="5188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C3249"/>
                        </a:buClr>
                        <a:buSzPts val="900"/>
                        <a:buFont typeface="Martel Sans"/>
                        <a:buNone/>
                      </a:pPr>
                      <a:r>
                        <a:rPr lang="en-US" sz="900" u="none" cap="none" strike="noStrike">
                          <a:solidFill>
                            <a:srgbClr val="2C3249"/>
                          </a:solidFill>
                          <a:latin typeface="Martel Sans"/>
                          <a:ea typeface="Martel Sans"/>
                          <a:cs typeface="Martel Sans"/>
                          <a:sym typeface="Martel Sans"/>
                        </a:rPr>
                        <a:t>Weather observations</a:t>
                      </a:r>
                      <a:endParaRPr sz="900" u="none" cap="none" strike="noStrike">
                        <a:latin typeface="Martel Sans"/>
                        <a:ea typeface="Martel Sans"/>
                        <a:cs typeface="Martel Sans"/>
                        <a:sym typeface="Martel Sans"/>
                      </a:endParaRPr>
                    </a:p>
                  </a:txBody>
                  <a:tcPr marT="4775" marB="4775" marR="118225" marL="118225" anchor="ctr">
                    <a:lnL cap="flat" cmpd="sng" w="12700">
                      <a:solidFill>
                        <a:srgbClr val="C5D2C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5D2C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5D2C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C3249"/>
                        </a:buClr>
                        <a:buSzPts val="900"/>
                        <a:buFont typeface="Martel Sans"/>
                        <a:buNone/>
                      </a:pPr>
                      <a:r>
                        <a:rPr lang="en-US" sz="900" u="none" cap="none" strike="noStrike">
                          <a:solidFill>
                            <a:srgbClr val="2C3249"/>
                          </a:solidFill>
                          <a:latin typeface="Martel Sans"/>
                          <a:ea typeface="Martel Sans"/>
                          <a:cs typeface="Martel Sans"/>
                          <a:sym typeface="Martel Sans"/>
                        </a:rPr>
                        <a:t>Measurements of conditions that occurred, such as rainfall or temperature</a:t>
                      </a:r>
                      <a:endParaRPr sz="900" u="none" cap="none" strike="noStrike">
                        <a:latin typeface="Martel Sans"/>
                        <a:ea typeface="Martel Sans"/>
                        <a:cs typeface="Martel Sans"/>
                        <a:sym typeface="Martel Sans"/>
                      </a:endParaRPr>
                    </a:p>
                  </a:txBody>
                  <a:tcPr marT="4775" marB="4775" marR="118225" marL="118225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5D2C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5D2C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C3249"/>
                        </a:buClr>
                        <a:buSzPts val="900"/>
                        <a:buFont typeface="Martel Sans"/>
                        <a:buNone/>
                      </a:pPr>
                      <a:r>
                        <a:rPr lang="en-US" sz="900" u="none" cap="none" strike="noStrike">
                          <a:solidFill>
                            <a:srgbClr val="2C3249"/>
                          </a:solidFill>
                          <a:latin typeface="Martel Sans"/>
                          <a:ea typeface="Martel Sans"/>
                          <a:cs typeface="Martel Sans"/>
                          <a:sym typeface="Martel Sans"/>
                        </a:rPr>
                        <a:t>Monitor recent rainfall</a:t>
                      </a:r>
                      <a:endParaRPr sz="900" u="none" cap="none" strike="noStrike">
                        <a:latin typeface="Martel Sans"/>
                        <a:ea typeface="Martel Sans"/>
                        <a:cs typeface="Martel Sans"/>
                        <a:sym typeface="Martel Sans"/>
                      </a:endParaRPr>
                    </a:p>
                  </a:txBody>
                  <a:tcPr marT="4775" marB="4775" marR="118225" marL="118225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5D2C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5D2C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5D2C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341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C3249"/>
                        </a:buClr>
                        <a:buSzPts val="900"/>
                        <a:buFont typeface="Martel Sans"/>
                        <a:buNone/>
                      </a:pPr>
                      <a:r>
                        <a:rPr lang="en-US" sz="900" u="none" cap="none" strike="noStrike">
                          <a:solidFill>
                            <a:srgbClr val="2C3249"/>
                          </a:solidFill>
                          <a:latin typeface="Martel Sans"/>
                          <a:ea typeface="Martel Sans"/>
                          <a:cs typeface="Martel Sans"/>
                          <a:sym typeface="Martel Sans"/>
                        </a:rPr>
                        <a:t>Weather forecasts</a:t>
                      </a:r>
                      <a:endParaRPr sz="900" u="none" cap="none" strike="noStrike">
                        <a:latin typeface="Martel Sans"/>
                        <a:ea typeface="Martel Sans"/>
                        <a:cs typeface="Martel Sans"/>
                        <a:sym typeface="Martel Sans"/>
                      </a:endParaRPr>
                    </a:p>
                  </a:txBody>
                  <a:tcPr marT="4775" marB="4775" marR="118225" marL="118225" anchor="ctr">
                    <a:lnL cap="flat" cmpd="sng" w="12700">
                      <a:solidFill>
                        <a:srgbClr val="C5D2C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5D2C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5D2C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C3249"/>
                        </a:buClr>
                        <a:buSzPts val="900"/>
                        <a:buFont typeface="Martel Sans"/>
                        <a:buNone/>
                      </a:pPr>
                      <a:r>
                        <a:rPr lang="en-US" sz="900" u="none" cap="none" strike="noStrike">
                          <a:solidFill>
                            <a:srgbClr val="2C3249"/>
                          </a:solidFill>
                          <a:latin typeface="Martel Sans"/>
                          <a:ea typeface="Martel Sans"/>
                          <a:cs typeface="Martel Sans"/>
                          <a:sym typeface="Martel Sans"/>
                        </a:rPr>
                        <a:t>Model-generated estimates of future weather</a:t>
                      </a:r>
                      <a:endParaRPr sz="900" u="none" cap="none" strike="noStrike">
                        <a:latin typeface="Martel Sans"/>
                        <a:ea typeface="Martel Sans"/>
                        <a:cs typeface="Martel Sans"/>
                        <a:sym typeface="Martel Sans"/>
                      </a:endParaRPr>
                    </a:p>
                  </a:txBody>
                  <a:tcPr marT="4775" marB="4775" marR="118225" marL="118225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5D2C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5D2C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C3249"/>
                        </a:buClr>
                        <a:buSzPts val="900"/>
                        <a:buFont typeface="Martel Sans"/>
                        <a:buNone/>
                      </a:pPr>
                      <a:r>
                        <a:rPr lang="en-US" sz="900" u="none" cap="none" strike="noStrike">
                          <a:solidFill>
                            <a:srgbClr val="2C3249"/>
                          </a:solidFill>
                          <a:latin typeface="Martel Sans"/>
                          <a:ea typeface="Martel Sans"/>
                          <a:cs typeface="Martel Sans"/>
                          <a:sym typeface="Martel Sans"/>
                        </a:rPr>
                        <a:t>Provide advance warnings</a:t>
                      </a:r>
                      <a:endParaRPr sz="900" u="none" cap="none" strike="noStrike">
                        <a:latin typeface="Martel Sans"/>
                        <a:ea typeface="Martel Sans"/>
                        <a:cs typeface="Martel Sans"/>
                        <a:sym typeface="Martel Sans"/>
                      </a:endParaRPr>
                    </a:p>
                  </a:txBody>
                  <a:tcPr marT="4775" marB="4775" marR="118225" marL="118225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5D2C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5D2C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5D2C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188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C3249"/>
                        </a:buClr>
                        <a:buSzPts val="900"/>
                        <a:buFont typeface="Martel Sans"/>
                        <a:buNone/>
                      </a:pPr>
                      <a:r>
                        <a:rPr lang="en-US" sz="900" u="none" cap="none" strike="noStrike">
                          <a:solidFill>
                            <a:srgbClr val="2C3249"/>
                          </a:solidFill>
                          <a:latin typeface="Martel Sans"/>
                          <a:ea typeface="Martel Sans"/>
                          <a:cs typeface="Martel Sans"/>
                          <a:sym typeface="Martel Sans"/>
                        </a:rPr>
                        <a:t>Climate records &amp; reanalysis</a:t>
                      </a:r>
                      <a:endParaRPr sz="900" u="none" cap="none" strike="noStrike">
                        <a:latin typeface="Martel Sans"/>
                        <a:ea typeface="Martel Sans"/>
                        <a:cs typeface="Martel Sans"/>
                        <a:sym typeface="Martel Sans"/>
                      </a:endParaRPr>
                    </a:p>
                  </a:txBody>
                  <a:tcPr marT="4775" marB="4775" marR="118225" marL="118225" anchor="ctr">
                    <a:lnL cap="flat" cmpd="sng" w="12700">
                      <a:solidFill>
                        <a:srgbClr val="C5D2C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5D2C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5D2C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C3249"/>
                        </a:buClr>
                        <a:buSzPts val="900"/>
                        <a:buFont typeface="Martel Sans"/>
                        <a:buNone/>
                      </a:pPr>
                      <a:r>
                        <a:rPr lang="en-US" sz="900" u="none" cap="none" strike="noStrike">
                          <a:solidFill>
                            <a:srgbClr val="2C3249"/>
                          </a:solidFill>
                          <a:latin typeface="Martel Sans"/>
                          <a:ea typeface="Martel Sans"/>
                          <a:cs typeface="Martel Sans"/>
                          <a:sym typeface="Martel Sans"/>
                        </a:rPr>
                        <a:t>Historical climate estimates combining observations and modelling</a:t>
                      </a:r>
                      <a:endParaRPr sz="900" u="none" cap="none" strike="noStrike">
                        <a:latin typeface="Martel Sans"/>
                        <a:ea typeface="Martel Sans"/>
                        <a:cs typeface="Martel Sans"/>
                        <a:sym typeface="Martel Sans"/>
                      </a:endParaRPr>
                    </a:p>
                  </a:txBody>
                  <a:tcPr marT="4775" marB="4775" marR="118225" marL="118225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5D2C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5D2C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C3249"/>
                        </a:buClr>
                        <a:buSzPts val="900"/>
                        <a:buFont typeface="Martel Sans"/>
                        <a:buNone/>
                      </a:pPr>
                      <a:r>
                        <a:rPr lang="en-US" sz="900" u="none" cap="none" strike="noStrike">
                          <a:solidFill>
                            <a:srgbClr val="2C3249"/>
                          </a:solidFill>
                          <a:latin typeface="Martel Sans"/>
                          <a:ea typeface="Martel Sans"/>
                          <a:cs typeface="Martel Sans"/>
                          <a:sym typeface="Martel Sans"/>
                        </a:rPr>
                        <a:t>Examine rainfall trends and past extremes</a:t>
                      </a:r>
                      <a:endParaRPr sz="900" u="none" cap="none" strike="noStrike">
                        <a:latin typeface="Martel Sans"/>
                        <a:ea typeface="Martel Sans"/>
                        <a:cs typeface="Martel Sans"/>
                        <a:sym typeface="Martel Sans"/>
                      </a:endParaRPr>
                    </a:p>
                  </a:txBody>
                  <a:tcPr marT="4775" marB="4775" marR="118225" marL="118225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5D2C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5D2C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5D2C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188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C3249"/>
                        </a:buClr>
                        <a:buSzPts val="900"/>
                        <a:buFont typeface="Martel Sans"/>
                        <a:buNone/>
                      </a:pPr>
                      <a:r>
                        <a:rPr lang="en-US" sz="900" u="none" cap="none" strike="noStrike">
                          <a:solidFill>
                            <a:srgbClr val="2C3249"/>
                          </a:solidFill>
                          <a:latin typeface="Martel Sans"/>
                          <a:ea typeface="Martel Sans"/>
                          <a:cs typeface="Martel Sans"/>
                          <a:sym typeface="Martel Sans"/>
                        </a:rPr>
                        <a:t>Climate projections</a:t>
                      </a:r>
                      <a:endParaRPr sz="900" u="none" cap="none" strike="noStrike">
                        <a:latin typeface="Martel Sans"/>
                        <a:ea typeface="Martel Sans"/>
                        <a:cs typeface="Martel Sans"/>
                        <a:sym typeface="Martel Sans"/>
                      </a:endParaRPr>
                    </a:p>
                  </a:txBody>
                  <a:tcPr marT="4775" marB="4775" marR="118225" marL="118225" anchor="ctr">
                    <a:lnL cap="flat" cmpd="sng" w="12700">
                      <a:solidFill>
                        <a:srgbClr val="C5D2C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5D2C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5D2C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C3249"/>
                        </a:buClr>
                        <a:buSzPts val="900"/>
                        <a:buFont typeface="Martel Sans"/>
                        <a:buNone/>
                      </a:pPr>
                      <a:r>
                        <a:rPr lang="en-US" sz="900" u="none" cap="none" strike="noStrike">
                          <a:solidFill>
                            <a:srgbClr val="2C3249"/>
                          </a:solidFill>
                          <a:latin typeface="Martel Sans"/>
                          <a:ea typeface="Martel Sans"/>
                          <a:cs typeface="Martel Sans"/>
                          <a:sym typeface="Martel Sans"/>
                        </a:rPr>
                        <a:t>Model simulations of possible future climates under specified scenarios</a:t>
                      </a:r>
                      <a:endParaRPr sz="900" u="none" cap="none" strike="noStrike">
                        <a:latin typeface="Martel Sans"/>
                        <a:ea typeface="Martel Sans"/>
                        <a:cs typeface="Martel Sans"/>
                        <a:sym typeface="Martel Sans"/>
                      </a:endParaRPr>
                    </a:p>
                  </a:txBody>
                  <a:tcPr marT="4775" marB="4775" marR="118225" marL="118225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5D2C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5D2C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C3249"/>
                        </a:buClr>
                        <a:buSzPts val="900"/>
                        <a:buFont typeface="Martel Sans"/>
                        <a:buNone/>
                      </a:pPr>
                      <a:r>
                        <a:rPr lang="en-US" sz="900" u="none" cap="none" strike="noStrike">
                          <a:solidFill>
                            <a:srgbClr val="2C3249"/>
                          </a:solidFill>
                          <a:latin typeface="Martel Sans"/>
                          <a:ea typeface="Martel Sans"/>
                          <a:cs typeface="Martel Sans"/>
                          <a:sym typeface="Martel Sans"/>
                        </a:rPr>
                        <a:t>Assess long-term climate risks</a:t>
                      </a:r>
                      <a:endParaRPr sz="900" u="none" cap="none" strike="noStrike">
                        <a:latin typeface="Martel Sans"/>
                        <a:ea typeface="Martel Sans"/>
                        <a:cs typeface="Martel Sans"/>
                        <a:sym typeface="Martel Sans"/>
                      </a:endParaRPr>
                    </a:p>
                  </a:txBody>
                  <a:tcPr marT="4775" marB="4775" marR="118225" marL="118225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5D2C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5D2C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5D2C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188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C3249"/>
                        </a:buClr>
                        <a:buSzPts val="900"/>
                        <a:buFont typeface="Martel Sans"/>
                        <a:buNone/>
                      </a:pPr>
                      <a:r>
                        <a:rPr lang="en-US" sz="900" u="none" cap="none" strike="noStrike">
                          <a:solidFill>
                            <a:srgbClr val="2C3249"/>
                          </a:solidFill>
                          <a:latin typeface="Martel Sans"/>
                          <a:ea typeface="Martel Sans"/>
                          <a:cs typeface="Martel Sans"/>
                          <a:sym typeface="Martel Sans"/>
                        </a:rPr>
                        <a:t>Earth observation (EO)</a:t>
                      </a:r>
                      <a:endParaRPr sz="900" u="none" cap="none" strike="noStrike">
                        <a:latin typeface="Martel Sans"/>
                        <a:ea typeface="Martel Sans"/>
                        <a:cs typeface="Martel Sans"/>
                        <a:sym typeface="Martel Sans"/>
                      </a:endParaRPr>
                    </a:p>
                  </a:txBody>
                  <a:tcPr marT="4775" marB="4775" marR="118225" marL="118225" anchor="ctr">
                    <a:lnL cap="flat" cmpd="sng" w="12700">
                      <a:solidFill>
                        <a:srgbClr val="C5D2C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5D2C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5D2C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C3249"/>
                        </a:buClr>
                        <a:buSzPts val="900"/>
                        <a:buFont typeface="Martel Sans"/>
                        <a:buNone/>
                      </a:pPr>
                      <a:r>
                        <a:rPr lang="en-US" sz="900" u="none" cap="none" strike="noStrike">
                          <a:solidFill>
                            <a:srgbClr val="2C3249"/>
                          </a:solidFill>
                          <a:latin typeface="Martel Sans"/>
                          <a:ea typeface="Martel Sans"/>
                          <a:cs typeface="Martel Sans"/>
                          <a:sym typeface="Martel Sans"/>
                        </a:rPr>
                        <a:t>Information collected by satellites or remote-sensing instruments</a:t>
                      </a:r>
                      <a:endParaRPr sz="900" u="none" cap="none" strike="noStrike">
                        <a:latin typeface="Martel Sans"/>
                        <a:ea typeface="Martel Sans"/>
                        <a:cs typeface="Martel Sans"/>
                        <a:sym typeface="Martel Sans"/>
                      </a:endParaRPr>
                    </a:p>
                  </a:txBody>
                  <a:tcPr marT="4775" marB="4775" marR="118225" marL="118225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5D2C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5D2C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C3249"/>
                        </a:buClr>
                        <a:buSzPts val="900"/>
                        <a:buFont typeface="Martel Sans"/>
                        <a:buNone/>
                      </a:pPr>
                      <a:r>
                        <a:rPr lang="en-US" sz="900" u="none" cap="none" strike="noStrike">
                          <a:solidFill>
                            <a:srgbClr val="2C3249"/>
                          </a:solidFill>
                          <a:latin typeface="Martel Sans"/>
                          <a:ea typeface="Martel Sans"/>
                          <a:cs typeface="Martel Sans"/>
                          <a:sym typeface="Martel Sans"/>
                        </a:rPr>
                        <a:t>Map vegetation, water, or land-cover changes</a:t>
                      </a:r>
                      <a:endParaRPr sz="900" u="none" cap="none" strike="noStrike">
                        <a:latin typeface="Martel Sans"/>
                        <a:ea typeface="Martel Sans"/>
                        <a:cs typeface="Martel Sans"/>
                        <a:sym typeface="Martel Sans"/>
                      </a:endParaRPr>
                    </a:p>
                  </a:txBody>
                  <a:tcPr marT="4775" marB="4775" marR="118225" marL="118225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5D2C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5D2C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5D2C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164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C3249"/>
                        </a:buClr>
                        <a:buSzPts val="900"/>
                        <a:buFont typeface="Martel Sans"/>
                        <a:buNone/>
                      </a:pPr>
                      <a:r>
                        <a:rPr lang="en-US" sz="900" u="none" cap="none" strike="noStrike">
                          <a:solidFill>
                            <a:srgbClr val="2C3249"/>
                          </a:solidFill>
                          <a:latin typeface="Martel Sans"/>
                          <a:ea typeface="Martel Sans"/>
                          <a:cs typeface="Martel Sans"/>
                          <a:sym typeface="Martel Sans"/>
                        </a:rPr>
                        <a:t>Socioeconomic &amp; field data</a:t>
                      </a:r>
                      <a:endParaRPr sz="900" u="none" cap="none" strike="noStrike">
                        <a:latin typeface="Martel Sans"/>
                        <a:ea typeface="Martel Sans"/>
                        <a:cs typeface="Martel Sans"/>
                        <a:sym typeface="Martel Sans"/>
                      </a:endParaRPr>
                    </a:p>
                  </a:txBody>
                  <a:tcPr marT="4775" marB="4775" marR="118225" marL="118225" anchor="ctr">
                    <a:lnL cap="flat" cmpd="sng" w="12700">
                      <a:solidFill>
                        <a:srgbClr val="C5D2C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5D2C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5D2C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C3249"/>
                        </a:buClr>
                        <a:buSzPts val="900"/>
                        <a:buFont typeface="Martel Sans"/>
                        <a:buNone/>
                      </a:pPr>
                      <a:r>
                        <a:rPr lang="en-US" sz="900" u="none" cap="none" strike="noStrike">
                          <a:solidFill>
                            <a:srgbClr val="2C3249"/>
                          </a:solidFill>
                          <a:latin typeface="Martel Sans"/>
                          <a:ea typeface="Martel Sans"/>
                          <a:cs typeface="Martel Sans"/>
                          <a:sym typeface="Martel Sans"/>
                        </a:rPr>
                        <a:t>Information about people, livelihoods, infrastructure, or local conditions</a:t>
                      </a:r>
                      <a:endParaRPr sz="900" u="none" cap="none" strike="noStrike">
                        <a:latin typeface="Martel Sans"/>
                        <a:ea typeface="Martel Sans"/>
                        <a:cs typeface="Martel Sans"/>
                        <a:sym typeface="Martel Sans"/>
                      </a:endParaRPr>
                    </a:p>
                  </a:txBody>
                  <a:tcPr marT="4775" marB="4775" marR="118225" marL="118225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5D2C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5D2C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C3249"/>
                        </a:buClr>
                        <a:buSzPts val="900"/>
                        <a:buFont typeface="Martel Sans"/>
                        <a:buNone/>
                      </a:pPr>
                      <a:r>
                        <a:rPr lang="en-US" sz="900" u="none" cap="none" strike="noStrike">
                          <a:solidFill>
                            <a:srgbClr val="2C3249"/>
                          </a:solidFill>
                          <a:latin typeface="Martel Sans"/>
                          <a:ea typeface="Martel Sans"/>
                          <a:cs typeface="Martel Sans"/>
                          <a:sym typeface="Martel Sans"/>
                        </a:rPr>
                        <a:t>Understand vulnerability and adaptation capacity</a:t>
                      </a:r>
                      <a:endParaRPr sz="900" u="none" cap="none" strike="noStrike">
                        <a:latin typeface="Martel Sans"/>
                        <a:ea typeface="Martel Sans"/>
                        <a:cs typeface="Martel Sans"/>
                        <a:sym typeface="Martel Sans"/>
                      </a:endParaRPr>
                    </a:p>
                  </a:txBody>
                  <a:tcPr marT="4775" marB="4775" marR="118225" marL="118225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C5D2C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C5D2C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C5D2C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6"/>
          <p:cNvSpPr/>
          <p:nvPr/>
        </p:nvSpPr>
        <p:spPr>
          <a:xfrm>
            <a:off x="496119" y="357932"/>
            <a:ext cx="8151763" cy="34528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72D45"/>
              </a:buClr>
              <a:buSzPts val="2150"/>
              <a:buFont typeface="Kanit Light"/>
              <a:buNone/>
            </a:pPr>
            <a:r>
              <a:rPr b="0" i="0" lang="en-US" sz="2000" u="none" cap="none" strike="noStrike">
                <a:solidFill>
                  <a:srgbClr val="437066"/>
                </a:solidFill>
                <a:latin typeface="Kanit Light"/>
                <a:ea typeface="Kanit Light"/>
                <a:cs typeface="Kanit Light"/>
                <a:sym typeface="Kanit Light"/>
              </a:rPr>
              <a:t>Satellite Imagery &amp; Earth Observation</a:t>
            </a:r>
            <a:endParaRPr b="0" i="0" sz="2000" u="none" cap="none" strike="noStrike">
              <a:solidFill>
                <a:srgbClr val="4370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" name="Google Shape;56;p6"/>
          <p:cNvSpPr/>
          <p:nvPr/>
        </p:nvSpPr>
        <p:spPr>
          <a:xfrm>
            <a:off x="524294" y="792889"/>
            <a:ext cx="8151900" cy="33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C3249"/>
              </a:buClr>
              <a:buSzPts val="850"/>
              <a:buFont typeface="Martel Sans"/>
              <a:buNone/>
            </a:pPr>
            <a:r>
              <a:rPr b="0" i="0" lang="en-US" sz="850" u="none" cap="none" strike="noStrike">
                <a:solidFill>
                  <a:srgbClr val="2C3249"/>
                </a:solidFill>
                <a:latin typeface="Martel Sans"/>
                <a:ea typeface="Martel Sans"/>
                <a:cs typeface="Martel Sans"/>
                <a:sym typeface="Martel Sans"/>
              </a:rPr>
              <a:t>Earth observation (EO) means collecting information about the Earth using satellites and remote-sensing instruments. EO data can help monitor vegetation, land cover, surface water, floods, fires, and other environmental conditions at scale.</a:t>
            </a:r>
            <a:endParaRPr b="0" i="0" sz="8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57;p6"/>
          <p:cNvSpPr/>
          <p:nvPr/>
        </p:nvSpPr>
        <p:spPr>
          <a:xfrm>
            <a:off x="496119" y="1443261"/>
            <a:ext cx="3941118" cy="1726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72D45"/>
              </a:buClr>
              <a:buSzPts val="1050"/>
              <a:buFont typeface="Kanit Light"/>
              <a:buNone/>
            </a:pPr>
            <a:r>
              <a:rPr b="0" i="0" lang="en-US" sz="1050" u="none" cap="none" strike="noStrike">
                <a:solidFill>
                  <a:srgbClr val="437066"/>
                </a:solidFill>
                <a:latin typeface="Kanit Light"/>
                <a:ea typeface="Kanit Light"/>
                <a:cs typeface="Kanit Light"/>
                <a:sym typeface="Kanit Light"/>
              </a:rPr>
              <a:t>Key Satellite Products</a:t>
            </a:r>
            <a:endParaRPr b="0" i="0" sz="1050" u="none" cap="none" strike="noStrike">
              <a:solidFill>
                <a:srgbClr val="4370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58" name="Google Shape;58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6119" y="1726555"/>
            <a:ext cx="1921371" cy="1021854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6"/>
          <p:cNvSpPr/>
          <p:nvPr/>
        </p:nvSpPr>
        <p:spPr>
          <a:xfrm>
            <a:off x="677987" y="1851273"/>
            <a:ext cx="1614785" cy="1726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C3249"/>
              </a:buClr>
              <a:buSzPts val="1050"/>
              <a:buFont typeface="Kanit Light"/>
              <a:buNone/>
            </a:pPr>
            <a:r>
              <a:rPr b="0" i="0" lang="en-US" sz="1050" u="none" cap="none" strike="noStrike">
                <a:solidFill>
                  <a:srgbClr val="437066"/>
                </a:solidFill>
                <a:latin typeface="Kanit Light"/>
                <a:ea typeface="Kanit Light"/>
                <a:cs typeface="Kanit Light"/>
                <a:sym typeface="Kanit Light"/>
              </a:rPr>
              <a:t>Sentinel-1</a:t>
            </a:r>
            <a:endParaRPr b="0" i="0" sz="1050" u="none" cap="none" strike="noStrike">
              <a:solidFill>
                <a:srgbClr val="4370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6"/>
          <p:cNvSpPr/>
          <p:nvPr/>
        </p:nvSpPr>
        <p:spPr>
          <a:xfrm>
            <a:off x="677987" y="2122289"/>
            <a:ext cx="1614785" cy="50140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  <a:buClr>
                <a:srgbClr val="2C3249"/>
              </a:buClr>
              <a:buSzPts val="850"/>
              <a:buFont typeface="Martel Sans"/>
              <a:buNone/>
            </a:pPr>
            <a:r>
              <a:rPr b="0" i="0" lang="en-US" sz="850" u="none" cap="none" strike="noStrike">
                <a:solidFill>
                  <a:srgbClr val="2C3249"/>
                </a:solidFill>
                <a:latin typeface="Martel Sans"/>
                <a:ea typeface="Martel Sans"/>
                <a:cs typeface="Martel Sans"/>
                <a:sym typeface="Martel Sans"/>
              </a:rPr>
              <a:t>Radar imagery; penetrates clouds. Useful for flood extent and land-surface changes.</a:t>
            </a:r>
            <a:endParaRPr b="0" i="0" sz="8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61" name="Google Shape;61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15865" y="1726555"/>
            <a:ext cx="1921371" cy="1021854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6"/>
          <p:cNvSpPr/>
          <p:nvPr/>
        </p:nvSpPr>
        <p:spPr>
          <a:xfrm>
            <a:off x="2697733" y="1851273"/>
            <a:ext cx="1614785" cy="1726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C3249"/>
              </a:buClr>
              <a:buSzPts val="1050"/>
              <a:buFont typeface="Kanit Light"/>
              <a:buNone/>
            </a:pPr>
            <a:r>
              <a:rPr b="0" i="0" lang="en-US" sz="1050" u="none" cap="none" strike="noStrike">
                <a:solidFill>
                  <a:srgbClr val="437066"/>
                </a:solidFill>
                <a:latin typeface="Kanit Light"/>
                <a:ea typeface="Kanit Light"/>
                <a:cs typeface="Kanit Light"/>
                <a:sym typeface="Kanit Light"/>
              </a:rPr>
              <a:t>Sentinel-2</a:t>
            </a:r>
            <a:endParaRPr b="0" i="0" sz="1050" u="none" cap="none" strike="noStrike">
              <a:solidFill>
                <a:srgbClr val="4370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6"/>
          <p:cNvSpPr/>
          <p:nvPr/>
        </p:nvSpPr>
        <p:spPr>
          <a:xfrm>
            <a:off x="2697733" y="2122289"/>
            <a:ext cx="1614785" cy="50140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  <a:buClr>
                <a:srgbClr val="2C3249"/>
              </a:buClr>
              <a:buSzPts val="850"/>
              <a:buFont typeface="Martel Sans"/>
              <a:buNone/>
            </a:pPr>
            <a:r>
              <a:rPr b="0" i="0" lang="en-US" sz="850" u="none" cap="none" strike="noStrike">
                <a:solidFill>
                  <a:srgbClr val="2C3249"/>
                </a:solidFill>
                <a:latin typeface="Martel Sans"/>
                <a:ea typeface="Martel Sans"/>
                <a:cs typeface="Martel Sans"/>
                <a:sym typeface="Martel Sans"/>
              </a:rPr>
              <a:t>Optical imagery for vegetation, crop conditions, land cover, and water analysis.</a:t>
            </a:r>
            <a:endParaRPr b="0" i="0" sz="8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64" name="Google Shape;64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96119" y="2846784"/>
            <a:ext cx="1921371" cy="1188988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6"/>
          <p:cNvSpPr/>
          <p:nvPr/>
        </p:nvSpPr>
        <p:spPr>
          <a:xfrm>
            <a:off x="677987" y="2971502"/>
            <a:ext cx="1614785" cy="1726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C3249"/>
              </a:buClr>
              <a:buSzPts val="1050"/>
              <a:buFont typeface="Kanit Light"/>
              <a:buNone/>
            </a:pPr>
            <a:r>
              <a:rPr b="0" i="0" lang="en-US" sz="1050" u="none" cap="none" strike="noStrike">
                <a:solidFill>
                  <a:srgbClr val="437066"/>
                </a:solidFill>
                <a:latin typeface="Kanit Light"/>
                <a:ea typeface="Kanit Light"/>
                <a:cs typeface="Kanit Light"/>
                <a:sym typeface="Kanit Light"/>
              </a:rPr>
              <a:t>Landsat</a:t>
            </a:r>
            <a:endParaRPr b="0" i="0" sz="1050" u="none" cap="none" strike="noStrike">
              <a:solidFill>
                <a:srgbClr val="4370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" name="Google Shape;66;p6"/>
          <p:cNvSpPr/>
          <p:nvPr/>
        </p:nvSpPr>
        <p:spPr>
          <a:xfrm>
            <a:off x="677987" y="3242518"/>
            <a:ext cx="1614785" cy="6685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  <a:buClr>
                <a:srgbClr val="2C3249"/>
              </a:buClr>
              <a:buSzPts val="850"/>
              <a:buFont typeface="Martel Sans"/>
              <a:buNone/>
            </a:pPr>
            <a:r>
              <a:rPr b="0" i="0" lang="en-US" sz="850" u="none" cap="none" strike="noStrike">
                <a:solidFill>
                  <a:srgbClr val="2C3249"/>
                </a:solidFill>
                <a:latin typeface="Martel Sans"/>
                <a:ea typeface="Martel Sans"/>
                <a:cs typeface="Martel Sans"/>
                <a:sym typeface="Martel Sans"/>
              </a:rPr>
              <a:t>Long-term optical and thermal observations for land-cover change and surface temperature.</a:t>
            </a:r>
            <a:endParaRPr b="0" i="0" sz="8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67" name="Google Shape;67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515865" y="2846784"/>
            <a:ext cx="1921371" cy="1188988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6"/>
          <p:cNvSpPr/>
          <p:nvPr/>
        </p:nvSpPr>
        <p:spPr>
          <a:xfrm>
            <a:off x="2697733" y="2971502"/>
            <a:ext cx="1614785" cy="1726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C3249"/>
              </a:buClr>
              <a:buSzPts val="1050"/>
              <a:buFont typeface="Kanit Light"/>
              <a:buNone/>
            </a:pPr>
            <a:r>
              <a:rPr b="0" i="0" lang="en-US" sz="1050" u="none" cap="none" strike="noStrike">
                <a:solidFill>
                  <a:srgbClr val="437066"/>
                </a:solidFill>
                <a:latin typeface="Kanit Light"/>
                <a:ea typeface="Kanit Light"/>
                <a:cs typeface="Kanit Light"/>
                <a:sym typeface="Kanit Light"/>
              </a:rPr>
              <a:t>MODIS &amp; GPM IMERG</a:t>
            </a:r>
            <a:endParaRPr b="0" i="0" sz="1050" u="none" cap="none" strike="noStrike">
              <a:solidFill>
                <a:srgbClr val="4370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69;p6"/>
          <p:cNvSpPr/>
          <p:nvPr/>
        </p:nvSpPr>
        <p:spPr>
          <a:xfrm>
            <a:off x="2697733" y="3242518"/>
            <a:ext cx="1614785" cy="6685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  <a:buClr>
                <a:srgbClr val="2C3249"/>
              </a:buClr>
              <a:buSzPts val="850"/>
              <a:buFont typeface="Martel Sans"/>
              <a:buNone/>
            </a:pPr>
            <a:r>
              <a:rPr b="0" i="0" lang="en-US" sz="850" u="none" cap="none" strike="noStrike">
                <a:solidFill>
                  <a:srgbClr val="2C3249"/>
                </a:solidFill>
                <a:latin typeface="Martel Sans"/>
                <a:ea typeface="Martel Sans"/>
                <a:cs typeface="Martel Sans"/>
                <a:sym typeface="Martel Sans"/>
              </a:rPr>
              <a:t>Broad-area vegetation, temperature, fire indicators, and satellite precipitation estimates.</a:t>
            </a:r>
            <a:endParaRPr b="0" i="0" sz="8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" name="Google Shape;70;p6"/>
          <p:cNvSpPr/>
          <p:nvPr/>
        </p:nvSpPr>
        <p:spPr>
          <a:xfrm>
            <a:off x="4711526" y="1443261"/>
            <a:ext cx="3941118" cy="1726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72D45"/>
              </a:buClr>
              <a:buSzPts val="1050"/>
              <a:buFont typeface="Kanit Light"/>
              <a:buNone/>
            </a:pPr>
            <a:r>
              <a:rPr b="0" i="0" lang="en-US" sz="1050" u="none" cap="none" strike="noStrike">
                <a:solidFill>
                  <a:srgbClr val="437066"/>
                </a:solidFill>
                <a:latin typeface="Kanit Light"/>
                <a:ea typeface="Kanit Light"/>
                <a:cs typeface="Kanit Light"/>
                <a:sym typeface="Kanit Light"/>
              </a:rPr>
              <a:t>Key Platforms &amp; Resources</a:t>
            </a:r>
            <a:endParaRPr b="0" i="0" sz="1050" u="none" cap="none" strike="noStrike">
              <a:solidFill>
                <a:srgbClr val="4370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6"/>
          <p:cNvSpPr/>
          <p:nvPr/>
        </p:nvSpPr>
        <p:spPr>
          <a:xfrm>
            <a:off x="4711526" y="1726555"/>
            <a:ext cx="1921371" cy="1002804"/>
          </a:xfrm>
          <a:prstGeom prst="roundRect">
            <a:avLst>
              <a:gd fmla="val 4627" name="adj"/>
            </a:avLst>
          </a:prstGeom>
          <a:solidFill>
            <a:srgbClr val="DFECE9"/>
          </a:solidFill>
          <a:ln cap="flat" cmpd="sng" w="9525">
            <a:solidFill>
              <a:srgbClr val="C5D2C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6"/>
          <p:cNvSpPr/>
          <p:nvPr/>
        </p:nvSpPr>
        <p:spPr>
          <a:xfrm>
            <a:off x="4826719" y="1841748"/>
            <a:ext cx="1690985" cy="1726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C3249"/>
              </a:buClr>
              <a:buSzPts val="1050"/>
              <a:buFont typeface="Kanit Light"/>
              <a:buNone/>
            </a:pPr>
            <a:r>
              <a:rPr b="0" i="0" lang="en-US" sz="1050" u="none" cap="none" strike="noStrike">
                <a:solidFill>
                  <a:srgbClr val="437066"/>
                </a:solidFill>
                <a:latin typeface="Kanit Light"/>
                <a:ea typeface="Kanit Light"/>
                <a:cs typeface="Kanit Light"/>
                <a:sym typeface="Kanit Light"/>
              </a:rPr>
              <a:t>Copernicus Data Space</a:t>
            </a:r>
            <a:endParaRPr b="0" i="0" sz="1050" u="none" cap="none" strike="noStrike">
              <a:solidFill>
                <a:srgbClr val="4370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6"/>
          <p:cNvSpPr/>
          <p:nvPr/>
        </p:nvSpPr>
        <p:spPr>
          <a:xfrm>
            <a:off x="4826719" y="2112764"/>
            <a:ext cx="1690985" cy="50140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  <a:buClr>
                <a:srgbClr val="2C3249"/>
              </a:buClr>
              <a:buSzPts val="850"/>
              <a:buFont typeface="Martel Sans"/>
              <a:buNone/>
            </a:pPr>
            <a:r>
              <a:rPr b="0" i="0" lang="en-US" sz="850" u="none" cap="none" strike="noStrike">
                <a:solidFill>
                  <a:srgbClr val="2C3249"/>
                </a:solidFill>
                <a:latin typeface="Martel Sans"/>
                <a:ea typeface="Martel Sans"/>
                <a:cs typeface="Martel Sans"/>
                <a:sym typeface="Martel Sans"/>
              </a:rPr>
              <a:t>Free access to Sentinel imagery and tools to view, compare, and download EO products.</a:t>
            </a:r>
            <a:endParaRPr b="0" i="0" sz="8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6"/>
          <p:cNvSpPr/>
          <p:nvPr/>
        </p:nvSpPr>
        <p:spPr>
          <a:xfrm>
            <a:off x="6731273" y="1726555"/>
            <a:ext cx="1921371" cy="1002804"/>
          </a:xfrm>
          <a:prstGeom prst="roundRect">
            <a:avLst>
              <a:gd fmla="val 4627" name="adj"/>
            </a:avLst>
          </a:prstGeom>
          <a:solidFill>
            <a:srgbClr val="DFECE9"/>
          </a:solidFill>
          <a:ln cap="flat" cmpd="sng" w="9525">
            <a:solidFill>
              <a:srgbClr val="C5D2C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6"/>
          <p:cNvSpPr/>
          <p:nvPr/>
        </p:nvSpPr>
        <p:spPr>
          <a:xfrm>
            <a:off x="6846466" y="1841748"/>
            <a:ext cx="1690985" cy="1726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C3249"/>
              </a:buClr>
              <a:buSzPts val="1050"/>
              <a:buFont typeface="Kanit Light"/>
              <a:buNone/>
            </a:pPr>
            <a:r>
              <a:rPr b="0" i="0" lang="en-US" sz="1050" u="none" cap="none" strike="noStrike">
                <a:solidFill>
                  <a:srgbClr val="437066"/>
                </a:solidFill>
                <a:latin typeface="Kanit Light"/>
                <a:ea typeface="Kanit Light"/>
                <a:cs typeface="Kanit Light"/>
                <a:sym typeface="Kanit Light"/>
              </a:rPr>
              <a:t>Google Earth Engine</a:t>
            </a:r>
            <a:endParaRPr b="0" i="0" sz="1050" u="none" cap="none" strike="noStrike">
              <a:solidFill>
                <a:srgbClr val="4370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6"/>
          <p:cNvSpPr/>
          <p:nvPr/>
        </p:nvSpPr>
        <p:spPr>
          <a:xfrm>
            <a:off x="6846466" y="2112764"/>
            <a:ext cx="1690985" cy="50140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  <a:buClr>
                <a:srgbClr val="2C3249"/>
              </a:buClr>
              <a:buSzPts val="850"/>
              <a:buFont typeface="Martel Sans"/>
              <a:buNone/>
            </a:pPr>
            <a:r>
              <a:rPr b="0" i="0" lang="en-US" sz="850" u="none" cap="none" strike="noStrike">
                <a:solidFill>
                  <a:srgbClr val="2C3249"/>
                </a:solidFill>
                <a:latin typeface="Martel Sans"/>
                <a:ea typeface="Martel Sans"/>
                <a:cs typeface="Martel Sans"/>
                <a:sym typeface="Martel Sans"/>
              </a:rPr>
              <a:t>Cloud platform for analysing large satellite datasets without downloading data locally.</a:t>
            </a:r>
            <a:endParaRPr b="0" i="0" sz="8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" name="Google Shape;77;p6"/>
          <p:cNvSpPr/>
          <p:nvPr/>
        </p:nvSpPr>
        <p:spPr>
          <a:xfrm>
            <a:off x="4711526" y="2827734"/>
            <a:ext cx="1921371" cy="1002804"/>
          </a:xfrm>
          <a:prstGeom prst="roundRect">
            <a:avLst>
              <a:gd fmla="val 4627" name="adj"/>
            </a:avLst>
          </a:prstGeom>
          <a:solidFill>
            <a:srgbClr val="DFECE9"/>
          </a:solidFill>
          <a:ln cap="flat" cmpd="sng" w="9525">
            <a:solidFill>
              <a:srgbClr val="C5D2C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p6"/>
          <p:cNvSpPr/>
          <p:nvPr/>
        </p:nvSpPr>
        <p:spPr>
          <a:xfrm>
            <a:off x="4826719" y="2942927"/>
            <a:ext cx="1690985" cy="1726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C3249"/>
              </a:buClr>
              <a:buSzPts val="1050"/>
              <a:buFont typeface="Kanit Light"/>
              <a:buNone/>
            </a:pPr>
            <a:r>
              <a:rPr b="0" i="0" lang="en-US" sz="1050" u="none" cap="none" strike="noStrike">
                <a:solidFill>
                  <a:srgbClr val="437066"/>
                </a:solidFill>
                <a:latin typeface="Kanit Light"/>
                <a:ea typeface="Kanit Light"/>
                <a:cs typeface="Kanit Light"/>
                <a:sym typeface="Kanit Light"/>
              </a:rPr>
              <a:t>USGS EarthExplorer</a:t>
            </a:r>
            <a:endParaRPr b="0" i="0" sz="1050" u="none" cap="none" strike="noStrike">
              <a:solidFill>
                <a:srgbClr val="4370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6"/>
          <p:cNvSpPr/>
          <p:nvPr/>
        </p:nvSpPr>
        <p:spPr>
          <a:xfrm>
            <a:off x="4826719" y="3213943"/>
            <a:ext cx="1690985" cy="3342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  <a:buClr>
                <a:srgbClr val="2C3249"/>
              </a:buClr>
              <a:buSzPts val="850"/>
              <a:buFont typeface="Martel Sans"/>
              <a:buNone/>
            </a:pPr>
            <a:r>
              <a:rPr b="0" i="0" lang="en-US" sz="850" u="none" cap="none" strike="noStrike">
                <a:solidFill>
                  <a:srgbClr val="2C3249"/>
                </a:solidFill>
                <a:latin typeface="Martel Sans"/>
                <a:ea typeface="Martel Sans"/>
                <a:cs typeface="Martel Sans"/>
                <a:sym typeface="Martel Sans"/>
              </a:rPr>
              <a:t>Search and download Landsat imagery and other EO datasets.</a:t>
            </a:r>
            <a:endParaRPr b="0" i="0" sz="8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" name="Google Shape;80;p6"/>
          <p:cNvSpPr/>
          <p:nvPr/>
        </p:nvSpPr>
        <p:spPr>
          <a:xfrm>
            <a:off x="6731273" y="2827734"/>
            <a:ext cx="1921371" cy="1002804"/>
          </a:xfrm>
          <a:prstGeom prst="roundRect">
            <a:avLst>
              <a:gd fmla="val 4627" name="adj"/>
            </a:avLst>
          </a:prstGeom>
          <a:solidFill>
            <a:srgbClr val="DFECE9"/>
          </a:solidFill>
          <a:ln cap="flat" cmpd="sng" w="9525">
            <a:solidFill>
              <a:srgbClr val="C5D2C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6"/>
          <p:cNvSpPr/>
          <p:nvPr/>
        </p:nvSpPr>
        <p:spPr>
          <a:xfrm>
            <a:off x="6846466" y="2942927"/>
            <a:ext cx="1690985" cy="1726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C3249"/>
              </a:buClr>
              <a:buSzPts val="1050"/>
              <a:buFont typeface="Kanit Light"/>
              <a:buNone/>
            </a:pPr>
            <a:r>
              <a:rPr b="0" i="0" lang="en-US" sz="1050" u="none" cap="none" strike="noStrike">
                <a:solidFill>
                  <a:srgbClr val="437066"/>
                </a:solidFill>
                <a:latin typeface="Kanit Light"/>
                <a:ea typeface="Kanit Light"/>
                <a:cs typeface="Kanit Light"/>
                <a:sym typeface="Kanit Light"/>
              </a:rPr>
              <a:t>NASA Earthdata Search</a:t>
            </a:r>
            <a:endParaRPr b="0" i="0" sz="1050" u="none" cap="none" strike="noStrike">
              <a:solidFill>
                <a:srgbClr val="4370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" name="Google Shape;82;p6"/>
          <p:cNvSpPr/>
          <p:nvPr/>
        </p:nvSpPr>
        <p:spPr>
          <a:xfrm>
            <a:off x="6846466" y="3213943"/>
            <a:ext cx="1690985" cy="50140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  <a:buClr>
                <a:srgbClr val="2C3249"/>
              </a:buClr>
              <a:buSzPts val="850"/>
              <a:buFont typeface="Martel Sans"/>
              <a:buNone/>
            </a:pPr>
            <a:r>
              <a:rPr b="0" i="0" lang="en-US" sz="850" u="none" cap="none" strike="noStrike">
                <a:solidFill>
                  <a:srgbClr val="2C3249"/>
                </a:solidFill>
                <a:latin typeface="Martel Sans"/>
                <a:ea typeface="Martel Sans"/>
                <a:cs typeface="Martel Sans"/>
                <a:sym typeface="Martel Sans"/>
              </a:rPr>
              <a:t>Discover and access NASA Earth science datasets and satellite observations.</a:t>
            </a:r>
            <a:endParaRPr b="0" i="0" sz="8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" name="Google Shape;83;p6"/>
          <p:cNvSpPr/>
          <p:nvPr/>
        </p:nvSpPr>
        <p:spPr>
          <a:xfrm>
            <a:off x="4711526" y="3941192"/>
            <a:ext cx="3941118" cy="733723"/>
          </a:xfrm>
          <a:prstGeom prst="roundRect">
            <a:avLst>
              <a:gd fmla="val 6324" name="adj"/>
            </a:avLst>
          </a:prstGeom>
          <a:solidFill>
            <a:srgbClr val="DFEC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84" name="Google Shape;84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821957" y="4080049"/>
            <a:ext cx="138038" cy="11043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6"/>
          <p:cNvSpPr/>
          <p:nvPr/>
        </p:nvSpPr>
        <p:spPr>
          <a:xfrm>
            <a:off x="5070425" y="4057352"/>
            <a:ext cx="3471788" cy="50140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"/>
              <a:buFont typeface="Martel Sans"/>
              <a:buNone/>
            </a:pPr>
            <a:r>
              <a:rPr b="1" i="0" lang="en-US" sz="850" u="none" cap="none" strike="noStrike">
                <a:solidFill>
                  <a:srgbClr val="000000"/>
                </a:solidFill>
                <a:latin typeface="Martel Sans"/>
                <a:ea typeface="Martel Sans"/>
                <a:cs typeface="Martel Sans"/>
                <a:sym typeface="Martel Sans"/>
              </a:rPr>
              <a:t>Key terms:</a:t>
            </a:r>
            <a:r>
              <a:rPr b="0" i="0" lang="en-US" sz="850" u="none" cap="none" strike="noStrike">
                <a:solidFill>
                  <a:srgbClr val="000000"/>
                </a:solidFill>
                <a:latin typeface="Martel Sans"/>
                <a:ea typeface="Martel Sans"/>
                <a:cs typeface="Martel Sans"/>
                <a:sym typeface="Martel Sans"/>
              </a:rPr>
              <a:t> Raster, Spatial resolution, NDVI, Land-surface temperature, Revisit frequency. An indicator is not the same as the phenomenon it estimates.</a:t>
            </a:r>
            <a:endParaRPr b="0" i="0" sz="8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7"/>
          <p:cNvSpPr/>
          <p:nvPr/>
        </p:nvSpPr>
        <p:spPr>
          <a:xfrm>
            <a:off x="496121" y="341125"/>
            <a:ext cx="3209100" cy="193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72D45"/>
              </a:buClr>
              <a:buSzPts val="1200"/>
              <a:buFont typeface="Kanit Light"/>
              <a:buNone/>
            </a:pPr>
            <a:r>
              <a:rPr b="1" i="0" lang="en-US" sz="1200" u="none" cap="none" strike="noStrike">
                <a:solidFill>
                  <a:srgbClr val="437066"/>
                </a:solidFill>
                <a:latin typeface="Kanit"/>
                <a:ea typeface="Kanit"/>
                <a:cs typeface="Kanit"/>
                <a:sym typeface="Kanit"/>
              </a:rPr>
              <a:t>Weather, Rainfall &amp; Climate Datasets</a:t>
            </a:r>
            <a:endParaRPr b="1" i="0" sz="1200" u="none" cap="none" strike="noStrike">
              <a:solidFill>
                <a:srgbClr val="4370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7"/>
          <p:cNvSpPr/>
          <p:nvPr/>
        </p:nvSpPr>
        <p:spPr>
          <a:xfrm>
            <a:off x="496125" y="650575"/>
            <a:ext cx="6203700" cy="14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C3249"/>
              </a:buClr>
              <a:buSzPts val="450"/>
              <a:buFont typeface="Martel Sans"/>
              <a:buNone/>
            </a:pPr>
            <a:r>
              <a:rPr b="0" i="0" lang="en-US" sz="850" u="none" cap="none" strike="noStrike">
                <a:solidFill>
                  <a:srgbClr val="2C3249"/>
                </a:solidFill>
                <a:latin typeface="Martel Sans"/>
                <a:ea typeface="Martel Sans"/>
                <a:cs typeface="Martel Sans"/>
                <a:sym typeface="Martel Sans"/>
              </a:rPr>
              <a:t>These sources serve different time horizons and questions. Choosing the wrong dataset for your question — for example, using a weather forecast to assess 2050 climate risk — produces unreliable results. Always check time step, geographic resolution, variables, validation, licence, and uncertainty.</a:t>
            </a:r>
            <a:endParaRPr b="0" i="0" sz="8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93" name="Google Shape;93;p7"/>
          <p:cNvPicPr preferRelativeResize="0"/>
          <p:nvPr/>
        </p:nvPicPr>
        <p:blipFill rotWithShape="1">
          <a:blip r:embed="rId3">
            <a:alphaModFix/>
          </a:blip>
          <a:srcRect b="0" l="11634" r="6203" t="0"/>
          <a:stretch/>
        </p:blipFill>
        <p:spPr>
          <a:xfrm>
            <a:off x="4209225" y="1329525"/>
            <a:ext cx="4789374" cy="3278776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7"/>
          <p:cNvSpPr/>
          <p:nvPr/>
        </p:nvSpPr>
        <p:spPr>
          <a:xfrm>
            <a:off x="574183" y="1401079"/>
            <a:ext cx="832200" cy="7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249"/>
              </a:buClr>
              <a:buSzPts val="450"/>
              <a:buFont typeface="Kanit Light"/>
              <a:buNone/>
            </a:pPr>
            <a:r>
              <a:rPr b="0" i="0" lang="en-US" sz="850" u="none" cap="none" strike="noStrike">
                <a:solidFill>
                  <a:srgbClr val="2C3249"/>
                </a:solidFill>
                <a:latin typeface="Kanit Light"/>
                <a:ea typeface="Kanit Light"/>
                <a:cs typeface="Kanit Light"/>
                <a:sym typeface="Kanit Light"/>
              </a:rPr>
              <a:t>01</a:t>
            </a:r>
            <a:endParaRPr b="0" i="0" sz="8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7"/>
          <p:cNvSpPr/>
          <p:nvPr/>
        </p:nvSpPr>
        <p:spPr>
          <a:xfrm>
            <a:off x="574177" y="1526853"/>
            <a:ext cx="2238000" cy="9600"/>
          </a:xfrm>
          <a:prstGeom prst="rect">
            <a:avLst/>
          </a:prstGeom>
          <a:solidFill>
            <a:srgbClr val="4370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96" name="Google Shape;96;p7"/>
          <p:cNvSpPr/>
          <p:nvPr/>
        </p:nvSpPr>
        <p:spPr>
          <a:xfrm>
            <a:off x="574175" y="1602289"/>
            <a:ext cx="1396500" cy="14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C3249"/>
              </a:buClr>
              <a:buSzPts val="600"/>
              <a:buFont typeface="Kanit Light"/>
              <a:buNone/>
            </a:pPr>
            <a:r>
              <a:rPr b="1" i="0" lang="en-US" sz="1000" u="none" cap="none" strike="noStrike">
                <a:solidFill>
                  <a:srgbClr val="437066"/>
                </a:solidFill>
                <a:latin typeface="Kanit"/>
                <a:ea typeface="Kanit"/>
                <a:cs typeface="Kanit"/>
                <a:sym typeface="Kanit"/>
              </a:rPr>
              <a:t>Open-Meteo</a:t>
            </a:r>
            <a:endParaRPr b="1" i="0" sz="1000" u="none" cap="none" strike="noStrike">
              <a:solidFill>
                <a:srgbClr val="4370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7"/>
          <p:cNvSpPr/>
          <p:nvPr/>
        </p:nvSpPr>
        <p:spPr>
          <a:xfrm>
            <a:off x="574175" y="1806371"/>
            <a:ext cx="3425100" cy="7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249"/>
              </a:buClr>
              <a:buSzPts val="450"/>
              <a:buFont typeface="Martel Sans"/>
              <a:buNone/>
            </a:pPr>
            <a:r>
              <a:rPr b="0" i="0" lang="en-US" sz="850" u="none" cap="none" strike="noStrike">
                <a:solidFill>
                  <a:srgbClr val="2C3249"/>
                </a:solidFill>
                <a:latin typeface="Martel Sans"/>
                <a:ea typeface="Martel Sans"/>
                <a:cs typeface="Martel Sans"/>
                <a:sym typeface="Martel Sans"/>
              </a:rPr>
              <a:t>Forecast and historical weather APIs; easiest way to connect a prototype to weather data quickly.</a:t>
            </a:r>
            <a:endParaRPr b="0" i="0" sz="8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7"/>
          <p:cNvSpPr/>
          <p:nvPr/>
        </p:nvSpPr>
        <p:spPr>
          <a:xfrm>
            <a:off x="574175" y="2187669"/>
            <a:ext cx="724200" cy="14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249"/>
              </a:buClr>
              <a:buSzPts val="450"/>
              <a:buFont typeface="Kanit Light"/>
              <a:buNone/>
            </a:pPr>
            <a:r>
              <a:rPr b="0" i="0" lang="en-US" sz="850" u="none" cap="none" strike="noStrike">
                <a:solidFill>
                  <a:srgbClr val="2C3249"/>
                </a:solidFill>
                <a:latin typeface="Kanit Light"/>
                <a:ea typeface="Kanit Light"/>
                <a:cs typeface="Kanit Light"/>
                <a:sym typeface="Kanit Light"/>
              </a:rPr>
              <a:t>02</a:t>
            </a:r>
            <a:endParaRPr b="0" i="0" sz="8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7"/>
          <p:cNvSpPr/>
          <p:nvPr/>
        </p:nvSpPr>
        <p:spPr>
          <a:xfrm flipH="1" rot="10800000">
            <a:off x="574226" y="2386135"/>
            <a:ext cx="2764800" cy="9600"/>
          </a:xfrm>
          <a:prstGeom prst="rect">
            <a:avLst/>
          </a:prstGeom>
          <a:solidFill>
            <a:srgbClr val="4370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00" name="Google Shape;100;p7"/>
          <p:cNvSpPr/>
          <p:nvPr/>
        </p:nvSpPr>
        <p:spPr>
          <a:xfrm>
            <a:off x="574225" y="2420497"/>
            <a:ext cx="1828500" cy="193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C3249"/>
              </a:buClr>
              <a:buSzPts val="600"/>
              <a:buFont typeface="Kanit Light"/>
              <a:buNone/>
            </a:pPr>
            <a:r>
              <a:rPr b="1" i="0" lang="en-US" sz="1000" u="none" cap="none" strike="noStrike">
                <a:solidFill>
                  <a:srgbClr val="437066"/>
                </a:solidFill>
                <a:latin typeface="Kanit"/>
                <a:ea typeface="Kanit"/>
                <a:cs typeface="Kanit"/>
                <a:sym typeface="Kanit"/>
              </a:rPr>
              <a:t>Copernicus CDS &amp; ERA5</a:t>
            </a:r>
            <a:endParaRPr b="1" i="0" sz="1000" u="none" cap="none" strike="noStrike">
              <a:solidFill>
                <a:srgbClr val="4370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7"/>
          <p:cNvSpPr/>
          <p:nvPr/>
        </p:nvSpPr>
        <p:spPr>
          <a:xfrm>
            <a:off x="574225" y="2602039"/>
            <a:ext cx="3587100" cy="193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C3249"/>
              </a:buClr>
              <a:buSzPts val="450"/>
              <a:buFont typeface="Martel Sans"/>
              <a:buNone/>
            </a:pPr>
            <a:r>
              <a:rPr b="0" i="0" lang="en-US" sz="850" u="none" cap="none" strike="noStrike">
                <a:solidFill>
                  <a:srgbClr val="2C3249"/>
                </a:solidFill>
                <a:latin typeface="Martel Sans"/>
                <a:ea typeface="Martel Sans"/>
                <a:cs typeface="Martel Sans"/>
                <a:sym typeface="Martel Sans"/>
              </a:rPr>
              <a:t>Portal for climate datasets, reanalysis, and long-range climate projections.</a:t>
            </a:r>
            <a:endParaRPr b="0" i="0" sz="8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7"/>
          <p:cNvSpPr/>
          <p:nvPr/>
        </p:nvSpPr>
        <p:spPr>
          <a:xfrm>
            <a:off x="574217" y="3017685"/>
            <a:ext cx="472200" cy="7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249"/>
              </a:buClr>
              <a:buSzPts val="450"/>
              <a:buFont typeface="Kanit Light"/>
              <a:buNone/>
            </a:pPr>
            <a:r>
              <a:rPr b="0" i="0" lang="en-US" sz="850" u="none" cap="none" strike="noStrike">
                <a:solidFill>
                  <a:srgbClr val="2C3249"/>
                </a:solidFill>
                <a:latin typeface="Kanit Light"/>
                <a:ea typeface="Kanit Light"/>
                <a:cs typeface="Kanit Light"/>
                <a:sym typeface="Kanit Light"/>
              </a:rPr>
              <a:t>03</a:t>
            </a:r>
            <a:endParaRPr b="0" i="0" sz="8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7"/>
          <p:cNvSpPr/>
          <p:nvPr/>
        </p:nvSpPr>
        <p:spPr>
          <a:xfrm flipH="1" rot="10800000">
            <a:off x="574223" y="3138182"/>
            <a:ext cx="2764800" cy="9600"/>
          </a:xfrm>
          <a:prstGeom prst="rect">
            <a:avLst/>
          </a:prstGeom>
          <a:solidFill>
            <a:srgbClr val="4370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04" name="Google Shape;104;p7"/>
          <p:cNvSpPr/>
          <p:nvPr/>
        </p:nvSpPr>
        <p:spPr>
          <a:xfrm>
            <a:off x="574219" y="3199097"/>
            <a:ext cx="4060500" cy="96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C3249"/>
              </a:buClr>
              <a:buSzPts val="600"/>
              <a:buFont typeface="Kanit Light"/>
              <a:buNone/>
            </a:pPr>
            <a:r>
              <a:rPr b="1" i="0" lang="en-US" sz="1000" u="none" cap="none" strike="noStrike">
                <a:solidFill>
                  <a:srgbClr val="437066"/>
                </a:solidFill>
                <a:latin typeface="Kanit"/>
                <a:ea typeface="Kanit"/>
                <a:cs typeface="Kanit"/>
                <a:sym typeface="Kanit"/>
              </a:rPr>
              <a:t>CHIRPS &amp; GPM IMERG</a:t>
            </a:r>
            <a:endParaRPr b="1" i="0" sz="1000" u="none" cap="none" strike="noStrike">
              <a:solidFill>
                <a:srgbClr val="4370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7"/>
          <p:cNvSpPr/>
          <p:nvPr/>
        </p:nvSpPr>
        <p:spPr>
          <a:xfrm>
            <a:off x="574225" y="3418504"/>
            <a:ext cx="2902800" cy="26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249"/>
              </a:buClr>
              <a:buSzPts val="450"/>
              <a:buFont typeface="Martel Sans"/>
              <a:buNone/>
            </a:pPr>
            <a:r>
              <a:rPr b="0" i="0" lang="en-US" sz="850" u="none" cap="none" strike="noStrike">
                <a:solidFill>
                  <a:srgbClr val="2C3249"/>
                </a:solidFill>
                <a:latin typeface="Martel Sans"/>
                <a:ea typeface="Martel Sans"/>
                <a:cs typeface="Martel Sans"/>
                <a:sym typeface="Martel Sans"/>
              </a:rPr>
              <a:t>Long-term rainfall datasets combining satellite and station data; ideal for drought and variability analysis.</a:t>
            </a:r>
            <a:endParaRPr b="0" i="0" sz="8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7"/>
          <p:cNvSpPr/>
          <p:nvPr/>
        </p:nvSpPr>
        <p:spPr>
          <a:xfrm>
            <a:off x="574232" y="3754427"/>
            <a:ext cx="226200" cy="19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249"/>
              </a:buClr>
              <a:buSzPts val="450"/>
              <a:buFont typeface="Kanit Light"/>
              <a:buNone/>
            </a:pPr>
            <a:r>
              <a:rPr b="0" i="0" lang="en-US" sz="850" u="none" cap="none" strike="noStrike">
                <a:solidFill>
                  <a:srgbClr val="2C3249"/>
                </a:solidFill>
                <a:latin typeface="Kanit Light"/>
                <a:ea typeface="Kanit Light"/>
                <a:cs typeface="Kanit Light"/>
                <a:sym typeface="Kanit Light"/>
              </a:rPr>
              <a:t>04</a:t>
            </a:r>
            <a:endParaRPr b="0" i="0" sz="8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7"/>
          <p:cNvSpPr/>
          <p:nvPr/>
        </p:nvSpPr>
        <p:spPr>
          <a:xfrm flipH="1" rot="10800000">
            <a:off x="574226" y="3960492"/>
            <a:ext cx="2836800" cy="9600"/>
          </a:xfrm>
          <a:prstGeom prst="rect">
            <a:avLst/>
          </a:prstGeom>
          <a:solidFill>
            <a:srgbClr val="4370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08" name="Google Shape;108;p7"/>
          <p:cNvSpPr/>
          <p:nvPr/>
        </p:nvSpPr>
        <p:spPr>
          <a:xfrm>
            <a:off x="574226" y="4030933"/>
            <a:ext cx="2206500" cy="96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C3249"/>
              </a:buClr>
              <a:buSzPts val="600"/>
              <a:buFont typeface="Kanit Light"/>
              <a:buNone/>
            </a:pPr>
            <a:r>
              <a:rPr b="1" i="0" lang="en-US" sz="1000" u="none" cap="none" strike="noStrike">
                <a:solidFill>
                  <a:srgbClr val="437066"/>
                </a:solidFill>
                <a:latin typeface="Kanit"/>
                <a:ea typeface="Kanit"/>
                <a:cs typeface="Kanit"/>
                <a:sym typeface="Kanit"/>
              </a:rPr>
              <a:t>FAO WaPOR &amp; World Bank Portal</a:t>
            </a:r>
            <a:endParaRPr b="1" i="0" sz="1000" u="none" cap="none" strike="noStrike">
              <a:solidFill>
                <a:srgbClr val="4370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7"/>
          <p:cNvSpPr/>
          <p:nvPr/>
        </p:nvSpPr>
        <p:spPr>
          <a:xfrm>
            <a:off x="574225" y="4236454"/>
            <a:ext cx="2764800" cy="3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249"/>
              </a:buClr>
              <a:buSzPts val="450"/>
              <a:buFont typeface="Martel Sans"/>
              <a:buNone/>
            </a:pPr>
            <a:r>
              <a:rPr b="0" i="0" lang="en-US" sz="850" u="none" cap="none" strike="noStrike">
                <a:solidFill>
                  <a:srgbClr val="2C3249"/>
                </a:solidFill>
                <a:latin typeface="Martel Sans"/>
                <a:ea typeface="Martel Sans"/>
                <a:cs typeface="Martel Sans"/>
                <a:sym typeface="Martel Sans"/>
              </a:rPr>
              <a:t>Remote-sensing water productivity data and country-level climate risk profiles.</a:t>
            </a:r>
            <a:endParaRPr b="0" i="0" sz="8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8"/>
          <p:cNvSpPr/>
          <p:nvPr/>
        </p:nvSpPr>
        <p:spPr>
          <a:xfrm>
            <a:off x="496122" y="341125"/>
            <a:ext cx="3722400" cy="193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72D45"/>
              </a:buClr>
              <a:buSzPts val="1200"/>
              <a:buFont typeface="Kanit Light"/>
              <a:buNone/>
            </a:pPr>
            <a:r>
              <a:rPr b="0" i="0" lang="en-US" sz="1200" u="none" cap="none" strike="noStrike">
                <a:solidFill>
                  <a:srgbClr val="437066"/>
                </a:solidFill>
                <a:latin typeface="Kanit Light"/>
                <a:ea typeface="Kanit Light"/>
                <a:cs typeface="Kanit Light"/>
                <a:sym typeface="Kanit Light"/>
              </a:rPr>
              <a:t>APIs: Connecting Climate Data to Your Application</a:t>
            </a:r>
            <a:endParaRPr b="0" i="0" sz="1200" u="none" cap="none" strike="noStrike">
              <a:solidFill>
                <a:srgbClr val="4370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8"/>
          <p:cNvSpPr/>
          <p:nvPr/>
        </p:nvSpPr>
        <p:spPr>
          <a:xfrm>
            <a:off x="513450" y="628325"/>
            <a:ext cx="6888000" cy="49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C3249"/>
              </a:buClr>
              <a:buSzPts val="450"/>
              <a:buFont typeface="Martel Sans"/>
              <a:buNone/>
            </a:pPr>
            <a:r>
              <a:rPr b="0" i="0" lang="en-US" sz="850" u="none" cap="none" strike="noStrike">
                <a:solidFill>
                  <a:srgbClr val="2C3249"/>
                </a:solidFill>
                <a:latin typeface="Martel Sans"/>
                <a:ea typeface="Martel Sans"/>
                <a:cs typeface="Martel Sans"/>
                <a:sym typeface="Martel Sans"/>
              </a:rPr>
              <a:t>An API (Application Programming Interface) is a defined way for one software system to request data or an action from another. Think of it as a service counter: your application submits a request with agreed parameters, and the service returns structured data — or an error.</a:t>
            </a:r>
            <a:endParaRPr b="0" i="0" sz="8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17" name="Google Shape;117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69887" y="1354677"/>
            <a:ext cx="5260977" cy="2367403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8"/>
          <p:cNvSpPr/>
          <p:nvPr/>
        </p:nvSpPr>
        <p:spPr>
          <a:xfrm>
            <a:off x="2162379" y="1442886"/>
            <a:ext cx="920700" cy="142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C3249"/>
              </a:buClr>
              <a:buSzPts val="871"/>
              <a:buFont typeface="Kanit Light"/>
              <a:buNone/>
            </a:pPr>
            <a:r>
              <a:rPr b="0" i="0" lang="en-US" sz="871" u="none" cap="none" strike="noStrike">
                <a:solidFill>
                  <a:srgbClr val="2C3249"/>
                </a:solidFill>
                <a:latin typeface="Kanit Light"/>
                <a:ea typeface="Kanit Light"/>
                <a:cs typeface="Kanit Light"/>
                <a:sym typeface="Kanit Light"/>
              </a:rPr>
              <a:t>Request</a:t>
            </a:r>
            <a:endParaRPr b="0" i="0" sz="871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8"/>
          <p:cNvSpPr/>
          <p:nvPr/>
        </p:nvSpPr>
        <p:spPr>
          <a:xfrm>
            <a:off x="2162379" y="1625628"/>
            <a:ext cx="920700" cy="17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C3249"/>
              </a:buClr>
              <a:buSzPts val="710"/>
              <a:buFont typeface="Martel Sans"/>
              <a:buNone/>
            </a:pPr>
            <a:r>
              <a:rPr b="0" i="0" lang="en-US" sz="710" u="none" cap="none" strike="noStrike">
                <a:solidFill>
                  <a:srgbClr val="2C3249"/>
                </a:solidFill>
                <a:latin typeface="Martel Sans"/>
                <a:ea typeface="Martel Sans"/>
                <a:cs typeface="Martel Sans"/>
                <a:sym typeface="Martel Sans"/>
              </a:rPr>
              <a:t>Send location, date, and variable</a:t>
            </a:r>
            <a:endParaRPr b="0" i="0" sz="71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8"/>
          <p:cNvSpPr/>
          <p:nvPr/>
        </p:nvSpPr>
        <p:spPr>
          <a:xfrm>
            <a:off x="3072920" y="3257027"/>
            <a:ext cx="925800" cy="142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C3249"/>
              </a:buClr>
              <a:buSzPts val="871"/>
              <a:buFont typeface="Kanit Light"/>
              <a:buNone/>
            </a:pPr>
            <a:r>
              <a:rPr b="0" i="0" lang="en-US" sz="871" u="none" cap="none" strike="noStrike">
                <a:solidFill>
                  <a:srgbClr val="2C3249"/>
                </a:solidFill>
                <a:latin typeface="Kanit Light"/>
                <a:ea typeface="Kanit Light"/>
                <a:cs typeface="Kanit Light"/>
                <a:sym typeface="Kanit Light"/>
              </a:rPr>
              <a:t>API Service</a:t>
            </a:r>
            <a:endParaRPr b="0" i="0" sz="871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8"/>
          <p:cNvSpPr/>
          <p:nvPr/>
        </p:nvSpPr>
        <p:spPr>
          <a:xfrm>
            <a:off x="3072920" y="3439769"/>
            <a:ext cx="925800" cy="17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C3249"/>
              </a:buClr>
              <a:buSzPts val="710"/>
              <a:buFont typeface="Martel Sans"/>
              <a:buNone/>
            </a:pPr>
            <a:r>
              <a:rPr b="0" i="0" lang="en-US" sz="710" u="none" cap="none" strike="noStrike">
                <a:solidFill>
                  <a:srgbClr val="2C3249"/>
                </a:solidFill>
                <a:latin typeface="Martel Sans"/>
                <a:ea typeface="Martel Sans"/>
                <a:cs typeface="Martel Sans"/>
                <a:sym typeface="Martel Sans"/>
              </a:rPr>
              <a:t>Retrieve or compute climate data</a:t>
            </a:r>
            <a:endParaRPr b="0" i="0" sz="71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8"/>
          <p:cNvSpPr/>
          <p:nvPr/>
        </p:nvSpPr>
        <p:spPr>
          <a:xfrm>
            <a:off x="3973344" y="1434825"/>
            <a:ext cx="920700" cy="142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C3249"/>
              </a:buClr>
              <a:buSzPts val="871"/>
              <a:buFont typeface="Kanit Light"/>
              <a:buNone/>
            </a:pPr>
            <a:r>
              <a:rPr b="0" i="0" lang="en-US" sz="871" u="none" cap="none" strike="noStrike">
                <a:solidFill>
                  <a:srgbClr val="2C3249"/>
                </a:solidFill>
                <a:latin typeface="Kanit Light"/>
                <a:ea typeface="Kanit Light"/>
                <a:cs typeface="Kanit Light"/>
                <a:sym typeface="Kanit Light"/>
              </a:rPr>
              <a:t>Response</a:t>
            </a:r>
            <a:endParaRPr b="0" i="0" sz="871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8"/>
          <p:cNvSpPr/>
          <p:nvPr/>
        </p:nvSpPr>
        <p:spPr>
          <a:xfrm>
            <a:off x="3973344" y="1617566"/>
            <a:ext cx="920700" cy="17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C3249"/>
              </a:buClr>
              <a:buSzPts val="710"/>
              <a:buFont typeface="Martel Sans"/>
              <a:buNone/>
            </a:pPr>
            <a:r>
              <a:rPr b="0" i="0" lang="en-US" sz="710" u="none" cap="none" strike="noStrike">
                <a:solidFill>
                  <a:srgbClr val="2C3249"/>
                </a:solidFill>
                <a:latin typeface="Martel Sans"/>
                <a:ea typeface="Martel Sans"/>
                <a:cs typeface="Martel Sans"/>
                <a:sym typeface="Martel Sans"/>
              </a:rPr>
              <a:t>Return structured JSON or CSV</a:t>
            </a:r>
            <a:endParaRPr b="0" i="0" sz="71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8"/>
          <p:cNvSpPr/>
          <p:nvPr/>
        </p:nvSpPr>
        <p:spPr>
          <a:xfrm>
            <a:off x="4883884" y="3214346"/>
            <a:ext cx="920700" cy="142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C3249"/>
              </a:buClr>
              <a:buSzPts val="871"/>
              <a:buFont typeface="Kanit Light"/>
              <a:buNone/>
            </a:pPr>
            <a:r>
              <a:rPr b="0" i="0" lang="en-US" sz="871" u="none" cap="none" strike="noStrike">
                <a:solidFill>
                  <a:srgbClr val="2C3249"/>
                </a:solidFill>
                <a:latin typeface="Kanit Light"/>
                <a:ea typeface="Kanit Light"/>
                <a:cs typeface="Kanit Light"/>
                <a:sym typeface="Kanit Light"/>
              </a:rPr>
              <a:t>User Interface</a:t>
            </a:r>
            <a:endParaRPr b="0" i="0" sz="871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8"/>
          <p:cNvSpPr/>
          <p:nvPr/>
        </p:nvSpPr>
        <p:spPr>
          <a:xfrm>
            <a:off x="4883881" y="3397080"/>
            <a:ext cx="1175700" cy="19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C3249"/>
              </a:buClr>
              <a:buSzPts val="710"/>
              <a:buFont typeface="Martel Sans"/>
              <a:buNone/>
            </a:pPr>
            <a:r>
              <a:rPr b="0" i="0" lang="en-US" sz="710" u="none" cap="none" strike="noStrike">
                <a:solidFill>
                  <a:srgbClr val="2C3249"/>
                </a:solidFill>
                <a:latin typeface="Martel Sans"/>
                <a:ea typeface="Martel Sans"/>
                <a:cs typeface="Martel Sans"/>
                <a:sym typeface="Martel Sans"/>
              </a:rPr>
              <a:t>Display forecast, alert, or recommendation</a:t>
            </a:r>
            <a:endParaRPr b="0" i="0" sz="71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8"/>
          <p:cNvSpPr/>
          <p:nvPr/>
        </p:nvSpPr>
        <p:spPr>
          <a:xfrm>
            <a:off x="390975" y="3861363"/>
            <a:ext cx="3026400" cy="1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72D45"/>
              </a:buClr>
              <a:buSzPts val="1093"/>
              <a:buFont typeface="Kanit Light"/>
              <a:buNone/>
            </a:pPr>
            <a:r>
              <a:rPr b="0" i="0" lang="en-US" sz="1093" u="none" cap="none" strike="noStrike">
                <a:solidFill>
                  <a:srgbClr val="437066"/>
                </a:solidFill>
                <a:latin typeface="Kanit Light"/>
                <a:ea typeface="Kanit Light"/>
                <a:cs typeface="Kanit Light"/>
                <a:sym typeface="Kanit Light"/>
              </a:rPr>
              <a:t>Critical Checks Before Using Any API</a:t>
            </a:r>
            <a:endParaRPr b="0" i="0" sz="1093" u="none" cap="none" strike="noStrike">
              <a:solidFill>
                <a:srgbClr val="4370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8"/>
          <p:cNvSpPr/>
          <p:nvPr/>
        </p:nvSpPr>
        <p:spPr>
          <a:xfrm>
            <a:off x="390975" y="4143225"/>
            <a:ext cx="6813900" cy="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166550" lvl="0" marL="1665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C3249"/>
              </a:buClr>
              <a:buSzPts val="820"/>
              <a:buFont typeface="Martel Sans"/>
              <a:buChar char="•"/>
            </a:pPr>
            <a:r>
              <a:rPr b="0" i="0" lang="en-US" sz="820" u="none" cap="none" strike="noStrike">
                <a:solidFill>
                  <a:srgbClr val="2C3249"/>
                </a:solidFill>
                <a:latin typeface="Martel Sans"/>
                <a:ea typeface="Martel Sans"/>
                <a:cs typeface="Martel Sans"/>
                <a:sym typeface="Martel Sans"/>
              </a:rPr>
              <a:t>Verify timestamps and units match your use case</a:t>
            </a:r>
            <a:r>
              <a:rPr lang="en-US" sz="82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| </a:t>
            </a:r>
            <a:r>
              <a:rPr b="0" i="0" lang="en-US" sz="820" u="none" cap="none" strike="noStrike">
                <a:solidFill>
                  <a:srgbClr val="2C3249"/>
                </a:solidFill>
                <a:latin typeface="Martel Sans"/>
                <a:ea typeface="Martel Sans"/>
                <a:cs typeface="Martel Sans"/>
                <a:sym typeface="Martel Sans"/>
              </a:rPr>
              <a:t>Confirm location coverage and model limitations</a:t>
            </a:r>
            <a:endParaRPr b="0" i="0" sz="82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66550" lvl="0" marL="1665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C3249"/>
              </a:buClr>
              <a:buSzPts val="820"/>
              <a:buFont typeface="Martel Sans"/>
              <a:buChar char="•"/>
            </a:pPr>
            <a:r>
              <a:rPr b="0" i="0" lang="en-US" sz="820" u="none" cap="none" strike="noStrike">
                <a:solidFill>
                  <a:srgbClr val="2C3249"/>
                </a:solidFill>
                <a:latin typeface="Martel Sans"/>
                <a:ea typeface="Martel Sans"/>
                <a:cs typeface="Martel Sans"/>
                <a:sym typeface="Martel Sans"/>
              </a:rPr>
              <a:t>Implement error handling for missing or failed responses</a:t>
            </a:r>
            <a:r>
              <a:rPr lang="en-US" sz="82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|  </a:t>
            </a:r>
            <a:r>
              <a:rPr b="0" i="0" lang="en-US" sz="820" u="none" cap="none" strike="noStrike">
                <a:solidFill>
                  <a:srgbClr val="2C3249"/>
                </a:solidFill>
                <a:latin typeface="Martel Sans"/>
                <a:ea typeface="Martel Sans"/>
                <a:cs typeface="Martel Sans"/>
                <a:sym typeface="Martel Sans"/>
              </a:rPr>
              <a:t>A successful API response does not prove forecast accuracy for health or agricultural decisions</a:t>
            </a:r>
            <a:endParaRPr b="0" i="0" sz="82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9"/>
          <p:cNvSpPr/>
          <p:nvPr/>
        </p:nvSpPr>
        <p:spPr>
          <a:xfrm>
            <a:off x="496119" y="417165"/>
            <a:ext cx="8151763" cy="3815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72D45"/>
              </a:buClr>
              <a:buSzPts val="2400"/>
              <a:buFont typeface="Kanit Light"/>
              <a:buNone/>
            </a:pPr>
            <a:r>
              <a:rPr b="0" i="0" lang="en-US" sz="2400" u="none" cap="none" strike="noStrike">
                <a:solidFill>
                  <a:srgbClr val="272D45"/>
                </a:solidFill>
                <a:latin typeface="Kanit Light"/>
                <a:ea typeface="Kanit Light"/>
                <a:cs typeface="Kanit Light"/>
                <a:sym typeface="Kanit Light"/>
              </a:rPr>
              <a:t>Climate AI: What Can You Actually Build?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9"/>
          <p:cNvSpPr/>
          <p:nvPr/>
        </p:nvSpPr>
        <p:spPr>
          <a:xfrm>
            <a:off x="496119" y="1039044"/>
            <a:ext cx="8151763" cy="58154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Clr>
                <a:srgbClr val="2C3249"/>
              </a:buClr>
              <a:buSzPts val="950"/>
              <a:buFont typeface="Martel Sans"/>
              <a:buNone/>
            </a:pPr>
            <a:r>
              <a:rPr b="0" i="0" lang="en-US" sz="950" u="none" cap="none" strike="noStrike">
                <a:solidFill>
                  <a:srgbClr val="2C3249"/>
                </a:solidFill>
                <a:latin typeface="Martel Sans"/>
                <a:ea typeface="Martel Sans"/>
                <a:cs typeface="Martel Sans"/>
                <a:sym typeface="Martel Sans"/>
              </a:rPr>
              <a:t>AI is not one technology. Choose the method based on the output your user needs and the evidence available to support it. </a:t>
            </a:r>
            <a:r>
              <a:rPr b="1" i="0" lang="en-US" sz="950" u="none" cap="none" strike="noStrike">
                <a:solidFill>
                  <a:srgbClr val="2C3249"/>
                </a:solidFill>
                <a:latin typeface="Martel Sans"/>
                <a:ea typeface="Martel Sans"/>
                <a:cs typeface="Martel Sans"/>
                <a:sym typeface="Martel Sans"/>
              </a:rPr>
              <a:t>Not every climate problem needs machine learning.</a:t>
            </a:r>
            <a:r>
              <a:rPr b="0" i="0" lang="en-US" sz="950" u="none" cap="none" strike="noStrike">
                <a:solidFill>
                  <a:srgbClr val="2C3249"/>
                </a:solidFill>
                <a:latin typeface="Martel Sans"/>
                <a:ea typeface="Martel Sans"/>
                <a:cs typeface="Martel Sans"/>
                <a:sym typeface="Martel Sans"/>
              </a:rPr>
              <a:t> A well-designed rule, reliable dataset, and clear interface may be more useful than an unvalidated predictive model.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35" name="Google Shape;135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6119" y="1755800"/>
            <a:ext cx="423490" cy="423490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9"/>
          <p:cNvSpPr/>
          <p:nvPr/>
        </p:nvSpPr>
        <p:spPr>
          <a:xfrm>
            <a:off x="1069851" y="1755800"/>
            <a:ext cx="1351508" cy="38144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C3249"/>
              </a:buClr>
              <a:buSzPts val="1200"/>
              <a:buFont typeface="Kanit Light"/>
              <a:buNone/>
            </a:pPr>
            <a:r>
              <a:rPr b="0" i="0" lang="en-US" sz="1200" u="none" cap="none" strike="noStrike">
                <a:solidFill>
                  <a:srgbClr val="437066"/>
                </a:solidFill>
                <a:latin typeface="Kanit Light"/>
                <a:ea typeface="Kanit Light"/>
                <a:cs typeface="Kanit Light"/>
                <a:sym typeface="Kanit Light"/>
              </a:rPr>
              <a:t>Rules-Based &amp; Statistical Systems</a:t>
            </a:r>
            <a:endParaRPr b="0" i="0" sz="1200" u="none" cap="none" strike="noStrike">
              <a:solidFill>
                <a:srgbClr val="4370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9"/>
          <p:cNvSpPr/>
          <p:nvPr/>
        </p:nvSpPr>
        <p:spPr>
          <a:xfrm>
            <a:off x="1069851" y="2260079"/>
            <a:ext cx="1351500" cy="213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Clr>
                <a:srgbClr val="2C3249"/>
              </a:buClr>
              <a:buSzPts val="950"/>
              <a:buFont typeface="Martel Sans"/>
              <a:buNone/>
            </a:pPr>
            <a:r>
              <a:rPr b="0" i="0" lang="en-US" sz="950" u="none" cap="none" strike="noStrike">
                <a:solidFill>
                  <a:srgbClr val="2C3249"/>
                </a:solidFill>
                <a:latin typeface="Martel Sans"/>
                <a:ea typeface="Martel Sans"/>
                <a:cs typeface="Martel Sans"/>
                <a:sym typeface="Martel Sans"/>
              </a:rPr>
              <a:t>Apply predefined thresholds or expert-approved conditions. Generate an alert when rainfall crosses a defined limit. Analyse trends and weather–health associations. </a:t>
            </a:r>
            <a:r>
              <a:rPr b="1" i="0" lang="en-US" sz="950" u="none" cap="none" strike="noStrike">
                <a:solidFill>
                  <a:srgbClr val="2C3249"/>
                </a:solidFill>
                <a:latin typeface="Martel Sans"/>
                <a:ea typeface="Martel Sans"/>
                <a:cs typeface="Martel Sans"/>
                <a:sym typeface="Martel Sans"/>
              </a:rPr>
              <a:t>Often the most appropriate starting point.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38" name="Google Shape;138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571601" y="1755800"/>
            <a:ext cx="423490" cy="42349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9"/>
          <p:cNvSpPr/>
          <p:nvPr/>
        </p:nvSpPr>
        <p:spPr>
          <a:xfrm>
            <a:off x="3145334" y="1755800"/>
            <a:ext cx="1351508" cy="38144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C3249"/>
              </a:buClr>
              <a:buSzPts val="1200"/>
              <a:buFont typeface="Kanit Light"/>
              <a:buNone/>
            </a:pPr>
            <a:r>
              <a:rPr b="0" i="0" lang="en-US" sz="1200" u="none" cap="none" strike="noStrike">
                <a:solidFill>
                  <a:srgbClr val="437066"/>
                </a:solidFill>
                <a:latin typeface="Kanit Light"/>
                <a:ea typeface="Kanit Light"/>
                <a:cs typeface="Kanit Light"/>
                <a:sym typeface="Kanit Light"/>
              </a:rPr>
              <a:t>Machine Learning &amp; Computer Vision</a:t>
            </a:r>
            <a:endParaRPr b="0" i="0" sz="1200" u="none" cap="none" strike="noStrike">
              <a:solidFill>
                <a:srgbClr val="4370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9"/>
          <p:cNvSpPr/>
          <p:nvPr/>
        </p:nvSpPr>
        <p:spPr>
          <a:xfrm>
            <a:off x="3145334" y="2248807"/>
            <a:ext cx="1351500" cy="213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Clr>
                <a:srgbClr val="2C3249"/>
              </a:buClr>
              <a:buSzPts val="950"/>
              <a:buFont typeface="Martel Sans"/>
              <a:buNone/>
            </a:pPr>
            <a:r>
              <a:rPr b="0" i="0" lang="en-US" sz="950" u="none" cap="none" strike="noStrike">
                <a:solidFill>
                  <a:srgbClr val="2C3249"/>
                </a:solidFill>
                <a:latin typeface="Martel Sans"/>
                <a:ea typeface="Martel Sans"/>
                <a:cs typeface="Martel Sans"/>
                <a:sym typeface="Martel Sans"/>
              </a:rPr>
              <a:t>Learns patterns from historical examples to predict or classify outcomes. Classify land cover from satellite imagery or estimate a defined crop-stress risk — only when appropriate training and validation data exist.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41" name="Google Shape;141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647084" y="1755800"/>
            <a:ext cx="423490" cy="423490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9"/>
          <p:cNvSpPr/>
          <p:nvPr/>
        </p:nvSpPr>
        <p:spPr>
          <a:xfrm>
            <a:off x="5220816" y="1733256"/>
            <a:ext cx="1351500" cy="572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C3249"/>
              </a:buClr>
              <a:buSzPts val="1200"/>
              <a:buFont typeface="Kanit Light"/>
              <a:buNone/>
            </a:pPr>
            <a:r>
              <a:rPr b="0" i="0" lang="en-US" sz="1200" u="none" cap="none" strike="noStrike">
                <a:solidFill>
                  <a:srgbClr val="437066"/>
                </a:solidFill>
                <a:latin typeface="Kanit Light"/>
                <a:ea typeface="Kanit Light"/>
                <a:cs typeface="Kanit Light"/>
                <a:sym typeface="Kanit Light"/>
              </a:rPr>
              <a:t>LLMs &amp; Retrieval-Augmented Generation (RAG)</a:t>
            </a:r>
            <a:endParaRPr b="0" i="0" sz="1200" u="none" cap="none" strike="noStrike">
              <a:solidFill>
                <a:srgbClr val="4370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9"/>
          <p:cNvSpPr/>
          <p:nvPr/>
        </p:nvSpPr>
        <p:spPr>
          <a:xfrm>
            <a:off x="5220816" y="2580432"/>
            <a:ext cx="1351500" cy="2326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Clr>
                <a:srgbClr val="2C3249"/>
              </a:buClr>
              <a:buSzPts val="950"/>
              <a:buFont typeface="Martel Sans"/>
              <a:buNone/>
            </a:pPr>
            <a:r>
              <a:rPr b="0" i="0" lang="en-US" sz="950" u="none" cap="none" strike="noStrike">
                <a:solidFill>
                  <a:srgbClr val="2C3249"/>
                </a:solidFill>
                <a:latin typeface="Martel Sans"/>
                <a:ea typeface="Martel Sans"/>
                <a:cs typeface="Martel Sans"/>
                <a:sym typeface="Martel Sans"/>
              </a:rPr>
              <a:t>Generate accessible explanations of climate alerts or answer farmer questions using approved extension materials. RAG grounds AI responses in a curated knowledge base, reducing hallucination risk for advisory use cases.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44" name="Google Shape;144;p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22566" y="1755800"/>
            <a:ext cx="423565" cy="423565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9"/>
          <p:cNvSpPr/>
          <p:nvPr/>
        </p:nvSpPr>
        <p:spPr>
          <a:xfrm>
            <a:off x="7296373" y="1755800"/>
            <a:ext cx="1351508" cy="38144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C3249"/>
              </a:buClr>
              <a:buSzPts val="1200"/>
              <a:buFont typeface="Kanit Light"/>
              <a:buNone/>
            </a:pPr>
            <a:r>
              <a:rPr b="0" i="0" lang="en-US" sz="1200" u="none" cap="none" strike="noStrike">
                <a:solidFill>
                  <a:srgbClr val="437066"/>
                </a:solidFill>
                <a:latin typeface="Kanit Light"/>
                <a:ea typeface="Kanit Light"/>
                <a:cs typeface="Kanit Light"/>
                <a:sym typeface="Kanit Light"/>
              </a:rPr>
              <a:t>GeoAI &amp; Hybrid Systems</a:t>
            </a:r>
            <a:endParaRPr b="0" i="0" sz="1200" u="none" cap="none" strike="noStrike">
              <a:solidFill>
                <a:srgbClr val="4370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9"/>
          <p:cNvSpPr/>
          <p:nvPr/>
        </p:nvSpPr>
        <p:spPr>
          <a:xfrm>
            <a:off x="7296373" y="2271351"/>
            <a:ext cx="1351500" cy="213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Clr>
                <a:srgbClr val="2C3249"/>
              </a:buClr>
              <a:buSzPts val="950"/>
              <a:buFont typeface="Martel Sans"/>
              <a:buNone/>
            </a:pPr>
            <a:r>
              <a:rPr b="0" i="0" lang="en-US" sz="950" u="none" cap="none" strike="noStrike">
                <a:solidFill>
                  <a:srgbClr val="2C3249"/>
                </a:solidFill>
                <a:latin typeface="Martel Sans"/>
                <a:ea typeface="Martel Sans"/>
                <a:cs typeface="Martel Sans"/>
                <a:sym typeface="Martel Sans"/>
              </a:rPr>
              <a:t>Apply AI to location-based data to map drought indicators or vulnerability. Hybrid systems combine forecasts, expert rules, statistical models, and AI to convert weather information into reviewed, user-friendly advisories.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0"/>
          <p:cNvSpPr/>
          <p:nvPr/>
        </p:nvSpPr>
        <p:spPr>
          <a:xfrm>
            <a:off x="496044" y="479502"/>
            <a:ext cx="8151900" cy="38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72D45"/>
              </a:buClr>
              <a:buSzPts val="2400"/>
              <a:buFont typeface="Kanit Light"/>
              <a:buNone/>
            </a:pPr>
            <a:r>
              <a:rPr b="0" i="0" lang="en-US" sz="1800" u="none" cap="none" strike="noStrike">
                <a:solidFill>
                  <a:srgbClr val="437066"/>
                </a:solidFill>
                <a:latin typeface="Kanit Light"/>
                <a:ea typeface="Kanit Light"/>
                <a:cs typeface="Kanit Light"/>
                <a:sym typeface="Kanit Light"/>
              </a:rPr>
              <a:t>Worked Examples: Two Team Prototypes</a:t>
            </a:r>
            <a:endParaRPr b="0" i="0" sz="1800" u="none" cap="none" strike="noStrike">
              <a:solidFill>
                <a:srgbClr val="4370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10"/>
          <p:cNvSpPr/>
          <p:nvPr/>
        </p:nvSpPr>
        <p:spPr>
          <a:xfrm>
            <a:off x="496119" y="996330"/>
            <a:ext cx="8151763" cy="3876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Clr>
                <a:srgbClr val="2C3249"/>
              </a:buClr>
              <a:buSzPts val="950"/>
              <a:buFont typeface="Martel Sans"/>
              <a:buNone/>
            </a:pPr>
            <a:r>
              <a:rPr b="0" i="0" lang="en-US" sz="950" u="none" cap="none" strike="noStrike">
                <a:solidFill>
                  <a:srgbClr val="2C3249"/>
                </a:solidFill>
                <a:latin typeface="Martel Sans"/>
                <a:ea typeface="Martel Sans"/>
                <a:cs typeface="Martel Sans"/>
                <a:sym typeface="Martel Sans"/>
              </a:rPr>
              <a:t>Both teams should use real data where practical. If a component is simulated or manually entered, label it explicitly. A narrow, transparent demonstration is stronger than a complex workflow whose outputs cannot be verified.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10"/>
          <p:cNvSpPr/>
          <p:nvPr/>
        </p:nvSpPr>
        <p:spPr>
          <a:xfrm>
            <a:off x="408236" y="1519238"/>
            <a:ext cx="4102745" cy="3249811"/>
          </a:xfrm>
          <a:prstGeom prst="roundRect">
            <a:avLst>
              <a:gd fmla="val 2705" name="adj"/>
            </a:avLst>
          </a:prstGeom>
          <a:solidFill>
            <a:srgbClr val="4370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10"/>
          <p:cNvSpPr/>
          <p:nvPr/>
        </p:nvSpPr>
        <p:spPr>
          <a:xfrm>
            <a:off x="530275" y="1639416"/>
            <a:ext cx="3858667" cy="19072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Kanit Light"/>
              <a:buNone/>
            </a:pPr>
            <a:r>
              <a:rPr b="0" i="0" lang="en-US" sz="1200" u="none" cap="none" strike="noStrike">
                <a:solidFill>
                  <a:srgbClr val="FFFFFF"/>
                </a:solidFill>
                <a:latin typeface="Kanit Light"/>
                <a:ea typeface="Kanit Light"/>
                <a:cs typeface="Kanit Light"/>
                <a:sym typeface="Kanit Light"/>
              </a:rPr>
              <a:t>Team 1: Clim4Health — Weather &amp; Health Surveillance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10"/>
          <p:cNvSpPr/>
          <p:nvPr/>
        </p:nvSpPr>
        <p:spPr>
          <a:xfrm>
            <a:off x="530275" y="1950318"/>
            <a:ext cx="3858667" cy="3876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50"/>
              <a:buFont typeface="Martel Sans"/>
              <a:buNone/>
            </a:pPr>
            <a:r>
              <a:rPr b="1" i="0" lang="en-US" sz="950" u="none" cap="none" strike="noStrike">
                <a:solidFill>
                  <a:srgbClr val="FFFFFF"/>
                </a:solidFill>
                <a:latin typeface="Martel Sans"/>
                <a:ea typeface="Martel Sans"/>
                <a:cs typeface="Martel Sans"/>
                <a:sym typeface="Martel Sans"/>
              </a:rPr>
              <a:t>Objective:</a:t>
            </a:r>
            <a:r>
              <a:rPr b="0" i="0" lang="en-US" sz="950" u="none" cap="none" strike="noStrike">
                <a:solidFill>
                  <a:srgbClr val="FFFFFF"/>
                </a:solidFill>
                <a:latin typeface="Martel Sans"/>
                <a:ea typeface="Martel Sans"/>
                <a:cs typeface="Martel Sans"/>
                <a:sym typeface="Martel Sans"/>
              </a:rPr>
              <a:t> Demonstrate how weather information could support a clearly defined, expert-reviewed health information workflow.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10"/>
          <p:cNvSpPr/>
          <p:nvPr/>
        </p:nvSpPr>
        <p:spPr>
          <a:xfrm>
            <a:off x="530275" y="2446139"/>
            <a:ext cx="3858667" cy="13312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193040" lvl="0" marL="193040" marR="0" rtl="0"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50"/>
              <a:buFont typeface="Calibri"/>
              <a:buAutoNum type="arabicPeriod"/>
            </a:pPr>
            <a:r>
              <a:rPr b="0" i="0" lang="en-US" sz="950" u="none" cap="none" strike="noStrike">
                <a:solidFill>
                  <a:srgbClr val="FFFFFF"/>
                </a:solidFill>
                <a:latin typeface="Martel Sans"/>
                <a:ea typeface="Martel Sans"/>
                <a:cs typeface="Martel Sans"/>
                <a:sym typeface="Martel Sans"/>
              </a:rPr>
              <a:t>Retrieve weather data for a defined location using Open-Meteo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93040" lvl="0" marL="193040" marR="0" rtl="0"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50"/>
              <a:buFont typeface="Calibri"/>
              <a:buAutoNum type="arabicPeriod"/>
            </a:pPr>
            <a:r>
              <a:rPr b="0" i="0" lang="en-US" sz="950" u="none" cap="none" strike="noStrike">
                <a:solidFill>
                  <a:srgbClr val="FFFFFF"/>
                </a:solidFill>
                <a:latin typeface="Martel Sans"/>
                <a:ea typeface="Martel Sans"/>
                <a:cs typeface="Martel Sans"/>
                <a:sym typeface="Martel Sans"/>
              </a:rPr>
              <a:t>Display current conditions or forecast with source and timestamp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93040" lvl="0" marL="193040" marR="0" rtl="0"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50"/>
              <a:buFont typeface="Calibri"/>
              <a:buAutoNum type="arabicPeriod"/>
            </a:pPr>
            <a:r>
              <a:rPr b="0" i="0" lang="en-US" sz="950" u="none" cap="none" strike="noStrike">
                <a:solidFill>
                  <a:srgbClr val="FFFFFF"/>
                </a:solidFill>
                <a:latin typeface="Martel Sans"/>
                <a:ea typeface="Martel Sans"/>
                <a:cs typeface="Martel Sans"/>
                <a:sym typeface="Martel Sans"/>
              </a:rPr>
              <a:t>Apply a clearly defined rule or approved health guidance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93040" lvl="0" marL="193040" marR="0" rtl="0"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50"/>
              <a:buFont typeface="Calibri"/>
              <a:buAutoNum type="arabicPeriod"/>
            </a:pPr>
            <a:r>
              <a:rPr b="0" i="0" lang="en-US" sz="950" u="none" cap="none" strike="noStrike">
                <a:solidFill>
                  <a:srgbClr val="FFFFFF"/>
                </a:solidFill>
                <a:latin typeface="Martel Sans"/>
                <a:ea typeface="Martel Sans"/>
                <a:cs typeface="Martel Sans"/>
                <a:sym typeface="Martel Sans"/>
              </a:rPr>
              <a:t>Show the relevant message and the action a user can take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93040" lvl="0" marL="193040" marR="0" rtl="0"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50"/>
              <a:buFont typeface="Calibri"/>
              <a:buAutoNum type="arabicPeriod"/>
            </a:pPr>
            <a:r>
              <a:rPr b="0" i="0" lang="en-US" sz="950" u="none" cap="none" strike="noStrike">
                <a:solidFill>
                  <a:srgbClr val="FFFFFF"/>
                </a:solidFill>
                <a:latin typeface="Martel Sans"/>
                <a:ea typeface="Martel Sans"/>
                <a:cs typeface="Martel Sans"/>
                <a:sym typeface="Martel Sans"/>
              </a:rPr>
              <a:t>Test whether users understand the message and its limitations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10"/>
          <p:cNvSpPr/>
          <p:nvPr/>
        </p:nvSpPr>
        <p:spPr>
          <a:xfrm>
            <a:off x="530275" y="3885530"/>
            <a:ext cx="3858667" cy="3876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50"/>
              <a:buFont typeface="Martel Sans"/>
              <a:buNone/>
            </a:pPr>
            <a:r>
              <a:rPr b="0" i="0" lang="en-US" sz="950" u="none" cap="none" strike="noStrike">
                <a:solidFill>
                  <a:srgbClr val="FFFFFF"/>
                </a:solidFill>
                <a:latin typeface="Martel Sans"/>
                <a:ea typeface="Martel Sans"/>
                <a:cs typeface="Martel Sans"/>
                <a:sym typeface="Martel Sans"/>
              </a:rPr>
              <a:t>A working weather dashboard does not establish the ability to predict disease outbreaks or diagnose individuals.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10"/>
          <p:cNvSpPr/>
          <p:nvPr/>
        </p:nvSpPr>
        <p:spPr>
          <a:xfrm>
            <a:off x="4725665" y="1639416"/>
            <a:ext cx="3926979" cy="19072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72D45"/>
              </a:buClr>
              <a:buSzPts val="1200"/>
              <a:buFont typeface="Kanit Light"/>
              <a:buNone/>
            </a:pPr>
            <a:r>
              <a:rPr b="0" i="0" lang="en-US" sz="1200" u="none" cap="none" strike="noStrike">
                <a:solidFill>
                  <a:srgbClr val="272D45"/>
                </a:solidFill>
                <a:latin typeface="Kanit Light"/>
                <a:ea typeface="Kanit Light"/>
                <a:cs typeface="Kanit Light"/>
                <a:sym typeface="Kanit Light"/>
              </a:rPr>
              <a:t>Team 2: GeoFem-Climate — GeoAI &amp; Agricultural Advisory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10"/>
          <p:cNvSpPr/>
          <p:nvPr/>
        </p:nvSpPr>
        <p:spPr>
          <a:xfrm>
            <a:off x="4725665" y="1950318"/>
            <a:ext cx="3926979" cy="3876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Clr>
                <a:srgbClr val="2C3249"/>
              </a:buClr>
              <a:buSzPts val="950"/>
              <a:buFont typeface="Martel Sans"/>
              <a:buNone/>
            </a:pPr>
            <a:r>
              <a:rPr b="1" i="0" lang="en-US" sz="950" u="none" cap="none" strike="noStrike">
                <a:solidFill>
                  <a:srgbClr val="2C3249"/>
                </a:solidFill>
                <a:latin typeface="Martel Sans"/>
                <a:ea typeface="Martel Sans"/>
                <a:cs typeface="Martel Sans"/>
                <a:sym typeface="Martel Sans"/>
              </a:rPr>
              <a:t>Objective:</a:t>
            </a:r>
            <a:r>
              <a:rPr b="0" i="0" lang="en-US" sz="950" u="none" cap="none" strike="noStrike">
                <a:solidFill>
                  <a:srgbClr val="2C3249"/>
                </a:solidFill>
                <a:latin typeface="Martel Sans"/>
                <a:ea typeface="Martel Sans"/>
                <a:cs typeface="Martel Sans"/>
                <a:sym typeface="Martel Sans"/>
              </a:rPr>
              <a:t> Demonstrate how a geospatial indicator can be linked to credible, locally relevant agricultural guidance.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10"/>
          <p:cNvSpPr/>
          <p:nvPr/>
        </p:nvSpPr>
        <p:spPr>
          <a:xfrm>
            <a:off x="4725665" y="2446139"/>
            <a:ext cx="3926979" cy="152511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193040" lvl="0" marL="193040" marR="0" rtl="0"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Clr>
                <a:srgbClr val="2C3249"/>
              </a:buClr>
              <a:buSzPts val="950"/>
              <a:buFont typeface="Calibri"/>
              <a:buAutoNum type="arabicPeriod"/>
            </a:pPr>
            <a:r>
              <a:rPr b="0" i="0" lang="en-US" sz="950" u="none" cap="none" strike="noStrike">
                <a:solidFill>
                  <a:srgbClr val="2C3249"/>
                </a:solidFill>
                <a:latin typeface="Martel Sans"/>
                <a:ea typeface="Martel Sans"/>
                <a:cs typeface="Martel Sans"/>
                <a:sym typeface="Martel Sans"/>
              </a:rPr>
              <a:t>Choose one location, crop, and agricultural decision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93040" lvl="0" marL="193040" marR="0" rtl="0"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Clr>
                <a:srgbClr val="2C3249"/>
              </a:buClr>
              <a:buSzPts val="950"/>
              <a:buFont typeface="Calibri"/>
              <a:buAutoNum type="arabicPeriod"/>
            </a:pPr>
            <a:r>
              <a:rPr b="0" i="0" lang="en-US" sz="950" u="none" cap="none" strike="noStrike">
                <a:solidFill>
                  <a:srgbClr val="2C3249"/>
                </a:solidFill>
                <a:latin typeface="Martel Sans"/>
                <a:ea typeface="Martel Sans"/>
                <a:cs typeface="Martel Sans"/>
                <a:sym typeface="Martel Sans"/>
              </a:rPr>
              <a:t>Explore suitable Sentinel imagery or an existing geospatial dataset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93040" lvl="0" marL="193040" marR="0" rtl="0"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Clr>
                <a:srgbClr val="2C3249"/>
              </a:buClr>
              <a:buSzPts val="950"/>
              <a:buFont typeface="Calibri"/>
              <a:buAutoNum type="arabicPeriod"/>
            </a:pPr>
            <a:r>
              <a:rPr b="0" i="0" lang="en-US" sz="950" u="none" cap="none" strike="noStrike">
                <a:solidFill>
                  <a:srgbClr val="2C3249"/>
                </a:solidFill>
                <a:latin typeface="Martel Sans"/>
                <a:ea typeface="Martel Sans"/>
                <a:cs typeface="Martel Sans"/>
                <a:sym typeface="Martel Sans"/>
              </a:rPr>
              <a:t>Display one interpretable indicator, map layer, or risk category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93040" lvl="0" marL="193040" marR="0" rtl="0"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Clr>
                <a:srgbClr val="2C3249"/>
              </a:buClr>
              <a:buSzPts val="950"/>
              <a:buFont typeface="Calibri"/>
              <a:buAutoNum type="arabicPeriod"/>
            </a:pPr>
            <a:r>
              <a:rPr b="0" i="0" lang="en-US" sz="950" u="none" cap="none" strike="noStrike">
                <a:solidFill>
                  <a:srgbClr val="2C3249"/>
                </a:solidFill>
                <a:latin typeface="Martel Sans"/>
                <a:ea typeface="Martel Sans"/>
                <a:cs typeface="Martel Sans"/>
                <a:sym typeface="Martel Sans"/>
              </a:rPr>
              <a:t>Connect location and context to a curated agricultural knowledge base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93040" lvl="0" marL="193040" marR="0" rtl="0"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Clr>
                <a:srgbClr val="2C3249"/>
              </a:buClr>
              <a:buSzPts val="950"/>
              <a:buFont typeface="Calibri"/>
              <a:buAutoNum type="arabicPeriod"/>
            </a:pPr>
            <a:r>
              <a:rPr b="0" i="0" lang="en-US" sz="950" u="none" cap="none" strike="noStrike">
                <a:solidFill>
                  <a:srgbClr val="2C3249"/>
                </a:solidFill>
                <a:latin typeface="Martel Sans"/>
                <a:ea typeface="Martel Sans"/>
                <a:cs typeface="Martel Sans"/>
                <a:sym typeface="Martel Sans"/>
              </a:rPr>
              <a:t>Show an advisory with its source, limitations, and context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10"/>
          <p:cNvSpPr/>
          <p:nvPr/>
        </p:nvSpPr>
        <p:spPr>
          <a:xfrm>
            <a:off x="4725665" y="4079379"/>
            <a:ext cx="3926979" cy="58154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Clr>
                <a:srgbClr val="2C3249"/>
              </a:buClr>
              <a:buSzPts val="950"/>
              <a:buFont typeface="Martel Sans"/>
              <a:buNone/>
            </a:pPr>
            <a:r>
              <a:rPr b="0" i="0" lang="en-US" sz="950" u="none" cap="none" strike="noStrike">
                <a:solidFill>
                  <a:srgbClr val="2C3249"/>
                </a:solidFill>
                <a:latin typeface="Martel Sans"/>
                <a:ea typeface="Martel Sans"/>
                <a:cs typeface="Martel Sans"/>
                <a:sym typeface="Martel Sans"/>
              </a:rPr>
              <a:t>A satellite-derived indicator and chatbot response do not automatically constitute a validated farm-level climate-risk prediction.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1"/>
          <p:cNvSpPr/>
          <p:nvPr/>
        </p:nvSpPr>
        <p:spPr>
          <a:xfrm>
            <a:off x="496119" y="495821"/>
            <a:ext cx="8151763" cy="38754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72D45"/>
              </a:buClr>
              <a:buSzPts val="2400"/>
              <a:buFont typeface="Kanit Light"/>
              <a:buNone/>
            </a:pPr>
            <a:r>
              <a:rPr b="0" i="0" lang="en-US" sz="2000" u="none" cap="none" strike="noStrike">
                <a:solidFill>
                  <a:srgbClr val="437066"/>
                </a:solidFill>
                <a:latin typeface="Kanit Light"/>
                <a:ea typeface="Kanit Light"/>
                <a:cs typeface="Kanit Light"/>
                <a:sym typeface="Kanit Light"/>
              </a:rPr>
              <a:t>Low-Code, No-Code &amp; Delivery Channels</a:t>
            </a:r>
            <a:endParaRPr b="0" i="0" sz="2000" u="none" cap="none" strike="noStrike">
              <a:solidFill>
                <a:srgbClr val="4370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11"/>
          <p:cNvSpPr/>
          <p:nvPr/>
        </p:nvSpPr>
        <p:spPr>
          <a:xfrm>
            <a:off x="496119" y="1013033"/>
            <a:ext cx="8151900" cy="595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2C3249"/>
              </a:buClr>
              <a:buSzPts val="950"/>
              <a:buFont typeface="Martel Sans"/>
              <a:buNone/>
            </a:pPr>
            <a:r>
              <a:rPr b="0" i="0" lang="en-US" sz="950" u="none" cap="none" strike="noStrike">
                <a:solidFill>
                  <a:srgbClr val="2C3249"/>
                </a:solidFill>
                <a:latin typeface="Martel Sans"/>
                <a:ea typeface="Martel Sans"/>
                <a:cs typeface="Martel Sans"/>
                <a:sym typeface="Martel Sans"/>
              </a:rPr>
              <a:t>No-code means building an application using visual controls without writing code. Low-code uses visual development with some coding where needed. </a:t>
            </a:r>
            <a:r>
              <a:rPr b="1" i="0" lang="en-US" sz="950" u="none" cap="none" strike="noStrike">
                <a:solidFill>
                  <a:srgbClr val="2C3249"/>
                </a:solidFill>
                <a:latin typeface="Martel Sans"/>
                <a:ea typeface="Martel Sans"/>
                <a:cs typeface="Martel Sans"/>
                <a:sym typeface="Martel Sans"/>
              </a:rPr>
              <a:t>Start with a mobile-friendly web page, form, dashboard, or clickable prototype</a:t>
            </a:r>
            <a:r>
              <a:rPr b="0" i="0" lang="en-US" sz="950" u="none" cap="none" strike="noStrike">
                <a:solidFill>
                  <a:srgbClr val="2C3249"/>
                </a:solidFill>
                <a:latin typeface="Martel Sans"/>
                <a:ea typeface="Martel Sans"/>
                <a:cs typeface="Martel Sans"/>
                <a:sym typeface="Martel Sans"/>
              </a:rPr>
              <a:t> if it can test the user need. Build a dedicated app only when the evidence supports it.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70" name="Google Shape;170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6119" y="1866305"/>
            <a:ext cx="248022" cy="248022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11"/>
          <p:cNvSpPr/>
          <p:nvPr/>
        </p:nvSpPr>
        <p:spPr>
          <a:xfrm>
            <a:off x="496119" y="2269331"/>
            <a:ext cx="3998342" cy="19384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C3249"/>
              </a:buClr>
              <a:buSzPts val="1200"/>
              <a:buFont typeface="Kanit Light"/>
              <a:buNone/>
            </a:pPr>
            <a:r>
              <a:rPr b="0" i="0" lang="en-US" sz="1200" u="none" cap="none" strike="noStrike">
                <a:solidFill>
                  <a:srgbClr val="437066"/>
                </a:solidFill>
                <a:latin typeface="Kanit Light"/>
                <a:ea typeface="Kanit Light"/>
                <a:cs typeface="Kanit Light"/>
                <a:sym typeface="Kanit Light"/>
              </a:rPr>
              <a:t>KoboToolbox</a:t>
            </a:r>
            <a:endParaRPr b="0" i="0" sz="1200" u="none" cap="none" strike="noStrike">
              <a:solidFill>
                <a:srgbClr val="4370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11"/>
          <p:cNvSpPr/>
          <p:nvPr/>
        </p:nvSpPr>
        <p:spPr>
          <a:xfrm>
            <a:off x="496119" y="2537594"/>
            <a:ext cx="3998342" cy="396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2C3249"/>
              </a:buClr>
              <a:buSzPts val="950"/>
              <a:buFont typeface="Martel Sans"/>
              <a:buNone/>
            </a:pPr>
            <a:r>
              <a:rPr b="0" i="0" lang="en-US" sz="950" u="none" cap="none" strike="noStrike">
                <a:solidFill>
                  <a:srgbClr val="2C3249"/>
                </a:solidFill>
                <a:latin typeface="Martel Sans"/>
                <a:ea typeface="Martel Sans"/>
                <a:cs typeface="Martel Sans"/>
                <a:sym typeface="Martel Sans"/>
              </a:rPr>
              <a:t>Design surveys, collect field data, and manage submissions — supports offline workflows for farmer feedback and user testing.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73" name="Google Shape;173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49465" y="1866305"/>
            <a:ext cx="248022" cy="248022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11"/>
          <p:cNvSpPr/>
          <p:nvPr/>
        </p:nvSpPr>
        <p:spPr>
          <a:xfrm>
            <a:off x="4649465" y="2269331"/>
            <a:ext cx="3998416" cy="19384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C3249"/>
              </a:buClr>
              <a:buSzPts val="1200"/>
              <a:buFont typeface="Kanit Light"/>
              <a:buNone/>
            </a:pPr>
            <a:r>
              <a:rPr b="0" i="0" lang="en-US" sz="1200" u="none" cap="none" strike="noStrike">
                <a:solidFill>
                  <a:srgbClr val="437066"/>
                </a:solidFill>
                <a:latin typeface="Kanit Light"/>
                <a:ea typeface="Kanit Light"/>
                <a:cs typeface="Kanit Light"/>
                <a:sym typeface="Kanit Light"/>
              </a:rPr>
              <a:t>AppSheet / Power Apps / Glide</a:t>
            </a:r>
            <a:endParaRPr b="0" i="0" sz="1200" u="none" cap="none" strike="noStrike">
              <a:solidFill>
                <a:srgbClr val="4370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11"/>
          <p:cNvSpPr/>
          <p:nvPr/>
        </p:nvSpPr>
        <p:spPr>
          <a:xfrm>
            <a:off x="4649465" y="2537594"/>
            <a:ext cx="3998416" cy="5953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2C3249"/>
              </a:buClr>
              <a:buSzPts val="950"/>
              <a:buFont typeface="Martel Sans"/>
              <a:buNone/>
            </a:pPr>
            <a:r>
              <a:rPr b="0" i="0" lang="en-US" sz="950" u="none" cap="none" strike="noStrike">
                <a:solidFill>
                  <a:srgbClr val="2C3249"/>
                </a:solidFill>
                <a:latin typeface="Martel Sans"/>
                <a:ea typeface="Martel Sans"/>
                <a:cs typeface="Martel Sans"/>
                <a:sym typeface="Martel Sans"/>
              </a:rPr>
              <a:t>Turn structured data into simple mobile or web workflows. Build internal monitoring, reporting, or advisory interfaces without heavy development.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76" name="Google Shape;176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96119" y="3381003"/>
            <a:ext cx="248022" cy="248022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11"/>
          <p:cNvSpPr/>
          <p:nvPr/>
        </p:nvSpPr>
        <p:spPr>
          <a:xfrm>
            <a:off x="496119" y="3784029"/>
            <a:ext cx="3998342" cy="19384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C3249"/>
              </a:buClr>
              <a:buSzPts val="1200"/>
              <a:buFont typeface="Kanit Light"/>
              <a:buNone/>
            </a:pPr>
            <a:r>
              <a:rPr b="0" i="0" lang="en-US" sz="1200" u="none" cap="none" strike="noStrike">
                <a:solidFill>
                  <a:srgbClr val="437066"/>
                </a:solidFill>
                <a:latin typeface="Kanit Light"/>
                <a:ea typeface="Kanit Light"/>
                <a:cs typeface="Kanit Light"/>
                <a:sym typeface="Kanit Light"/>
              </a:rPr>
              <a:t>Figma</a:t>
            </a:r>
            <a:endParaRPr b="0" i="0" sz="1200" u="none" cap="none" strike="noStrike">
              <a:solidFill>
                <a:srgbClr val="4370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11"/>
          <p:cNvSpPr/>
          <p:nvPr/>
        </p:nvSpPr>
        <p:spPr>
          <a:xfrm>
            <a:off x="496119" y="4052292"/>
            <a:ext cx="3998342" cy="396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2C3249"/>
              </a:buClr>
              <a:buSzPts val="950"/>
              <a:buFont typeface="Martel Sans"/>
              <a:buNone/>
            </a:pPr>
            <a:r>
              <a:rPr b="0" i="0" lang="en-US" sz="950" u="none" cap="none" strike="noStrike">
                <a:solidFill>
                  <a:srgbClr val="2C3249"/>
                </a:solidFill>
                <a:latin typeface="Martel Sans"/>
                <a:ea typeface="Martel Sans"/>
                <a:cs typeface="Martel Sans"/>
                <a:sym typeface="Martel Sans"/>
              </a:rPr>
              <a:t>Demonstrate the full user journey with a clickable prototype before building any backend. Essential for validating UX early.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79" name="Google Shape;179;p1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649465" y="3381003"/>
            <a:ext cx="248022" cy="248022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11"/>
          <p:cNvSpPr/>
          <p:nvPr/>
        </p:nvSpPr>
        <p:spPr>
          <a:xfrm>
            <a:off x="4649465" y="3784029"/>
            <a:ext cx="3998416" cy="19384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C3249"/>
              </a:buClr>
              <a:buSzPts val="1200"/>
              <a:buFont typeface="Kanit Light"/>
              <a:buNone/>
            </a:pPr>
            <a:r>
              <a:rPr b="0" i="0" lang="en-US" sz="1200" u="none" cap="none" strike="noStrike">
                <a:solidFill>
                  <a:srgbClr val="437066"/>
                </a:solidFill>
                <a:latin typeface="Kanit Light"/>
                <a:ea typeface="Kanit Light"/>
                <a:cs typeface="Kanit Light"/>
                <a:sym typeface="Kanit Light"/>
              </a:rPr>
              <a:t>n8n &amp; Streamlit</a:t>
            </a:r>
            <a:endParaRPr b="0" i="0" sz="1200" u="none" cap="none" strike="noStrike">
              <a:solidFill>
                <a:srgbClr val="4370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11"/>
          <p:cNvSpPr/>
          <p:nvPr/>
        </p:nvSpPr>
        <p:spPr>
          <a:xfrm>
            <a:off x="4649465" y="4052292"/>
            <a:ext cx="3998416" cy="5953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2C3249"/>
              </a:buClr>
              <a:buSzPts val="950"/>
              <a:buFont typeface="Martel Sans"/>
              <a:buNone/>
            </a:pPr>
            <a:r>
              <a:rPr b="0" i="0" lang="en-US" sz="950" u="none" cap="none" strike="noStrike">
                <a:solidFill>
                  <a:srgbClr val="2C3249"/>
                </a:solidFill>
                <a:latin typeface="Martel Sans"/>
                <a:ea typeface="Martel Sans"/>
                <a:cs typeface="Martel Sans"/>
                <a:sym typeface="Martel Sans"/>
              </a:rPr>
              <a:t>Automate API-to-notification workflows with n8n. Present climate dashboards, maps, or model outputs as interactive web demos with Streamlit.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2"/>
          <p:cNvSpPr/>
          <p:nvPr/>
        </p:nvSpPr>
        <p:spPr>
          <a:xfrm>
            <a:off x="496119" y="341784"/>
            <a:ext cx="8151763" cy="32094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72D45"/>
              </a:buClr>
              <a:buSzPts val="2000"/>
              <a:buFont typeface="Kanit Light"/>
              <a:buNone/>
            </a:pPr>
            <a:r>
              <a:rPr b="0" i="0" lang="en-US" sz="1700" u="none" cap="none" strike="noStrike">
                <a:solidFill>
                  <a:srgbClr val="437066"/>
                </a:solidFill>
                <a:latin typeface="Kanit Light"/>
                <a:ea typeface="Kanit Light"/>
                <a:cs typeface="Kanit Light"/>
                <a:sym typeface="Kanit Light"/>
              </a:rPr>
              <a:t>From Technology Choices to a Testable Prototype</a:t>
            </a:r>
            <a:endParaRPr b="0" i="0" sz="1700" u="none" cap="none" strike="noStrike">
              <a:solidFill>
                <a:srgbClr val="4370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12"/>
          <p:cNvSpPr/>
          <p:nvPr/>
        </p:nvSpPr>
        <p:spPr>
          <a:xfrm>
            <a:off x="496119" y="770845"/>
            <a:ext cx="8151900" cy="3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Clr>
                <a:srgbClr val="2C3249"/>
              </a:buClr>
              <a:buSzPts val="800"/>
              <a:buFont typeface="Martel Sans"/>
              <a:buNone/>
            </a:pPr>
            <a:r>
              <a:rPr b="0" i="0" lang="en-US" sz="900" u="none" cap="none" strike="noStrike">
                <a:solidFill>
                  <a:srgbClr val="2C3249"/>
                </a:solidFill>
                <a:latin typeface="Martel Sans"/>
                <a:ea typeface="Martel Sans"/>
                <a:cs typeface="Martel Sans"/>
                <a:sym typeface="Martel Sans"/>
              </a:rPr>
              <a:t>Use the final part of the clinic to select one approach and define your team's first experiment. A narrow, transparent demonstration is always stronger than an ambitious workflow whose outputs cannot be verified.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12"/>
          <p:cNvSpPr/>
          <p:nvPr/>
        </p:nvSpPr>
        <p:spPr>
          <a:xfrm>
            <a:off x="496119" y="1313929"/>
            <a:ext cx="3950568" cy="16051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72D45"/>
              </a:buClr>
              <a:buSzPts val="1000"/>
              <a:buFont typeface="Kanit Light"/>
              <a:buNone/>
            </a:pPr>
            <a:r>
              <a:rPr b="0" i="0" lang="en-US" sz="1000" u="none" cap="none" strike="noStrike">
                <a:solidFill>
                  <a:srgbClr val="272D45"/>
                </a:solidFill>
                <a:latin typeface="Kanit Light"/>
                <a:ea typeface="Kanit Light"/>
                <a:cs typeface="Kanit Light"/>
                <a:sym typeface="Kanit Light"/>
              </a:rPr>
              <a:t>The Build-Sprint Checklist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12"/>
          <p:cNvSpPr/>
          <p:nvPr/>
        </p:nvSpPr>
        <p:spPr>
          <a:xfrm>
            <a:off x="496119" y="1570137"/>
            <a:ext cx="231130" cy="231130"/>
          </a:xfrm>
          <a:prstGeom prst="roundRect">
            <a:avLst>
              <a:gd fmla="val 18667" name="adj"/>
            </a:avLst>
          </a:prstGeom>
          <a:solidFill>
            <a:srgbClr val="DFECE9"/>
          </a:solidFill>
          <a:ln cap="flat" cmpd="sng" w="9525">
            <a:solidFill>
              <a:srgbClr val="C5D2C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12"/>
          <p:cNvSpPr/>
          <p:nvPr/>
        </p:nvSpPr>
        <p:spPr>
          <a:xfrm>
            <a:off x="534665" y="1589410"/>
            <a:ext cx="154037" cy="19258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249"/>
              </a:buClr>
              <a:buSzPts val="1200"/>
              <a:buFont typeface="Kanit Light"/>
              <a:buNone/>
            </a:pPr>
            <a:r>
              <a:rPr b="0" i="0" lang="en-US" sz="1200" u="none" cap="none" strike="noStrike">
                <a:solidFill>
                  <a:srgbClr val="2C3249"/>
                </a:solidFill>
                <a:latin typeface="Kanit Light"/>
                <a:ea typeface="Kanit Light"/>
                <a:cs typeface="Kanit Light"/>
                <a:sym typeface="Kanit Light"/>
              </a:rPr>
              <a:t>1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12"/>
          <p:cNvSpPr/>
          <p:nvPr/>
        </p:nvSpPr>
        <p:spPr>
          <a:xfrm>
            <a:off x="812304" y="1605409"/>
            <a:ext cx="3634383" cy="16051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C3249"/>
              </a:buClr>
              <a:buSzPts val="1000"/>
              <a:buFont typeface="Kanit Light"/>
              <a:buNone/>
            </a:pPr>
            <a:r>
              <a:rPr b="0" i="0" lang="en-US" sz="1000" u="none" cap="none" strike="noStrike">
                <a:solidFill>
                  <a:srgbClr val="2C3249"/>
                </a:solidFill>
                <a:latin typeface="Kanit Light"/>
                <a:ea typeface="Kanit Light"/>
                <a:cs typeface="Kanit Light"/>
                <a:sym typeface="Kanit Light"/>
              </a:rPr>
              <a:t>Define the user and task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12"/>
          <p:cNvSpPr/>
          <p:nvPr/>
        </p:nvSpPr>
        <p:spPr>
          <a:xfrm>
            <a:off x="812304" y="1850975"/>
            <a:ext cx="3634383" cy="1501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Clr>
                <a:srgbClr val="2C3249"/>
              </a:buClr>
              <a:buSzPts val="800"/>
              <a:buFont typeface="Martel Sans"/>
              <a:buNone/>
            </a:pPr>
            <a:r>
              <a:rPr b="0" i="0" lang="en-US" sz="800" u="none" cap="none" strike="noStrike">
                <a:solidFill>
                  <a:srgbClr val="2C3249"/>
                </a:solidFill>
                <a:latin typeface="Martel Sans"/>
                <a:ea typeface="Martel Sans"/>
                <a:cs typeface="Martel Sans"/>
                <a:sym typeface="Martel Sans"/>
              </a:rPr>
              <a:t>What does the user need to accomplish, and in what situation?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12"/>
          <p:cNvSpPr/>
          <p:nvPr/>
        </p:nvSpPr>
        <p:spPr>
          <a:xfrm>
            <a:off x="496119" y="2171254"/>
            <a:ext cx="231130" cy="231130"/>
          </a:xfrm>
          <a:prstGeom prst="roundRect">
            <a:avLst>
              <a:gd fmla="val 18667" name="adj"/>
            </a:avLst>
          </a:prstGeom>
          <a:solidFill>
            <a:srgbClr val="DFECE9"/>
          </a:solidFill>
          <a:ln cap="flat" cmpd="sng" w="9525">
            <a:solidFill>
              <a:srgbClr val="C5D2C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12"/>
          <p:cNvSpPr/>
          <p:nvPr/>
        </p:nvSpPr>
        <p:spPr>
          <a:xfrm>
            <a:off x="534665" y="2190527"/>
            <a:ext cx="154037" cy="19258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249"/>
              </a:buClr>
              <a:buSzPts val="1200"/>
              <a:buFont typeface="Kanit Light"/>
              <a:buNone/>
            </a:pPr>
            <a:r>
              <a:rPr b="0" i="0" lang="en-US" sz="1200" u="none" cap="none" strike="noStrike">
                <a:solidFill>
                  <a:srgbClr val="2C3249"/>
                </a:solidFill>
                <a:latin typeface="Kanit Light"/>
                <a:ea typeface="Kanit Light"/>
                <a:cs typeface="Kanit Light"/>
                <a:sym typeface="Kanit Light"/>
              </a:rPr>
              <a:t>2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12"/>
          <p:cNvSpPr/>
          <p:nvPr/>
        </p:nvSpPr>
        <p:spPr>
          <a:xfrm>
            <a:off x="812304" y="2206526"/>
            <a:ext cx="3634383" cy="16051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C3249"/>
              </a:buClr>
              <a:buSzPts val="1000"/>
              <a:buFont typeface="Kanit Light"/>
              <a:buNone/>
            </a:pPr>
            <a:r>
              <a:rPr b="0" i="0" lang="en-US" sz="1000" u="none" cap="none" strike="noStrike">
                <a:solidFill>
                  <a:srgbClr val="2C3249"/>
                </a:solidFill>
                <a:latin typeface="Kanit Light"/>
                <a:ea typeface="Kanit Light"/>
                <a:cs typeface="Kanit Light"/>
                <a:sym typeface="Kanit Light"/>
              </a:rPr>
              <a:t>Choose the data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12"/>
          <p:cNvSpPr/>
          <p:nvPr/>
        </p:nvSpPr>
        <p:spPr>
          <a:xfrm>
            <a:off x="812304" y="2452092"/>
            <a:ext cx="3634383" cy="3003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Clr>
                <a:srgbClr val="2C3249"/>
              </a:buClr>
              <a:buSzPts val="800"/>
              <a:buFont typeface="Martel Sans"/>
              <a:buNone/>
            </a:pPr>
            <a:r>
              <a:rPr b="0" i="0" lang="en-US" sz="800" u="none" cap="none" strike="noStrike">
                <a:solidFill>
                  <a:srgbClr val="2C3249"/>
                </a:solidFill>
                <a:latin typeface="Martel Sans"/>
                <a:ea typeface="Martel Sans"/>
                <a:cs typeface="Martel Sans"/>
                <a:sym typeface="Martel Sans"/>
              </a:rPr>
              <a:t>Identify source, variables, time period, geographic resolution, licence, and limitations.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12"/>
          <p:cNvSpPr/>
          <p:nvPr/>
        </p:nvSpPr>
        <p:spPr>
          <a:xfrm>
            <a:off x="496119" y="2922538"/>
            <a:ext cx="231130" cy="231130"/>
          </a:xfrm>
          <a:prstGeom prst="roundRect">
            <a:avLst>
              <a:gd fmla="val 18667" name="adj"/>
            </a:avLst>
          </a:prstGeom>
          <a:solidFill>
            <a:srgbClr val="DFECE9"/>
          </a:solidFill>
          <a:ln cap="flat" cmpd="sng" w="9525">
            <a:solidFill>
              <a:srgbClr val="C5D2C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12"/>
          <p:cNvSpPr/>
          <p:nvPr/>
        </p:nvSpPr>
        <p:spPr>
          <a:xfrm>
            <a:off x="534665" y="2941811"/>
            <a:ext cx="154037" cy="19258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249"/>
              </a:buClr>
              <a:buSzPts val="1200"/>
              <a:buFont typeface="Kanit Light"/>
              <a:buNone/>
            </a:pPr>
            <a:r>
              <a:rPr b="0" i="0" lang="en-US" sz="1200" u="none" cap="none" strike="noStrike">
                <a:solidFill>
                  <a:srgbClr val="2C3249"/>
                </a:solidFill>
                <a:latin typeface="Kanit Light"/>
                <a:ea typeface="Kanit Light"/>
                <a:cs typeface="Kanit Light"/>
                <a:sym typeface="Kanit Light"/>
              </a:rPr>
              <a:t>3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12"/>
          <p:cNvSpPr/>
          <p:nvPr/>
        </p:nvSpPr>
        <p:spPr>
          <a:xfrm>
            <a:off x="812304" y="2957810"/>
            <a:ext cx="3634383" cy="16051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C3249"/>
              </a:buClr>
              <a:buSzPts val="1000"/>
              <a:buFont typeface="Kanit Light"/>
              <a:buNone/>
            </a:pPr>
            <a:r>
              <a:rPr b="0" i="0" lang="en-US" sz="1000" u="none" cap="none" strike="noStrike">
                <a:solidFill>
                  <a:srgbClr val="2C3249"/>
                </a:solidFill>
                <a:latin typeface="Kanit Light"/>
                <a:ea typeface="Kanit Light"/>
                <a:cs typeface="Kanit Light"/>
                <a:sym typeface="Kanit Light"/>
              </a:rPr>
              <a:t>Select the simplest toolchain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12"/>
          <p:cNvSpPr/>
          <p:nvPr/>
        </p:nvSpPr>
        <p:spPr>
          <a:xfrm>
            <a:off x="812304" y="3203377"/>
            <a:ext cx="3634383" cy="3003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Clr>
                <a:srgbClr val="2C3249"/>
              </a:buClr>
              <a:buSzPts val="800"/>
              <a:buFont typeface="Martel Sans"/>
              <a:buNone/>
            </a:pPr>
            <a:r>
              <a:rPr b="0" i="0" lang="en-US" sz="800" u="none" cap="none" strike="noStrike">
                <a:solidFill>
                  <a:srgbClr val="2C3249"/>
                </a:solidFill>
                <a:latin typeface="Martel Sans"/>
                <a:ea typeface="Martel Sans"/>
                <a:cs typeface="Martel Sans"/>
                <a:sym typeface="Martel Sans"/>
              </a:rPr>
              <a:t>Choose a dataset, API, rule or model, and interface. Simulate only what cannot reasonably be built during the sprint.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12"/>
          <p:cNvSpPr/>
          <p:nvPr/>
        </p:nvSpPr>
        <p:spPr>
          <a:xfrm>
            <a:off x="496119" y="3673822"/>
            <a:ext cx="231130" cy="231130"/>
          </a:xfrm>
          <a:prstGeom prst="roundRect">
            <a:avLst>
              <a:gd fmla="val 18667" name="adj"/>
            </a:avLst>
          </a:prstGeom>
          <a:solidFill>
            <a:srgbClr val="DFECE9"/>
          </a:solidFill>
          <a:ln cap="flat" cmpd="sng" w="9525">
            <a:solidFill>
              <a:srgbClr val="C5D2C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p12"/>
          <p:cNvSpPr/>
          <p:nvPr/>
        </p:nvSpPr>
        <p:spPr>
          <a:xfrm>
            <a:off x="534665" y="3693096"/>
            <a:ext cx="154037" cy="19258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249"/>
              </a:buClr>
              <a:buSzPts val="1200"/>
              <a:buFont typeface="Kanit Light"/>
              <a:buNone/>
            </a:pPr>
            <a:r>
              <a:rPr b="0" i="0" lang="en-US" sz="1200" u="none" cap="none" strike="noStrike">
                <a:solidFill>
                  <a:srgbClr val="2C3249"/>
                </a:solidFill>
                <a:latin typeface="Kanit Light"/>
                <a:ea typeface="Kanit Light"/>
                <a:cs typeface="Kanit Light"/>
                <a:sym typeface="Kanit Light"/>
              </a:rPr>
              <a:t>4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12"/>
          <p:cNvSpPr/>
          <p:nvPr/>
        </p:nvSpPr>
        <p:spPr>
          <a:xfrm>
            <a:off x="812304" y="3709095"/>
            <a:ext cx="3634383" cy="16051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C3249"/>
              </a:buClr>
              <a:buSzPts val="1000"/>
              <a:buFont typeface="Kanit Light"/>
              <a:buNone/>
            </a:pPr>
            <a:r>
              <a:rPr b="0" i="0" lang="en-US" sz="1000" u="none" cap="none" strike="noStrike">
                <a:solidFill>
                  <a:srgbClr val="2C3249"/>
                </a:solidFill>
                <a:latin typeface="Kanit Light"/>
                <a:ea typeface="Kanit Light"/>
                <a:cs typeface="Kanit Light"/>
                <a:sym typeface="Kanit Light"/>
              </a:rPr>
              <a:t>Test one complete workflow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12"/>
          <p:cNvSpPr/>
          <p:nvPr/>
        </p:nvSpPr>
        <p:spPr>
          <a:xfrm>
            <a:off x="812304" y="3954661"/>
            <a:ext cx="3634383" cy="1501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Clr>
                <a:srgbClr val="2C3249"/>
              </a:buClr>
              <a:buSzPts val="800"/>
              <a:buFont typeface="Martel Sans"/>
              <a:buNone/>
            </a:pPr>
            <a:r>
              <a:rPr b="0" i="0" lang="en-US" sz="800" u="none" cap="none" strike="noStrike">
                <a:solidFill>
                  <a:srgbClr val="2C3249"/>
                </a:solidFill>
                <a:latin typeface="Martel Sans"/>
                <a:ea typeface="Martel Sans"/>
                <a:cs typeface="Martel Sans"/>
                <a:sym typeface="Martel Sans"/>
              </a:rPr>
              <a:t>Show the journey from input to output and the decision it supports.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12"/>
          <p:cNvSpPr/>
          <p:nvPr/>
        </p:nvSpPr>
        <p:spPr>
          <a:xfrm>
            <a:off x="496119" y="4274939"/>
            <a:ext cx="231130" cy="231130"/>
          </a:xfrm>
          <a:prstGeom prst="roundRect">
            <a:avLst>
              <a:gd fmla="val 18667" name="adj"/>
            </a:avLst>
          </a:prstGeom>
          <a:solidFill>
            <a:srgbClr val="DFECE9"/>
          </a:solidFill>
          <a:ln cap="flat" cmpd="sng" w="9525">
            <a:solidFill>
              <a:srgbClr val="C5D2C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12"/>
          <p:cNvSpPr/>
          <p:nvPr/>
        </p:nvSpPr>
        <p:spPr>
          <a:xfrm>
            <a:off x="534665" y="4294212"/>
            <a:ext cx="154037" cy="19258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249"/>
              </a:buClr>
              <a:buSzPts val="1200"/>
              <a:buFont typeface="Kanit Light"/>
              <a:buNone/>
            </a:pPr>
            <a:r>
              <a:rPr b="0" i="0" lang="en-US" sz="1200" u="none" cap="none" strike="noStrike">
                <a:solidFill>
                  <a:srgbClr val="2C3249"/>
                </a:solidFill>
                <a:latin typeface="Kanit Light"/>
                <a:ea typeface="Kanit Light"/>
                <a:cs typeface="Kanit Light"/>
                <a:sym typeface="Kanit Light"/>
              </a:rPr>
              <a:t>5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12"/>
          <p:cNvSpPr/>
          <p:nvPr/>
        </p:nvSpPr>
        <p:spPr>
          <a:xfrm>
            <a:off x="812304" y="4310211"/>
            <a:ext cx="3634383" cy="16051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C3249"/>
              </a:buClr>
              <a:buSzPts val="1000"/>
              <a:buFont typeface="Kanit Light"/>
              <a:buNone/>
            </a:pPr>
            <a:r>
              <a:rPr b="0" i="0" lang="en-US" sz="1000" u="none" cap="none" strike="noStrike">
                <a:solidFill>
                  <a:srgbClr val="2C3249"/>
                </a:solidFill>
                <a:latin typeface="Kanit Light"/>
                <a:ea typeface="Kanit Light"/>
                <a:cs typeface="Kanit Light"/>
                <a:sym typeface="Kanit Light"/>
              </a:rPr>
              <a:t>Record evidence and limitations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12"/>
          <p:cNvSpPr/>
          <p:nvPr/>
        </p:nvSpPr>
        <p:spPr>
          <a:xfrm>
            <a:off x="812304" y="4555778"/>
            <a:ext cx="3634383" cy="1501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Clr>
                <a:srgbClr val="2C3249"/>
              </a:buClr>
              <a:buSzPts val="800"/>
              <a:buFont typeface="Martel Sans"/>
              <a:buNone/>
            </a:pPr>
            <a:r>
              <a:rPr b="0" i="0" lang="en-US" sz="800" u="none" cap="none" strike="noStrike">
                <a:solidFill>
                  <a:srgbClr val="2C3249"/>
                </a:solidFill>
                <a:latin typeface="Martel Sans"/>
                <a:ea typeface="Martel Sans"/>
                <a:cs typeface="Martel Sans"/>
                <a:sym typeface="Martel Sans"/>
              </a:rPr>
              <a:t>What worked? What failed? What remains untested? What happens next?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12"/>
          <p:cNvSpPr/>
          <p:nvPr/>
        </p:nvSpPr>
        <p:spPr>
          <a:xfrm>
            <a:off x="4697301" y="1850979"/>
            <a:ext cx="3950700" cy="16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72D45"/>
              </a:buClr>
              <a:buSzPts val="1000"/>
              <a:buFont typeface="Kanit Light"/>
              <a:buNone/>
            </a:pPr>
            <a:r>
              <a:rPr b="0" i="0" lang="en-US" sz="1000" u="none" cap="none" strike="noStrike">
                <a:solidFill>
                  <a:srgbClr val="272D45"/>
                </a:solidFill>
                <a:latin typeface="Kanit Light"/>
                <a:ea typeface="Kanit Light"/>
                <a:cs typeface="Kanit Light"/>
                <a:sym typeface="Kanit Light"/>
              </a:rPr>
              <a:t>Responsible AI &amp; Data Checks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211" name="Google Shape;211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97301" y="2107187"/>
            <a:ext cx="1932757" cy="684461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12"/>
          <p:cNvSpPr/>
          <p:nvPr/>
        </p:nvSpPr>
        <p:spPr>
          <a:xfrm>
            <a:off x="4871430" y="2224166"/>
            <a:ext cx="1641600" cy="45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Clr>
                <a:srgbClr val="2C3249"/>
              </a:buClr>
              <a:buSzPts val="800"/>
              <a:buFont typeface="Martel Sans"/>
              <a:buNone/>
            </a:pPr>
            <a:r>
              <a:rPr b="0" i="0" lang="en-US" sz="800" u="none" cap="none" strike="noStrike">
                <a:solidFill>
                  <a:srgbClr val="2C3249"/>
                </a:solidFill>
                <a:latin typeface="Martel Sans"/>
                <a:ea typeface="Martel Sans"/>
                <a:cs typeface="Martel Sans"/>
                <a:sym typeface="Martel Sans"/>
              </a:rPr>
              <a:t>Is the data source credible, current enough, and appropriate for the intended decision?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213" name="Google Shape;213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15113" y="2107187"/>
            <a:ext cx="1932757" cy="684461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12"/>
          <p:cNvSpPr/>
          <p:nvPr/>
        </p:nvSpPr>
        <p:spPr>
          <a:xfrm>
            <a:off x="6889241" y="2224166"/>
            <a:ext cx="1641600" cy="45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Clr>
                <a:srgbClr val="2C3249"/>
              </a:buClr>
              <a:buSzPts val="800"/>
              <a:buFont typeface="Martel Sans"/>
              <a:buNone/>
            </a:pPr>
            <a:r>
              <a:rPr b="0" i="0" lang="en-US" sz="800" u="none" cap="none" strike="noStrike">
                <a:solidFill>
                  <a:srgbClr val="2C3249"/>
                </a:solidFill>
                <a:latin typeface="Martel Sans"/>
                <a:ea typeface="Martel Sans"/>
                <a:cs typeface="Martel Sans"/>
                <a:sym typeface="Martel Sans"/>
              </a:rPr>
              <a:t>Does the solution protect sensitive health, location, or personal information?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215" name="Google Shape;215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97301" y="2876703"/>
            <a:ext cx="1932757" cy="684461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12"/>
          <p:cNvSpPr/>
          <p:nvPr/>
        </p:nvSpPr>
        <p:spPr>
          <a:xfrm>
            <a:off x="4871430" y="2993681"/>
            <a:ext cx="1641600" cy="45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Clr>
                <a:srgbClr val="2C3249"/>
              </a:buClr>
              <a:buSzPts val="800"/>
              <a:buFont typeface="Martel Sans"/>
              <a:buNone/>
            </a:pPr>
            <a:r>
              <a:rPr b="0" i="0" lang="en-US" sz="800" u="none" cap="none" strike="noStrike">
                <a:solidFill>
                  <a:srgbClr val="2C3249"/>
                </a:solidFill>
                <a:latin typeface="Martel Sans"/>
                <a:ea typeface="Martel Sans"/>
                <a:cs typeface="Martel Sans"/>
                <a:sym typeface="Martel Sans"/>
              </a:rPr>
              <a:t>Can users understand the output, its source, and its uncertainty?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217" name="Google Shape;217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15113" y="2876703"/>
            <a:ext cx="1932757" cy="684461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p12"/>
          <p:cNvSpPr/>
          <p:nvPr/>
        </p:nvSpPr>
        <p:spPr>
          <a:xfrm>
            <a:off x="6889241" y="2993681"/>
            <a:ext cx="1641600" cy="45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Clr>
                <a:srgbClr val="2C3249"/>
              </a:buClr>
              <a:buSzPts val="800"/>
              <a:buFont typeface="Martel Sans"/>
              <a:buNone/>
            </a:pPr>
            <a:r>
              <a:rPr b="0" i="0" lang="en-US" sz="800" u="none" cap="none" strike="noStrike">
                <a:solidFill>
                  <a:srgbClr val="2C3249"/>
                </a:solidFill>
                <a:latin typeface="Martel Sans"/>
                <a:ea typeface="Martel Sans"/>
                <a:cs typeface="Martel Sans"/>
                <a:sym typeface="Martel Sans"/>
              </a:rPr>
              <a:t>Has AI-generated advice been checked by an appropriate human expert?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219" name="Google Shape;219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97301" y="3646218"/>
            <a:ext cx="1932757" cy="684461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12"/>
          <p:cNvSpPr/>
          <p:nvPr/>
        </p:nvSpPr>
        <p:spPr>
          <a:xfrm>
            <a:off x="4871430" y="3763197"/>
            <a:ext cx="1641600" cy="45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Clr>
                <a:srgbClr val="2C3249"/>
              </a:buClr>
              <a:buSzPts val="800"/>
              <a:buFont typeface="Martel Sans"/>
              <a:buNone/>
            </a:pPr>
            <a:r>
              <a:rPr b="0" i="0" lang="en-US" sz="800" u="none" cap="none" strike="noStrike">
                <a:solidFill>
                  <a:srgbClr val="2C3249"/>
                </a:solidFill>
                <a:latin typeface="Martel Sans"/>
                <a:ea typeface="Martel Sans"/>
                <a:cs typeface="Martel Sans"/>
                <a:sym typeface="Martel Sans"/>
              </a:rPr>
              <a:t>Are language, connectivity, accessibility, and affordability considered?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" name="Google Shape;226;p13" title="images (1).jpeg"/>
          <p:cNvPicPr preferRelativeResize="0"/>
          <p:nvPr/>
        </p:nvPicPr>
        <p:blipFill rotWithShape="1">
          <a:blip r:embed="rId3">
            <a:alphaModFix/>
          </a:blip>
          <a:srcRect b="7598" l="8105" r="0" t="7793"/>
          <a:stretch/>
        </p:blipFill>
        <p:spPr>
          <a:xfrm>
            <a:off x="1315100" y="533550"/>
            <a:ext cx="6197825" cy="3832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