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22" d="100"/>
          <a:sy n="122" d="100"/>
        </p:scale>
        <p:origin x="114" y="2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04155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0:00–1:00 (1 min). Welcome participants. The goal is not to finish a product in 30 minutes; it is to learn how to decide what is worth building and testing next. ASK (pause and think): "If you had one day to show that your climate innovation could work, what would you build first?" Take one quick response. No-tech option: show of hands, then one voice. Tagline: Build to learn. Test to understand. Use evidence to decide.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Optional facilitator introduction, about 30 seconds, taken from the opening slides; skip or shorten it if time is tight. Keep it to one or two lines: who you are, and why climate innovators should trust the "build to learn, test to understand" approach. SAY: Introduce yourself briefly, then move straight to the first question on the title slide. Contact details are on screen for follow-up after the session.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1:00–2:00 (1 min). Build order: reveal each stage left to right as you speak. SAY: We will use one framework quickly rather than study it in depth. You should leave knowing the next experiment your team needs to run. ASK (pause and think): Keep your team challenge in mind throughout the session. No-tech option: write the challenge at the top of your paper.</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2:00–4:00 (2 min). Build order: circles slide in one at a time (Desirable, Feasible, Viable), then the centre glows. SAY: A technically impressive solution can fail if people do not need it. A desired solution may be hard to deliver or sustain. Climate innovations must also consider context, access, safety and environmental conditions. Every stage we cover tests one of these three circles. ASK (pause and think): Quick poll. Which dimension do teams most often assume rather than test: desirability, feasibility or viability? No-tech option: show of hands for each.</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4:00–5:15 (1 min 15 s). Build order: problem card, arrow, then the HMW card, then the three questions. SAY: A How Might We question keeps the problem open: "How might we help [specific user] achieve [desired outcome] despite [constraint]?" Example as shown. ASK (pause and think): Silently turn your challenge into one HMW question. You will refine it with your team later. No-tech option: write it on paper.</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5:15–7:00 total for the idea-generation set (1 min 45 s), split across three slides: this overview about 30 s, SCAMPER about 45 s, Crazy 8s about 30 s. Build order: the question, then branches grow one by one. SAY: HMW reframes the challenge as an opportunity. Aim for different approaches, not cosmetic variations. Next, two methods: SCAMPER, then Crazy 8s. The flood-risk prompt appears on the Crazy 8s slide.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SCAMPER slot: about 45 seconds, taken from the original idea-generation slide's time. Build order: letters appear S to R, then the prompt tile. SAY: SCAMPER prompts deliberate changes to an existing approach: Substitute, Combine, Adapt, Modify, Put to another use, Eliminate, Reverse. The examples use the flood-risk question from the previous slide and are illustrative only. Aim for different approaches, not cosmetic variations. ASK (pause and think): Pick one prompt and apply it to your own challenge. No-tech option: write the letter and your idea on paper.</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7:00–8:00 (1 min). Build order: cards pop in left to right. SAY: The best response may combine technology with people and existing systems. Technology should have a clear job to do. Not every problem needs an app or AI. ASK (pause and think): Which non-digital or low-tech option might solve part of your challenge? No-tech option: turn to a neighbour and share one.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8:00–10:00 (2 min). Build order: quadrants appear, then the Test first marker, then the riskiest-assumption card. SAY: An impact-effort matrix is a first filter, not a substitute for evidence. A high-impact idea can still be a poor next step if the team cannot test it. Weigh uncertainty and the cost of learning. ASK (pause and think): Identify one idea you could investigate cheaply within 24 hours. No-tech option: place paper sticky notes on a flip-chart matrix. Facilitator note: slide 7 is also where teams pick one testable bet.</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10:00–11:30 (1 min 30 s). Build order: Assumption, Experiment, Evidence, Decision, then the return arrow draws back to Assumption. SAY: Validation is not simply asking people if they like an idea. State the assumption before the experiment. Decide in advance what evidence would support, weaken or contradict it. ASK (pause and think): What is the difference between asking "Do you like our app?" and observing someone complete a real task using it? No-tech option: take two voices from the room.</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11:30–12:30 (1 min). Build order: one column per click. SAY: One short example for each. Desirability: can a user complete the intended task? Feasibility: does a sensor produce repeatable readings under defined conditions? Viability: can the service be maintained at a realistic cost? For climate solutions, test context, access and safety too. ASK (pause and think): Choose your team's current biggest uncertainty: user need, technical performance, or delivery and sustainability. No-tech option: show of hands for each.</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12:30–14:00 (1 min 30 s). Build order: template lines, then the worked example. SAY: Model one hypothesis: "We believe intended users can understand this warning without extra explanation. We will show a sample warning and ask them to explain the action they would take. We will record misunderstandings and missing information." Add the line "We will reconsider the idea if..." to name a disconfirming result. ASK (pause and think): Name one thing you could observe rather than merely ask about. No-tech option: write it in the worksheet.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14:00–15:15 (1 min 15 s). Build order: statement, five tiles pop in, then the two cards. SAY: Prototypes can be paper sketches, storyboards, role-play, clickable mock-ups, spreadsheets, data simulations or working technical components. A prototype may be physical, digital, simulated or service-based. Choose the format from the assumption. ASK (pause and think): Can a paper drawing be a prototype? Confirm it can, if it enables a useful test. No-tech option: show of hands.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15:15–16:45 (1 min 30 s). Build order: rungs climb one by one, left to right. SAY: Fidelity is how closely the prototype resembles the eventual experience or system. Do not add complexity until the next question requires it. A polished interface cannot prove sensor accuracy; a working sensor cannot prove adoption. ASK (pause and think): Which level is sufficient to test your team's most important assumption? No-tech option: hold up 1 to 4 fingers.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16:45–18:15 (1 min 30 s). Build order: cards reveal left to right. SAY: Each type answers a different question. A manual simulation can test whether a service is useful before automation. A hardware prototype needs defined conditions and measurements. ASK (pause and think): One participant names a prototype type for their project and the question it would answer. No-tech option: say it aloud, facilitator repeats it.</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18:15–20:00 (1 min 45 s). Icons stand for categories, not logos; paper and spreadsheets are first-class options and work offline. SAY: Tools are examples, not mandatory choices. Select by the question, team capability, equipment, connectivity, cost and accessibility. Do not lose build time installing unfamiliar tools if paper or a spreadsheet can answer the first question. ASK (pause and think): What is the simplest tool your team can use tomorrow? No-tech option: say it to your neighbour.</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20:00–21:15 (1 min 15 s). Build order: stages left to right, gates pop in, then the feedback arrow draws back. SAY: An MVP is not just a prototype with fewer features. It must deliver core value to intended users in an appropriate context. A prototype may be simulated and not ready for operational use. Some ideas should change or stop after testing. ASK (pause and think): What must be true before you can responsibly call your prototype an MVP? No-tech option: one voice from the room.</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21:15–23:00 (1 min 45 s). Build order: the four steps left to right, then Demonstrated, then Still unproven on click. SAY: Problem: limited water must be carried and applied manually. Idea: help prioritise which plot section needs attention. Label the sample readings as simulated unless real measurements exist. This prototype tests the user workflow and the clarity of the recommendation. It does not prove sensor accuracy, agronomic correctness, water savings, crop benefits or season-long reliability. Raw readings need interpretation in context. ASK (pause and think): What has this prototype demonstrated, and what remains unproven? Reveal the second card only after answers. No-tech option: call out answers.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23:00–24:00 (1 min). Build order: the four test-card fields, then the disproof warning, then the sentence prompt. SAY: Examples of evidence: task completion without prompting, repeated measurements within a chosen tolerance, an alert received and correctly interpreted, or a user naming missing information. Criteria must fit the question; do not invent arbitrary thresholds. ASK (pause and think): Finish the sentence: "We will know we have learned something useful when we observe..." No-tech option: write it on the worksheet.</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24:00–27:00 (3 min). RUN: start the visible three-minute timer (the ring on this slide counts down when the slide loads; also keep a phone or room timer as backup). No-tech fallback: use the printed worksheet or draw the six fields on a flip chart. SAY: Work on your actual assigned challenge. Three minutes is a first draft, not a finished design. One person writes, another challenges the assumption. The prototype can be low-tech or simulated. Participants may write, sketch, explain verbally, or work with a teammate who records. AT THE END: Teams underline their riskiest assumption.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27:00–28:00 (1 min). Build order: five checks tick one by one. SAY: Invite one team to give a 20-second share: assumption, prototype and evidence. Respond with one constructive question rather than redesigning the project for them. ASK (pause and think): Signal which of the five readiness checks your team still needs to work on. No-tech option: show of hands for each check.</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28:00–30:00 (2 min). Build order: four days, then the six-month band and gates, then the tagline. SAY: Six months of development should not mean six months of adding features. It means resolving key risks, testing in relevant conditions, improving reliability and accessibility, assessing delivery costs and making evidence-led decisions, and deciding whether to pilot, iterate or stop. This is a planning principle, not a fixed programme schedule. ASK (pause and think): What is the single most important thing your team needs to learn before investing more time and resources? Take one response. No-tech option: write it at the bottom of the worksheet. CLOSING SCRIPT: "Your first prototype does not have to be perfect... It has to help you learn something important. Start with the person and the problem. Identify the assumption that matters most. Build only what you need to investigate that assumption, then test it honestly. Tomorrow, build something you can test. On Wednesday, learn from the people it is intended to serve. On Thursday, demonstrate what you created, what you learned, and what still needs to be proved. Build to learn. Test to understand. Use evidence to decide what comes next." Hand off at 3:00 PM to Team Lab 2: Define the Solution.</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Optional closing slide, shown only if time remains; the 30-minute plan ends with the 3:00 PM hand-off on the previous slide, so this slide is best used as a backdrop for questions in the break or in Team Lab 2. SAY: Thank you. I am happy to take questions. Teams, bring your riskiest assumption to the 3:00 PM Team Lab 2: Define the Solution. ASK: What is one question you want answered before you start building tomorrow? No-tech option: raise a hand, or write it on a sticky note for the flip chart. Add contact details (email or social handle) here if you want participants to reach you after the session.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AF7F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37841"/>
            <a:ext cx="10566400" cy="502841"/>
          </a:xfrm>
          <a:prstGeom prst="rect">
            <a:avLst/>
          </a:prstGeom>
          <a:noFill/>
          <a:ln/>
        </p:spPr>
        <p:txBody>
          <a:bodyPr wrap="square" lIns="0" tIns="0" rIns="0" bIns="0" rtlCol="0" anchor="t"/>
          <a:lstStyle>
            <a:lvl1pPr marL="0" indent="0" algn="l">
              <a:lnSpc>
                <a:spcPct val="115000"/>
              </a:lnSpc>
              <a:buNone/>
              <a:defRPr lang="en-US" sz="3600" dirty="0">
                <a:solidFill>
                  <a:srgbClr val="0B1F3A"/>
                </a:solidFill>
                <a:latin typeface="Arial" pitchFamily="34" charset="0"/>
                <a:ea typeface="Arial" pitchFamily="34" charset="-122"/>
                <a:cs typeface="Arial" pitchFamily="34" charset="-120"/>
              </a:defRPr>
            </a:lvl1pPr>
          </a:lstStyle>
          <a:p>
            <a:pPr marL="0" indent="0" algn="l">
              <a:lnSpc>
                <a:spcPct val="115000"/>
              </a:lnSpc>
              <a:buNone/>
            </a:pPr>
            <a:endParaRPr lang="en-US" sz="3600" dirty="0"/>
          </a:p>
        </p:txBody>
      </p:sp>
      <p:sp>
        <p:nvSpPr>
          <p:cNvPr id="3" name="Text Placeholder 2"/>
          <p:cNvSpPr>
            <a:spLocks noGrp="1"/>
          </p:cNvSpPr>
          <p:nvPr>
            <p:ph type="body" idx="101"/>
          </p:nvPr>
        </p:nvSpPr>
        <p:spPr>
          <a:xfrm>
            <a:off x="812800" y="1945481"/>
            <a:ext cx="10566400" cy="4099719"/>
          </a:xfrm>
          <a:prstGeom prst="rect">
            <a:avLst/>
          </a:prstGeom>
          <a:noFill/>
          <a:ln/>
        </p:spPr>
        <p:txBody>
          <a:bodyPr wrap="square" lIns="0" tIns="0" rIns="0" bIns="0" rtlCol="0" anchor="t"/>
          <a:lstStyle>
            <a:lvl1pPr marL="0" indent="0" algn="l">
              <a:lnSpc>
                <a:spcPct val="140000"/>
              </a:lnSpc>
              <a:buNone/>
              <a:defRPr lang="en-US" sz="1600" dirty="0">
                <a:solidFill>
                  <a:srgbClr val="0B1F3A"/>
                </a:solidFill>
                <a:latin typeface="Arial" pitchFamily="34" charset="0"/>
                <a:ea typeface="Arial" pitchFamily="34" charset="-122"/>
                <a:cs typeface="Arial" pitchFamily="34" charset="-120"/>
              </a:defRPr>
            </a:lvl1pPr>
          </a:lstStyle>
          <a:p>
            <a:pPr marL="0" indent="0" algn="l">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AF7F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37841"/>
            <a:ext cx="10566400" cy="502841"/>
          </a:xfrm>
          <a:prstGeom prst="rect">
            <a:avLst/>
          </a:prstGeom>
          <a:noFill/>
          <a:ln/>
        </p:spPr>
        <p:txBody>
          <a:bodyPr wrap="square" lIns="0" tIns="0" rIns="0" bIns="0" rtlCol="0" anchor="t"/>
          <a:lstStyle>
            <a:lvl1pPr marL="0" indent="0" algn="l">
              <a:lnSpc>
                <a:spcPct val="115000"/>
              </a:lnSpc>
              <a:buNone/>
              <a:defRPr lang="en-US" sz="3600" dirty="0">
                <a:solidFill>
                  <a:srgbClr val="0B1F3A"/>
                </a:solidFill>
                <a:latin typeface="Arial" pitchFamily="34" charset="0"/>
                <a:ea typeface="Arial" pitchFamily="34" charset="-122"/>
                <a:cs typeface="Arial" pitchFamily="34" charset="-120"/>
              </a:defRPr>
            </a:lvl1pPr>
          </a:lstStyle>
          <a:p>
            <a:pPr marL="0" indent="0" algn="l">
              <a:lnSpc>
                <a:spcPct val="115000"/>
              </a:lnSpc>
              <a:buNone/>
            </a:pPr>
            <a:endParaRPr lang="en-US" sz="3600" dirty="0"/>
          </a:p>
        </p:txBody>
      </p:sp>
      <p:sp>
        <p:nvSpPr>
          <p:cNvPr id="3" name="Text Placeholder 2"/>
          <p:cNvSpPr>
            <a:spLocks noGrp="1"/>
          </p:cNvSpPr>
          <p:nvPr>
            <p:ph type="body" idx="101"/>
          </p:nvPr>
        </p:nvSpPr>
        <p:spPr>
          <a:xfrm>
            <a:off x="812800" y="1945481"/>
            <a:ext cx="10566400" cy="4099719"/>
          </a:xfrm>
          <a:prstGeom prst="rect">
            <a:avLst/>
          </a:prstGeom>
          <a:noFill/>
          <a:ln/>
        </p:spPr>
        <p:txBody>
          <a:bodyPr wrap="square" lIns="0" tIns="0" rIns="0" bIns="0" rtlCol="0" anchor="t"/>
          <a:lstStyle>
            <a:lvl1pPr marL="0" indent="0" algn="l">
              <a:lnSpc>
                <a:spcPct val="140000"/>
              </a:lnSpc>
              <a:buNone/>
              <a:defRPr lang="en-US" sz="1600" dirty="0">
                <a:solidFill>
                  <a:srgbClr val="0B1F3A"/>
                </a:solidFill>
                <a:latin typeface="Arial" pitchFamily="34" charset="0"/>
                <a:ea typeface="Arial" pitchFamily="34" charset="-122"/>
                <a:cs typeface="Arial" pitchFamily="34" charset="-120"/>
              </a:defRPr>
            </a:lvl1pPr>
          </a:lstStyle>
          <a:p>
            <a:pPr marL="0" indent="0" algn="l">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10.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2.png"/><Relationship Id="rId7" Type="http://schemas.openxmlformats.org/officeDocument/2006/relationships/image" Target="../media/image4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8.png"/><Relationship Id="rId4" Type="http://schemas.openxmlformats.org/officeDocument/2006/relationships/image" Target="../media/image43.png"/><Relationship Id="rId9" Type="http://schemas.openxmlformats.org/officeDocument/2006/relationships/image" Target="../media/image47.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1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 Id="rId9" Type="http://schemas.openxmlformats.org/officeDocument/2006/relationships/image" Target="../media/image58.png"/></Relationships>
</file>

<file path=ppt/slides/_rels/slide1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15.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16.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52.png"/><Relationship Id="rId7" Type="http://schemas.openxmlformats.org/officeDocument/2006/relationships/image" Target="../media/image69.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53.png"/><Relationship Id="rId9" Type="http://schemas.openxmlformats.org/officeDocument/2006/relationships/image" Target="../media/image66.png"/></Relationships>
</file>

<file path=ppt/slides/_rels/slide17.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 Id="rId9" Type="http://schemas.openxmlformats.org/officeDocument/2006/relationships/image" Target="../media/image66.png"/></Relationships>
</file>

<file path=ppt/slides/_rels/slide1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82.png"/><Relationship Id="rId4" Type="http://schemas.openxmlformats.org/officeDocument/2006/relationships/image" Target="../media/image81.png"/></Relationships>
</file>

<file path=ppt/slides/_rels/slide2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84.png"/><Relationship Id="rId4" Type="http://schemas.openxmlformats.org/officeDocument/2006/relationships/image" Target="../media/image83.png"/></Relationships>
</file>

<file path=ppt/slides/_rels/slide2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86.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1F3A"/>
        </a:solidFill>
        <a:effectLst/>
      </p:bgPr>
    </p:bg>
    <p:spTree>
      <p:nvGrpSpPr>
        <p:cNvPr id="1" name=""/>
        <p:cNvGrpSpPr/>
        <p:nvPr/>
      </p:nvGrpSpPr>
      <p:grpSpPr>
        <a:xfrm>
          <a:off x="0" y="0"/>
          <a:ext cx="0" cy="0"/>
          <a:chOff x="0" y="0"/>
          <a:chExt cx="0" cy="0"/>
        </a:xfrm>
      </p:grpSpPr>
      <p:pic>
        <p:nvPicPr>
          <p:cNvPr id="2" name="Image 0" descr="Illustration of a woman innovator in a teal headwrap holding a paper prototype, with a seedling and sun"/>
          <p:cNvPicPr>
            <a:picLocks noChangeAspect="1"/>
          </p:cNvPicPr>
          <p:nvPr/>
        </p:nvPicPr>
        <p:blipFill>
          <a:blip r:embed="rId3"/>
          <a:srcRect/>
          <a:stretch/>
        </p:blipFill>
        <p:spPr>
          <a:xfrm>
            <a:off x="7315200" y="812800"/>
            <a:ext cx="4064000" cy="4826000"/>
          </a:xfrm>
          <a:prstGeom prst="rect">
            <a:avLst/>
          </a:prstGeom>
        </p:spPr>
      </p:pic>
      <p:sp>
        <p:nvSpPr>
          <p:cNvPr id="3" name="Text 0"/>
          <p:cNvSpPr/>
          <p:nvPr/>
        </p:nvSpPr>
        <p:spPr>
          <a:xfrm>
            <a:off x="812800" y="1648619"/>
            <a:ext cx="10883392" cy="274241"/>
          </a:xfrm>
          <a:prstGeom prst="rect">
            <a:avLst/>
          </a:prstGeom>
          <a:noFill/>
          <a:ln/>
        </p:spPr>
        <p:txBody>
          <a:bodyPr wrap="square" lIns="0" tIns="0" rIns="0" bIns="0" rtlCol="0" anchor="t">
            <a:normAutofit/>
          </a:bodyPr>
          <a:lstStyle/>
          <a:p>
            <a:pPr marL="0" indent="0" algn="l">
              <a:lnSpc>
                <a:spcPts val="1960"/>
              </a:lnSpc>
              <a:buNone/>
            </a:pPr>
            <a:r>
              <a:rPr lang="en-US" sz="1400" b="1" kern="0" spc="200" dirty="0">
                <a:solidFill>
                  <a:srgbClr val="B6E04A"/>
                </a:solidFill>
                <a:latin typeface="Arial" pitchFamily="34" charset="0"/>
                <a:ea typeface="Arial" pitchFamily="34" charset="-122"/>
                <a:cs typeface="Arial" pitchFamily="34" charset="-120"/>
              </a:rPr>
              <a:t>WOMEN-IN-WACREN CLIMATE INNOVATION LAB 2026</a:t>
            </a:r>
            <a:endParaRPr lang="en-US" sz="1400" dirty="0"/>
          </a:p>
        </p:txBody>
      </p:sp>
      <p:sp>
        <p:nvSpPr>
          <p:cNvPr id="4" name="Text 1"/>
          <p:cNvSpPr>
            <a:spLocks noGrp="1"/>
          </p:cNvSpPr>
          <p:nvPr>
            <p:ph type="title"/>
          </p:nvPr>
        </p:nvSpPr>
        <p:spPr>
          <a:xfrm>
            <a:off x="812800" y="2100659"/>
            <a:ext cx="6540500" cy="1412081"/>
          </a:xfrm>
          <a:prstGeom prst="rect">
            <a:avLst/>
          </a:prstGeom>
          <a:noFill/>
          <a:ln/>
        </p:spPr>
        <p:txBody>
          <a:bodyPr wrap="square" lIns="0" tIns="0" rIns="0" bIns="0" rtlCol="0" anchor="t">
            <a:normAutofit/>
          </a:bodyPr>
          <a:lstStyle/>
          <a:p>
            <a:pPr marL="0" indent="0" algn="l">
              <a:lnSpc>
                <a:spcPts val="5460"/>
              </a:lnSpc>
              <a:buNone/>
            </a:pPr>
            <a:r>
              <a:rPr lang="en-US" sz="5200" b="1" i="0" dirty="0">
                <a:solidFill>
                  <a:srgbClr val="FAF7F2"/>
                </a:solidFill>
                <a:latin typeface="Arial" pitchFamily="34" charset="0"/>
                <a:ea typeface="Arial" pitchFamily="34" charset="-122"/>
                <a:cs typeface="Arial" pitchFamily="34" charset="-120"/>
              </a:rPr>
              <a:t>From Ideas to Testable Prototypes</a:t>
            </a:r>
            <a:endParaRPr lang="en-US" sz="5200" dirty="0"/>
          </a:p>
        </p:txBody>
      </p:sp>
      <p:sp>
        <p:nvSpPr>
          <p:cNvPr id="5" name="Text 2"/>
          <p:cNvSpPr/>
          <p:nvPr/>
        </p:nvSpPr>
        <p:spPr>
          <a:xfrm>
            <a:off x="812800" y="3690541"/>
            <a:ext cx="6278880" cy="736600"/>
          </a:xfrm>
          <a:prstGeom prst="rect">
            <a:avLst/>
          </a:prstGeom>
          <a:noFill/>
          <a:ln/>
        </p:spPr>
        <p:txBody>
          <a:bodyPr wrap="square" lIns="0" tIns="0" rIns="0" bIns="0" rtlCol="0" anchor="t">
            <a:normAutofit/>
          </a:bodyPr>
          <a:lstStyle/>
          <a:p>
            <a:pPr marL="0" indent="0" algn="l">
              <a:lnSpc>
                <a:spcPts val="2800"/>
              </a:lnSpc>
              <a:buNone/>
            </a:pPr>
            <a:r>
              <a:rPr lang="en-US" sz="2000" dirty="0">
                <a:solidFill>
                  <a:srgbClr val="BFD8D5"/>
                </a:solidFill>
                <a:latin typeface="Arial" pitchFamily="34" charset="0"/>
                <a:ea typeface="Arial" pitchFamily="34" charset="-122"/>
                <a:cs typeface="Arial" pitchFamily="34" charset="-120"/>
              </a:rPr>
              <a:t>If you had one day to show your climate innovation could work, what would you build first?</a:t>
            </a:r>
            <a:endParaRPr lang="en-US" sz="2000" dirty="0"/>
          </a:p>
        </p:txBody>
      </p:sp>
      <p:sp>
        <p:nvSpPr>
          <p:cNvPr id="6" name="Text 3"/>
          <p:cNvSpPr/>
          <p:nvPr/>
        </p:nvSpPr>
        <p:spPr>
          <a:xfrm>
            <a:off x="812800" y="4604941"/>
            <a:ext cx="711398" cy="401241"/>
          </a:xfrm>
          <a:prstGeom prst="roundRect">
            <a:avLst>
              <a:gd name="adj" fmla="val 50000"/>
            </a:avLst>
          </a:prstGeom>
          <a:solidFill>
            <a:srgbClr val="12A4A0"/>
          </a:solidFill>
          <a:ln/>
        </p:spPr>
        <p:txBody>
          <a:bodyPr wrap="none" lIns="0" tIns="0" rIns="0" bIns="0" rtlCol="0" anchor="ctr">
            <a:normAutofit/>
          </a:bodyPr>
          <a:lstStyle/>
          <a:p>
            <a:pPr marL="0" indent="0" algn="ctr">
              <a:lnSpc>
                <a:spcPts val="1960"/>
              </a:lnSpc>
              <a:buNone/>
            </a:pPr>
            <a:r>
              <a:rPr lang="en-US" sz="1400" b="1" dirty="0">
                <a:solidFill>
                  <a:srgbClr val="0B1F3A"/>
                </a:solidFill>
                <a:latin typeface="Arial" pitchFamily="34" charset="0"/>
                <a:ea typeface="Arial" pitchFamily="34" charset="-122"/>
                <a:cs typeface="Arial" pitchFamily="34" charset="-120"/>
              </a:rPr>
              <a:t>Idea</a:t>
            </a:r>
            <a:endParaRPr lang="en-US" sz="1400" dirty="0"/>
          </a:p>
        </p:txBody>
      </p:sp>
      <p:pic>
        <p:nvPicPr>
          <p:cNvPr id="7" name="Image 1" descr="Search"/>
          <p:cNvPicPr>
            <a:picLocks noChangeAspect="1"/>
          </p:cNvPicPr>
          <p:nvPr/>
        </p:nvPicPr>
        <p:blipFill>
          <a:blip r:embed="rId4"/>
          <a:srcRect/>
          <a:stretch/>
        </p:blipFill>
        <p:spPr>
          <a:xfrm>
            <a:off x="1625798" y="4703961"/>
            <a:ext cx="203200" cy="203200"/>
          </a:xfrm>
          <a:prstGeom prst="rect">
            <a:avLst/>
          </a:prstGeom>
        </p:spPr>
      </p:pic>
      <p:sp>
        <p:nvSpPr>
          <p:cNvPr id="8" name="Text 4"/>
          <p:cNvSpPr/>
          <p:nvPr/>
        </p:nvSpPr>
        <p:spPr>
          <a:xfrm>
            <a:off x="1930598" y="4604941"/>
            <a:ext cx="1136352" cy="401241"/>
          </a:xfrm>
          <a:prstGeom prst="roundRect">
            <a:avLst>
              <a:gd name="adj" fmla="val 50000"/>
            </a:avLst>
          </a:prstGeom>
          <a:solidFill>
            <a:srgbClr val="B6E04A"/>
          </a:solidFill>
          <a:ln/>
        </p:spPr>
        <p:txBody>
          <a:bodyPr wrap="none" lIns="0" tIns="0" rIns="0" bIns="0" rtlCol="0" anchor="ctr">
            <a:normAutofit/>
          </a:bodyPr>
          <a:lstStyle/>
          <a:p>
            <a:pPr marL="0" indent="0" algn="ctr">
              <a:lnSpc>
                <a:spcPts val="1960"/>
              </a:lnSpc>
              <a:buNone/>
            </a:pPr>
            <a:r>
              <a:rPr lang="en-US" sz="1400" b="1" dirty="0">
                <a:solidFill>
                  <a:srgbClr val="0B1F3A"/>
                </a:solidFill>
                <a:latin typeface="Arial" pitchFamily="34" charset="0"/>
                <a:ea typeface="Arial" pitchFamily="34" charset="-122"/>
                <a:cs typeface="Arial" pitchFamily="34" charset="-120"/>
              </a:rPr>
              <a:t>Evidence</a:t>
            </a:r>
            <a:endParaRPr lang="en-US" sz="1400" dirty="0"/>
          </a:p>
        </p:txBody>
      </p:sp>
      <p:pic>
        <p:nvPicPr>
          <p:cNvPr id="9" name="Image 2" descr="Tool"/>
          <p:cNvPicPr>
            <a:picLocks noChangeAspect="1"/>
          </p:cNvPicPr>
          <p:nvPr/>
        </p:nvPicPr>
        <p:blipFill>
          <a:blip r:embed="rId5"/>
          <a:srcRect/>
          <a:stretch/>
        </p:blipFill>
        <p:spPr>
          <a:xfrm>
            <a:off x="3168551" y="4703961"/>
            <a:ext cx="203200" cy="203200"/>
          </a:xfrm>
          <a:prstGeom prst="rect">
            <a:avLst/>
          </a:prstGeom>
        </p:spPr>
      </p:pic>
      <p:sp>
        <p:nvSpPr>
          <p:cNvPr id="10" name="Text 5"/>
          <p:cNvSpPr/>
          <p:nvPr/>
        </p:nvSpPr>
        <p:spPr>
          <a:xfrm>
            <a:off x="3473351" y="4604941"/>
            <a:ext cx="1185466" cy="401241"/>
          </a:xfrm>
          <a:prstGeom prst="roundRect">
            <a:avLst>
              <a:gd name="adj" fmla="val 50000"/>
            </a:avLst>
          </a:prstGeom>
          <a:solidFill>
            <a:srgbClr val="F5A623"/>
          </a:solidFill>
          <a:ln/>
        </p:spPr>
        <p:txBody>
          <a:bodyPr wrap="none" lIns="0" tIns="0" rIns="0" bIns="0" rtlCol="0" anchor="ctr">
            <a:normAutofit/>
          </a:bodyPr>
          <a:lstStyle/>
          <a:p>
            <a:pPr marL="0" indent="0" algn="ctr">
              <a:lnSpc>
                <a:spcPts val="1960"/>
              </a:lnSpc>
              <a:buNone/>
            </a:pPr>
            <a:r>
              <a:rPr lang="en-US" sz="1400" b="1" dirty="0">
                <a:solidFill>
                  <a:srgbClr val="0B1F3A"/>
                </a:solidFill>
                <a:latin typeface="Arial" pitchFamily="34" charset="0"/>
                <a:ea typeface="Arial" pitchFamily="34" charset="-122"/>
                <a:cs typeface="Arial" pitchFamily="34" charset="-120"/>
              </a:rPr>
              <a:t>Prototype</a:t>
            </a:r>
            <a:endParaRPr lang="en-US" sz="1400" dirty="0"/>
          </a:p>
        </p:txBody>
      </p:sp>
      <p:pic>
        <p:nvPicPr>
          <p:cNvPr id="11" name="Image 3" descr="Star"/>
          <p:cNvPicPr>
            <a:picLocks noChangeAspect="1"/>
          </p:cNvPicPr>
          <p:nvPr/>
        </p:nvPicPr>
        <p:blipFill>
          <a:blip r:embed="rId6"/>
          <a:srcRect/>
          <a:stretch/>
        </p:blipFill>
        <p:spPr>
          <a:xfrm>
            <a:off x="4760416" y="4703961"/>
            <a:ext cx="203200" cy="203200"/>
          </a:xfrm>
          <a:prstGeom prst="rect">
            <a:avLst/>
          </a:prstGeom>
        </p:spPr>
      </p:pic>
      <p:sp>
        <p:nvSpPr>
          <p:cNvPr id="12" name="Text 6"/>
          <p:cNvSpPr/>
          <p:nvPr/>
        </p:nvSpPr>
        <p:spPr>
          <a:xfrm>
            <a:off x="5065216" y="4604941"/>
            <a:ext cx="1027311" cy="401241"/>
          </a:xfrm>
          <a:prstGeom prst="roundRect">
            <a:avLst>
              <a:gd name="adj" fmla="val 50000"/>
            </a:avLst>
          </a:prstGeom>
          <a:solidFill>
            <a:srgbClr val="FAF7F2"/>
          </a:solidFill>
          <a:ln/>
        </p:spPr>
        <p:txBody>
          <a:bodyPr wrap="none" lIns="0" tIns="0" rIns="0" bIns="0" rtlCol="0" anchor="ctr">
            <a:normAutofit/>
          </a:bodyPr>
          <a:lstStyle/>
          <a:p>
            <a:pPr marL="0" indent="0" algn="ctr">
              <a:lnSpc>
                <a:spcPts val="1960"/>
              </a:lnSpc>
              <a:buNone/>
            </a:pPr>
            <a:r>
              <a:rPr lang="en-US" sz="1400" b="1" dirty="0">
                <a:solidFill>
                  <a:srgbClr val="0B1F3A"/>
                </a:solidFill>
                <a:latin typeface="Arial" pitchFamily="34" charset="0"/>
                <a:ea typeface="Arial" pitchFamily="34" charset="-122"/>
                <a:cs typeface="Arial" pitchFamily="34" charset="-120"/>
              </a:rPr>
              <a:t>Product</a:t>
            </a:r>
            <a:endParaRPr lang="en-US" sz="1400" dirty="0"/>
          </a:p>
        </p:txBody>
      </p:sp>
      <p:sp>
        <p:nvSpPr>
          <p:cNvPr id="13" name="Text 7"/>
          <p:cNvSpPr/>
          <p:nvPr/>
        </p:nvSpPr>
        <p:spPr>
          <a:xfrm>
            <a:off x="812800" y="6238280"/>
            <a:ext cx="5266015"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BFD8D5"/>
                </a:solidFill>
                <a:latin typeface="Arial" pitchFamily="34" charset="0"/>
                <a:ea typeface="Arial" pitchFamily="34" charset="-122"/>
                <a:cs typeface="Arial" pitchFamily="34" charset="-120"/>
              </a:rPr>
              <a:t>Joshua Opoku Agyemang | IoT Network Hub Africa | 12 Oct 2026</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7F2"/>
        </a:solidFill>
        <a:effectLst/>
      </p:bgPr>
    </p:bg>
    <p:spTree>
      <p:nvGrpSpPr>
        <p:cNvPr id="1" name=""/>
        <p:cNvGrpSpPr/>
        <p:nvPr/>
      </p:nvGrpSpPr>
      <p:grpSpPr>
        <a:xfrm>
          <a:off x="0" y="0"/>
          <a:ext cx="0" cy="0"/>
          <a:chOff x="0" y="0"/>
          <a:chExt cx="0" cy="0"/>
        </a:xfrm>
      </p:grpSpPr>
      <p:pic>
        <p:nvPicPr>
          <p:cNvPr id="2" name="Image 0" descr="Portrait of Joshua Opoku Agyemang in a blue suit, smiling"/>
          <p:cNvPicPr>
            <a:picLocks noChangeAspect="1"/>
          </p:cNvPicPr>
          <p:nvPr/>
        </p:nvPicPr>
        <p:blipFill>
          <a:blip r:embed="rId3"/>
          <a:srcRect t="3222" b="3222"/>
          <a:stretch/>
        </p:blipFill>
        <p:spPr>
          <a:xfrm>
            <a:off x="850900" y="850900"/>
            <a:ext cx="2717800" cy="2717800"/>
          </a:xfrm>
          <a:prstGeom prst="roundRect">
            <a:avLst>
              <a:gd name="adj" fmla="val 4206"/>
            </a:avLst>
          </a:prstGeom>
          <a:effectLst>
            <a:outerShdw blurRad="203200" dist="76200" dir="5400000" algn="bl" rotWithShape="0">
              <a:srgbClr val="0B1F3A">
                <a:alpha val="18000"/>
              </a:srgbClr>
            </a:outerShdw>
          </a:effectLst>
        </p:spPr>
      </p:pic>
      <p:sp>
        <p:nvSpPr>
          <p:cNvPr id="3" name="Shape 0"/>
          <p:cNvSpPr/>
          <p:nvPr/>
        </p:nvSpPr>
        <p:spPr>
          <a:xfrm>
            <a:off x="831850" y="831850"/>
            <a:ext cx="2755900" cy="2755900"/>
          </a:xfrm>
          <a:prstGeom prst="roundRect">
            <a:avLst>
              <a:gd name="adj" fmla="val 4839"/>
            </a:avLst>
          </a:prstGeom>
          <a:noFill/>
          <a:ln w="38100">
            <a:solidFill>
              <a:srgbClr val="FFFFFF"/>
            </a:solidFill>
            <a:prstDash val="solid"/>
          </a:ln>
        </p:spPr>
        <p:txBody>
          <a:bodyPr/>
          <a:lstStyle/>
          <a:p>
            <a:endParaRPr lang="en-US"/>
          </a:p>
        </p:txBody>
      </p:sp>
      <p:sp>
        <p:nvSpPr>
          <p:cNvPr id="4" name="Text 1"/>
          <p:cNvSpPr/>
          <p:nvPr/>
        </p:nvSpPr>
        <p:spPr>
          <a:xfrm>
            <a:off x="812800" y="3759200"/>
            <a:ext cx="2794000" cy="1127522"/>
          </a:xfrm>
          <a:prstGeom prst="roundRect">
            <a:avLst>
              <a:gd name="adj" fmla="val 9011"/>
            </a:avLst>
          </a:prstGeom>
          <a:solidFill>
            <a:srgbClr val="0B1F3A"/>
          </a:solidFill>
          <a:ln/>
        </p:spPr>
        <p:txBody>
          <a:bodyPr wrap="square" lIns="122642" tIns="122642" rIns="47966" bIns="97242" rtlCol="0" anchor="t">
            <a:normAutofit/>
          </a:bodyPr>
          <a:lstStyle/>
          <a:p>
            <a:pPr marL="0" indent="0" algn="l">
              <a:lnSpc>
                <a:spcPts val="1620"/>
              </a:lnSpc>
              <a:buNone/>
            </a:pPr>
            <a:r>
              <a:rPr lang="en-US" sz="1200" b="1" i="1" dirty="0">
                <a:solidFill>
                  <a:srgbClr val="FAF7F2"/>
                </a:solidFill>
                <a:latin typeface="Arial" pitchFamily="34" charset="0"/>
                <a:ea typeface="Arial" pitchFamily="34" charset="-122"/>
                <a:cs typeface="Arial" pitchFamily="34" charset="-120"/>
              </a:rPr>
              <a:t>“Africa’s future will be shaped not only by those who use technology, but by those who build it.”</a:t>
            </a:r>
            <a:endParaRPr lang="en-US" sz="1200" dirty="0"/>
          </a:p>
        </p:txBody>
      </p:sp>
      <p:pic>
        <p:nvPicPr>
          <p:cNvPr id="5" name="Image 1" descr="PaperPlane"/>
          <p:cNvPicPr>
            <a:picLocks noChangeAspect="1"/>
          </p:cNvPicPr>
          <p:nvPr/>
        </p:nvPicPr>
        <p:blipFill>
          <a:blip r:embed="rId4"/>
          <a:srcRect/>
          <a:stretch/>
        </p:blipFill>
        <p:spPr>
          <a:xfrm>
            <a:off x="812800" y="5157391"/>
            <a:ext cx="228600" cy="228600"/>
          </a:xfrm>
          <a:prstGeom prst="rect">
            <a:avLst/>
          </a:prstGeom>
        </p:spPr>
      </p:pic>
      <p:sp>
        <p:nvSpPr>
          <p:cNvPr id="6" name="Text 2"/>
          <p:cNvSpPr/>
          <p:nvPr/>
        </p:nvSpPr>
        <p:spPr>
          <a:xfrm>
            <a:off x="1143000" y="5156200"/>
            <a:ext cx="2339340" cy="25648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0B1F3A"/>
                </a:solidFill>
                <a:latin typeface="Arial" pitchFamily="34" charset="0"/>
                <a:ea typeface="Arial" pitchFamily="34" charset="-122"/>
                <a:cs typeface="Arial" pitchFamily="34" charset="-120"/>
              </a:rPr>
              <a:t>josh@iotnetworkhub.org</a:t>
            </a:r>
            <a:endParaRPr lang="en-US" sz="1300" dirty="0"/>
          </a:p>
        </p:txBody>
      </p:sp>
      <p:pic>
        <p:nvPicPr>
          <p:cNvPr id="7" name="Image 2" descr="Link"/>
          <p:cNvPicPr>
            <a:picLocks noChangeAspect="1"/>
          </p:cNvPicPr>
          <p:nvPr/>
        </p:nvPicPr>
        <p:blipFill>
          <a:blip r:embed="rId5"/>
          <a:srcRect/>
          <a:stretch/>
        </p:blipFill>
        <p:spPr>
          <a:xfrm>
            <a:off x="812800" y="5464671"/>
            <a:ext cx="228600" cy="228600"/>
          </a:xfrm>
          <a:prstGeom prst="rect">
            <a:avLst/>
          </a:prstGeom>
        </p:spPr>
      </p:pic>
      <p:sp>
        <p:nvSpPr>
          <p:cNvPr id="8" name="Text 3"/>
          <p:cNvSpPr/>
          <p:nvPr/>
        </p:nvSpPr>
        <p:spPr>
          <a:xfrm>
            <a:off x="1143000" y="5463480"/>
            <a:ext cx="2135624" cy="25648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0B1F3A"/>
                </a:solidFill>
                <a:latin typeface="Arial" pitchFamily="34" charset="0"/>
                <a:ea typeface="Arial" pitchFamily="34" charset="-122"/>
                <a:cs typeface="Arial" pitchFamily="34" charset="-120"/>
              </a:rPr>
              <a:t>linkedin.com/in/joshoa</a:t>
            </a:r>
            <a:endParaRPr lang="en-US" sz="1300" dirty="0"/>
          </a:p>
        </p:txBody>
      </p:sp>
      <p:sp>
        <p:nvSpPr>
          <p:cNvPr id="9" name="Text 4"/>
          <p:cNvSpPr/>
          <p:nvPr/>
        </p:nvSpPr>
        <p:spPr>
          <a:xfrm>
            <a:off x="3937000" y="812800"/>
            <a:ext cx="7665466" cy="274241"/>
          </a:xfrm>
          <a:prstGeom prst="rect">
            <a:avLst/>
          </a:prstGeom>
          <a:noFill/>
          <a:ln/>
        </p:spPr>
        <p:txBody>
          <a:bodyPr wrap="square" lIns="0" tIns="0" rIns="0" bIns="0" rtlCol="0" anchor="t">
            <a:normAutofit/>
          </a:bodyPr>
          <a:lstStyle/>
          <a:p>
            <a:pPr marL="0" indent="0" algn="l">
              <a:lnSpc>
                <a:spcPts val="1960"/>
              </a:lnSpc>
              <a:buNone/>
            </a:pPr>
            <a:r>
              <a:rPr lang="en-US" sz="1400" b="1" kern="0" spc="250" dirty="0">
                <a:solidFill>
                  <a:srgbClr val="0B7F7B"/>
                </a:solidFill>
                <a:latin typeface="Arial" pitchFamily="34" charset="0"/>
                <a:ea typeface="Arial" pitchFamily="34" charset="-122"/>
                <a:cs typeface="Arial" pitchFamily="34" charset="-120"/>
              </a:rPr>
              <a:t>YOUR FACILITATOR</a:t>
            </a:r>
            <a:endParaRPr lang="en-US" sz="1400" dirty="0"/>
          </a:p>
        </p:txBody>
      </p:sp>
      <p:sp>
        <p:nvSpPr>
          <p:cNvPr id="10" name="Text 5"/>
          <p:cNvSpPr>
            <a:spLocks noGrp="1"/>
          </p:cNvSpPr>
          <p:nvPr>
            <p:ph type="title"/>
          </p:nvPr>
        </p:nvSpPr>
        <p:spPr>
          <a:xfrm>
            <a:off x="3937000" y="1137841"/>
            <a:ext cx="7665466" cy="556220"/>
          </a:xfrm>
          <a:prstGeom prst="rect">
            <a:avLst/>
          </a:prstGeom>
          <a:noFill/>
          <a:ln/>
        </p:spPr>
        <p:txBody>
          <a:bodyPr wrap="square" lIns="0" tIns="0" rIns="0" bIns="0" rtlCol="0" anchor="t">
            <a:normAutofit/>
          </a:bodyPr>
          <a:lstStyle/>
          <a:p>
            <a:pPr marL="0" indent="0" algn="l">
              <a:lnSpc>
                <a:spcPts val="4180"/>
              </a:lnSpc>
              <a:buNone/>
            </a:pPr>
            <a:r>
              <a:rPr lang="en-US" sz="3800" b="1" i="0" dirty="0">
                <a:solidFill>
                  <a:srgbClr val="0B1F3A"/>
                </a:solidFill>
                <a:latin typeface="Arial" pitchFamily="34" charset="0"/>
                <a:ea typeface="Arial" pitchFamily="34" charset="-122"/>
                <a:cs typeface="Arial" pitchFamily="34" charset="-120"/>
              </a:rPr>
              <a:t>Joshua Opoku Agyemang</a:t>
            </a:r>
            <a:endParaRPr lang="en-US" sz="3800" dirty="0"/>
          </a:p>
        </p:txBody>
      </p:sp>
      <p:sp>
        <p:nvSpPr>
          <p:cNvPr id="11" name="Text 6"/>
          <p:cNvSpPr/>
          <p:nvPr/>
        </p:nvSpPr>
        <p:spPr>
          <a:xfrm>
            <a:off x="3937000" y="1744861"/>
            <a:ext cx="7665466" cy="454620"/>
          </a:xfrm>
          <a:prstGeom prst="rect">
            <a:avLst/>
          </a:prstGeom>
          <a:noFill/>
          <a:ln/>
        </p:spPr>
        <p:txBody>
          <a:bodyPr wrap="square" lIns="0" tIns="0" rIns="0" bIns="0" rtlCol="0" anchor="t">
            <a:normAutofit/>
          </a:bodyPr>
          <a:lstStyle/>
          <a:p>
            <a:pPr marL="0" indent="0" algn="l">
              <a:lnSpc>
                <a:spcPts val="1690"/>
              </a:lnSpc>
              <a:buNone/>
            </a:pPr>
            <a:r>
              <a:rPr lang="en-US" sz="1300" b="1" dirty="0">
                <a:solidFill>
                  <a:srgbClr val="0B7F7B"/>
                </a:solidFill>
                <a:latin typeface="Arial" pitchFamily="34" charset="0"/>
                <a:ea typeface="Arial" pitchFamily="34" charset="-122"/>
                <a:cs typeface="Arial" pitchFamily="34" charset="-120"/>
              </a:rPr>
              <a:t>Technology entrepreneur · AI and IoT evangelist · STEM educator · Innovation ecosystem builder · Mentor</a:t>
            </a:r>
            <a:endParaRPr lang="en-US" sz="1300" dirty="0"/>
          </a:p>
        </p:txBody>
      </p:sp>
      <p:sp>
        <p:nvSpPr>
          <p:cNvPr id="12" name="Shape 7"/>
          <p:cNvSpPr/>
          <p:nvPr/>
        </p:nvSpPr>
        <p:spPr>
          <a:xfrm>
            <a:off x="3937000" y="2250281"/>
            <a:ext cx="2396034" cy="2696766"/>
          </a:xfrm>
          <a:prstGeom prst="roundRect">
            <a:avLst>
              <a:gd name="adj" fmla="val 4240"/>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13" name="Shape 8"/>
          <p:cNvSpPr/>
          <p:nvPr/>
        </p:nvSpPr>
        <p:spPr>
          <a:xfrm>
            <a:off x="3937000" y="2250281"/>
            <a:ext cx="2396034" cy="2696766"/>
          </a:xfrm>
          <a:custGeom>
            <a:avLst/>
            <a:gdLst/>
            <a:ahLst/>
            <a:cxnLst/>
            <a:rect l="l" t="t" r="r" b="b"/>
            <a:pathLst>
              <a:path w="2396034" h="2696766">
                <a:moveTo>
                  <a:pt x="0" y="101600"/>
                </a:moveTo>
                <a:lnTo>
                  <a:pt x="0" y="101600"/>
                </a:lnTo>
                <a:arcTo wR="101600" hR="101600" stAng="10800000" swAng="5400000"/>
                <a:lnTo>
                  <a:pt x="2294434" y="0"/>
                </a:lnTo>
                <a:arcTo wR="101600" hR="101600" stAng="16200000" swAng="5400000"/>
                <a:lnTo>
                  <a:pt x="2396034" y="101600"/>
                </a:lnTo>
                <a:arcTo wR="101600" hR="50800" stAng="0" swAng="-5400000"/>
                <a:lnTo>
                  <a:pt x="101600" y="50800"/>
                </a:lnTo>
                <a:arcTo wR="101600" hR="50800" stAng="16200000" swAng="-5400000"/>
                <a:close/>
              </a:path>
            </a:pathLst>
          </a:custGeom>
          <a:solidFill>
            <a:srgbClr val="12A4A0"/>
          </a:solidFill>
          <a:ln/>
        </p:spPr>
        <p:txBody>
          <a:bodyPr/>
          <a:lstStyle/>
          <a:p>
            <a:endParaRPr lang="en-US"/>
          </a:p>
        </p:txBody>
      </p:sp>
      <p:pic>
        <p:nvPicPr>
          <p:cNvPr id="14" name="Image 3" descr="Star"/>
          <p:cNvPicPr>
            <a:picLocks noChangeAspect="1"/>
          </p:cNvPicPr>
          <p:nvPr/>
        </p:nvPicPr>
        <p:blipFill>
          <a:blip r:embed="rId6"/>
          <a:srcRect/>
          <a:stretch/>
        </p:blipFill>
        <p:spPr>
          <a:xfrm>
            <a:off x="4089400" y="2453481"/>
            <a:ext cx="254000" cy="254000"/>
          </a:xfrm>
          <a:prstGeom prst="rect">
            <a:avLst/>
          </a:prstGeom>
        </p:spPr>
      </p:pic>
      <p:sp>
        <p:nvSpPr>
          <p:cNvPr id="15" name="Text 9"/>
          <p:cNvSpPr/>
          <p:nvPr/>
        </p:nvSpPr>
        <p:spPr>
          <a:xfrm>
            <a:off x="4419600" y="2464891"/>
            <a:ext cx="758785" cy="256480"/>
          </a:xfrm>
          <a:prstGeom prst="rect">
            <a:avLst/>
          </a:prstGeom>
          <a:noFill/>
          <a:ln/>
        </p:spPr>
        <p:txBody>
          <a:bodyPr wrap="square" lIns="0" tIns="0" rIns="0" bIns="0" rtlCol="0" anchor="t">
            <a:normAutofit/>
          </a:bodyPr>
          <a:lstStyle/>
          <a:p>
            <a:pPr marL="0" indent="0" algn="l">
              <a:lnSpc>
                <a:spcPts val="1820"/>
              </a:lnSpc>
              <a:buNone/>
            </a:pPr>
            <a:r>
              <a:rPr lang="en-US" sz="1300" b="1" kern="0" spc="100" dirty="0">
                <a:solidFill>
                  <a:srgbClr val="0B1F3A"/>
                </a:solidFill>
                <a:latin typeface="Arial" pitchFamily="34" charset="0"/>
                <a:ea typeface="Arial" pitchFamily="34" charset="-122"/>
                <a:cs typeface="Arial" pitchFamily="34" charset="-120"/>
              </a:rPr>
              <a:t>ROLES</a:t>
            </a:r>
            <a:endParaRPr lang="en-US" sz="1300" dirty="0"/>
          </a:p>
        </p:txBody>
      </p:sp>
      <p:sp>
        <p:nvSpPr>
          <p:cNvPr id="16" name="Text 10"/>
          <p:cNvSpPr/>
          <p:nvPr/>
        </p:nvSpPr>
        <p:spPr>
          <a:xfrm>
            <a:off x="4089400" y="2783681"/>
            <a:ext cx="2153971" cy="421481"/>
          </a:xfrm>
          <a:prstGeom prst="rect">
            <a:avLst/>
          </a:prstGeom>
          <a:noFill/>
          <a:ln/>
        </p:spPr>
        <p:txBody>
          <a:bodyPr wrap="square" lIns="0" tIns="0" rIns="0" bIns="0" rtlCol="0" anchor="t">
            <a:normAutofit/>
          </a:bodyPr>
          <a:lstStyle/>
          <a:p>
            <a:pPr marL="0" indent="0" algn="l">
              <a:lnSpc>
                <a:spcPts val="1560"/>
              </a:lnSpc>
              <a:buNone/>
            </a:pPr>
            <a:r>
              <a:rPr lang="en-US" sz="1200" b="1" dirty="0">
                <a:solidFill>
                  <a:srgbClr val="0B1F3A"/>
                </a:solidFill>
                <a:latin typeface="Arial" pitchFamily="34" charset="0"/>
                <a:ea typeface="Arial" pitchFamily="34" charset="-122"/>
                <a:cs typeface="Arial" pitchFamily="34" charset="-120"/>
              </a:rPr>
              <a:t>Co-Founder and President</a:t>
            </a:r>
            <a:endParaRPr lang="en-US" sz="1200" dirty="0"/>
          </a:p>
          <a:p>
            <a:pPr marL="0" indent="0" algn="l">
              <a:lnSpc>
                <a:spcPts val="1560"/>
              </a:lnSpc>
              <a:buNone/>
            </a:pPr>
            <a:r>
              <a:rPr lang="en-US" sz="1200" dirty="0">
                <a:solidFill>
                  <a:srgbClr val="0B1F3A"/>
                </a:solidFill>
                <a:latin typeface="Arial" pitchFamily="34" charset="0"/>
                <a:ea typeface="Arial" pitchFamily="34" charset="-122"/>
                <a:cs typeface="Arial" pitchFamily="34" charset="-120"/>
              </a:rPr>
              <a:t>IoT Network Hub – Africa</a:t>
            </a:r>
            <a:endParaRPr lang="en-US" sz="1200" dirty="0"/>
          </a:p>
        </p:txBody>
      </p:sp>
      <p:sp>
        <p:nvSpPr>
          <p:cNvPr id="17" name="Text 11"/>
          <p:cNvSpPr/>
          <p:nvPr/>
        </p:nvSpPr>
        <p:spPr>
          <a:xfrm>
            <a:off x="4089400" y="3255963"/>
            <a:ext cx="2153971" cy="421481"/>
          </a:xfrm>
          <a:prstGeom prst="rect">
            <a:avLst/>
          </a:prstGeom>
          <a:noFill/>
          <a:ln/>
        </p:spPr>
        <p:txBody>
          <a:bodyPr wrap="square" lIns="0" tIns="0" rIns="0" bIns="0" rtlCol="0" anchor="t">
            <a:normAutofit/>
          </a:bodyPr>
          <a:lstStyle/>
          <a:p>
            <a:pPr marL="0" indent="0" algn="l">
              <a:lnSpc>
                <a:spcPts val="1560"/>
              </a:lnSpc>
              <a:buNone/>
            </a:pPr>
            <a:r>
              <a:rPr lang="en-US" sz="1200" b="1" dirty="0">
                <a:solidFill>
                  <a:srgbClr val="0B1F3A"/>
                </a:solidFill>
                <a:latin typeface="Arial" pitchFamily="34" charset="0"/>
                <a:ea typeface="Arial" pitchFamily="34" charset="-122"/>
                <a:cs typeface="Arial" pitchFamily="34" charset="-120"/>
              </a:rPr>
              <a:t>President</a:t>
            </a:r>
            <a:endParaRPr lang="en-US" sz="1200" dirty="0"/>
          </a:p>
          <a:p>
            <a:pPr marL="0" indent="0" algn="l">
              <a:lnSpc>
                <a:spcPts val="1560"/>
              </a:lnSpc>
              <a:buNone/>
            </a:pPr>
            <a:r>
              <a:rPr lang="en-US" sz="1200" dirty="0">
                <a:solidFill>
                  <a:srgbClr val="0B1F3A"/>
                </a:solidFill>
                <a:latin typeface="Arial" pitchFamily="34" charset="0"/>
                <a:ea typeface="Arial" pitchFamily="34" charset="-122"/>
                <a:cs typeface="Arial" pitchFamily="34" charset="-120"/>
              </a:rPr>
              <a:t>Ghana STEM Network</a:t>
            </a:r>
            <a:endParaRPr lang="en-US" sz="1200" dirty="0"/>
          </a:p>
        </p:txBody>
      </p:sp>
      <p:sp>
        <p:nvSpPr>
          <p:cNvPr id="18" name="Text 12"/>
          <p:cNvSpPr/>
          <p:nvPr/>
        </p:nvSpPr>
        <p:spPr>
          <a:xfrm>
            <a:off x="4089400" y="3728244"/>
            <a:ext cx="2153971" cy="619522"/>
          </a:xfrm>
          <a:prstGeom prst="rect">
            <a:avLst/>
          </a:prstGeom>
          <a:noFill/>
          <a:ln/>
        </p:spPr>
        <p:txBody>
          <a:bodyPr wrap="square" lIns="0" tIns="0" rIns="0" bIns="0" rtlCol="0" anchor="t">
            <a:normAutofit/>
          </a:bodyPr>
          <a:lstStyle/>
          <a:p>
            <a:pPr marL="0" indent="0" algn="l">
              <a:lnSpc>
                <a:spcPts val="1560"/>
              </a:lnSpc>
              <a:buNone/>
            </a:pPr>
            <a:r>
              <a:rPr lang="en-US" sz="1200" b="1" dirty="0">
                <a:solidFill>
                  <a:srgbClr val="0B1F3A"/>
                </a:solidFill>
                <a:latin typeface="Arial" pitchFamily="34" charset="0"/>
                <a:ea typeface="Arial" pitchFamily="34" charset="-122"/>
                <a:cs typeface="Arial" pitchFamily="34" charset="-120"/>
              </a:rPr>
              <a:t>Co-Founder and Chief Evangelist Officer</a:t>
            </a:r>
            <a:endParaRPr lang="en-US" sz="1200" dirty="0"/>
          </a:p>
          <a:p>
            <a:pPr marL="0" indent="0" algn="l">
              <a:lnSpc>
                <a:spcPts val="1560"/>
              </a:lnSpc>
              <a:buNone/>
            </a:pPr>
            <a:r>
              <a:rPr lang="en-US" sz="1200" dirty="0">
                <a:solidFill>
                  <a:srgbClr val="0B1F3A"/>
                </a:solidFill>
                <a:latin typeface="Arial" pitchFamily="34" charset="0"/>
                <a:ea typeface="Arial" pitchFamily="34" charset="-122"/>
                <a:cs typeface="Arial" pitchFamily="34" charset="-120"/>
              </a:rPr>
              <a:t>STEMAIDE Africa</a:t>
            </a:r>
            <a:endParaRPr lang="en-US" sz="1200" dirty="0"/>
          </a:p>
        </p:txBody>
      </p:sp>
      <p:sp>
        <p:nvSpPr>
          <p:cNvPr id="19" name="Text 13"/>
          <p:cNvSpPr/>
          <p:nvPr/>
        </p:nvSpPr>
        <p:spPr>
          <a:xfrm>
            <a:off x="4089400" y="4398566"/>
            <a:ext cx="2153971" cy="421481"/>
          </a:xfrm>
          <a:prstGeom prst="rect">
            <a:avLst/>
          </a:prstGeom>
          <a:noFill/>
          <a:ln/>
        </p:spPr>
        <p:txBody>
          <a:bodyPr wrap="square" lIns="0" tIns="0" rIns="0" bIns="0" rtlCol="0" anchor="t">
            <a:normAutofit/>
          </a:bodyPr>
          <a:lstStyle/>
          <a:p>
            <a:pPr marL="0" indent="0" algn="l">
              <a:lnSpc>
                <a:spcPts val="1560"/>
              </a:lnSpc>
              <a:buNone/>
            </a:pPr>
            <a:r>
              <a:rPr lang="en-US" sz="1200" b="1" dirty="0">
                <a:solidFill>
                  <a:srgbClr val="0B1F3A"/>
                </a:solidFill>
                <a:latin typeface="Arial" pitchFamily="34" charset="0"/>
                <a:ea typeface="Arial" pitchFamily="34" charset="-122"/>
                <a:cs typeface="Arial" pitchFamily="34" charset="-120"/>
              </a:rPr>
              <a:t>President</a:t>
            </a:r>
            <a:endParaRPr lang="en-US" sz="1200" dirty="0"/>
          </a:p>
          <a:p>
            <a:pPr marL="0" indent="0" algn="l">
              <a:lnSpc>
                <a:spcPts val="1560"/>
              </a:lnSpc>
              <a:buNone/>
            </a:pPr>
            <a:r>
              <a:rPr lang="en-US" sz="1200" dirty="0">
                <a:solidFill>
                  <a:srgbClr val="0B1F3A"/>
                </a:solidFill>
                <a:latin typeface="Arial" pitchFamily="34" charset="0"/>
                <a:ea typeface="Arial" pitchFamily="34" charset="-122"/>
                <a:cs typeface="Arial" pitchFamily="34" charset="-120"/>
              </a:rPr>
              <a:t>Rethink Africa Intelligence</a:t>
            </a:r>
            <a:endParaRPr lang="en-US" sz="1200" dirty="0"/>
          </a:p>
        </p:txBody>
      </p:sp>
      <p:sp>
        <p:nvSpPr>
          <p:cNvPr id="20" name="Shape 14"/>
          <p:cNvSpPr/>
          <p:nvPr/>
        </p:nvSpPr>
        <p:spPr>
          <a:xfrm>
            <a:off x="6460034" y="2250281"/>
            <a:ext cx="2396133" cy="2696766"/>
          </a:xfrm>
          <a:prstGeom prst="roundRect">
            <a:avLst>
              <a:gd name="adj" fmla="val 4240"/>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21" name="Shape 15"/>
          <p:cNvSpPr/>
          <p:nvPr/>
        </p:nvSpPr>
        <p:spPr>
          <a:xfrm>
            <a:off x="6460034" y="2250281"/>
            <a:ext cx="2396133" cy="2696766"/>
          </a:xfrm>
          <a:custGeom>
            <a:avLst/>
            <a:gdLst/>
            <a:ahLst/>
            <a:cxnLst/>
            <a:rect l="l" t="t" r="r" b="b"/>
            <a:pathLst>
              <a:path w="2396133" h="2696766">
                <a:moveTo>
                  <a:pt x="0" y="101600"/>
                </a:moveTo>
                <a:lnTo>
                  <a:pt x="0" y="101600"/>
                </a:lnTo>
                <a:arcTo wR="101600" hR="101600" stAng="10800000" swAng="5400000"/>
                <a:lnTo>
                  <a:pt x="2294533" y="0"/>
                </a:lnTo>
                <a:arcTo wR="101600" hR="101600" stAng="16200000" swAng="5400000"/>
                <a:lnTo>
                  <a:pt x="2396133" y="101600"/>
                </a:lnTo>
                <a:arcTo wR="101600" hR="50800" stAng="0" swAng="-5400000"/>
                <a:lnTo>
                  <a:pt x="101600" y="50800"/>
                </a:lnTo>
                <a:arcTo wR="101600" hR="50800" stAng="16200000" swAng="-5400000"/>
                <a:close/>
              </a:path>
            </a:pathLst>
          </a:custGeom>
          <a:solidFill>
            <a:srgbClr val="F5A623"/>
          </a:solidFill>
          <a:ln/>
        </p:spPr>
        <p:txBody>
          <a:bodyPr/>
          <a:lstStyle/>
          <a:p>
            <a:endParaRPr lang="en-US"/>
          </a:p>
        </p:txBody>
      </p:sp>
      <p:pic>
        <p:nvPicPr>
          <p:cNvPr id="22" name="Image 4" descr="Code"/>
          <p:cNvPicPr>
            <a:picLocks noChangeAspect="1"/>
          </p:cNvPicPr>
          <p:nvPr/>
        </p:nvPicPr>
        <p:blipFill>
          <a:blip r:embed="rId7"/>
          <a:srcRect l="-593" r="-593"/>
          <a:stretch/>
        </p:blipFill>
        <p:spPr>
          <a:xfrm>
            <a:off x="6612434" y="2524522"/>
            <a:ext cx="186333" cy="254000"/>
          </a:xfrm>
          <a:prstGeom prst="rect">
            <a:avLst/>
          </a:prstGeom>
        </p:spPr>
      </p:pic>
      <p:sp>
        <p:nvSpPr>
          <p:cNvPr id="23" name="Text 16"/>
          <p:cNvSpPr/>
          <p:nvPr/>
        </p:nvSpPr>
        <p:spPr>
          <a:xfrm>
            <a:off x="6874966" y="2453481"/>
            <a:ext cx="1883664" cy="421481"/>
          </a:xfrm>
          <a:prstGeom prst="rect">
            <a:avLst/>
          </a:prstGeom>
          <a:noFill/>
          <a:ln/>
        </p:spPr>
        <p:txBody>
          <a:bodyPr wrap="square" lIns="0" tIns="0" rIns="0" bIns="0" rtlCol="0" anchor="t">
            <a:normAutofit/>
          </a:bodyPr>
          <a:lstStyle/>
          <a:p>
            <a:pPr marL="0" indent="0" algn="l">
              <a:lnSpc>
                <a:spcPts val="1560"/>
              </a:lnSpc>
              <a:buNone/>
            </a:pPr>
            <a:r>
              <a:rPr lang="en-US" sz="1300" b="1" kern="0" spc="100" dirty="0">
                <a:solidFill>
                  <a:srgbClr val="0B1F3A"/>
                </a:solidFill>
                <a:latin typeface="Arial" pitchFamily="34" charset="0"/>
                <a:ea typeface="Arial" pitchFamily="34" charset="-122"/>
                <a:cs typeface="Arial" pitchFamily="34" charset="-120"/>
              </a:rPr>
              <a:t>PRACTICE AND EXPERTISE</a:t>
            </a:r>
            <a:endParaRPr lang="en-US" sz="1300" dirty="0"/>
          </a:p>
        </p:txBody>
      </p:sp>
      <p:sp>
        <p:nvSpPr>
          <p:cNvPr id="24" name="Text 17"/>
          <p:cNvSpPr/>
          <p:nvPr/>
        </p:nvSpPr>
        <p:spPr>
          <a:xfrm>
            <a:off x="6723940" y="2925763"/>
            <a:ext cx="2034947" cy="1397000"/>
          </a:xfrm>
          <a:prstGeom prst="rect">
            <a:avLst/>
          </a:prstGeom>
          <a:noFill/>
          <a:ln/>
        </p:spPr>
        <p:txBody>
          <a:bodyPr wrap="square" lIns="0" tIns="0" rIns="0" bIns="0" rtlCol="0" anchor="t">
            <a:normAutofit/>
          </a:bodyPr>
          <a:lstStyle/>
          <a:p>
            <a:pPr marL="142494" indent="-142494" algn="l">
              <a:lnSpc>
                <a:spcPts val="1800"/>
              </a:lnSpc>
              <a:buSzPct val="100000"/>
              <a:buChar char="•"/>
            </a:pPr>
            <a:r>
              <a:rPr lang="en-US" sz="1200" dirty="0">
                <a:solidFill>
                  <a:srgbClr val="0B1F3A"/>
                </a:solidFill>
                <a:latin typeface="Arial" pitchFamily="34" charset="0"/>
                <a:ea typeface="Arial" pitchFamily="34" charset="-122"/>
                <a:cs typeface="Arial" pitchFamily="34" charset="-120"/>
              </a:rPr>
              <a:t>Artificial intelligence</a:t>
            </a:r>
            <a:endParaRPr lang="en-US" sz="1200" dirty="0"/>
          </a:p>
          <a:p>
            <a:pPr marL="142494" indent="-142494" algn="l">
              <a:lnSpc>
                <a:spcPts val="1800"/>
              </a:lnSpc>
              <a:buSzPct val="100000"/>
              <a:buChar char="•"/>
            </a:pPr>
            <a:r>
              <a:rPr lang="en-US" sz="1200" dirty="0">
                <a:solidFill>
                  <a:srgbClr val="0B1F3A"/>
                </a:solidFill>
                <a:latin typeface="Arial" pitchFamily="34" charset="0"/>
                <a:ea typeface="Arial" pitchFamily="34" charset="-122"/>
                <a:cs typeface="Arial" pitchFamily="34" charset="-120"/>
              </a:rPr>
              <a:t>Internet of Things (IoT)</a:t>
            </a:r>
            <a:endParaRPr lang="en-US" sz="1200" dirty="0"/>
          </a:p>
          <a:p>
            <a:pPr marL="142494" indent="-142494" algn="l">
              <a:lnSpc>
                <a:spcPts val="1800"/>
              </a:lnSpc>
              <a:buSzPct val="100000"/>
              <a:buChar char="•"/>
            </a:pPr>
            <a:r>
              <a:rPr lang="en-US" sz="1200" dirty="0">
                <a:solidFill>
                  <a:srgbClr val="0B1F3A"/>
                </a:solidFill>
                <a:latin typeface="Arial" pitchFamily="34" charset="0"/>
                <a:ea typeface="Arial" pitchFamily="34" charset="-122"/>
                <a:cs typeface="Arial" pitchFamily="34" charset="-120"/>
              </a:rPr>
              <a:t>Software development</a:t>
            </a:r>
            <a:endParaRPr lang="en-US" sz="1200" dirty="0"/>
          </a:p>
          <a:p>
            <a:pPr marL="142494" indent="-142494" algn="l">
              <a:lnSpc>
                <a:spcPts val="1800"/>
              </a:lnSpc>
              <a:buSzPct val="100000"/>
              <a:buChar char="•"/>
            </a:pPr>
            <a:r>
              <a:rPr lang="en-US" sz="1200" dirty="0">
                <a:solidFill>
                  <a:srgbClr val="0B1F3A"/>
                </a:solidFill>
                <a:latin typeface="Arial" pitchFamily="34" charset="0"/>
                <a:ea typeface="Arial" pitchFamily="34" charset="-122"/>
                <a:cs typeface="Arial" pitchFamily="34" charset="-120"/>
              </a:rPr>
              <a:t>Robotics</a:t>
            </a:r>
            <a:endParaRPr lang="en-US" sz="1200" dirty="0"/>
          </a:p>
          <a:p>
            <a:pPr marL="142494" indent="-142494" algn="l">
              <a:lnSpc>
                <a:spcPts val="1800"/>
              </a:lnSpc>
              <a:buSzPct val="100000"/>
              <a:buChar char="•"/>
            </a:pPr>
            <a:r>
              <a:rPr lang="en-US" sz="1200" dirty="0">
                <a:solidFill>
                  <a:srgbClr val="0B1F3A"/>
                </a:solidFill>
                <a:latin typeface="Arial" pitchFamily="34" charset="0"/>
                <a:ea typeface="Arial" pitchFamily="34" charset="-122"/>
                <a:cs typeface="Arial" pitchFamily="34" charset="-120"/>
              </a:rPr>
              <a:t>Digital transformation</a:t>
            </a:r>
            <a:endParaRPr lang="en-US" sz="1200" dirty="0"/>
          </a:p>
          <a:p>
            <a:pPr marL="142494" indent="-142494" algn="l">
              <a:lnSpc>
                <a:spcPts val="1800"/>
              </a:lnSpc>
              <a:buSzPct val="100000"/>
              <a:buChar char="•"/>
            </a:pPr>
            <a:r>
              <a:rPr lang="en-US" sz="1200" dirty="0">
                <a:solidFill>
                  <a:srgbClr val="0B1F3A"/>
                </a:solidFill>
                <a:latin typeface="Arial" pitchFamily="34" charset="0"/>
                <a:ea typeface="Arial" pitchFamily="34" charset="-122"/>
                <a:cs typeface="Arial" pitchFamily="34" charset="-120"/>
              </a:rPr>
              <a:t>Solution architecture</a:t>
            </a:r>
            <a:endParaRPr lang="en-US" sz="1200" dirty="0"/>
          </a:p>
        </p:txBody>
      </p:sp>
      <p:sp>
        <p:nvSpPr>
          <p:cNvPr id="25" name="Shape 18"/>
          <p:cNvSpPr/>
          <p:nvPr/>
        </p:nvSpPr>
        <p:spPr>
          <a:xfrm>
            <a:off x="8983166" y="2250281"/>
            <a:ext cx="2396034" cy="2696766"/>
          </a:xfrm>
          <a:prstGeom prst="roundRect">
            <a:avLst>
              <a:gd name="adj" fmla="val 4240"/>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26" name="Shape 19"/>
          <p:cNvSpPr/>
          <p:nvPr/>
        </p:nvSpPr>
        <p:spPr>
          <a:xfrm>
            <a:off x="8983166" y="2250281"/>
            <a:ext cx="2396034" cy="2696766"/>
          </a:xfrm>
          <a:custGeom>
            <a:avLst/>
            <a:gdLst/>
            <a:ahLst/>
            <a:cxnLst/>
            <a:rect l="l" t="t" r="r" b="b"/>
            <a:pathLst>
              <a:path w="2396034" h="2696766">
                <a:moveTo>
                  <a:pt x="0" y="101600"/>
                </a:moveTo>
                <a:lnTo>
                  <a:pt x="0" y="101600"/>
                </a:lnTo>
                <a:arcTo wR="101600" hR="101600" stAng="10800000" swAng="5400000"/>
                <a:lnTo>
                  <a:pt x="2294434" y="0"/>
                </a:lnTo>
                <a:arcTo wR="101600" hR="101600" stAng="16200000" swAng="5400000"/>
                <a:lnTo>
                  <a:pt x="2396034" y="101600"/>
                </a:lnTo>
                <a:arcTo wR="101600" hR="50800" stAng="0" swAng="-5400000"/>
                <a:lnTo>
                  <a:pt x="101600" y="50800"/>
                </a:lnTo>
                <a:arcTo wR="101600" hR="50800" stAng="16200000" swAng="-5400000"/>
                <a:close/>
              </a:path>
            </a:pathLst>
          </a:custGeom>
          <a:solidFill>
            <a:srgbClr val="7C5CFC"/>
          </a:solidFill>
          <a:ln/>
        </p:spPr>
        <p:txBody>
          <a:bodyPr/>
          <a:lstStyle/>
          <a:p>
            <a:endParaRPr lang="en-US"/>
          </a:p>
        </p:txBody>
      </p:sp>
      <p:pic>
        <p:nvPicPr>
          <p:cNvPr id="27" name="Image 5" descr="Users"/>
          <p:cNvPicPr>
            <a:picLocks noChangeAspect="1"/>
          </p:cNvPicPr>
          <p:nvPr/>
        </p:nvPicPr>
        <p:blipFill>
          <a:blip r:embed="rId8"/>
          <a:srcRect l="-200" r="-200"/>
          <a:stretch/>
        </p:blipFill>
        <p:spPr>
          <a:xfrm>
            <a:off x="9135566" y="2524522"/>
            <a:ext cx="248642" cy="254000"/>
          </a:xfrm>
          <a:prstGeom prst="rect">
            <a:avLst/>
          </a:prstGeom>
        </p:spPr>
      </p:pic>
      <p:sp>
        <p:nvSpPr>
          <p:cNvPr id="28" name="Text 20"/>
          <p:cNvSpPr/>
          <p:nvPr/>
        </p:nvSpPr>
        <p:spPr>
          <a:xfrm>
            <a:off x="9460409" y="2453481"/>
            <a:ext cx="1819383" cy="421481"/>
          </a:xfrm>
          <a:prstGeom prst="rect">
            <a:avLst/>
          </a:prstGeom>
          <a:noFill/>
          <a:ln/>
        </p:spPr>
        <p:txBody>
          <a:bodyPr wrap="square" lIns="0" tIns="0" rIns="0" bIns="0" rtlCol="0" anchor="t">
            <a:normAutofit/>
          </a:bodyPr>
          <a:lstStyle/>
          <a:p>
            <a:pPr marL="0" indent="0" algn="l">
              <a:lnSpc>
                <a:spcPts val="1560"/>
              </a:lnSpc>
              <a:buNone/>
            </a:pPr>
            <a:r>
              <a:rPr lang="en-US" sz="1300" b="1" kern="0" spc="100" dirty="0">
                <a:solidFill>
                  <a:srgbClr val="0B1F3A"/>
                </a:solidFill>
                <a:latin typeface="Arial" pitchFamily="34" charset="0"/>
                <a:ea typeface="Arial" pitchFamily="34" charset="-122"/>
                <a:cs typeface="Arial" pitchFamily="34" charset="-120"/>
              </a:rPr>
              <a:t>HAS WORKED WITH</a:t>
            </a:r>
            <a:endParaRPr lang="en-US" sz="1300" dirty="0"/>
          </a:p>
        </p:txBody>
      </p:sp>
      <p:sp>
        <p:nvSpPr>
          <p:cNvPr id="29" name="Text 21"/>
          <p:cNvSpPr/>
          <p:nvPr/>
        </p:nvSpPr>
        <p:spPr>
          <a:xfrm>
            <a:off x="9247072" y="2925763"/>
            <a:ext cx="2034845" cy="1625600"/>
          </a:xfrm>
          <a:prstGeom prst="rect">
            <a:avLst/>
          </a:prstGeom>
          <a:noFill/>
          <a:ln/>
        </p:spPr>
        <p:txBody>
          <a:bodyPr wrap="square" lIns="0" tIns="0" rIns="0" bIns="0" rtlCol="0" anchor="t">
            <a:normAutofit/>
          </a:bodyPr>
          <a:lstStyle/>
          <a:p>
            <a:pPr marL="142494" indent="-142494" algn="l">
              <a:lnSpc>
                <a:spcPts val="1800"/>
              </a:lnSpc>
              <a:buSzPct val="100000"/>
              <a:buChar char="•"/>
            </a:pPr>
            <a:r>
              <a:rPr lang="en-US" sz="1200" dirty="0">
                <a:solidFill>
                  <a:srgbClr val="0B1F3A"/>
                </a:solidFill>
                <a:latin typeface="Arial" pitchFamily="34" charset="0"/>
                <a:ea typeface="Arial" pitchFamily="34" charset="-122"/>
                <a:cs typeface="Arial" pitchFamily="34" charset="-120"/>
              </a:rPr>
              <a:t>UNICEF · Google</a:t>
            </a:r>
            <a:endParaRPr lang="en-US" sz="1200" dirty="0"/>
          </a:p>
          <a:p>
            <a:pPr marL="142494" indent="-142494" algn="l">
              <a:lnSpc>
                <a:spcPts val="1800"/>
              </a:lnSpc>
              <a:buSzPct val="100000"/>
              <a:buChar char="•"/>
            </a:pPr>
            <a:r>
              <a:rPr lang="en-US" sz="1200" dirty="0">
                <a:solidFill>
                  <a:srgbClr val="0B1F3A"/>
                </a:solidFill>
                <a:latin typeface="Arial" pitchFamily="34" charset="0"/>
                <a:ea typeface="Arial" pitchFamily="34" charset="-122"/>
                <a:cs typeface="Arial" pitchFamily="34" charset="-120"/>
              </a:rPr>
              <a:t>Raspberry Pi Foundation</a:t>
            </a:r>
            <a:endParaRPr lang="en-US" sz="1200" dirty="0"/>
          </a:p>
          <a:p>
            <a:pPr marL="142494" indent="-142494" algn="l">
              <a:lnSpc>
                <a:spcPts val="1800"/>
              </a:lnSpc>
              <a:buSzPct val="100000"/>
              <a:buChar char="•"/>
            </a:pPr>
            <a:r>
              <a:rPr lang="en-US" sz="1200" dirty="0">
                <a:solidFill>
                  <a:srgbClr val="0B1F3A"/>
                </a:solidFill>
                <a:latin typeface="Arial" pitchFamily="34" charset="0"/>
                <a:ea typeface="Arial" pitchFamily="34" charset="-122"/>
                <a:cs typeface="Arial" pitchFamily="34" charset="-120"/>
              </a:rPr>
              <a:t>Mastercard Foundation</a:t>
            </a:r>
            <a:endParaRPr lang="en-US" sz="1200" dirty="0"/>
          </a:p>
          <a:p>
            <a:pPr marL="142494" indent="-142494" algn="l">
              <a:lnSpc>
                <a:spcPts val="1800"/>
              </a:lnSpc>
              <a:buSzPct val="100000"/>
              <a:buChar char="•"/>
            </a:pPr>
            <a:r>
              <a:rPr lang="en-US" sz="1200" dirty="0">
                <a:solidFill>
                  <a:srgbClr val="0B1F3A"/>
                </a:solidFill>
                <a:latin typeface="Arial" pitchFamily="34" charset="0"/>
                <a:ea typeface="Arial" pitchFamily="34" charset="-122"/>
                <a:cs typeface="Arial" pitchFamily="34" charset="-120"/>
              </a:rPr>
              <a:t>UNESCO · KOICA</a:t>
            </a:r>
            <a:endParaRPr lang="en-US" sz="1200" dirty="0"/>
          </a:p>
          <a:p>
            <a:pPr marL="142494" indent="-142494" algn="l">
              <a:lnSpc>
                <a:spcPts val="1800"/>
              </a:lnSpc>
              <a:buSzPct val="100000"/>
              <a:buChar char="•"/>
            </a:pPr>
            <a:r>
              <a:rPr lang="en-US" sz="1200" dirty="0">
                <a:solidFill>
                  <a:srgbClr val="0B1F3A"/>
                </a:solidFill>
                <a:latin typeface="Arial" pitchFamily="34" charset="0"/>
                <a:ea typeface="Arial" pitchFamily="34" charset="-122"/>
                <a:cs typeface="Arial" pitchFamily="34" charset="-120"/>
              </a:rPr>
              <a:t>Ghana Education Service</a:t>
            </a:r>
            <a:endParaRPr lang="en-US" sz="1200" dirty="0"/>
          </a:p>
          <a:p>
            <a:pPr marL="142494" indent="-142494" algn="l">
              <a:lnSpc>
                <a:spcPts val="1800"/>
              </a:lnSpc>
              <a:buSzPct val="100000"/>
              <a:buChar char="•"/>
            </a:pPr>
            <a:r>
              <a:rPr lang="en-US" sz="1200" dirty="0">
                <a:solidFill>
                  <a:srgbClr val="0B1F3A"/>
                </a:solidFill>
                <a:latin typeface="Arial" pitchFamily="34" charset="0"/>
                <a:ea typeface="Arial" pitchFamily="34" charset="-122"/>
                <a:cs typeface="Arial" pitchFamily="34" charset="-120"/>
              </a:rPr>
              <a:t>British Council · MEST Africa</a:t>
            </a:r>
            <a:endParaRPr lang="en-US" sz="1200" dirty="0"/>
          </a:p>
        </p:txBody>
      </p:sp>
      <p:sp>
        <p:nvSpPr>
          <p:cNvPr id="30" name="Text 22"/>
          <p:cNvSpPr/>
          <p:nvPr/>
        </p:nvSpPr>
        <p:spPr>
          <a:xfrm>
            <a:off x="3937000" y="5023247"/>
            <a:ext cx="2396034" cy="1020763"/>
          </a:xfrm>
          <a:prstGeom prst="roundRect">
            <a:avLst>
              <a:gd name="adj" fmla="val 9953"/>
            </a:avLst>
          </a:prstGeom>
          <a:solidFill>
            <a:srgbClr val="FFFFFF"/>
          </a:solidFill>
          <a:ln/>
          <a:effectLst>
            <a:outerShdw blurRad="114300" dist="38100" dir="5400000" algn="bl" rotWithShape="0">
              <a:srgbClr val="0B1F3A">
                <a:alpha val="8000"/>
              </a:srgbClr>
            </a:outerShdw>
          </a:effectLst>
        </p:spPr>
        <p:txBody>
          <a:bodyPr wrap="square" lIns="109942" tIns="84542" rIns="46443" bIns="84542" rtlCol="0" anchor="t">
            <a:normAutofit/>
          </a:bodyPr>
          <a:lstStyle/>
          <a:p>
            <a:pPr marL="0" indent="0" algn="l">
              <a:lnSpc>
                <a:spcPts val="1560"/>
              </a:lnSpc>
              <a:buNone/>
            </a:pPr>
            <a:r>
              <a:rPr lang="en-US" sz="1200" b="1" dirty="0">
                <a:solidFill>
                  <a:srgbClr val="0B7F7B"/>
                </a:solidFill>
                <a:latin typeface="Arial" pitchFamily="34" charset="0"/>
                <a:ea typeface="Arial" pitchFamily="34" charset="-122"/>
                <a:cs typeface="Arial" pitchFamily="34" charset="-120"/>
              </a:rPr>
              <a:t>10+ YEARS</a:t>
            </a:r>
            <a:r>
              <a:rPr lang="en-US" sz="1200" dirty="0">
                <a:solidFill>
                  <a:srgbClr val="0B1F3A"/>
                </a:solidFill>
                <a:latin typeface="Arial" pitchFamily="34" charset="0"/>
                <a:ea typeface="Arial" pitchFamily="34" charset="-122"/>
                <a:cs typeface="Arial" pitchFamily="34" charset="-120"/>
              </a:rPr>
              <a:t> building Ghana’s technology, innovation and STEM ecosystem</a:t>
            </a:r>
            <a:endParaRPr lang="en-US" sz="1200" dirty="0"/>
          </a:p>
        </p:txBody>
      </p:sp>
      <p:sp>
        <p:nvSpPr>
          <p:cNvPr id="31" name="Text 23"/>
          <p:cNvSpPr/>
          <p:nvPr/>
        </p:nvSpPr>
        <p:spPr>
          <a:xfrm>
            <a:off x="6460034" y="5023247"/>
            <a:ext cx="2396133" cy="1020763"/>
          </a:xfrm>
          <a:prstGeom prst="roundRect">
            <a:avLst>
              <a:gd name="adj" fmla="val 9953"/>
            </a:avLst>
          </a:prstGeom>
          <a:solidFill>
            <a:srgbClr val="FFFFFF"/>
          </a:solidFill>
          <a:ln/>
          <a:effectLst>
            <a:outerShdw blurRad="114300" dist="38100" dir="5400000" algn="bl" rotWithShape="0">
              <a:srgbClr val="0B1F3A">
                <a:alpha val="8000"/>
              </a:srgbClr>
            </a:outerShdw>
          </a:effectLst>
        </p:spPr>
        <p:txBody>
          <a:bodyPr wrap="square" lIns="109942" tIns="84542" rIns="46440" bIns="84542" rtlCol="0" anchor="t">
            <a:normAutofit/>
          </a:bodyPr>
          <a:lstStyle/>
          <a:p>
            <a:pPr marL="0" indent="0" algn="l">
              <a:lnSpc>
                <a:spcPts val="1560"/>
              </a:lnSpc>
              <a:buNone/>
            </a:pPr>
            <a:r>
              <a:rPr lang="en-US" sz="1200" b="1" dirty="0">
                <a:solidFill>
                  <a:srgbClr val="B36B00"/>
                </a:solidFill>
                <a:latin typeface="Arial" pitchFamily="34" charset="0"/>
                <a:ea typeface="Arial" pitchFamily="34" charset="-122"/>
                <a:cs typeface="Arial" pitchFamily="34" charset="-120"/>
              </a:rPr>
              <a:t>50,000+</a:t>
            </a:r>
            <a:r>
              <a:rPr lang="en-US" sz="1200" dirty="0">
                <a:solidFill>
                  <a:srgbClr val="0B1F3A"/>
                </a:solidFill>
                <a:latin typeface="Arial" pitchFamily="34" charset="0"/>
                <a:ea typeface="Arial" pitchFamily="34" charset="-122"/>
                <a:cs typeface="Arial" pitchFamily="34" charset="-120"/>
              </a:rPr>
              <a:t> members in the IoT Network Hub community across 20 African countries</a:t>
            </a:r>
            <a:endParaRPr lang="en-US" sz="1200" dirty="0"/>
          </a:p>
        </p:txBody>
      </p:sp>
      <p:sp>
        <p:nvSpPr>
          <p:cNvPr id="32" name="Text 24"/>
          <p:cNvSpPr/>
          <p:nvPr/>
        </p:nvSpPr>
        <p:spPr>
          <a:xfrm>
            <a:off x="8983166" y="5023247"/>
            <a:ext cx="2396034" cy="1020763"/>
          </a:xfrm>
          <a:prstGeom prst="roundRect">
            <a:avLst>
              <a:gd name="adj" fmla="val 9953"/>
            </a:avLst>
          </a:prstGeom>
          <a:solidFill>
            <a:srgbClr val="FFFFFF"/>
          </a:solidFill>
          <a:ln/>
          <a:effectLst>
            <a:outerShdw blurRad="114300" dist="38100" dir="5400000" algn="bl" rotWithShape="0">
              <a:srgbClr val="0B1F3A">
                <a:alpha val="8000"/>
              </a:srgbClr>
            </a:outerShdw>
          </a:effectLst>
        </p:spPr>
        <p:txBody>
          <a:bodyPr wrap="square" lIns="109942" tIns="84542" rIns="46443" bIns="59142" rtlCol="0" anchor="t">
            <a:normAutofit/>
          </a:bodyPr>
          <a:lstStyle/>
          <a:p>
            <a:pPr marL="0" indent="0" algn="l">
              <a:lnSpc>
                <a:spcPts val="1560"/>
              </a:lnSpc>
              <a:buNone/>
            </a:pPr>
            <a:r>
              <a:rPr lang="en-US" sz="1200" b="1" dirty="0">
                <a:solidFill>
                  <a:srgbClr val="5B3FD6"/>
                </a:solidFill>
                <a:latin typeface="Arial" pitchFamily="34" charset="0"/>
                <a:ea typeface="Arial" pitchFamily="34" charset="-122"/>
                <a:cs typeface="Arial" pitchFamily="34" charset="-120"/>
              </a:rPr>
              <a:t>RECOGNISED</a:t>
            </a:r>
            <a:r>
              <a:rPr lang="en-US" sz="1200" dirty="0">
                <a:solidFill>
                  <a:srgbClr val="0B1F3A"/>
                </a:solidFill>
                <a:latin typeface="Arial" pitchFamily="34" charset="0"/>
                <a:ea typeface="Arial" pitchFamily="34" charset="-122"/>
                <a:cs typeface="Arial" pitchFamily="34" charset="-120"/>
              </a:rPr>
              <a:t> BBC · Forbes Africa · UNDP · African Entrepreneurship Award (Top 30)</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7F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74241"/>
          </a:xfrm>
          <a:prstGeom prst="rect">
            <a:avLst/>
          </a:prstGeom>
          <a:noFill/>
          <a:ln/>
        </p:spPr>
        <p:txBody>
          <a:bodyPr wrap="square" lIns="0" tIns="0" rIns="0" bIns="0" rtlCol="0" anchor="t">
            <a:normAutofit/>
          </a:bodyPr>
          <a:lstStyle/>
          <a:p>
            <a:pPr marL="0" indent="0" algn="l">
              <a:lnSpc>
                <a:spcPts val="1960"/>
              </a:lnSpc>
              <a:buNone/>
            </a:pPr>
            <a:r>
              <a:rPr lang="en-US" sz="1400" b="1" kern="0" spc="150" dirty="0">
                <a:solidFill>
                  <a:srgbClr val="0B7F7B"/>
                </a:solidFill>
                <a:latin typeface="Arial" pitchFamily="34" charset="0"/>
                <a:ea typeface="Arial" pitchFamily="34" charset="-122"/>
                <a:cs typeface="Arial" pitchFamily="34" charset="-120"/>
              </a:rPr>
              <a:t>YOUR ROADMAP</a:t>
            </a:r>
            <a:endParaRPr lang="en-US" sz="1400" dirty="0"/>
          </a:p>
        </p:txBody>
      </p:sp>
      <p:sp>
        <p:nvSpPr>
          <p:cNvPr id="3" name="Text 1"/>
          <p:cNvSpPr>
            <a:spLocks noGrp="1"/>
          </p:cNvSpPr>
          <p:nvPr>
            <p:ph type="title"/>
          </p:nvPr>
        </p:nvSpPr>
        <p:spPr>
          <a:xfrm>
            <a:off x="812800" y="1137841"/>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0B1F3A"/>
                </a:solidFill>
                <a:latin typeface="Arial" pitchFamily="34" charset="0"/>
                <a:ea typeface="Arial" pitchFamily="34" charset="-122"/>
                <a:cs typeface="Arial" pitchFamily="34" charset="-120"/>
              </a:rPr>
              <a:t>What you will leave with</a:t>
            </a:r>
            <a:endParaRPr lang="en-US" sz="3600" dirty="0"/>
          </a:p>
        </p:txBody>
      </p:sp>
      <p:sp>
        <p:nvSpPr>
          <p:cNvPr id="4" name="Shape 2"/>
          <p:cNvSpPr/>
          <p:nvPr/>
        </p:nvSpPr>
        <p:spPr>
          <a:xfrm>
            <a:off x="812800" y="1996281"/>
            <a:ext cx="1991320" cy="1922562"/>
          </a:xfrm>
          <a:prstGeom prst="roundRect">
            <a:avLst>
              <a:gd name="adj" fmla="val 5285"/>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5" name="Shape 3"/>
          <p:cNvSpPr/>
          <p:nvPr/>
        </p:nvSpPr>
        <p:spPr>
          <a:xfrm>
            <a:off x="812800" y="1996281"/>
            <a:ext cx="1991320" cy="1922562"/>
          </a:xfrm>
          <a:custGeom>
            <a:avLst/>
            <a:gdLst/>
            <a:ahLst/>
            <a:cxnLst/>
            <a:rect l="l" t="t" r="r" b="b"/>
            <a:pathLst>
              <a:path w="1991320" h="1922562">
                <a:moveTo>
                  <a:pt x="0" y="101600"/>
                </a:moveTo>
                <a:lnTo>
                  <a:pt x="0" y="101600"/>
                </a:lnTo>
                <a:arcTo wR="101600" hR="101600" stAng="10800000" swAng="5400000"/>
                <a:lnTo>
                  <a:pt x="1889720" y="0"/>
                </a:lnTo>
                <a:arcTo wR="101600" hR="101600" stAng="16200000" swAng="5400000"/>
                <a:lnTo>
                  <a:pt x="1991320" y="101600"/>
                </a:lnTo>
                <a:arcTo wR="101600" hR="38100" stAng="0" swAng="-5400000"/>
                <a:lnTo>
                  <a:pt x="101600" y="63500"/>
                </a:lnTo>
                <a:arcTo wR="101600" hR="38100" stAng="16200000" swAng="-5400000"/>
                <a:close/>
              </a:path>
            </a:pathLst>
          </a:custGeom>
          <a:solidFill>
            <a:srgbClr val="12A4A0"/>
          </a:solidFill>
          <a:ln/>
        </p:spPr>
        <p:txBody>
          <a:bodyPr/>
          <a:lstStyle/>
          <a:p>
            <a:endParaRPr lang="en-US"/>
          </a:p>
        </p:txBody>
      </p:sp>
      <p:pic>
        <p:nvPicPr>
          <p:cNvPr id="6" name="Image 0" descr="Users"/>
          <p:cNvPicPr>
            <a:picLocks noChangeAspect="1"/>
          </p:cNvPicPr>
          <p:nvPr/>
        </p:nvPicPr>
        <p:blipFill>
          <a:blip r:embed="rId3"/>
          <a:srcRect/>
          <a:stretch/>
        </p:blipFill>
        <p:spPr>
          <a:xfrm>
            <a:off x="990600" y="2288381"/>
            <a:ext cx="406400" cy="406400"/>
          </a:xfrm>
          <a:prstGeom prst="rect">
            <a:avLst/>
          </a:prstGeom>
        </p:spPr>
      </p:pic>
      <p:sp>
        <p:nvSpPr>
          <p:cNvPr id="7" name="Text 4"/>
          <p:cNvSpPr/>
          <p:nvPr/>
        </p:nvSpPr>
        <p:spPr>
          <a:xfrm>
            <a:off x="990600" y="2821781"/>
            <a:ext cx="1686520"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0B1F3A"/>
                </a:solidFill>
                <a:latin typeface="Arial" pitchFamily="34" charset="0"/>
                <a:ea typeface="Arial" pitchFamily="34" charset="-122"/>
                <a:cs typeface="Arial" pitchFamily="34" charset="-120"/>
              </a:rPr>
              <a:t>Empathise</a:t>
            </a:r>
            <a:endParaRPr lang="en-US" sz="1600" dirty="0"/>
          </a:p>
        </p:txBody>
      </p:sp>
      <p:sp>
        <p:nvSpPr>
          <p:cNvPr id="8" name="Text 5"/>
          <p:cNvSpPr/>
          <p:nvPr/>
        </p:nvSpPr>
        <p:spPr>
          <a:xfrm>
            <a:off x="990600" y="3192562"/>
            <a:ext cx="1686520"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C4C5E"/>
                </a:solidFill>
                <a:latin typeface="Arial" pitchFamily="34" charset="0"/>
                <a:ea typeface="Arial" pitchFamily="34" charset="-122"/>
                <a:cs typeface="Arial" pitchFamily="34" charset="-120"/>
              </a:rPr>
              <a:t>Know who needs it</a:t>
            </a:r>
            <a:endParaRPr lang="en-US" sz="1400" dirty="0"/>
          </a:p>
        </p:txBody>
      </p:sp>
      <p:sp>
        <p:nvSpPr>
          <p:cNvPr id="9" name="Shape 6"/>
          <p:cNvSpPr/>
          <p:nvPr/>
        </p:nvSpPr>
        <p:spPr>
          <a:xfrm>
            <a:off x="2956520" y="1996281"/>
            <a:ext cx="1991420" cy="1922562"/>
          </a:xfrm>
          <a:prstGeom prst="roundRect">
            <a:avLst>
              <a:gd name="adj" fmla="val 5285"/>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10" name="Shape 7"/>
          <p:cNvSpPr/>
          <p:nvPr/>
        </p:nvSpPr>
        <p:spPr>
          <a:xfrm>
            <a:off x="2956520" y="1996281"/>
            <a:ext cx="1991420" cy="1922562"/>
          </a:xfrm>
          <a:custGeom>
            <a:avLst/>
            <a:gdLst/>
            <a:ahLst/>
            <a:cxnLst/>
            <a:rect l="l" t="t" r="r" b="b"/>
            <a:pathLst>
              <a:path w="1991420" h="1922562">
                <a:moveTo>
                  <a:pt x="0" y="101600"/>
                </a:moveTo>
                <a:lnTo>
                  <a:pt x="0" y="101600"/>
                </a:lnTo>
                <a:arcTo wR="101600" hR="101600" stAng="10800000" swAng="5400000"/>
                <a:lnTo>
                  <a:pt x="1889820" y="0"/>
                </a:lnTo>
                <a:arcTo wR="101600" hR="101600" stAng="16200000" swAng="5400000"/>
                <a:lnTo>
                  <a:pt x="1991420" y="101600"/>
                </a:lnTo>
                <a:arcTo wR="101600" hR="38100" stAng="0" swAng="-5400000"/>
                <a:lnTo>
                  <a:pt x="101600" y="63500"/>
                </a:lnTo>
                <a:arcTo wR="101600" hR="38100" stAng="16200000" swAng="-5400000"/>
                <a:close/>
              </a:path>
            </a:pathLst>
          </a:custGeom>
          <a:solidFill>
            <a:srgbClr val="7C5CFC"/>
          </a:solidFill>
          <a:ln/>
        </p:spPr>
        <p:txBody>
          <a:bodyPr/>
          <a:lstStyle/>
          <a:p>
            <a:endParaRPr lang="en-US"/>
          </a:p>
        </p:txBody>
      </p:sp>
      <p:pic>
        <p:nvPicPr>
          <p:cNvPr id="11" name="Image 1" descr="Search"/>
          <p:cNvPicPr>
            <a:picLocks noChangeAspect="1"/>
          </p:cNvPicPr>
          <p:nvPr/>
        </p:nvPicPr>
        <p:blipFill>
          <a:blip r:embed="rId4"/>
          <a:srcRect/>
          <a:stretch/>
        </p:blipFill>
        <p:spPr>
          <a:xfrm>
            <a:off x="3134320" y="2288381"/>
            <a:ext cx="406400" cy="406400"/>
          </a:xfrm>
          <a:prstGeom prst="rect">
            <a:avLst/>
          </a:prstGeom>
        </p:spPr>
      </p:pic>
      <p:sp>
        <p:nvSpPr>
          <p:cNvPr id="12" name="Text 8"/>
          <p:cNvSpPr/>
          <p:nvPr/>
        </p:nvSpPr>
        <p:spPr>
          <a:xfrm>
            <a:off x="3134320" y="2821781"/>
            <a:ext cx="1686620"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0B1F3A"/>
                </a:solidFill>
                <a:latin typeface="Arial" pitchFamily="34" charset="0"/>
                <a:ea typeface="Arial" pitchFamily="34" charset="-122"/>
                <a:cs typeface="Arial" pitchFamily="34" charset="-120"/>
              </a:rPr>
              <a:t>Define</a:t>
            </a:r>
            <a:endParaRPr lang="en-US" sz="1600" dirty="0"/>
          </a:p>
        </p:txBody>
      </p:sp>
      <p:sp>
        <p:nvSpPr>
          <p:cNvPr id="13" name="Text 9"/>
          <p:cNvSpPr/>
          <p:nvPr/>
        </p:nvSpPr>
        <p:spPr>
          <a:xfrm>
            <a:off x="3134320" y="3192562"/>
            <a:ext cx="1686620"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C4C5E"/>
                </a:solidFill>
                <a:latin typeface="Arial" pitchFamily="34" charset="0"/>
                <a:ea typeface="Arial" pitchFamily="34" charset="-122"/>
                <a:cs typeface="Arial" pitchFamily="34" charset="-120"/>
              </a:rPr>
              <a:t>A sharp problem question</a:t>
            </a:r>
            <a:endParaRPr lang="en-US" sz="1400" dirty="0"/>
          </a:p>
        </p:txBody>
      </p:sp>
      <p:sp>
        <p:nvSpPr>
          <p:cNvPr id="14" name="Shape 10"/>
          <p:cNvSpPr/>
          <p:nvPr/>
        </p:nvSpPr>
        <p:spPr>
          <a:xfrm>
            <a:off x="5100340" y="1996281"/>
            <a:ext cx="1991320" cy="1922562"/>
          </a:xfrm>
          <a:prstGeom prst="roundRect">
            <a:avLst>
              <a:gd name="adj" fmla="val 5285"/>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15" name="Shape 11"/>
          <p:cNvSpPr/>
          <p:nvPr/>
        </p:nvSpPr>
        <p:spPr>
          <a:xfrm>
            <a:off x="5100340" y="1996281"/>
            <a:ext cx="1991320" cy="1922562"/>
          </a:xfrm>
          <a:custGeom>
            <a:avLst/>
            <a:gdLst/>
            <a:ahLst/>
            <a:cxnLst/>
            <a:rect l="l" t="t" r="r" b="b"/>
            <a:pathLst>
              <a:path w="1991320" h="1922562">
                <a:moveTo>
                  <a:pt x="0" y="101600"/>
                </a:moveTo>
                <a:lnTo>
                  <a:pt x="0" y="101600"/>
                </a:lnTo>
                <a:arcTo wR="101600" hR="101600" stAng="10800000" swAng="5400000"/>
                <a:lnTo>
                  <a:pt x="1889720" y="0"/>
                </a:lnTo>
                <a:arcTo wR="101600" hR="101600" stAng="16200000" swAng="5400000"/>
                <a:lnTo>
                  <a:pt x="1991320" y="101600"/>
                </a:lnTo>
                <a:arcTo wR="101600" hR="38100" stAng="0" swAng="-5400000"/>
                <a:lnTo>
                  <a:pt x="101600" y="63500"/>
                </a:lnTo>
                <a:arcTo wR="101600" hR="38100" stAng="16200000" swAng="-5400000"/>
                <a:close/>
              </a:path>
            </a:pathLst>
          </a:custGeom>
          <a:solidFill>
            <a:srgbClr val="F5A623"/>
          </a:solidFill>
          <a:ln/>
        </p:spPr>
        <p:txBody>
          <a:bodyPr/>
          <a:lstStyle/>
          <a:p>
            <a:endParaRPr lang="en-US"/>
          </a:p>
        </p:txBody>
      </p:sp>
      <p:pic>
        <p:nvPicPr>
          <p:cNvPr id="16" name="Image 2" descr="Lightbulb"/>
          <p:cNvPicPr>
            <a:picLocks noChangeAspect="1"/>
          </p:cNvPicPr>
          <p:nvPr/>
        </p:nvPicPr>
        <p:blipFill>
          <a:blip r:embed="rId5"/>
          <a:srcRect/>
          <a:stretch/>
        </p:blipFill>
        <p:spPr>
          <a:xfrm>
            <a:off x="5278140" y="2288381"/>
            <a:ext cx="406400" cy="406400"/>
          </a:xfrm>
          <a:prstGeom prst="rect">
            <a:avLst/>
          </a:prstGeom>
        </p:spPr>
      </p:pic>
      <p:sp>
        <p:nvSpPr>
          <p:cNvPr id="17" name="Text 12"/>
          <p:cNvSpPr/>
          <p:nvPr/>
        </p:nvSpPr>
        <p:spPr>
          <a:xfrm>
            <a:off x="5278140" y="2821781"/>
            <a:ext cx="1686520"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0B1F3A"/>
                </a:solidFill>
                <a:latin typeface="Arial" pitchFamily="34" charset="0"/>
                <a:ea typeface="Arial" pitchFamily="34" charset="-122"/>
                <a:cs typeface="Arial" pitchFamily="34" charset="-120"/>
              </a:rPr>
              <a:t>Ideate</a:t>
            </a:r>
            <a:endParaRPr lang="en-US" sz="1600" dirty="0"/>
          </a:p>
        </p:txBody>
      </p:sp>
      <p:sp>
        <p:nvSpPr>
          <p:cNvPr id="18" name="Text 13"/>
          <p:cNvSpPr/>
          <p:nvPr/>
        </p:nvSpPr>
        <p:spPr>
          <a:xfrm>
            <a:off x="5278140" y="3192562"/>
            <a:ext cx="1686520"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C4C5E"/>
                </a:solidFill>
                <a:latin typeface="Arial" pitchFamily="34" charset="0"/>
                <a:ea typeface="Arial" pitchFamily="34" charset="-122"/>
                <a:cs typeface="Arial" pitchFamily="34" charset="-120"/>
              </a:rPr>
              <a:t>Generate, then narrow ideas</a:t>
            </a:r>
            <a:endParaRPr lang="en-US" sz="1400" dirty="0"/>
          </a:p>
        </p:txBody>
      </p:sp>
      <p:sp>
        <p:nvSpPr>
          <p:cNvPr id="19" name="Shape 14"/>
          <p:cNvSpPr/>
          <p:nvPr/>
        </p:nvSpPr>
        <p:spPr>
          <a:xfrm>
            <a:off x="7244060" y="1996281"/>
            <a:ext cx="1991420" cy="1922562"/>
          </a:xfrm>
          <a:prstGeom prst="roundRect">
            <a:avLst>
              <a:gd name="adj" fmla="val 5285"/>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20" name="Shape 15"/>
          <p:cNvSpPr/>
          <p:nvPr/>
        </p:nvSpPr>
        <p:spPr>
          <a:xfrm>
            <a:off x="7244060" y="1996281"/>
            <a:ext cx="1991420" cy="1922562"/>
          </a:xfrm>
          <a:custGeom>
            <a:avLst/>
            <a:gdLst/>
            <a:ahLst/>
            <a:cxnLst/>
            <a:rect l="l" t="t" r="r" b="b"/>
            <a:pathLst>
              <a:path w="1991420" h="1922562">
                <a:moveTo>
                  <a:pt x="0" y="101600"/>
                </a:moveTo>
                <a:lnTo>
                  <a:pt x="0" y="101600"/>
                </a:lnTo>
                <a:arcTo wR="101600" hR="101600" stAng="10800000" swAng="5400000"/>
                <a:lnTo>
                  <a:pt x="1889820" y="0"/>
                </a:lnTo>
                <a:arcTo wR="101600" hR="101600" stAng="16200000" swAng="5400000"/>
                <a:lnTo>
                  <a:pt x="1991420" y="101600"/>
                </a:lnTo>
                <a:arcTo wR="101600" hR="38100" stAng="0" swAng="-5400000"/>
                <a:lnTo>
                  <a:pt x="101600" y="63500"/>
                </a:lnTo>
                <a:arcTo wR="101600" hR="38100" stAng="16200000" swAng="-5400000"/>
                <a:close/>
              </a:path>
            </a:pathLst>
          </a:custGeom>
          <a:solidFill>
            <a:srgbClr val="FF6B6B"/>
          </a:solidFill>
          <a:ln/>
        </p:spPr>
        <p:txBody>
          <a:bodyPr/>
          <a:lstStyle/>
          <a:p>
            <a:endParaRPr lang="en-US"/>
          </a:p>
        </p:txBody>
      </p:sp>
      <p:pic>
        <p:nvPicPr>
          <p:cNvPr id="21" name="Image 3" descr="Tool"/>
          <p:cNvPicPr>
            <a:picLocks noChangeAspect="1"/>
          </p:cNvPicPr>
          <p:nvPr/>
        </p:nvPicPr>
        <p:blipFill>
          <a:blip r:embed="rId6"/>
          <a:srcRect/>
          <a:stretch/>
        </p:blipFill>
        <p:spPr>
          <a:xfrm>
            <a:off x="7421860" y="2288381"/>
            <a:ext cx="406400" cy="406400"/>
          </a:xfrm>
          <a:prstGeom prst="rect">
            <a:avLst/>
          </a:prstGeom>
        </p:spPr>
      </p:pic>
      <p:sp>
        <p:nvSpPr>
          <p:cNvPr id="22" name="Text 16"/>
          <p:cNvSpPr/>
          <p:nvPr/>
        </p:nvSpPr>
        <p:spPr>
          <a:xfrm>
            <a:off x="7421860" y="2821781"/>
            <a:ext cx="1686620"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0B1F3A"/>
                </a:solidFill>
                <a:latin typeface="Arial" pitchFamily="34" charset="0"/>
                <a:ea typeface="Arial" pitchFamily="34" charset="-122"/>
                <a:cs typeface="Arial" pitchFamily="34" charset="-120"/>
              </a:rPr>
              <a:t>Prototype</a:t>
            </a:r>
            <a:endParaRPr lang="en-US" sz="1600" dirty="0"/>
          </a:p>
        </p:txBody>
      </p:sp>
      <p:sp>
        <p:nvSpPr>
          <p:cNvPr id="23" name="Text 17"/>
          <p:cNvSpPr/>
          <p:nvPr/>
        </p:nvSpPr>
        <p:spPr>
          <a:xfrm>
            <a:off x="7421860" y="3192562"/>
            <a:ext cx="1686620"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C4C5E"/>
                </a:solidFill>
                <a:latin typeface="Arial" pitchFamily="34" charset="0"/>
                <a:ea typeface="Arial" pitchFamily="34" charset="-122"/>
                <a:cs typeface="Arial" pitchFamily="34" charset="-120"/>
              </a:rPr>
              <a:t>Choose what to build</a:t>
            </a:r>
            <a:endParaRPr lang="en-US" sz="1400" dirty="0"/>
          </a:p>
        </p:txBody>
      </p:sp>
      <p:sp>
        <p:nvSpPr>
          <p:cNvPr id="24" name="Shape 18"/>
          <p:cNvSpPr/>
          <p:nvPr/>
        </p:nvSpPr>
        <p:spPr>
          <a:xfrm>
            <a:off x="9387880" y="1996281"/>
            <a:ext cx="1991320" cy="1922562"/>
          </a:xfrm>
          <a:prstGeom prst="roundRect">
            <a:avLst>
              <a:gd name="adj" fmla="val 5285"/>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25" name="Shape 19"/>
          <p:cNvSpPr/>
          <p:nvPr/>
        </p:nvSpPr>
        <p:spPr>
          <a:xfrm>
            <a:off x="9387880" y="1996281"/>
            <a:ext cx="1991320" cy="1922562"/>
          </a:xfrm>
          <a:custGeom>
            <a:avLst/>
            <a:gdLst/>
            <a:ahLst/>
            <a:cxnLst/>
            <a:rect l="l" t="t" r="r" b="b"/>
            <a:pathLst>
              <a:path w="1991320" h="1922562">
                <a:moveTo>
                  <a:pt x="0" y="101600"/>
                </a:moveTo>
                <a:lnTo>
                  <a:pt x="0" y="101600"/>
                </a:lnTo>
                <a:arcTo wR="101600" hR="101600" stAng="10800000" swAng="5400000"/>
                <a:lnTo>
                  <a:pt x="1889720" y="0"/>
                </a:lnTo>
                <a:arcTo wR="101600" hR="101600" stAng="16200000" swAng="5400000"/>
                <a:lnTo>
                  <a:pt x="1991320" y="101600"/>
                </a:lnTo>
                <a:arcTo wR="101600" hR="38100" stAng="0" swAng="-5400000"/>
                <a:lnTo>
                  <a:pt x="101600" y="63500"/>
                </a:lnTo>
                <a:arcTo wR="101600" hR="38100" stAng="16200000" swAng="-5400000"/>
                <a:close/>
              </a:path>
            </a:pathLst>
          </a:custGeom>
          <a:solidFill>
            <a:srgbClr val="B6E04A"/>
          </a:solidFill>
          <a:ln/>
        </p:spPr>
        <p:txBody>
          <a:bodyPr/>
          <a:lstStyle/>
          <a:p>
            <a:endParaRPr lang="en-US"/>
          </a:p>
        </p:txBody>
      </p:sp>
      <p:pic>
        <p:nvPicPr>
          <p:cNvPr id="26" name="Image 4" descr="CheckCircle"/>
          <p:cNvPicPr>
            <a:picLocks noChangeAspect="1"/>
          </p:cNvPicPr>
          <p:nvPr/>
        </p:nvPicPr>
        <p:blipFill>
          <a:blip r:embed="rId7"/>
          <a:srcRect/>
          <a:stretch/>
        </p:blipFill>
        <p:spPr>
          <a:xfrm>
            <a:off x="9565680" y="2288381"/>
            <a:ext cx="406400" cy="406400"/>
          </a:xfrm>
          <a:prstGeom prst="rect">
            <a:avLst/>
          </a:prstGeom>
        </p:spPr>
      </p:pic>
      <p:sp>
        <p:nvSpPr>
          <p:cNvPr id="27" name="Text 20"/>
          <p:cNvSpPr/>
          <p:nvPr/>
        </p:nvSpPr>
        <p:spPr>
          <a:xfrm>
            <a:off x="9565680" y="2821781"/>
            <a:ext cx="1686520"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0B1F3A"/>
                </a:solidFill>
                <a:latin typeface="Arial" pitchFamily="34" charset="0"/>
                <a:ea typeface="Arial" pitchFamily="34" charset="-122"/>
                <a:cs typeface="Arial" pitchFamily="34" charset="-120"/>
              </a:rPr>
              <a:t>Test</a:t>
            </a:r>
            <a:endParaRPr lang="en-US" sz="1600" dirty="0"/>
          </a:p>
        </p:txBody>
      </p:sp>
      <p:sp>
        <p:nvSpPr>
          <p:cNvPr id="28" name="Text 21"/>
          <p:cNvSpPr/>
          <p:nvPr/>
        </p:nvSpPr>
        <p:spPr>
          <a:xfrm>
            <a:off x="9565680" y="3192562"/>
            <a:ext cx="1686520"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C4C5E"/>
                </a:solidFill>
                <a:latin typeface="Arial" pitchFamily="34" charset="0"/>
                <a:ea typeface="Arial" pitchFamily="34" charset="-122"/>
                <a:cs typeface="Arial" pitchFamily="34" charset="-120"/>
              </a:rPr>
              <a:t>Test assumptions with evidence</a:t>
            </a:r>
            <a:endParaRPr lang="en-US" sz="1400" dirty="0"/>
          </a:p>
        </p:txBody>
      </p:sp>
      <p:sp>
        <p:nvSpPr>
          <p:cNvPr id="29" name="Text 22"/>
          <p:cNvSpPr/>
          <p:nvPr/>
        </p:nvSpPr>
        <p:spPr>
          <a:xfrm>
            <a:off x="812800" y="4274443"/>
            <a:ext cx="10883392"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0B1F3A"/>
                </a:solidFill>
                <a:latin typeface="Arial" pitchFamily="34" charset="0"/>
                <a:ea typeface="Arial" pitchFamily="34" charset="-122"/>
                <a:cs typeface="Arial" pitchFamily="34" charset="-120"/>
              </a:rPr>
              <a:t>Keep your team challenge in mind. We move fast, and you leave with your next experiment.</a:t>
            </a:r>
            <a:endParaRPr lang="en-US" sz="1600" dirty="0"/>
          </a:p>
        </p:txBody>
      </p:sp>
      <p:sp>
        <p:nvSpPr>
          <p:cNvPr id="30" name="Text 23"/>
          <p:cNvSpPr/>
          <p:nvPr/>
        </p:nvSpPr>
        <p:spPr>
          <a:xfrm>
            <a:off x="834340" y="6187480"/>
            <a:ext cx="2009160"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Empathise</a:t>
            </a:r>
            <a:endParaRPr lang="en-US" sz="1200" dirty="0"/>
          </a:p>
        </p:txBody>
      </p:sp>
      <p:sp>
        <p:nvSpPr>
          <p:cNvPr id="31" name="Text 24"/>
          <p:cNvSpPr/>
          <p:nvPr/>
        </p:nvSpPr>
        <p:spPr>
          <a:xfrm>
            <a:off x="2962780"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Define</a:t>
            </a:r>
            <a:endParaRPr lang="en-US" sz="1200" dirty="0"/>
          </a:p>
        </p:txBody>
      </p:sp>
      <p:sp>
        <p:nvSpPr>
          <p:cNvPr id="32" name="Text 25"/>
          <p:cNvSpPr/>
          <p:nvPr/>
        </p:nvSpPr>
        <p:spPr>
          <a:xfrm>
            <a:off x="5091319"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Ideate</a:t>
            </a:r>
            <a:endParaRPr lang="en-US" sz="1200" dirty="0"/>
          </a:p>
        </p:txBody>
      </p:sp>
      <p:sp>
        <p:nvSpPr>
          <p:cNvPr id="33" name="Text 26"/>
          <p:cNvSpPr/>
          <p:nvPr/>
        </p:nvSpPr>
        <p:spPr>
          <a:xfrm>
            <a:off x="7219859"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Prototype</a:t>
            </a:r>
            <a:endParaRPr lang="en-US" sz="1200" dirty="0"/>
          </a:p>
        </p:txBody>
      </p:sp>
      <p:sp>
        <p:nvSpPr>
          <p:cNvPr id="34" name="Text 27"/>
          <p:cNvSpPr/>
          <p:nvPr/>
        </p:nvSpPr>
        <p:spPr>
          <a:xfrm>
            <a:off x="9348399"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Test</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7F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74241"/>
          </a:xfrm>
          <a:prstGeom prst="rect">
            <a:avLst/>
          </a:prstGeom>
          <a:noFill/>
          <a:ln/>
        </p:spPr>
        <p:txBody>
          <a:bodyPr wrap="square" lIns="0" tIns="0" rIns="0" bIns="0" rtlCol="0" anchor="t">
            <a:normAutofit/>
          </a:bodyPr>
          <a:lstStyle/>
          <a:p>
            <a:pPr marL="0" indent="0" algn="l">
              <a:lnSpc>
                <a:spcPts val="1960"/>
              </a:lnSpc>
              <a:buNone/>
            </a:pPr>
            <a:r>
              <a:rPr lang="en-US" sz="1400" b="1" kern="0" spc="150" dirty="0">
                <a:solidFill>
                  <a:srgbClr val="0B7F7B"/>
                </a:solidFill>
                <a:latin typeface="Arial" pitchFamily="34" charset="0"/>
                <a:ea typeface="Arial" pitchFamily="34" charset="-122"/>
                <a:cs typeface="Arial" pitchFamily="34" charset="-120"/>
              </a:rPr>
              <a:t>EMPATHISE</a:t>
            </a:r>
            <a:endParaRPr lang="en-US" sz="1400" dirty="0"/>
          </a:p>
        </p:txBody>
      </p:sp>
      <p:sp>
        <p:nvSpPr>
          <p:cNvPr id="3" name="Text 1"/>
          <p:cNvSpPr>
            <a:spLocks noGrp="1"/>
          </p:cNvSpPr>
          <p:nvPr>
            <p:ph type="title"/>
          </p:nvPr>
        </p:nvSpPr>
        <p:spPr>
          <a:xfrm>
            <a:off x="812800" y="1137841"/>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0B1F3A"/>
                </a:solidFill>
                <a:latin typeface="Arial" pitchFamily="34" charset="0"/>
                <a:ea typeface="Arial" pitchFamily="34" charset="-122"/>
                <a:cs typeface="Arial" pitchFamily="34" charset="-120"/>
              </a:rPr>
              <a:t>A promising idea sits in the overlap</a:t>
            </a:r>
            <a:endParaRPr lang="en-US" sz="3600" dirty="0"/>
          </a:p>
        </p:txBody>
      </p:sp>
      <p:pic>
        <p:nvPicPr>
          <p:cNvPr id="4" name="Image 0" descr="Venn diagram of three overlapping circles: desirable, feasible and viable, with a promising opportunity in the centre"/>
          <p:cNvPicPr>
            <a:picLocks noChangeAspect="1"/>
          </p:cNvPicPr>
          <p:nvPr/>
        </p:nvPicPr>
        <p:blipFill>
          <a:blip r:embed="rId3"/>
          <a:srcRect/>
          <a:stretch/>
        </p:blipFill>
        <p:spPr>
          <a:xfrm>
            <a:off x="812800" y="1727200"/>
            <a:ext cx="4826000" cy="4064000"/>
          </a:xfrm>
          <a:prstGeom prst="rect">
            <a:avLst/>
          </a:prstGeom>
        </p:spPr>
      </p:pic>
      <p:sp>
        <p:nvSpPr>
          <p:cNvPr id="5" name="Text 2"/>
          <p:cNvSpPr/>
          <p:nvPr/>
        </p:nvSpPr>
        <p:spPr>
          <a:xfrm>
            <a:off x="2244725" y="2222500"/>
            <a:ext cx="1962150" cy="345380"/>
          </a:xfrm>
          <a:prstGeom prst="rect">
            <a:avLst/>
          </a:prstGeom>
          <a:noFill/>
          <a:ln/>
        </p:spPr>
        <p:txBody>
          <a:bodyPr wrap="square" lIns="0" tIns="0" rIns="0" bIns="0" rtlCol="0" anchor="t">
            <a:normAutofit/>
          </a:bodyPr>
          <a:lstStyle/>
          <a:p>
            <a:pPr marL="0" indent="0" algn="ctr">
              <a:lnSpc>
                <a:spcPts val="2520"/>
              </a:lnSpc>
              <a:buNone/>
            </a:pPr>
            <a:r>
              <a:rPr lang="en-US" sz="1800" b="1" dirty="0">
                <a:solidFill>
                  <a:srgbClr val="0B1F3A"/>
                </a:solidFill>
                <a:latin typeface="Arial" pitchFamily="34" charset="0"/>
                <a:ea typeface="Arial" pitchFamily="34" charset="-122"/>
                <a:cs typeface="Arial" pitchFamily="34" charset="-120"/>
              </a:rPr>
              <a:t>Desirable</a:t>
            </a:r>
            <a:endParaRPr lang="en-US" sz="1800" dirty="0"/>
          </a:p>
        </p:txBody>
      </p:sp>
      <p:sp>
        <p:nvSpPr>
          <p:cNvPr id="6" name="Text 3"/>
          <p:cNvSpPr/>
          <p:nvPr/>
        </p:nvSpPr>
        <p:spPr>
          <a:xfrm>
            <a:off x="1231900" y="4699000"/>
            <a:ext cx="1574800" cy="345380"/>
          </a:xfrm>
          <a:prstGeom prst="rect">
            <a:avLst/>
          </a:prstGeom>
          <a:noFill/>
          <a:ln/>
        </p:spPr>
        <p:txBody>
          <a:bodyPr wrap="square" lIns="0" tIns="0" rIns="0" bIns="0" rtlCol="0" anchor="t">
            <a:normAutofit/>
          </a:bodyPr>
          <a:lstStyle/>
          <a:p>
            <a:pPr marL="0" indent="0" algn="ctr">
              <a:lnSpc>
                <a:spcPts val="2520"/>
              </a:lnSpc>
              <a:buNone/>
            </a:pPr>
            <a:r>
              <a:rPr lang="en-US" sz="1800" b="1" dirty="0">
                <a:solidFill>
                  <a:srgbClr val="0B1F3A"/>
                </a:solidFill>
                <a:latin typeface="Arial" pitchFamily="34" charset="0"/>
                <a:ea typeface="Arial" pitchFamily="34" charset="-122"/>
                <a:cs typeface="Arial" pitchFamily="34" charset="-120"/>
              </a:rPr>
              <a:t>Feasible</a:t>
            </a:r>
            <a:endParaRPr lang="en-US" sz="1800" dirty="0"/>
          </a:p>
        </p:txBody>
      </p:sp>
      <p:sp>
        <p:nvSpPr>
          <p:cNvPr id="7" name="Text 4"/>
          <p:cNvSpPr/>
          <p:nvPr/>
        </p:nvSpPr>
        <p:spPr>
          <a:xfrm>
            <a:off x="3644900" y="4699000"/>
            <a:ext cx="1574800" cy="345380"/>
          </a:xfrm>
          <a:prstGeom prst="rect">
            <a:avLst/>
          </a:prstGeom>
          <a:noFill/>
          <a:ln/>
        </p:spPr>
        <p:txBody>
          <a:bodyPr wrap="square" lIns="0" tIns="0" rIns="0" bIns="0" rtlCol="0" anchor="t">
            <a:normAutofit/>
          </a:bodyPr>
          <a:lstStyle/>
          <a:p>
            <a:pPr marL="0" indent="0" algn="ctr">
              <a:lnSpc>
                <a:spcPts val="2520"/>
              </a:lnSpc>
              <a:buNone/>
            </a:pPr>
            <a:r>
              <a:rPr lang="en-US" sz="1800" b="1" dirty="0">
                <a:solidFill>
                  <a:srgbClr val="0B1F3A"/>
                </a:solidFill>
                <a:latin typeface="Arial" pitchFamily="34" charset="0"/>
                <a:ea typeface="Arial" pitchFamily="34" charset="-122"/>
                <a:cs typeface="Arial" pitchFamily="34" charset="-120"/>
              </a:rPr>
              <a:t>Viable</a:t>
            </a:r>
            <a:endParaRPr lang="en-US" sz="1800" dirty="0"/>
          </a:p>
        </p:txBody>
      </p:sp>
      <p:sp>
        <p:nvSpPr>
          <p:cNvPr id="8" name="Text 5"/>
          <p:cNvSpPr/>
          <p:nvPr/>
        </p:nvSpPr>
        <p:spPr>
          <a:xfrm>
            <a:off x="2628900" y="3799858"/>
            <a:ext cx="1193800" cy="375841"/>
          </a:xfrm>
          <a:prstGeom prst="rect">
            <a:avLst/>
          </a:prstGeom>
          <a:noFill/>
          <a:ln/>
        </p:spPr>
        <p:txBody>
          <a:bodyPr wrap="square" lIns="0" tIns="0" rIns="0" bIns="0" rtlCol="0" anchor="t">
            <a:normAutofit/>
          </a:bodyPr>
          <a:lstStyle/>
          <a:p>
            <a:pPr marL="0" indent="0" algn="ctr">
              <a:lnSpc>
                <a:spcPts val="1380"/>
              </a:lnSpc>
              <a:buNone/>
            </a:pPr>
            <a:r>
              <a:rPr lang="en-US" sz="900" b="1" dirty="0">
                <a:solidFill>
                  <a:srgbClr val="0B1F3A"/>
                </a:solidFill>
                <a:latin typeface="Arial" pitchFamily="34" charset="0"/>
                <a:ea typeface="Arial" pitchFamily="34" charset="-122"/>
                <a:cs typeface="Arial" pitchFamily="34" charset="-120"/>
              </a:rPr>
              <a:t>Promising opportunity</a:t>
            </a:r>
            <a:endParaRPr lang="en-US" sz="900" dirty="0"/>
          </a:p>
        </p:txBody>
      </p:sp>
      <p:sp>
        <p:nvSpPr>
          <p:cNvPr id="9" name="Shape 6"/>
          <p:cNvSpPr/>
          <p:nvPr/>
        </p:nvSpPr>
        <p:spPr>
          <a:xfrm>
            <a:off x="6096000" y="1727200"/>
            <a:ext cx="5283200" cy="711200"/>
          </a:xfrm>
          <a:prstGeom prst="roundRect">
            <a:avLst>
              <a:gd name="adj" fmla="val 14286"/>
            </a:avLst>
          </a:prstGeom>
          <a:solidFill>
            <a:srgbClr val="FFFFFF"/>
          </a:solidFill>
          <a:ln/>
        </p:spPr>
        <p:txBody>
          <a:bodyPr/>
          <a:lstStyle/>
          <a:p>
            <a:endParaRPr lang="en-US"/>
          </a:p>
        </p:txBody>
      </p:sp>
      <p:sp>
        <p:nvSpPr>
          <p:cNvPr id="10" name="Shape 7"/>
          <p:cNvSpPr/>
          <p:nvPr/>
        </p:nvSpPr>
        <p:spPr>
          <a:xfrm>
            <a:off x="6096000" y="1727200"/>
            <a:ext cx="5283200" cy="711200"/>
          </a:xfrm>
          <a:custGeom>
            <a:avLst/>
            <a:gdLst/>
            <a:ahLst/>
            <a:cxnLst/>
            <a:rect l="l" t="t" r="r" b="b"/>
            <a:pathLst>
              <a:path w="5283200" h="711200">
                <a:moveTo>
                  <a:pt x="101600" y="711200"/>
                </a:moveTo>
                <a:lnTo>
                  <a:pt x="101600" y="711200"/>
                </a:lnTo>
                <a:arcTo wR="101600" hR="101600" stAng="5400000" swAng="5400000"/>
                <a:lnTo>
                  <a:pt x="0" y="101600"/>
                </a:lnTo>
                <a:arcTo wR="101600" hR="101600" stAng="10800000" swAng="5400000"/>
                <a:lnTo>
                  <a:pt x="101600" y="0"/>
                </a:lnTo>
                <a:arcTo wR="38100" hR="101600" stAng="16200000" swAng="-5400000"/>
                <a:lnTo>
                  <a:pt x="63500" y="609600"/>
                </a:lnTo>
                <a:arcTo wR="38100" hR="101600" stAng="10800000" swAng="-5400000"/>
                <a:close/>
              </a:path>
            </a:pathLst>
          </a:custGeom>
          <a:solidFill>
            <a:srgbClr val="12A4A0"/>
          </a:solidFill>
          <a:ln/>
        </p:spPr>
        <p:txBody>
          <a:bodyPr/>
          <a:lstStyle/>
          <a:p>
            <a:endParaRPr lang="en-US"/>
          </a:p>
        </p:txBody>
      </p:sp>
      <p:pic>
        <p:nvPicPr>
          <p:cNvPr id="11" name="Image 1" descr="Users"/>
          <p:cNvPicPr>
            <a:picLocks noChangeAspect="1"/>
          </p:cNvPicPr>
          <p:nvPr/>
        </p:nvPicPr>
        <p:blipFill>
          <a:blip r:embed="rId4"/>
          <a:srcRect/>
          <a:stretch/>
        </p:blipFill>
        <p:spPr>
          <a:xfrm>
            <a:off x="6362700" y="1905000"/>
            <a:ext cx="355600" cy="355600"/>
          </a:xfrm>
          <a:prstGeom prst="rect">
            <a:avLst/>
          </a:prstGeom>
        </p:spPr>
      </p:pic>
      <p:sp>
        <p:nvSpPr>
          <p:cNvPr id="12" name="Text 8"/>
          <p:cNvSpPr/>
          <p:nvPr/>
        </p:nvSpPr>
        <p:spPr>
          <a:xfrm>
            <a:off x="6870700" y="1955800"/>
            <a:ext cx="3889534" cy="279400"/>
          </a:xfrm>
          <a:prstGeom prst="rect">
            <a:avLst/>
          </a:prstGeom>
          <a:noFill/>
          <a:ln/>
        </p:spPr>
        <p:txBody>
          <a:bodyPr wrap="square" lIns="0" tIns="0" rIns="0" bIns="0" rtlCol="0" anchor="t">
            <a:normAutofit/>
          </a:bodyPr>
          <a:lstStyle/>
          <a:p>
            <a:pPr marL="0" indent="0" algn="l">
              <a:lnSpc>
                <a:spcPts val="2000"/>
              </a:lnSpc>
              <a:buNone/>
            </a:pPr>
            <a:r>
              <a:rPr lang="en-US" sz="1600" b="1" dirty="0">
                <a:solidFill>
                  <a:srgbClr val="0B1F3A"/>
                </a:solidFill>
                <a:latin typeface="Arial" pitchFamily="34" charset="0"/>
                <a:ea typeface="Arial" pitchFamily="34" charset="-122"/>
                <a:cs typeface="Arial" pitchFamily="34" charset="-120"/>
              </a:rPr>
              <a:t>Does it address a real user need?</a:t>
            </a:r>
            <a:endParaRPr lang="en-US" sz="1600" dirty="0"/>
          </a:p>
        </p:txBody>
      </p:sp>
      <p:sp>
        <p:nvSpPr>
          <p:cNvPr id="13" name="Shape 9"/>
          <p:cNvSpPr/>
          <p:nvPr/>
        </p:nvSpPr>
        <p:spPr>
          <a:xfrm>
            <a:off x="6096000" y="2616200"/>
            <a:ext cx="5283200" cy="711200"/>
          </a:xfrm>
          <a:prstGeom prst="roundRect">
            <a:avLst>
              <a:gd name="adj" fmla="val 14286"/>
            </a:avLst>
          </a:prstGeom>
          <a:solidFill>
            <a:srgbClr val="FFFFFF"/>
          </a:solidFill>
          <a:ln/>
        </p:spPr>
        <p:txBody>
          <a:bodyPr/>
          <a:lstStyle/>
          <a:p>
            <a:endParaRPr lang="en-US"/>
          </a:p>
        </p:txBody>
      </p:sp>
      <p:sp>
        <p:nvSpPr>
          <p:cNvPr id="14" name="Shape 10"/>
          <p:cNvSpPr/>
          <p:nvPr/>
        </p:nvSpPr>
        <p:spPr>
          <a:xfrm>
            <a:off x="6096000" y="2616200"/>
            <a:ext cx="5283200" cy="711200"/>
          </a:xfrm>
          <a:custGeom>
            <a:avLst/>
            <a:gdLst/>
            <a:ahLst/>
            <a:cxnLst/>
            <a:rect l="l" t="t" r="r" b="b"/>
            <a:pathLst>
              <a:path w="5283200" h="711200">
                <a:moveTo>
                  <a:pt x="101600" y="711200"/>
                </a:moveTo>
                <a:lnTo>
                  <a:pt x="101600" y="711200"/>
                </a:lnTo>
                <a:arcTo wR="101600" hR="101600" stAng="5400000" swAng="5400000"/>
                <a:lnTo>
                  <a:pt x="0" y="101600"/>
                </a:lnTo>
                <a:arcTo wR="101600" hR="101600" stAng="10800000" swAng="5400000"/>
                <a:lnTo>
                  <a:pt x="101600" y="0"/>
                </a:lnTo>
                <a:arcTo wR="38100" hR="101600" stAng="16200000" swAng="-5400000"/>
                <a:lnTo>
                  <a:pt x="63500" y="609600"/>
                </a:lnTo>
                <a:arcTo wR="38100" hR="101600" stAng="10800000" swAng="-5400000"/>
                <a:close/>
              </a:path>
            </a:pathLst>
          </a:custGeom>
          <a:solidFill>
            <a:srgbClr val="7C5CFC"/>
          </a:solidFill>
          <a:ln/>
        </p:spPr>
        <p:txBody>
          <a:bodyPr/>
          <a:lstStyle/>
          <a:p>
            <a:endParaRPr lang="en-US"/>
          </a:p>
        </p:txBody>
      </p:sp>
      <p:pic>
        <p:nvPicPr>
          <p:cNvPr id="15" name="Image 2" descr="Tool"/>
          <p:cNvPicPr>
            <a:picLocks noChangeAspect="1"/>
          </p:cNvPicPr>
          <p:nvPr/>
        </p:nvPicPr>
        <p:blipFill>
          <a:blip r:embed="rId5"/>
          <a:srcRect/>
          <a:stretch/>
        </p:blipFill>
        <p:spPr>
          <a:xfrm>
            <a:off x="6362700" y="2794000"/>
            <a:ext cx="355600" cy="355600"/>
          </a:xfrm>
          <a:prstGeom prst="rect">
            <a:avLst/>
          </a:prstGeom>
        </p:spPr>
      </p:pic>
      <p:sp>
        <p:nvSpPr>
          <p:cNvPr id="16" name="Text 11"/>
          <p:cNvSpPr/>
          <p:nvPr/>
        </p:nvSpPr>
        <p:spPr>
          <a:xfrm>
            <a:off x="6870700" y="2844800"/>
            <a:ext cx="3224570" cy="279400"/>
          </a:xfrm>
          <a:prstGeom prst="rect">
            <a:avLst/>
          </a:prstGeom>
          <a:noFill/>
          <a:ln/>
        </p:spPr>
        <p:txBody>
          <a:bodyPr wrap="square" lIns="0" tIns="0" rIns="0" bIns="0" rtlCol="0" anchor="t">
            <a:normAutofit/>
          </a:bodyPr>
          <a:lstStyle/>
          <a:p>
            <a:pPr marL="0" indent="0" algn="l">
              <a:lnSpc>
                <a:spcPts val="2000"/>
              </a:lnSpc>
              <a:buNone/>
            </a:pPr>
            <a:r>
              <a:rPr lang="en-US" sz="1600" b="1" dirty="0">
                <a:solidFill>
                  <a:srgbClr val="0B1F3A"/>
                </a:solidFill>
                <a:latin typeface="Arial" pitchFamily="34" charset="0"/>
                <a:ea typeface="Arial" pitchFamily="34" charset="-122"/>
                <a:cs typeface="Arial" pitchFamily="34" charset="-120"/>
              </a:rPr>
              <a:t>Can we build and deliver it?</a:t>
            </a:r>
            <a:endParaRPr lang="en-US" sz="1600" dirty="0"/>
          </a:p>
        </p:txBody>
      </p:sp>
      <p:sp>
        <p:nvSpPr>
          <p:cNvPr id="17" name="Shape 12"/>
          <p:cNvSpPr/>
          <p:nvPr/>
        </p:nvSpPr>
        <p:spPr>
          <a:xfrm>
            <a:off x="6096000" y="3505200"/>
            <a:ext cx="5283200" cy="863600"/>
          </a:xfrm>
          <a:prstGeom prst="roundRect">
            <a:avLst>
              <a:gd name="adj" fmla="val 11765"/>
            </a:avLst>
          </a:prstGeom>
          <a:solidFill>
            <a:srgbClr val="FFFFFF"/>
          </a:solidFill>
          <a:ln/>
        </p:spPr>
        <p:txBody>
          <a:bodyPr/>
          <a:lstStyle/>
          <a:p>
            <a:endParaRPr lang="en-US"/>
          </a:p>
        </p:txBody>
      </p:sp>
      <p:sp>
        <p:nvSpPr>
          <p:cNvPr id="18" name="Shape 13"/>
          <p:cNvSpPr/>
          <p:nvPr/>
        </p:nvSpPr>
        <p:spPr>
          <a:xfrm>
            <a:off x="6096000" y="3505200"/>
            <a:ext cx="5283200" cy="863600"/>
          </a:xfrm>
          <a:custGeom>
            <a:avLst/>
            <a:gdLst/>
            <a:ahLst/>
            <a:cxnLst/>
            <a:rect l="l" t="t" r="r" b="b"/>
            <a:pathLst>
              <a:path w="5283200" h="863600">
                <a:moveTo>
                  <a:pt x="101600" y="863600"/>
                </a:moveTo>
                <a:lnTo>
                  <a:pt x="101600" y="863600"/>
                </a:lnTo>
                <a:arcTo wR="101600" hR="101600" stAng="5400000" swAng="5400000"/>
                <a:lnTo>
                  <a:pt x="0" y="101600"/>
                </a:lnTo>
                <a:arcTo wR="101600" hR="101600" stAng="10800000" swAng="5400000"/>
                <a:lnTo>
                  <a:pt x="101600" y="0"/>
                </a:lnTo>
                <a:arcTo wR="38100" hR="101600" stAng="16200000" swAng="-5400000"/>
                <a:lnTo>
                  <a:pt x="63500" y="762000"/>
                </a:lnTo>
                <a:arcTo wR="38100" hR="101600" stAng="10800000" swAng="-5400000"/>
                <a:close/>
              </a:path>
            </a:pathLst>
          </a:custGeom>
          <a:solidFill>
            <a:srgbClr val="F5A623"/>
          </a:solidFill>
          <a:ln/>
        </p:spPr>
        <p:txBody>
          <a:bodyPr/>
          <a:lstStyle/>
          <a:p>
            <a:endParaRPr lang="en-US"/>
          </a:p>
        </p:txBody>
      </p:sp>
      <p:pic>
        <p:nvPicPr>
          <p:cNvPr id="19" name="Image 3" descr="Chart"/>
          <p:cNvPicPr>
            <a:picLocks noChangeAspect="1"/>
          </p:cNvPicPr>
          <p:nvPr/>
        </p:nvPicPr>
        <p:blipFill>
          <a:blip r:embed="rId6"/>
          <a:srcRect t="-138" b="-138"/>
          <a:stretch/>
        </p:blipFill>
        <p:spPr>
          <a:xfrm>
            <a:off x="6362700" y="3759200"/>
            <a:ext cx="322957" cy="355600"/>
          </a:xfrm>
          <a:prstGeom prst="rect">
            <a:avLst/>
          </a:prstGeom>
        </p:spPr>
      </p:pic>
      <p:sp>
        <p:nvSpPr>
          <p:cNvPr id="20" name="Text 14"/>
          <p:cNvSpPr/>
          <p:nvPr/>
        </p:nvSpPr>
        <p:spPr>
          <a:xfrm>
            <a:off x="6838057" y="3683000"/>
            <a:ext cx="4468081" cy="533400"/>
          </a:xfrm>
          <a:prstGeom prst="rect">
            <a:avLst/>
          </a:prstGeom>
          <a:noFill/>
          <a:ln/>
        </p:spPr>
        <p:txBody>
          <a:bodyPr wrap="square" lIns="0" tIns="0" rIns="0" bIns="0" rtlCol="0" anchor="t">
            <a:normAutofit/>
          </a:bodyPr>
          <a:lstStyle/>
          <a:p>
            <a:pPr marL="0" indent="0" algn="l">
              <a:lnSpc>
                <a:spcPts val="2000"/>
              </a:lnSpc>
              <a:buNone/>
            </a:pPr>
            <a:r>
              <a:rPr lang="en-US" sz="1600" b="1" dirty="0">
                <a:solidFill>
                  <a:srgbClr val="0B1F3A"/>
                </a:solidFill>
                <a:latin typeface="Arial" pitchFamily="34" charset="0"/>
                <a:ea typeface="Arial" pitchFamily="34" charset="-122"/>
                <a:cs typeface="Arial" pitchFamily="34" charset="-120"/>
              </a:rPr>
              <a:t>Can it be sustained operationally and financially?</a:t>
            </a:r>
            <a:endParaRPr lang="en-US" sz="1600" dirty="0"/>
          </a:p>
        </p:txBody>
      </p:sp>
      <p:sp>
        <p:nvSpPr>
          <p:cNvPr id="21" name="Text 15"/>
          <p:cNvSpPr/>
          <p:nvPr/>
        </p:nvSpPr>
        <p:spPr>
          <a:xfrm>
            <a:off x="6096000" y="4546600"/>
            <a:ext cx="5441696"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C4C5E"/>
                </a:solidFill>
                <a:latin typeface="Arial" pitchFamily="34" charset="0"/>
                <a:ea typeface="Arial" pitchFamily="34" charset="-122"/>
                <a:cs typeface="Arial" pitchFamily="34" charset="-120"/>
              </a:rPr>
              <a:t>The overlap is a promising opportunity, not proof of success.</a:t>
            </a:r>
            <a:endParaRPr lang="en-US" sz="1400" dirty="0"/>
          </a:p>
        </p:txBody>
      </p:sp>
      <p:sp>
        <p:nvSpPr>
          <p:cNvPr id="22" name="Shape 16"/>
          <p:cNvSpPr/>
          <p:nvPr/>
        </p:nvSpPr>
        <p:spPr>
          <a:xfrm>
            <a:off x="6096000" y="4973241"/>
            <a:ext cx="5283200" cy="533400"/>
          </a:xfrm>
          <a:prstGeom prst="roundRect">
            <a:avLst>
              <a:gd name="adj" fmla="val 19048"/>
            </a:avLst>
          </a:prstGeom>
          <a:solidFill>
            <a:srgbClr val="0B1F3A"/>
          </a:solidFill>
          <a:ln/>
        </p:spPr>
        <p:txBody>
          <a:bodyPr/>
          <a:lstStyle/>
          <a:p>
            <a:endParaRPr lang="en-US"/>
          </a:p>
        </p:txBody>
      </p:sp>
      <p:pic>
        <p:nvPicPr>
          <p:cNvPr id="23" name="Image 4" descr="Chat"/>
          <p:cNvPicPr>
            <a:picLocks noChangeAspect="1"/>
          </p:cNvPicPr>
          <p:nvPr/>
        </p:nvPicPr>
        <p:blipFill>
          <a:blip r:embed="rId7"/>
          <a:srcRect/>
          <a:stretch/>
        </p:blipFill>
        <p:spPr>
          <a:xfrm>
            <a:off x="6273800" y="5100241"/>
            <a:ext cx="279400" cy="279400"/>
          </a:xfrm>
          <a:prstGeom prst="rect">
            <a:avLst/>
          </a:prstGeom>
        </p:spPr>
      </p:pic>
      <p:sp>
        <p:nvSpPr>
          <p:cNvPr id="24" name="Text 17"/>
          <p:cNvSpPr/>
          <p:nvPr/>
        </p:nvSpPr>
        <p:spPr>
          <a:xfrm>
            <a:off x="6654800" y="5115520"/>
            <a:ext cx="4724400" cy="274241"/>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FAF7F2"/>
                </a:solidFill>
                <a:latin typeface="Arial" pitchFamily="34" charset="0"/>
                <a:ea typeface="Arial" pitchFamily="34" charset="-122"/>
                <a:cs typeface="Arial" pitchFamily="34" charset="-120"/>
              </a:rPr>
              <a:t>Poll: which do teams assume most? Raise a hand.</a:t>
            </a:r>
            <a:endParaRPr lang="en-US" sz="1400" dirty="0"/>
          </a:p>
        </p:txBody>
      </p:sp>
      <p:sp>
        <p:nvSpPr>
          <p:cNvPr id="25" name="Text 18"/>
          <p:cNvSpPr/>
          <p:nvPr/>
        </p:nvSpPr>
        <p:spPr>
          <a:xfrm>
            <a:off x="812800" y="6136680"/>
            <a:ext cx="2052241" cy="314920"/>
          </a:xfrm>
          <a:custGeom>
            <a:avLst/>
            <a:gdLst/>
            <a:ahLst/>
            <a:cxnLst/>
            <a:rect l="l" t="t" r="r" b="b"/>
            <a:pathLst>
              <a:path w="2052241" h="314920">
                <a:moveTo>
                  <a:pt x="127000" y="0"/>
                </a:moveTo>
                <a:lnTo>
                  <a:pt x="1925241" y="0"/>
                </a:lnTo>
                <a:arcTo wR="127000" hR="127000" stAng="16200000" swAng="5400000"/>
                <a:lnTo>
                  <a:pt x="2052241" y="187920"/>
                </a:lnTo>
                <a:arcTo wR="127000" hR="127000" stAng="0" swAng="5400000"/>
                <a:lnTo>
                  <a:pt x="127000" y="314920"/>
                </a:lnTo>
                <a:arcTo wR="127000" hR="127000" stAng="5400000" swAng="5400000"/>
                <a:lnTo>
                  <a:pt x="0" y="127000"/>
                </a:lnTo>
                <a:arcTo wR="127000" hR="127000" stAng="10800000" swAng="5400000"/>
                <a:close/>
              </a:path>
            </a:pathLst>
          </a:custGeom>
          <a:solidFill>
            <a:srgbClr val="12A4A0"/>
          </a:solidFill>
          <a:ln/>
        </p:spPr>
        <p:txBody>
          <a:bodyPr wrap="square" lIns="21540" tIns="50800" rIns="21540" bIns="25400" rtlCol="0" anchor="t">
            <a:normAutofit/>
          </a:bodyPr>
          <a:lstStyle/>
          <a:p>
            <a:pPr marL="0" indent="0" algn="ctr">
              <a:lnSpc>
                <a:spcPts val="1680"/>
              </a:lnSpc>
              <a:buNone/>
            </a:pPr>
            <a:r>
              <a:rPr lang="en-US" sz="1200" b="1" dirty="0">
                <a:solidFill>
                  <a:srgbClr val="0B1F3A"/>
                </a:solidFill>
                <a:latin typeface="Arial" pitchFamily="34" charset="0"/>
                <a:ea typeface="Arial" pitchFamily="34" charset="-122"/>
                <a:cs typeface="Arial" pitchFamily="34" charset="-120"/>
              </a:rPr>
              <a:t>Empathise</a:t>
            </a:r>
            <a:endParaRPr lang="en-US" sz="1200" dirty="0"/>
          </a:p>
        </p:txBody>
      </p:sp>
      <p:sp>
        <p:nvSpPr>
          <p:cNvPr id="26" name="Text 19"/>
          <p:cNvSpPr/>
          <p:nvPr/>
        </p:nvSpPr>
        <p:spPr>
          <a:xfrm>
            <a:off x="2962780"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Define</a:t>
            </a:r>
            <a:endParaRPr lang="en-US" sz="1200" dirty="0"/>
          </a:p>
        </p:txBody>
      </p:sp>
      <p:sp>
        <p:nvSpPr>
          <p:cNvPr id="27" name="Text 20"/>
          <p:cNvSpPr/>
          <p:nvPr/>
        </p:nvSpPr>
        <p:spPr>
          <a:xfrm>
            <a:off x="5091319"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Ideate</a:t>
            </a:r>
            <a:endParaRPr lang="en-US" sz="1200" dirty="0"/>
          </a:p>
        </p:txBody>
      </p:sp>
      <p:sp>
        <p:nvSpPr>
          <p:cNvPr id="28" name="Text 21"/>
          <p:cNvSpPr/>
          <p:nvPr/>
        </p:nvSpPr>
        <p:spPr>
          <a:xfrm>
            <a:off x="7219859"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Prototype</a:t>
            </a:r>
            <a:endParaRPr lang="en-US" sz="1200" dirty="0"/>
          </a:p>
        </p:txBody>
      </p:sp>
      <p:sp>
        <p:nvSpPr>
          <p:cNvPr id="29" name="Text 22"/>
          <p:cNvSpPr/>
          <p:nvPr/>
        </p:nvSpPr>
        <p:spPr>
          <a:xfrm>
            <a:off x="9348399"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Test</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7F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74241"/>
          </a:xfrm>
          <a:prstGeom prst="rect">
            <a:avLst/>
          </a:prstGeom>
          <a:noFill/>
          <a:ln/>
        </p:spPr>
        <p:txBody>
          <a:bodyPr wrap="square" lIns="0" tIns="0" rIns="0" bIns="0" rtlCol="0" anchor="t">
            <a:normAutofit/>
          </a:bodyPr>
          <a:lstStyle/>
          <a:p>
            <a:pPr marL="0" indent="0" algn="l">
              <a:lnSpc>
                <a:spcPts val="1960"/>
              </a:lnSpc>
              <a:buNone/>
            </a:pPr>
            <a:r>
              <a:rPr lang="en-US" sz="1400" b="1" kern="0" spc="150" dirty="0">
                <a:solidFill>
                  <a:srgbClr val="5B3FD6"/>
                </a:solidFill>
                <a:latin typeface="Arial" pitchFamily="34" charset="0"/>
                <a:ea typeface="Arial" pitchFamily="34" charset="-122"/>
                <a:cs typeface="Arial" pitchFamily="34" charset="-120"/>
              </a:rPr>
              <a:t>EMPATHISE AND DEFINE</a:t>
            </a:r>
            <a:endParaRPr lang="en-US" sz="1400" dirty="0"/>
          </a:p>
        </p:txBody>
      </p:sp>
      <p:sp>
        <p:nvSpPr>
          <p:cNvPr id="3" name="Text 1"/>
          <p:cNvSpPr>
            <a:spLocks noGrp="1"/>
          </p:cNvSpPr>
          <p:nvPr>
            <p:ph type="title"/>
          </p:nvPr>
        </p:nvSpPr>
        <p:spPr>
          <a:xfrm>
            <a:off x="812800" y="1137841"/>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0B1F3A"/>
                </a:solidFill>
                <a:latin typeface="Arial" pitchFamily="34" charset="0"/>
                <a:ea typeface="Arial" pitchFamily="34" charset="-122"/>
                <a:cs typeface="Arial" pitchFamily="34" charset="-120"/>
              </a:rPr>
              <a:t>Start with the problem, not the technology</a:t>
            </a:r>
            <a:endParaRPr lang="en-US" sz="3600" dirty="0"/>
          </a:p>
        </p:txBody>
      </p:sp>
      <p:sp>
        <p:nvSpPr>
          <p:cNvPr id="4" name="Shape 2"/>
          <p:cNvSpPr/>
          <p:nvPr/>
        </p:nvSpPr>
        <p:spPr>
          <a:xfrm>
            <a:off x="812800" y="2097881"/>
            <a:ext cx="4152305" cy="1468041"/>
          </a:xfrm>
          <a:prstGeom prst="roundRect">
            <a:avLst>
              <a:gd name="adj" fmla="val 6921"/>
            </a:avLst>
          </a:prstGeom>
          <a:solidFill>
            <a:srgbClr val="EDE6D8"/>
          </a:solidFill>
          <a:ln/>
        </p:spPr>
        <p:txBody>
          <a:bodyPr/>
          <a:lstStyle/>
          <a:p>
            <a:endParaRPr lang="en-US"/>
          </a:p>
        </p:txBody>
      </p:sp>
      <p:sp>
        <p:nvSpPr>
          <p:cNvPr id="5" name="Text 3"/>
          <p:cNvSpPr/>
          <p:nvPr/>
        </p:nvSpPr>
        <p:spPr>
          <a:xfrm>
            <a:off x="1066800" y="2351881"/>
            <a:ext cx="3753634" cy="274241"/>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5B6B7A"/>
                </a:solidFill>
                <a:latin typeface="Arial" pitchFamily="34" charset="0"/>
                <a:ea typeface="Arial" pitchFamily="34" charset="-122"/>
                <a:cs typeface="Arial" pitchFamily="34" charset="-120"/>
              </a:rPr>
              <a:t>A PROBLEM</a:t>
            </a:r>
            <a:endParaRPr lang="en-US" sz="1400" dirty="0"/>
          </a:p>
        </p:txBody>
      </p:sp>
      <p:sp>
        <p:nvSpPr>
          <p:cNvPr id="6" name="Text 4"/>
          <p:cNvSpPr/>
          <p:nvPr/>
        </p:nvSpPr>
        <p:spPr>
          <a:xfrm>
            <a:off x="1066800" y="2702322"/>
            <a:ext cx="3753634" cy="6350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0B1F3A"/>
                </a:solidFill>
                <a:latin typeface="Arial" pitchFamily="34" charset="0"/>
                <a:ea typeface="Arial" pitchFamily="34" charset="-122"/>
                <a:cs typeface="Arial" pitchFamily="34" charset="-120"/>
              </a:rPr>
              <a:t>Women farmers hand-carry limited water to their plots.</a:t>
            </a:r>
            <a:endParaRPr lang="en-US" sz="2000" dirty="0"/>
          </a:p>
        </p:txBody>
      </p:sp>
      <p:pic>
        <p:nvPicPr>
          <p:cNvPr id="7" name="Image 0" descr="arrow-right"/>
          <p:cNvPicPr>
            <a:picLocks noChangeAspect="1"/>
          </p:cNvPicPr>
          <p:nvPr/>
        </p:nvPicPr>
        <p:blipFill>
          <a:blip r:embed="rId3"/>
          <a:srcRect/>
          <a:stretch/>
        </p:blipFill>
        <p:spPr>
          <a:xfrm>
            <a:off x="5168305" y="2628702"/>
            <a:ext cx="762000" cy="406400"/>
          </a:xfrm>
          <a:prstGeom prst="rect">
            <a:avLst/>
          </a:prstGeom>
        </p:spPr>
      </p:pic>
      <p:sp>
        <p:nvSpPr>
          <p:cNvPr id="8" name="Shape 5"/>
          <p:cNvSpPr/>
          <p:nvPr/>
        </p:nvSpPr>
        <p:spPr>
          <a:xfrm>
            <a:off x="6133505" y="1945481"/>
            <a:ext cx="5245695" cy="1772841"/>
          </a:xfrm>
          <a:prstGeom prst="roundRect">
            <a:avLst>
              <a:gd name="adj" fmla="val 5731"/>
            </a:avLst>
          </a:prstGeom>
          <a:solidFill>
            <a:srgbClr val="0B1F3A"/>
          </a:solidFill>
          <a:ln/>
          <a:effectLst>
            <a:outerShdw blurRad="203200" dist="76200" dir="5400000" algn="bl" rotWithShape="0">
              <a:srgbClr val="0B1F3A">
                <a:alpha val="25000"/>
              </a:srgbClr>
            </a:outerShdw>
          </a:effectLst>
        </p:spPr>
        <p:txBody>
          <a:bodyPr/>
          <a:lstStyle/>
          <a:p>
            <a:endParaRPr lang="en-US"/>
          </a:p>
        </p:txBody>
      </p:sp>
      <p:sp>
        <p:nvSpPr>
          <p:cNvPr id="9" name="Text 6"/>
          <p:cNvSpPr/>
          <p:nvPr/>
        </p:nvSpPr>
        <p:spPr>
          <a:xfrm>
            <a:off x="6387505" y="2199481"/>
            <a:ext cx="4879826" cy="274241"/>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6E04A"/>
                </a:solidFill>
                <a:latin typeface="Arial" pitchFamily="34" charset="0"/>
                <a:ea typeface="Arial" pitchFamily="34" charset="-122"/>
                <a:cs typeface="Arial" pitchFamily="34" charset="-120"/>
              </a:rPr>
              <a:t>HOW MIGHT WE…?</a:t>
            </a:r>
            <a:endParaRPr lang="en-US" sz="1400" dirty="0"/>
          </a:p>
        </p:txBody>
      </p:sp>
      <p:sp>
        <p:nvSpPr>
          <p:cNvPr id="10" name="Text 7"/>
          <p:cNvSpPr/>
          <p:nvPr/>
        </p:nvSpPr>
        <p:spPr>
          <a:xfrm>
            <a:off x="6387505" y="2549922"/>
            <a:ext cx="4879826" cy="9398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FAF7F2"/>
                </a:solidFill>
                <a:latin typeface="Arial" pitchFamily="34" charset="0"/>
                <a:ea typeface="Arial" pitchFamily="34" charset="-122"/>
                <a:cs typeface="Arial" pitchFamily="34" charset="-120"/>
              </a:rPr>
              <a:t>…help women smallholder farmers prioritise limited hand-carried water across their plots?</a:t>
            </a:r>
            <a:endParaRPr lang="en-US" sz="2000" dirty="0"/>
          </a:p>
        </p:txBody>
      </p:sp>
      <p:sp>
        <p:nvSpPr>
          <p:cNvPr id="11" name="Shape 8"/>
          <p:cNvSpPr/>
          <p:nvPr/>
        </p:nvSpPr>
        <p:spPr>
          <a:xfrm>
            <a:off x="812800" y="4023122"/>
            <a:ext cx="3420467" cy="609600"/>
          </a:xfrm>
          <a:prstGeom prst="roundRect">
            <a:avLst>
              <a:gd name="adj" fmla="val 16667"/>
            </a:avLst>
          </a:prstGeom>
          <a:solidFill>
            <a:srgbClr val="FFFFFF"/>
          </a:solidFill>
          <a:ln/>
        </p:spPr>
        <p:txBody>
          <a:bodyPr/>
          <a:lstStyle/>
          <a:p>
            <a:endParaRPr lang="en-US"/>
          </a:p>
        </p:txBody>
      </p:sp>
      <p:pic>
        <p:nvPicPr>
          <p:cNvPr id="12" name="Image 1" descr="Users"/>
          <p:cNvPicPr>
            <a:picLocks noChangeAspect="1"/>
          </p:cNvPicPr>
          <p:nvPr/>
        </p:nvPicPr>
        <p:blipFill>
          <a:blip r:embed="rId4"/>
          <a:srcRect/>
          <a:stretch/>
        </p:blipFill>
        <p:spPr>
          <a:xfrm>
            <a:off x="965200" y="4175522"/>
            <a:ext cx="304800" cy="304800"/>
          </a:xfrm>
          <a:prstGeom prst="rect">
            <a:avLst/>
          </a:prstGeom>
        </p:spPr>
      </p:pic>
      <p:sp>
        <p:nvSpPr>
          <p:cNvPr id="13" name="Text 9"/>
          <p:cNvSpPr/>
          <p:nvPr/>
        </p:nvSpPr>
        <p:spPr>
          <a:xfrm>
            <a:off x="1371600" y="4203502"/>
            <a:ext cx="2299573" cy="274241"/>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0B1F3A"/>
                </a:solidFill>
                <a:latin typeface="Arial" pitchFamily="34" charset="0"/>
                <a:ea typeface="Arial" pitchFamily="34" charset="-122"/>
                <a:cs typeface="Arial" pitchFamily="34" charset="-120"/>
              </a:rPr>
              <a:t>Who has the problem?</a:t>
            </a:r>
            <a:endParaRPr lang="en-US" sz="1400" dirty="0"/>
          </a:p>
        </p:txBody>
      </p:sp>
      <p:sp>
        <p:nvSpPr>
          <p:cNvPr id="14" name="Shape 10"/>
          <p:cNvSpPr/>
          <p:nvPr/>
        </p:nvSpPr>
        <p:spPr>
          <a:xfrm>
            <a:off x="4385667" y="4023122"/>
            <a:ext cx="3420566" cy="609600"/>
          </a:xfrm>
          <a:prstGeom prst="roundRect">
            <a:avLst>
              <a:gd name="adj" fmla="val 16667"/>
            </a:avLst>
          </a:prstGeom>
          <a:solidFill>
            <a:srgbClr val="FFFFFF"/>
          </a:solidFill>
          <a:ln/>
        </p:spPr>
        <p:txBody>
          <a:bodyPr/>
          <a:lstStyle/>
          <a:p>
            <a:endParaRPr lang="en-US"/>
          </a:p>
        </p:txBody>
      </p:sp>
      <p:pic>
        <p:nvPicPr>
          <p:cNvPr id="15" name="Image 2" descr="Star"/>
          <p:cNvPicPr>
            <a:picLocks noChangeAspect="1"/>
          </p:cNvPicPr>
          <p:nvPr/>
        </p:nvPicPr>
        <p:blipFill>
          <a:blip r:embed="rId5"/>
          <a:srcRect/>
          <a:stretch/>
        </p:blipFill>
        <p:spPr>
          <a:xfrm>
            <a:off x="4538067" y="4175522"/>
            <a:ext cx="304800" cy="304800"/>
          </a:xfrm>
          <a:prstGeom prst="rect">
            <a:avLst/>
          </a:prstGeom>
        </p:spPr>
      </p:pic>
      <p:sp>
        <p:nvSpPr>
          <p:cNvPr id="16" name="Text 11"/>
          <p:cNvSpPr/>
          <p:nvPr/>
        </p:nvSpPr>
        <p:spPr>
          <a:xfrm>
            <a:off x="4944467" y="4203502"/>
            <a:ext cx="2861766" cy="274241"/>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0B1F3A"/>
                </a:solidFill>
                <a:latin typeface="Arial" pitchFamily="34" charset="0"/>
                <a:ea typeface="Arial" pitchFamily="34" charset="-122"/>
                <a:cs typeface="Arial" pitchFamily="34" charset="-120"/>
              </a:rPr>
              <a:t>What do they want to achieve?</a:t>
            </a:r>
            <a:endParaRPr lang="en-US" sz="1400" dirty="0"/>
          </a:p>
        </p:txBody>
      </p:sp>
      <p:sp>
        <p:nvSpPr>
          <p:cNvPr id="17" name="Shape 12"/>
          <p:cNvSpPr/>
          <p:nvPr/>
        </p:nvSpPr>
        <p:spPr>
          <a:xfrm>
            <a:off x="7958634" y="4023122"/>
            <a:ext cx="3420566" cy="609600"/>
          </a:xfrm>
          <a:prstGeom prst="roundRect">
            <a:avLst>
              <a:gd name="adj" fmla="val 16667"/>
            </a:avLst>
          </a:prstGeom>
          <a:solidFill>
            <a:srgbClr val="FFFFFF"/>
          </a:solidFill>
          <a:ln/>
        </p:spPr>
        <p:txBody>
          <a:bodyPr/>
          <a:lstStyle/>
          <a:p>
            <a:endParaRPr lang="en-US"/>
          </a:p>
        </p:txBody>
      </p:sp>
      <p:pic>
        <p:nvPicPr>
          <p:cNvPr id="18" name="Image 3" descr="Warning"/>
          <p:cNvPicPr>
            <a:picLocks noChangeAspect="1"/>
          </p:cNvPicPr>
          <p:nvPr/>
        </p:nvPicPr>
        <p:blipFill>
          <a:blip r:embed="rId6"/>
          <a:srcRect/>
          <a:stretch/>
        </p:blipFill>
        <p:spPr>
          <a:xfrm>
            <a:off x="8111034" y="4175522"/>
            <a:ext cx="304800" cy="304800"/>
          </a:xfrm>
          <a:prstGeom prst="rect">
            <a:avLst/>
          </a:prstGeom>
        </p:spPr>
      </p:pic>
      <p:sp>
        <p:nvSpPr>
          <p:cNvPr id="19" name="Text 13"/>
          <p:cNvSpPr/>
          <p:nvPr/>
        </p:nvSpPr>
        <p:spPr>
          <a:xfrm>
            <a:off x="8517434" y="4203502"/>
            <a:ext cx="1849160" cy="274241"/>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0B1F3A"/>
                </a:solidFill>
                <a:latin typeface="Arial" pitchFamily="34" charset="0"/>
                <a:ea typeface="Arial" pitchFamily="34" charset="-122"/>
                <a:cs typeface="Arial" pitchFamily="34" charset="-120"/>
              </a:rPr>
              <a:t>What stops them?</a:t>
            </a:r>
            <a:endParaRPr lang="en-US" sz="1400" dirty="0"/>
          </a:p>
        </p:txBody>
      </p:sp>
      <p:sp>
        <p:nvSpPr>
          <p:cNvPr id="20" name="Text 14"/>
          <p:cNvSpPr/>
          <p:nvPr/>
        </p:nvSpPr>
        <p:spPr>
          <a:xfrm>
            <a:off x="834340" y="6187480"/>
            <a:ext cx="2009160"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Empathise</a:t>
            </a:r>
            <a:endParaRPr lang="en-US" sz="1200" dirty="0"/>
          </a:p>
        </p:txBody>
      </p:sp>
      <p:sp>
        <p:nvSpPr>
          <p:cNvPr id="21" name="Text 15"/>
          <p:cNvSpPr/>
          <p:nvPr/>
        </p:nvSpPr>
        <p:spPr>
          <a:xfrm>
            <a:off x="2941241" y="6136680"/>
            <a:ext cx="2052340" cy="314920"/>
          </a:xfrm>
          <a:custGeom>
            <a:avLst/>
            <a:gdLst/>
            <a:ahLst/>
            <a:cxnLst/>
            <a:rect l="l" t="t" r="r" b="b"/>
            <a:pathLst>
              <a:path w="2052340" h="314920">
                <a:moveTo>
                  <a:pt x="127000" y="0"/>
                </a:moveTo>
                <a:lnTo>
                  <a:pt x="1925340" y="0"/>
                </a:lnTo>
                <a:arcTo wR="127000" hR="127000" stAng="16200000" swAng="5400000"/>
                <a:lnTo>
                  <a:pt x="2052340" y="187920"/>
                </a:lnTo>
                <a:arcTo wR="127000" hR="127000" stAng="0" swAng="5400000"/>
                <a:lnTo>
                  <a:pt x="127000" y="314920"/>
                </a:lnTo>
                <a:arcTo wR="127000" hR="127000" stAng="5400000" swAng="5400000"/>
                <a:lnTo>
                  <a:pt x="0" y="127000"/>
                </a:lnTo>
                <a:arcTo wR="127000" hR="127000" stAng="10800000" swAng="5400000"/>
                <a:close/>
              </a:path>
            </a:pathLst>
          </a:custGeom>
          <a:solidFill>
            <a:srgbClr val="12A4A0"/>
          </a:solidFill>
          <a:ln/>
        </p:spPr>
        <p:txBody>
          <a:bodyPr wrap="square" lIns="21539" tIns="50800" rIns="21539" bIns="25400" rtlCol="0" anchor="t">
            <a:normAutofit/>
          </a:bodyPr>
          <a:lstStyle/>
          <a:p>
            <a:pPr marL="0" indent="0" algn="ctr">
              <a:lnSpc>
                <a:spcPts val="1680"/>
              </a:lnSpc>
              <a:buNone/>
            </a:pPr>
            <a:r>
              <a:rPr lang="en-US" sz="1200" b="1" dirty="0">
                <a:solidFill>
                  <a:srgbClr val="0B1F3A"/>
                </a:solidFill>
                <a:latin typeface="Arial" pitchFamily="34" charset="0"/>
                <a:ea typeface="Arial" pitchFamily="34" charset="-122"/>
                <a:cs typeface="Arial" pitchFamily="34" charset="-120"/>
              </a:rPr>
              <a:t>Define</a:t>
            </a:r>
            <a:endParaRPr lang="en-US" sz="1200" dirty="0"/>
          </a:p>
        </p:txBody>
      </p:sp>
      <p:sp>
        <p:nvSpPr>
          <p:cNvPr id="22" name="Text 16"/>
          <p:cNvSpPr/>
          <p:nvPr/>
        </p:nvSpPr>
        <p:spPr>
          <a:xfrm>
            <a:off x="5091319"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Ideate</a:t>
            </a:r>
            <a:endParaRPr lang="en-US" sz="1200" dirty="0"/>
          </a:p>
        </p:txBody>
      </p:sp>
      <p:sp>
        <p:nvSpPr>
          <p:cNvPr id="23" name="Text 17"/>
          <p:cNvSpPr/>
          <p:nvPr/>
        </p:nvSpPr>
        <p:spPr>
          <a:xfrm>
            <a:off x="7219859"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Prototype</a:t>
            </a:r>
            <a:endParaRPr lang="en-US" sz="1200" dirty="0"/>
          </a:p>
        </p:txBody>
      </p:sp>
      <p:sp>
        <p:nvSpPr>
          <p:cNvPr id="24" name="Text 18"/>
          <p:cNvSpPr/>
          <p:nvPr/>
        </p:nvSpPr>
        <p:spPr>
          <a:xfrm>
            <a:off x="9348399"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Test</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7F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74241"/>
          </a:xfrm>
          <a:prstGeom prst="rect">
            <a:avLst/>
          </a:prstGeom>
          <a:noFill/>
          <a:ln/>
        </p:spPr>
        <p:txBody>
          <a:bodyPr wrap="square" lIns="0" tIns="0" rIns="0" bIns="0" rtlCol="0" anchor="t">
            <a:normAutofit/>
          </a:bodyPr>
          <a:lstStyle/>
          <a:p>
            <a:pPr marL="0" indent="0" algn="l">
              <a:lnSpc>
                <a:spcPts val="1960"/>
              </a:lnSpc>
              <a:buNone/>
            </a:pPr>
            <a:r>
              <a:rPr lang="en-US" sz="1400" b="1" kern="0" spc="150" dirty="0">
                <a:solidFill>
                  <a:srgbClr val="B36B00"/>
                </a:solidFill>
                <a:latin typeface="Arial" pitchFamily="34" charset="0"/>
                <a:ea typeface="Arial" pitchFamily="34" charset="-122"/>
                <a:cs typeface="Arial" pitchFamily="34" charset="-120"/>
              </a:rPr>
              <a:t>IDEATE</a:t>
            </a:r>
            <a:endParaRPr lang="en-US" sz="1400" dirty="0"/>
          </a:p>
        </p:txBody>
      </p:sp>
      <p:sp>
        <p:nvSpPr>
          <p:cNvPr id="3" name="Text 1"/>
          <p:cNvSpPr>
            <a:spLocks noGrp="1"/>
          </p:cNvSpPr>
          <p:nvPr>
            <p:ph type="title"/>
          </p:nvPr>
        </p:nvSpPr>
        <p:spPr>
          <a:xfrm>
            <a:off x="812800" y="1137841"/>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0B1F3A"/>
                </a:solidFill>
                <a:latin typeface="Arial" pitchFamily="34" charset="0"/>
                <a:ea typeface="Arial" pitchFamily="34" charset="-122"/>
                <a:cs typeface="Arial" pitchFamily="34" charset="-120"/>
              </a:rPr>
              <a:t>Diverge before you converge</a:t>
            </a:r>
            <a:endParaRPr lang="en-US" sz="3600" dirty="0"/>
          </a:p>
        </p:txBody>
      </p:sp>
      <p:sp>
        <p:nvSpPr>
          <p:cNvPr id="4" name="Shape 2"/>
          <p:cNvSpPr/>
          <p:nvPr/>
        </p:nvSpPr>
        <p:spPr>
          <a:xfrm>
            <a:off x="812800" y="1905000"/>
            <a:ext cx="2997200" cy="1651000"/>
          </a:xfrm>
          <a:prstGeom prst="roundRect">
            <a:avLst>
              <a:gd name="adj" fmla="val 6154"/>
            </a:avLst>
          </a:prstGeom>
          <a:solidFill>
            <a:srgbClr val="0B1F3A"/>
          </a:solidFill>
          <a:ln/>
        </p:spPr>
        <p:txBody>
          <a:bodyPr/>
          <a:lstStyle/>
          <a:p>
            <a:endParaRPr lang="en-US"/>
          </a:p>
        </p:txBody>
      </p:sp>
      <p:pic>
        <p:nvPicPr>
          <p:cNvPr id="5" name="Image 0" descr="Cloud"/>
          <p:cNvPicPr>
            <a:picLocks noChangeAspect="1"/>
          </p:cNvPicPr>
          <p:nvPr/>
        </p:nvPicPr>
        <p:blipFill>
          <a:blip r:embed="rId3"/>
          <a:srcRect/>
          <a:stretch/>
        </p:blipFill>
        <p:spPr>
          <a:xfrm>
            <a:off x="1016000" y="2108200"/>
            <a:ext cx="355600" cy="355600"/>
          </a:xfrm>
          <a:prstGeom prst="rect">
            <a:avLst/>
          </a:prstGeom>
        </p:spPr>
      </p:pic>
      <p:sp>
        <p:nvSpPr>
          <p:cNvPr id="6" name="Text 3"/>
          <p:cNvSpPr/>
          <p:nvPr/>
        </p:nvSpPr>
        <p:spPr>
          <a:xfrm>
            <a:off x="1016000" y="2590800"/>
            <a:ext cx="2668524" cy="787400"/>
          </a:xfrm>
          <a:prstGeom prst="rect">
            <a:avLst/>
          </a:prstGeom>
          <a:noFill/>
          <a:ln/>
        </p:spPr>
        <p:txBody>
          <a:bodyPr wrap="square" lIns="0" tIns="0" rIns="0" bIns="0" rtlCol="0" anchor="t">
            <a:normAutofit/>
          </a:bodyPr>
          <a:lstStyle/>
          <a:p>
            <a:pPr marL="0" indent="0" algn="l">
              <a:lnSpc>
                <a:spcPts val="2000"/>
              </a:lnSpc>
              <a:buNone/>
            </a:pPr>
            <a:r>
              <a:rPr lang="en-US" sz="1600" b="1" dirty="0">
                <a:solidFill>
                  <a:srgbClr val="FAF7F2"/>
                </a:solidFill>
                <a:latin typeface="Arial" pitchFamily="34" charset="0"/>
                <a:ea typeface="Arial" pitchFamily="34" charset="-122"/>
                <a:cs typeface="Arial" pitchFamily="34" charset="-120"/>
              </a:rPr>
              <a:t>How could a community receive and act on flood-risk information?</a:t>
            </a:r>
            <a:endParaRPr lang="en-US" sz="1600" dirty="0"/>
          </a:p>
        </p:txBody>
      </p:sp>
      <p:sp>
        <p:nvSpPr>
          <p:cNvPr id="7" name="Shape 4"/>
          <p:cNvSpPr/>
          <p:nvPr/>
        </p:nvSpPr>
        <p:spPr>
          <a:xfrm>
            <a:off x="812800" y="4437182"/>
            <a:ext cx="2997200" cy="716161"/>
          </a:xfrm>
          <a:prstGeom prst="roundRect">
            <a:avLst>
              <a:gd name="adj" fmla="val 14187"/>
            </a:avLst>
          </a:prstGeom>
          <a:solidFill>
            <a:srgbClr val="FFFFFF"/>
          </a:solidFill>
          <a:ln/>
        </p:spPr>
        <p:txBody>
          <a:bodyPr/>
          <a:lstStyle/>
          <a:p>
            <a:endParaRPr lang="en-US"/>
          </a:p>
        </p:txBody>
      </p:sp>
      <p:sp>
        <p:nvSpPr>
          <p:cNvPr id="8" name="Shape 5"/>
          <p:cNvSpPr/>
          <p:nvPr/>
        </p:nvSpPr>
        <p:spPr>
          <a:xfrm>
            <a:off x="812800" y="4437182"/>
            <a:ext cx="2997200" cy="716161"/>
          </a:xfrm>
          <a:custGeom>
            <a:avLst/>
            <a:gdLst/>
            <a:ahLst/>
            <a:cxnLst/>
            <a:rect l="l" t="t" r="r" b="b"/>
            <a:pathLst>
              <a:path w="2997200" h="716161">
                <a:moveTo>
                  <a:pt x="101600" y="716161"/>
                </a:moveTo>
                <a:lnTo>
                  <a:pt x="101600" y="716161"/>
                </a:lnTo>
                <a:arcTo wR="101600" hR="101600" stAng="5400000" swAng="5400000"/>
                <a:lnTo>
                  <a:pt x="0" y="101600"/>
                </a:lnTo>
                <a:arcTo wR="101600" hR="101600" stAng="10800000" swAng="5400000"/>
                <a:lnTo>
                  <a:pt x="101600" y="0"/>
                </a:lnTo>
                <a:arcTo wR="38100" hR="101600" stAng="16200000" swAng="-5400000"/>
                <a:lnTo>
                  <a:pt x="63500" y="614561"/>
                </a:lnTo>
                <a:arcTo wR="38100" hR="101600" stAng="10800000" swAng="-5400000"/>
                <a:close/>
              </a:path>
            </a:pathLst>
          </a:custGeom>
          <a:solidFill>
            <a:srgbClr val="F5A623"/>
          </a:solidFill>
          <a:ln/>
        </p:spPr>
        <p:txBody>
          <a:bodyPr/>
          <a:lstStyle/>
          <a:p>
            <a:endParaRPr lang="en-US"/>
          </a:p>
        </p:txBody>
      </p:sp>
      <p:sp>
        <p:nvSpPr>
          <p:cNvPr id="9" name="Text 6"/>
          <p:cNvSpPr/>
          <p:nvPr/>
        </p:nvSpPr>
        <p:spPr>
          <a:xfrm>
            <a:off x="1028700" y="4564182"/>
            <a:ext cx="2707767" cy="274241"/>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0B1F3A"/>
                </a:solidFill>
                <a:latin typeface="Arial" pitchFamily="34" charset="0"/>
                <a:ea typeface="Arial" pitchFamily="34" charset="-122"/>
                <a:cs typeface="Arial" pitchFamily="34" charset="-120"/>
              </a:rPr>
              <a:t>SCAMPER</a:t>
            </a:r>
            <a:endParaRPr lang="en-US" sz="1400" dirty="0"/>
          </a:p>
        </p:txBody>
      </p:sp>
      <p:sp>
        <p:nvSpPr>
          <p:cNvPr id="10" name="Text 7"/>
          <p:cNvSpPr/>
          <p:nvPr/>
        </p:nvSpPr>
        <p:spPr>
          <a:xfrm>
            <a:off x="1028700" y="4813023"/>
            <a:ext cx="2707767"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C4C5E"/>
                </a:solidFill>
                <a:latin typeface="Arial" pitchFamily="34" charset="0"/>
                <a:ea typeface="Arial" pitchFamily="34" charset="-122"/>
                <a:cs typeface="Arial" pitchFamily="34" charset="-120"/>
              </a:rPr>
              <a:t>Change an existing approach</a:t>
            </a:r>
            <a:endParaRPr lang="en-US" sz="1200" dirty="0"/>
          </a:p>
        </p:txBody>
      </p:sp>
      <p:pic>
        <p:nvPicPr>
          <p:cNvPr id="15" name="Image 1" descr="Branching lines from the flood-risk question to six different ideas"/>
          <p:cNvPicPr>
            <a:picLocks noChangeAspect="1"/>
          </p:cNvPicPr>
          <p:nvPr/>
        </p:nvPicPr>
        <p:blipFill>
          <a:blip r:embed="rId4"/>
          <a:srcRect/>
          <a:stretch/>
        </p:blipFill>
        <p:spPr>
          <a:xfrm>
            <a:off x="3810000" y="1905000"/>
            <a:ext cx="1016000" cy="3810000"/>
          </a:xfrm>
          <a:prstGeom prst="rect">
            <a:avLst/>
          </a:prstGeom>
        </p:spPr>
      </p:pic>
      <p:sp>
        <p:nvSpPr>
          <p:cNvPr id="16" name="Shape 12"/>
          <p:cNvSpPr/>
          <p:nvPr/>
        </p:nvSpPr>
        <p:spPr>
          <a:xfrm>
            <a:off x="4826000" y="1905000"/>
            <a:ext cx="6553200" cy="487660"/>
          </a:xfrm>
          <a:prstGeom prst="roundRect">
            <a:avLst>
              <a:gd name="adj" fmla="val 20834"/>
            </a:avLst>
          </a:prstGeom>
          <a:solidFill>
            <a:srgbClr val="FFFFFF"/>
          </a:solidFill>
          <a:ln/>
        </p:spPr>
        <p:txBody>
          <a:bodyPr/>
          <a:lstStyle/>
          <a:p>
            <a:endParaRPr lang="en-US"/>
          </a:p>
        </p:txBody>
      </p:sp>
      <p:pic>
        <p:nvPicPr>
          <p:cNvPr id="17" name="Image 2" descr="Activity"/>
          <p:cNvPicPr>
            <a:picLocks noChangeAspect="1"/>
          </p:cNvPicPr>
          <p:nvPr/>
        </p:nvPicPr>
        <p:blipFill>
          <a:blip r:embed="rId5"/>
          <a:srcRect/>
          <a:stretch/>
        </p:blipFill>
        <p:spPr>
          <a:xfrm>
            <a:off x="5003800" y="2009080"/>
            <a:ext cx="279400" cy="279400"/>
          </a:xfrm>
          <a:prstGeom prst="rect">
            <a:avLst/>
          </a:prstGeom>
        </p:spPr>
      </p:pic>
      <p:sp>
        <p:nvSpPr>
          <p:cNvPr id="18" name="Text 13"/>
          <p:cNvSpPr/>
          <p:nvPr/>
        </p:nvSpPr>
        <p:spPr>
          <a:xfrm>
            <a:off x="5435600" y="2006600"/>
            <a:ext cx="2005013"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0B1F3A"/>
                </a:solidFill>
                <a:latin typeface="Arial" pitchFamily="34" charset="0"/>
                <a:ea typeface="Arial" pitchFamily="34" charset="-122"/>
                <a:cs typeface="Arial" pitchFamily="34" charset="-120"/>
              </a:rPr>
              <a:t>Community radio</a:t>
            </a:r>
            <a:endParaRPr lang="en-US" sz="1600" dirty="0"/>
          </a:p>
        </p:txBody>
      </p:sp>
      <p:sp>
        <p:nvSpPr>
          <p:cNvPr id="19" name="Shape 14"/>
          <p:cNvSpPr/>
          <p:nvPr/>
        </p:nvSpPr>
        <p:spPr>
          <a:xfrm>
            <a:off x="4826000" y="2494260"/>
            <a:ext cx="6553200" cy="487660"/>
          </a:xfrm>
          <a:prstGeom prst="roundRect">
            <a:avLst>
              <a:gd name="adj" fmla="val 20834"/>
            </a:avLst>
          </a:prstGeom>
          <a:solidFill>
            <a:srgbClr val="FFFFFF"/>
          </a:solidFill>
          <a:ln/>
        </p:spPr>
        <p:txBody>
          <a:bodyPr/>
          <a:lstStyle/>
          <a:p>
            <a:endParaRPr lang="en-US"/>
          </a:p>
        </p:txBody>
      </p:sp>
      <p:pic>
        <p:nvPicPr>
          <p:cNvPr id="20" name="Image 3" descr="Chat"/>
          <p:cNvPicPr>
            <a:picLocks noChangeAspect="1"/>
          </p:cNvPicPr>
          <p:nvPr/>
        </p:nvPicPr>
        <p:blipFill>
          <a:blip r:embed="rId6"/>
          <a:srcRect/>
          <a:stretch/>
        </p:blipFill>
        <p:spPr>
          <a:xfrm>
            <a:off x="5003800" y="2598341"/>
            <a:ext cx="279400" cy="279400"/>
          </a:xfrm>
          <a:prstGeom prst="rect">
            <a:avLst/>
          </a:prstGeom>
        </p:spPr>
      </p:pic>
      <p:sp>
        <p:nvSpPr>
          <p:cNvPr id="21" name="Text 15"/>
          <p:cNvSpPr/>
          <p:nvPr/>
        </p:nvSpPr>
        <p:spPr>
          <a:xfrm>
            <a:off x="5435600" y="2595860"/>
            <a:ext cx="1246823"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0B1F3A"/>
                </a:solidFill>
                <a:latin typeface="Arial" pitchFamily="34" charset="0"/>
                <a:ea typeface="Arial" pitchFamily="34" charset="-122"/>
                <a:cs typeface="Arial" pitchFamily="34" charset="-120"/>
              </a:rPr>
              <a:t>SMS alerts</a:t>
            </a:r>
            <a:endParaRPr lang="en-US" sz="1600" dirty="0"/>
          </a:p>
        </p:txBody>
      </p:sp>
      <p:sp>
        <p:nvSpPr>
          <p:cNvPr id="22" name="Shape 16"/>
          <p:cNvSpPr/>
          <p:nvPr/>
        </p:nvSpPr>
        <p:spPr>
          <a:xfrm>
            <a:off x="4826000" y="3083520"/>
            <a:ext cx="6553200" cy="487660"/>
          </a:xfrm>
          <a:prstGeom prst="roundRect">
            <a:avLst>
              <a:gd name="adj" fmla="val 20834"/>
            </a:avLst>
          </a:prstGeom>
          <a:solidFill>
            <a:srgbClr val="FFFFFF"/>
          </a:solidFill>
          <a:ln/>
        </p:spPr>
        <p:txBody>
          <a:bodyPr/>
          <a:lstStyle/>
          <a:p>
            <a:endParaRPr lang="en-US"/>
          </a:p>
        </p:txBody>
      </p:sp>
      <p:pic>
        <p:nvPicPr>
          <p:cNvPr id="23" name="Image 4" descr="Users"/>
          <p:cNvPicPr>
            <a:picLocks noChangeAspect="1"/>
          </p:cNvPicPr>
          <p:nvPr/>
        </p:nvPicPr>
        <p:blipFill>
          <a:blip r:embed="rId7"/>
          <a:srcRect/>
          <a:stretch/>
        </p:blipFill>
        <p:spPr>
          <a:xfrm>
            <a:off x="5003800" y="3187601"/>
            <a:ext cx="279400" cy="279400"/>
          </a:xfrm>
          <a:prstGeom prst="rect">
            <a:avLst/>
          </a:prstGeom>
        </p:spPr>
      </p:pic>
      <p:sp>
        <p:nvSpPr>
          <p:cNvPr id="24" name="Text 17"/>
          <p:cNvSpPr/>
          <p:nvPr/>
        </p:nvSpPr>
        <p:spPr>
          <a:xfrm>
            <a:off x="5435600" y="3185120"/>
            <a:ext cx="1937742"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0B1F3A"/>
                </a:solidFill>
                <a:latin typeface="Arial" pitchFamily="34" charset="0"/>
                <a:ea typeface="Arial" pitchFamily="34" charset="-122"/>
                <a:cs typeface="Arial" pitchFamily="34" charset="-120"/>
              </a:rPr>
              <a:t>Local volunteers</a:t>
            </a:r>
            <a:endParaRPr lang="en-US" sz="1600" dirty="0"/>
          </a:p>
        </p:txBody>
      </p:sp>
      <p:sp>
        <p:nvSpPr>
          <p:cNvPr id="25" name="Shape 18"/>
          <p:cNvSpPr/>
          <p:nvPr/>
        </p:nvSpPr>
        <p:spPr>
          <a:xfrm>
            <a:off x="4826000" y="3672780"/>
            <a:ext cx="6553200" cy="487660"/>
          </a:xfrm>
          <a:prstGeom prst="roundRect">
            <a:avLst>
              <a:gd name="adj" fmla="val 20834"/>
            </a:avLst>
          </a:prstGeom>
          <a:solidFill>
            <a:srgbClr val="FFFFFF"/>
          </a:solidFill>
          <a:ln/>
        </p:spPr>
        <p:txBody>
          <a:bodyPr/>
          <a:lstStyle/>
          <a:p>
            <a:endParaRPr lang="en-US"/>
          </a:p>
        </p:txBody>
      </p:sp>
      <p:pic>
        <p:nvPicPr>
          <p:cNvPr id="26" name="Image 5" descr="Warning"/>
          <p:cNvPicPr>
            <a:picLocks noChangeAspect="1"/>
          </p:cNvPicPr>
          <p:nvPr/>
        </p:nvPicPr>
        <p:blipFill>
          <a:blip r:embed="rId8"/>
          <a:srcRect/>
          <a:stretch/>
        </p:blipFill>
        <p:spPr>
          <a:xfrm>
            <a:off x="5003800" y="3776861"/>
            <a:ext cx="279400" cy="279400"/>
          </a:xfrm>
          <a:prstGeom prst="rect">
            <a:avLst/>
          </a:prstGeom>
        </p:spPr>
      </p:pic>
      <p:sp>
        <p:nvSpPr>
          <p:cNvPr id="27" name="Text 19"/>
          <p:cNvSpPr/>
          <p:nvPr/>
        </p:nvSpPr>
        <p:spPr>
          <a:xfrm>
            <a:off x="5435600" y="3774380"/>
            <a:ext cx="1418511"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0B1F3A"/>
                </a:solidFill>
                <a:latin typeface="Arial" pitchFamily="34" charset="0"/>
                <a:ea typeface="Arial" pitchFamily="34" charset="-122"/>
                <a:cs typeface="Arial" pitchFamily="34" charset="-120"/>
              </a:rPr>
              <a:t>Visual signs</a:t>
            </a:r>
            <a:endParaRPr lang="en-US" sz="1600" dirty="0"/>
          </a:p>
        </p:txBody>
      </p:sp>
      <p:sp>
        <p:nvSpPr>
          <p:cNvPr id="28" name="Shape 20"/>
          <p:cNvSpPr/>
          <p:nvPr/>
        </p:nvSpPr>
        <p:spPr>
          <a:xfrm>
            <a:off x="4826000" y="4262041"/>
            <a:ext cx="6553200" cy="487660"/>
          </a:xfrm>
          <a:prstGeom prst="roundRect">
            <a:avLst>
              <a:gd name="adj" fmla="val 20834"/>
            </a:avLst>
          </a:prstGeom>
          <a:solidFill>
            <a:srgbClr val="FFFFFF"/>
          </a:solidFill>
          <a:ln/>
        </p:spPr>
        <p:txBody>
          <a:bodyPr/>
          <a:lstStyle/>
          <a:p>
            <a:endParaRPr lang="en-US"/>
          </a:p>
        </p:txBody>
      </p:sp>
      <p:pic>
        <p:nvPicPr>
          <p:cNvPr id="29" name="Image 6" descr="Globe"/>
          <p:cNvPicPr>
            <a:picLocks noChangeAspect="1"/>
          </p:cNvPicPr>
          <p:nvPr/>
        </p:nvPicPr>
        <p:blipFill>
          <a:blip r:embed="rId9"/>
          <a:srcRect/>
          <a:stretch/>
        </p:blipFill>
        <p:spPr>
          <a:xfrm>
            <a:off x="5003800" y="4366121"/>
            <a:ext cx="279400" cy="279400"/>
          </a:xfrm>
          <a:prstGeom prst="rect">
            <a:avLst/>
          </a:prstGeom>
        </p:spPr>
      </p:pic>
      <p:sp>
        <p:nvSpPr>
          <p:cNvPr id="30" name="Text 21"/>
          <p:cNvSpPr/>
          <p:nvPr/>
        </p:nvSpPr>
        <p:spPr>
          <a:xfrm>
            <a:off x="5435600" y="4363641"/>
            <a:ext cx="1829276"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0B1F3A"/>
                </a:solidFill>
                <a:latin typeface="Arial" pitchFamily="34" charset="0"/>
                <a:ea typeface="Arial" pitchFamily="34" charset="-122"/>
                <a:cs typeface="Arial" pitchFamily="34" charset="-120"/>
              </a:rPr>
              <a:t>Phone interface</a:t>
            </a:r>
            <a:endParaRPr lang="en-US" sz="1600" dirty="0"/>
          </a:p>
        </p:txBody>
      </p:sp>
      <p:sp>
        <p:nvSpPr>
          <p:cNvPr id="31" name="Shape 22"/>
          <p:cNvSpPr/>
          <p:nvPr/>
        </p:nvSpPr>
        <p:spPr>
          <a:xfrm>
            <a:off x="4826000" y="4851301"/>
            <a:ext cx="6553200" cy="487660"/>
          </a:xfrm>
          <a:prstGeom prst="roundRect">
            <a:avLst>
              <a:gd name="adj" fmla="val 20834"/>
            </a:avLst>
          </a:prstGeom>
          <a:solidFill>
            <a:srgbClr val="FFFFFF"/>
          </a:solidFill>
          <a:ln/>
        </p:spPr>
        <p:txBody>
          <a:bodyPr/>
          <a:lstStyle/>
          <a:p>
            <a:endParaRPr lang="en-US"/>
          </a:p>
        </p:txBody>
      </p:sp>
      <p:pic>
        <p:nvPicPr>
          <p:cNvPr id="32" name="Image 7" descr="Lightning"/>
          <p:cNvPicPr>
            <a:picLocks noChangeAspect="1"/>
          </p:cNvPicPr>
          <p:nvPr/>
        </p:nvPicPr>
        <p:blipFill>
          <a:blip r:embed="rId10"/>
          <a:srcRect/>
          <a:stretch/>
        </p:blipFill>
        <p:spPr>
          <a:xfrm>
            <a:off x="5003800" y="4955381"/>
            <a:ext cx="279400" cy="279400"/>
          </a:xfrm>
          <a:prstGeom prst="rect">
            <a:avLst/>
          </a:prstGeom>
        </p:spPr>
      </p:pic>
      <p:sp>
        <p:nvSpPr>
          <p:cNvPr id="33" name="Text 23"/>
          <p:cNvSpPr/>
          <p:nvPr/>
        </p:nvSpPr>
        <p:spPr>
          <a:xfrm>
            <a:off x="5435600" y="4952901"/>
            <a:ext cx="2683073"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0B1F3A"/>
                </a:solidFill>
                <a:latin typeface="Arial" pitchFamily="34" charset="0"/>
                <a:ea typeface="Arial" pitchFamily="34" charset="-122"/>
                <a:cs typeface="Arial" pitchFamily="34" charset="-120"/>
              </a:rPr>
              <a:t>Sensor-triggered alerts</a:t>
            </a:r>
            <a:endParaRPr lang="en-US" sz="1600" dirty="0"/>
          </a:p>
        </p:txBody>
      </p:sp>
      <p:sp>
        <p:nvSpPr>
          <p:cNvPr id="34" name="Text 24"/>
          <p:cNvSpPr/>
          <p:nvPr/>
        </p:nvSpPr>
        <p:spPr>
          <a:xfrm>
            <a:off x="834340" y="6187480"/>
            <a:ext cx="2009160"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Empathise</a:t>
            </a:r>
            <a:endParaRPr lang="en-US" sz="1200" dirty="0"/>
          </a:p>
        </p:txBody>
      </p:sp>
      <p:sp>
        <p:nvSpPr>
          <p:cNvPr id="35" name="Text 25"/>
          <p:cNvSpPr/>
          <p:nvPr/>
        </p:nvSpPr>
        <p:spPr>
          <a:xfrm>
            <a:off x="2962780"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Define</a:t>
            </a:r>
            <a:endParaRPr lang="en-US" sz="1200" dirty="0"/>
          </a:p>
        </p:txBody>
      </p:sp>
      <p:sp>
        <p:nvSpPr>
          <p:cNvPr id="36" name="Text 26"/>
          <p:cNvSpPr/>
          <p:nvPr/>
        </p:nvSpPr>
        <p:spPr>
          <a:xfrm>
            <a:off x="5069780" y="6136680"/>
            <a:ext cx="2052340" cy="314920"/>
          </a:xfrm>
          <a:custGeom>
            <a:avLst/>
            <a:gdLst/>
            <a:ahLst/>
            <a:cxnLst/>
            <a:rect l="l" t="t" r="r" b="b"/>
            <a:pathLst>
              <a:path w="2052340" h="314920">
                <a:moveTo>
                  <a:pt x="127000" y="0"/>
                </a:moveTo>
                <a:lnTo>
                  <a:pt x="1925340" y="0"/>
                </a:lnTo>
                <a:arcTo wR="127000" hR="127000" stAng="16200000" swAng="5400000"/>
                <a:lnTo>
                  <a:pt x="2052340" y="187920"/>
                </a:lnTo>
                <a:arcTo wR="127000" hR="127000" stAng="0" swAng="5400000"/>
                <a:lnTo>
                  <a:pt x="127000" y="314920"/>
                </a:lnTo>
                <a:arcTo wR="127000" hR="127000" stAng="5400000" swAng="5400000"/>
                <a:lnTo>
                  <a:pt x="0" y="127000"/>
                </a:lnTo>
                <a:arcTo wR="127000" hR="127000" stAng="10800000" swAng="5400000"/>
                <a:close/>
              </a:path>
            </a:pathLst>
          </a:custGeom>
          <a:solidFill>
            <a:srgbClr val="12A4A0"/>
          </a:solidFill>
          <a:ln/>
        </p:spPr>
        <p:txBody>
          <a:bodyPr wrap="square" lIns="21539" tIns="50800" rIns="21539" bIns="25400" rtlCol="0" anchor="t">
            <a:normAutofit/>
          </a:bodyPr>
          <a:lstStyle/>
          <a:p>
            <a:pPr marL="0" indent="0" algn="ctr">
              <a:lnSpc>
                <a:spcPts val="1680"/>
              </a:lnSpc>
              <a:buNone/>
            </a:pPr>
            <a:r>
              <a:rPr lang="en-US" sz="1200" b="1" dirty="0">
                <a:solidFill>
                  <a:srgbClr val="0B1F3A"/>
                </a:solidFill>
                <a:latin typeface="Arial" pitchFamily="34" charset="0"/>
                <a:ea typeface="Arial" pitchFamily="34" charset="-122"/>
                <a:cs typeface="Arial" pitchFamily="34" charset="-120"/>
              </a:rPr>
              <a:t>Ideate</a:t>
            </a:r>
            <a:endParaRPr lang="en-US" sz="1200" dirty="0"/>
          </a:p>
        </p:txBody>
      </p:sp>
      <p:sp>
        <p:nvSpPr>
          <p:cNvPr id="37" name="Text 27"/>
          <p:cNvSpPr/>
          <p:nvPr/>
        </p:nvSpPr>
        <p:spPr>
          <a:xfrm>
            <a:off x="7219859"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Prototype</a:t>
            </a:r>
            <a:endParaRPr lang="en-US" sz="1200" dirty="0"/>
          </a:p>
        </p:txBody>
      </p:sp>
      <p:sp>
        <p:nvSpPr>
          <p:cNvPr id="38" name="Text 28"/>
          <p:cNvSpPr/>
          <p:nvPr/>
        </p:nvSpPr>
        <p:spPr>
          <a:xfrm>
            <a:off x="9348399"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Test</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7F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74241"/>
          </a:xfrm>
          <a:prstGeom prst="rect">
            <a:avLst/>
          </a:prstGeom>
          <a:noFill/>
          <a:ln/>
        </p:spPr>
        <p:txBody>
          <a:bodyPr wrap="square" lIns="0" tIns="0" rIns="0" bIns="0" rtlCol="0" anchor="t">
            <a:normAutofit/>
          </a:bodyPr>
          <a:lstStyle/>
          <a:p>
            <a:pPr marL="0" indent="0" algn="l">
              <a:lnSpc>
                <a:spcPts val="1960"/>
              </a:lnSpc>
              <a:buNone/>
            </a:pPr>
            <a:r>
              <a:rPr lang="en-US" sz="1400" b="1" kern="0" spc="150" dirty="0">
                <a:solidFill>
                  <a:srgbClr val="B36B00"/>
                </a:solidFill>
                <a:latin typeface="Arial" pitchFamily="34" charset="0"/>
                <a:ea typeface="Arial" pitchFamily="34" charset="-122"/>
                <a:cs typeface="Arial" pitchFamily="34" charset="-120"/>
              </a:rPr>
              <a:t>IDEATE: METHOD 1</a:t>
            </a:r>
            <a:endParaRPr lang="en-US" sz="1400" dirty="0"/>
          </a:p>
        </p:txBody>
      </p:sp>
      <p:sp>
        <p:nvSpPr>
          <p:cNvPr id="3" name="Text 1"/>
          <p:cNvSpPr>
            <a:spLocks noGrp="1"/>
          </p:cNvSpPr>
          <p:nvPr>
            <p:ph type="title"/>
          </p:nvPr>
        </p:nvSpPr>
        <p:spPr>
          <a:xfrm>
            <a:off x="812800" y="1137841"/>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0B1F3A"/>
                </a:solidFill>
                <a:latin typeface="Arial" pitchFamily="34" charset="0"/>
                <a:ea typeface="Arial" pitchFamily="34" charset="-122"/>
                <a:cs typeface="Arial" pitchFamily="34" charset="-120"/>
              </a:rPr>
              <a:t>SCAMPER: change what already exists</a:t>
            </a:r>
            <a:endParaRPr lang="en-US" sz="3600" dirty="0"/>
          </a:p>
        </p:txBody>
      </p:sp>
      <p:sp>
        <p:nvSpPr>
          <p:cNvPr id="4" name="Shape 2"/>
          <p:cNvSpPr/>
          <p:nvPr/>
        </p:nvSpPr>
        <p:spPr>
          <a:xfrm>
            <a:off x="812800" y="1843881"/>
            <a:ext cx="2527300" cy="1530350"/>
          </a:xfrm>
          <a:prstGeom prst="roundRect">
            <a:avLst>
              <a:gd name="adj" fmla="val 6639"/>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5" name="Shape 3"/>
          <p:cNvSpPr/>
          <p:nvPr/>
        </p:nvSpPr>
        <p:spPr>
          <a:xfrm>
            <a:off x="812800" y="1843881"/>
            <a:ext cx="2527300" cy="1530350"/>
          </a:xfrm>
          <a:custGeom>
            <a:avLst/>
            <a:gdLst/>
            <a:ahLst/>
            <a:cxnLst/>
            <a:rect l="l" t="t" r="r" b="b"/>
            <a:pathLst>
              <a:path w="2527300" h="1530350">
                <a:moveTo>
                  <a:pt x="0" y="101600"/>
                </a:moveTo>
                <a:lnTo>
                  <a:pt x="0" y="101600"/>
                </a:lnTo>
                <a:arcTo wR="101600" hR="101600" stAng="10800000" swAng="5400000"/>
                <a:lnTo>
                  <a:pt x="2425700" y="0"/>
                </a:lnTo>
                <a:arcTo wR="101600" hR="101600" stAng="16200000" swAng="5400000"/>
                <a:lnTo>
                  <a:pt x="2527300" y="101600"/>
                </a:lnTo>
                <a:arcTo wR="101600" hR="38100" stAng="0" swAng="-5400000"/>
                <a:lnTo>
                  <a:pt x="101600" y="63500"/>
                </a:lnTo>
                <a:arcTo wR="101600" hR="38100" stAng="16200000" swAng="-5400000"/>
                <a:close/>
              </a:path>
            </a:pathLst>
          </a:custGeom>
          <a:solidFill>
            <a:srgbClr val="12A4A0"/>
          </a:solidFill>
          <a:ln/>
        </p:spPr>
        <p:txBody>
          <a:bodyPr/>
          <a:lstStyle/>
          <a:p>
            <a:endParaRPr lang="en-US"/>
          </a:p>
        </p:txBody>
      </p:sp>
      <p:sp>
        <p:nvSpPr>
          <p:cNvPr id="6" name="Text 4"/>
          <p:cNvSpPr/>
          <p:nvPr/>
        </p:nvSpPr>
        <p:spPr>
          <a:xfrm>
            <a:off x="965200" y="2059781"/>
            <a:ext cx="2289175" cy="431800"/>
          </a:xfrm>
          <a:prstGeom prst="rect">
            <a:avLst/>
          </a:prstGeom>
          <a:noFill/>
          <a:ln/>
        </p:spPr>
        <p:txBody>
          <a:bodyPr wrap="square" lIns="0" tIns="0" rIns="0" bIns="0" rtlCol="0" anchor="t">
            <a:normAutofit/>
          </a:bodyPr>
          <a:lstStyle/>
          <a:p>
            <a:pPr marL="0" indent="0" algn="l">
              <a:lnSpc>
                <a:spcPts val="3200"/>
              </a:lnSpc>
              <a:buNone/>
            </a:pPr>
            <a:r>
              <a:rPr lang="en-US" sz="3200" b="1" dirty="0">
                <a:solidFill>
                  <a:srgbClr val="0B7F7B"/>
                </a:solidFill>
                <a:latin typeface="Arial" pitchFamily="34" charset="0"/>
                <a:ea typeface="Arial" pitchFamily="34" charset="-122"/>
                <a:cs typeface="Arial" pitchFamily="34" charset="-120"/>
              </a:rPr>
              <a:t>S</a:t>
            </a:r>
            <a:endParaRPr lang="en-US" sz="3200" dirty="0"/>
          </a:p>
        </p:txBody>
      </p:sp>
      <p:sp>
        <p:nvSpPr>
          <p:cNvPr id="7" name="Text 5"/>
          <p:cNvSpPr/>
          <p:nvPr/>
        </p:nvSpPr>
        <p:spPr>
          <a:xfrm>
            <a:off x="965200" y="2504281"/>
            <a:ext cx="2289175"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0B1F3A"/>
                </a:solidFill>
                <a:latin typeface="Arial" pitchFamily="34" charset="0"/>
                <a:ea typeface="Arial" pitchFamily="34" charset="-122"/>
                <a:cs typeface="Arial" pitchFamily="34" charset="-120"/>
              </a:rPr>
              <a:t>Substitute</a:t>
            </a:r>
            <a:endParaRPr lang="en-US" sz="1500" dirty="0"/>
          </a:p>
        </p:txBody>
      </p:sp>
      <p:sp>
        <p:nvSpPr>
          <p:cNvPr id="8" name="Text 6"/>
          <p:cNvSpPr/>
          <p:nvPr/>
        </p:nvSpPr>
        <p:spPr>
          <a:xfrm>
            <a:off x="965200" y="2809081"/>
            <a:ext cx="2289175" cy="438150"/>
          </a:xfrm>
          <a:prstGeom prst="rect">
            <a:avLst/>
          </a:prstGeom>
          <a:noFill/>
          <a:ln/>
        </p:spPr>
        <p:txBody>
          <a:bodyPr wrap="square" lIns="0" tIns="0" rIns="0" bIns="0" rtlCol="0" anchor="t">
            <a:normAutofit/>
          </a:bodyPr>
          <a:lstStyle/>
          <a:p>
            <a:pPr marL="0" indent="0" algn="l">
              <a:lnSpc>
                <a:spcPts val="1625"/>
              </a:lnSpc>
              <a:buNone/>
            </a:pPr>
            <a:r>
              <a:rPr lang="en-US" sz="1300" dirty="0">
                <a:solidFill>
                  <a:srgbClr val="3C4C5E"/>
                </a:solidFill>
                <a:latin typeface="Arial" pitchFamily="34" charset="0"/>
                <a:ea typeface="Arial" pitchFamily="34" charset="-122"/>
                <a:cs typeface="Arial" pitchFamily="34" charset="-120"/>
              </a:rPr>
              <a:t>Replace the smartphone alert with radio</a:t>
            </a:r>
            <a:endParaRPr lang="en-US" sz="1300" dirty="0"/>
          </a:p>
        </p:txBody>
      </p:sp>
      <p:sp>
        <p:nvSpPr>
          <p:cNvPr id="9" name="Shape 7"/>
          <p:cNvSpPr/>
          <p:nvPr/>
        </p:nvSpPr>
        <p:spPr>
          <a:xfrm>
            <a:off x="3492500" y="1843881"/>
            <a:ext cx="2527300" cy="1530350"/>
          </a:xfrm>
          <a:prstGeom prst="roundRect">
            <a:avLst>
              <a:gd name="adj" fmla="val 6639"/>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10" name="Shape 8"/>
          <p:cNvSpPr/>
          <p:nvPr/>
        </p:nvSpPr>
        <p:spPr>
          <a:xfrm>
            <a:off x="3492500" y="1843881"/>
            <a:ext cx="2527300" cy="1530350"/>
          </a:xfrm>
          <a:custGeom>
            <a:avLst/>
            <a:gdLst/>
            <a:ahLst/>
            <a:cxnLst/>
            <a:rect l="l" t="t" r="r" b="b"/>
            <a:pathLst>
              <a:path w="2527300" h="1530350">
                <a:moveTo>
                  <a:pt x="0" y="101600"/>
                </a:moveTo>
                <a:lnTo>
                  <a:pt x="0" y="101600"/>
                </a:lnTo>
                <a:arcTo wR="101600" hR="101600" stAng="10800000" swAng="5400000"/>
                <a:lnTo>
                  <a:pt x="2425700" y="0"/>
                </a:lnTo>
                <a:arcTo wR="101600" hR="101600" stAng="16200000" swAng="5400000"/>
                <a:lnTo>
                  <a:pt x="2527300" y="101600"/>
                </a:lnTo>
                <a:arcTo wR="101600" hR="38100" stAng="0" swAng="-5400000"/>
                <a:lnTo>
                  <a:pt x="101600" y="63500"/>
                </a:lnTo>
                <a:arcTo wR="101600" hR="38100" stAng="16200000" swAng="-5400000"/>
                <a:close/>
              </a:path>
            </a:pathLst>
          </a:custGeom>
          <a:solidFill>
            <a:srgbClr val="7C5CFC"/>
          </a:solidFill>
          <a:ln/>
        </p:spPr>
        <p:txBody>
          <a:bodyPr/>
          <a:lstStyle/>
          <a:p>
            <a:endParaRPr lang="en-US"/>
          </a:p>
        </p:txBody>
      </p:sp>
      <p:sp>
        <p:nvSpPr>
          <p:cNvPr id="11" name="Text 9"/>
          <p:cNvSpPr/>
          <p:nvPr/>
        </p:nvSpPr>
        <p:spPr>
          <a:xfrm>
            <a:off x="3644900" y="2059781"/>
            <a:ext cx="2289175" cy="431800"/>
          </a:xfrm>
          <a:prstGeom prst="rect">
            <a:avLst/>
          </a:prstGeom>
          <a:noFill/>
          <a:ln/>
        </p:spPr>
        <p:txBody>
          <a:bodyPr wrap="square" lIns="0" tIns="0" rIns="0" bIns="0" rtlCol="0" anchor="t">
            <a:normAutofit/>
          </a:bodyPr>
          <a:lstStyle/>
          <a:p>
            <a:pPr marL="0" indent="0" algn="l">
              <a:lnSpc>
                <a:spcPts val="3200"/>
              </a:lnSpc>
              <a:buNone/>
            </a:pPr>
            <a:r>
              <a:rPr lang="en-US" sz="3200" b="1" dirty="0">
                <a:solidFill>
                  <a:srgbClr val="5B3FD6"/>
                </a:solidFill>
                <a:latin typeface="Arial" pitchFamily="34" charset="0"/>
                <a:ea typeface="Arial" pitchFamily="34" charset="-122"/>
                <a:cs typeface="Arial" pitchFamily="34" charset="-120"/>
              </a:rPr>
              <a:t>C</a:t>
            </a:r>
            <a:endParaRPr lang="en-US" sz="3200" dirty="0"/>
          </a:p>
        </p:txBody>
      </p:sp>
      <p:sp>
        <p:nvSpPr>
          <p:cNvPr id="12" name="Text 10"/>
          <p:cNvSpPr/>
          <p:nvPr/>
        </p:nvSpPr>
        <p:spPr>
          <a:xfrm>
            <a:off x="3644900" y="2504281"/>
            <a:ext cx="2289175"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0B1F3A"/>
                </a:solidFill>
                <a:latin typeface="Arial" pitchFamily="34" charset="0"/>
                <a:ea typeface="Arial" pitchFamily="34" charset="-122"/>
                <a:cs typeface="Arial" pitchFamily="34" charset="-120"/>
              </a:rPr>
              <a:t>Combine</a:t>
            </a:r>
            <a:endParaRPr lang="en-US" sz="1500" dirty="0"/>
          </a:p>
        </p:txBody>
      </p:sp>
      <p:sp>
        <p:nvSpPr>
          <p:cNvPr id="13" name="Text 11"/>
          <p:cNvSpPr/>
          <p:nvPr/>
        </p:nvSpPr>
        <p:spPr>
          <a:xfrm>
            <a:off x="3644900" y="2809081"/>
            <a:ext cx="2289175" cy="438150"/>
          </a:xfrm>
          <a:prstGeom prst="rect">
            <a:avLst/>
          </a:prstGeom>
          <a:noFill/>
          <a:ln/>
        </p:spPr>
        <p:txBody>
          <a:bodyPr wrap="square" lIns="0" tIns="0" rIns="0" bIns="0" rtlCol="0" anchor="t">
            <a:normAutofit/>
          </a:bodyPr>
          <a:lstStyle/>
          <a:p>
            <a:pPr marL="0" indent="0" algn="l">
              <a:lnSpc>
                <a:spcPts val="1625"/>
              </a:lnSpc>
              <a:buNone/>
            </a:pPr>
            <a:r>
              <a:rPr lang="en-US" sz="1300" dirty="0">
                <a:solidFill>
                  <a:srgbClr val="3C4C5E"/>
                </a:solidFill>
                <a:latin typeface="Arial" pitchFamily="34" charset="0"/>
                <a:ea typeface="Arial" pitchFamily="34" charset="-122"/>
                <a:cs typeface="Arial" pitchFamily="34" charset="-120"/>
              </a:rPr>
              <a:t>Pair sensor alerts with local volunteers</a:t>
            </a:r>
            <a:endParaRPr lang="en-US" sz="1300" dirty="0"/>
          </a:p>
        </p:txBody>
      </p:sp>
      <p:sp>
        <p:nvSpPr>
          <p:cNvPr id="14" name="Shape 12"/>
          <p:cNvSpPr/>
          <p:nvPr/>
        </p:nvSpPr>
        <p:spPr>
          <a:xfrm>
            <a:off x="6172200" y="1843881"/>
            <a:ext cx="2527300" cy="1530350"/>
          </a:xfrm>
          <a:prstGeom prst="roundRect">
            <a:avLst>
              <a:gd name="adj" fmla="val 6639"/>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15" name="Shape 13"/>
          <p:cNvSpPr/>
          <p:nvPr/>
        </p:nvSpPr>
        <p:spPr>
          <a:xfrm>
            <a:off x="6172200" y="1843881"/>
            <a:ext cx="2527300" cy="1530350"/>
          </a:xfrm>
          <a:custGeom>
            <a:avLst/>
            <a:gdLst/>
            <a:ahLst/>
            <a:cxnLst/>
            <a:rect l="l" t="t" r="r" b="b"/>
            <a:pathLst>
              <a:path w="2527300" h="1530350">
                <a:moveTo>
                  <a:pt x="0" y="101600"/>
                </a:moveTo>
                <a:lnTo>
                  <a:pt x="0" y="101600"/>
                </a:lnTo>
                <a:arcTo wR="101600" hR="101600" stAng="10800000" swAng="5400000"/>
                <a:lnTo>
                  <a:pt x="2425700" y="0"/>
                </a:lnTo>
                <a:arcTo wR="101600" hR="101600" stAng="16200000" swAng="5400000"/>
                <a:lnTo>
                  <a:pt x="2527300" y="101600"/>
                </a:lnTo>
                <a:arcTo wR="101600" hR="38100" stAng="0" swAng="-5400000"/>
                <a:lnTo>
                  <a:pt x="101600" y="63500"/>
                </a:lnTo>
                <a:arcTo wR="101600" hR="38100" stAng="16200000" swAng="-5400000"/>
                <a:close/>
              </a:path>
            </a:pathLst>
          </a:custGeom>
          <a:solidFill>
            <a:srgbClr val="F5A623"/>
          </a:solidFill>
          <a:ln/>
        </p:spPr>
        <p:txBody>
          <a:bodyPr/>
          <a:lstStyle/>
          <a:p>
            <a:endParaRPr lang="en-US"/>
          </a:p>
        </p:txBody>
      </p:sp>
      <p:sp>
        <p:nvSpPr>
          <p:cNvPr id="16" name="Text 14"/>
          <p:cNvSpPr/>
          <p:nvPr/>
        </p:nvSpPr>
        <p:spPr>
          <a:xfrm>
            <a:off x="6324600" y="2059781"/>
            <a:ext cx="2289175" cy="431800"/>
          </a:xfrm>
          <a:prstGeom prst="rect">
            <a:avLst/>
          </a:prstGeom>
          <a:noFill/>
          <a:ln/>
        </p:spPr>
        <p:txBody>
          <a:bodyPr wrap="square" lIns="0" tIns="0" rIns="0" bIns="0" rtlCol="0" anchor="t">
            <a:normAutofit/>
          </a:bodyPr>
          <a:lstStyle/>
          <a:p>
            <a:pPr marL="0" indent="0" algn="l">
              <a:lnSpc>
                <a:spcPts val="3200"/>
              </a:lnSpc>
              <a:buNone/>
            </a:pPr>
            <a:r>
              <a:rPr lang="en-US" sz="3200" b="1" dirty="0">
                <a:solidFill>
                  <a:srgbClr val="B36B00"/>
                </a:solidFill>
                <a:latin typeface="Arial" pitchFamily="34" charset="0"/>
                <a:ea typeface="Arial" pitchFamily="34" charset="-122"/>
                <a:cs typeface="Arial" pitchFamily="34" charset="-120"/>
              </a:rPr>
              <a:t>A</a:t>
            </a:r>
            <a:endParaRPr lang="en-US" sz="3200" dirty="0"/>
          </a:p>
        </p:txBody>
      </p:sp>
      <p:sp>
        <p:nvSpPr>
          <p:cNvPr id="17" name="Text 15"/>
          <p:cNvSpPr/>
          <p:nvPr/>
        </p:nvSpPr>
        <p:spPr>
          <a:xfrm>
            <a:off x="6324600" y="2504281"/>
            <a:ext cx="2289175"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0B1F3A"/>
                </a:solidFill>
                <a:latin typeface="Arial" pitchFamily="34" charset="0"/>
                <a:ea typeface="Arial" pitchFamily="34" charset="-122"/>
                <a:cs typeface="Arial" pitchFamily="34" charset="-120"/>
              </a:rPr>
              <a:t>Adapt</a:t>
            </a:r>
            <a:endParaRPr lang="en-US" sz="1500" dirty="0"/>
          </a:p>
        </p:txBody>
      </p:sp>
      <p:sp>
        <p:nvSpPr>
          <p:cNvPr id="18" name="Text 16"/>
          <p:cNvSpPr/>
          <p:nvPr/>
        </p:nvSpPr>
        <p:spPr>
          <a:xfrm>
            <a:off x="6324600" y="2809081"/>
            <a:ext cx="2289175" cy="438150"/>
          </a:xfrm>
          <a:prstGeom prst="rect">
            <a:avLst/>
          </a:prstGeom>
          <a:noFill/>
          <a:ln/>
        </p:spPr>
        <p:txBody>
          <a:bodyPr wrap="square" lIns="0" tIns="0" rIns="0" bIns="0" rtlCol="0" anchor="t">
            <a:normAutofit/>
          </a:bodyPr>
          <a:lstStyle/>
          <a:p>
            <a:pPr marL="0" indent="0" algn="l">
              <a:lnSpc>
                <a:spcPts val="1625"/>
              </a:lnSpc>
              <a:buNone/>
            </a:pPr>
            <a:r>
              <a:rPr lang="en-US" sz="1300" dirty="0">
                <a:solidFill>
                  <a:srgbClr val="3C4C5E"/>
                </a:solidFill>
                <a:latin typeface="Arial" pitchFamily="34" charset="0"/>
                <a:ea typeface="Arial" pitchFamily="34" charset="-122"/>
                <a:cs typeface="Arial" pitchFamily="34" charset="-120"/>
              </a:rPr>
              <a:t>Borrow how a village notice board already works</a:t>
            </a:r>
            <a:endParaRPr lang="en-US" sz="1300" dirty="0"/>
          </a:p>
        </p:txBody>
      </p:sp>
      <p:sp>
        <p:nvSpPr>
          <p:cNvPr id="19" name="Shape 17"/>
          <p:cNvSpPr/>
          <p:nvPr/>
        </p:nvSpPr>
        <p:spPr>
          <a:xfrm>
            <a:off x="8851900" y="1843881"/>
            <a:ext cx="2527300" cy="1530350"/>
          </a:xfrm>
          <a:prstGeom prst="roundRect">
            <a:avLst>
              <a:gd name="adj" fmla="val 6639"/>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20" name="Shape 18"/>
          <p:cNvSpPr/>
          <p:nvPr/>
        </p:nvSpPr>
        <p:spPr>
          <a:xfrm>
            <a:off x="8851900" y="1843881"/>
            <a:ext cx="2527300" cy="1530350"/>
          </a:xfrm>
          <a:custGeom>
            <a:avLst/>
            <a:gdLst/>
            <a:ahLst/>
            <a:cxnLst/>
            <a:rect l="l" t="t" r="r" b="b"/>
            <a:pathLst>
              <a:path w="2527300" h="1530350">
                <a:moveTo>
                  <a:pt x="0" y="101600"/>
                </a:moveTo>
                <a:lnTo>
                  <a:pt x="0" y="101600"/>
                </a:lnTo>
                <a:arcTo wR="101600" hR="101600" stAng="10800000" swAng="5400000"/>
                <a:lnTo>
                  <a:pt x="2425700" y="0"/>
                </a:lnTo>
                <a:arcTo wR="101600" hR="101600" stAng="16200000" swAng="5400000"/>
                <a:lnTo>
                  <a:pt x="2527300" y="101600"/>
                </a:lnTo>
                <a:arcTo wR="101600" hR="38100" stAng="0" swAng="-5400000"/>
                <a:lnTo>
                  <a:pt x="101600" y="63500"/>
                </a:lnTo>
                <a:arcTo wR="101600" hR="38100" stAng="16200000" swAng="-5400000"/>
                <a:close/>
              </a:path>
            </a:pathLst>
          </a:custGeom>
          <a:solidFill>
            <a:srgbClr val="FF6B6B"/>
          </a:solidFill>
          <a:ln/>
        </p:spPr>
        <p:txBody>
          <a:bodyPr/>
          <a:lstStyle/>
          <a:p>
            <a:endParaRPr lang="en-US"/>
          </a:p>
        </p:txBody>
      </p:sp>
      <p:sp>
        <p:nvSpPr>
          <p:cNvPr id="21" name="Text 19"/>
          <p:cNvSpPr/>
          <p:nvPr/>
        </p:nvSpPr>
        <p:spPr>
          <a:xfrm>
            <a:off x="9004300" y="2059781"/>
            <a:ext cx="2289175" cy="431800"/>
          </a:xfrm>
          <a:prstGeom prst="rect">
            <a:avLst/>
          </a:prstGeom>
          <a:noFill/>
          <a:ln/>
        </p:spPr>
        <p:txBody>
          <a:bodyPr wrap="square" lIns="0" tIns="0" rIns="0" bIns="0" rtlCol="0" anchor="t">
            <a:normAutofit/>
          </a:bodyPr>
          <a:lstStyle/>
          <a:p>
            <a:pPr marL="0" indent="0" algn="l">
              <a:lnSpc>
                <a:spcPts val="3200"/>
              </a:lnSpc>
              <a:buNone/>
            </a:pPr>
            <a:r>
              <a:rPr lang="en-US" sz="3200" b="1" dirty="0">
                <a:solidFill>
                  <a:srgbClr val="C23B3B"/>
                </a:solidFill>
                <a:latin typeface="Arial" pitchFamily="34" charset="0"/>
                <a:ea typeface="Arial" pitchFamily="34" charset="-122"/>
                <a:cs typeface="Arial" pitchFamily="34" charset="-120"/>
              </a:rPr>
              <a:t>M</a:t>
            </a:r>
            <a:endParaRPr lang="en-US" sz="3200" dirty="0"/>
          </a:p>
        </p:txBody>
      </p:sp>
      <p:sp>
        <p:nvSpPr>
          <p:cNvPr id="22" name="Text 20"/>
          <p:cNvSpPr/>
          <p:nvPr/>
        </p:nvSpPr>
        <p:spPr>
          <a:xfrm>
            <a:off x="9004300" y="2504281"/>
            <a:ext cx="2289175"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0B1F3A"/>
                </a:solidFill>
                <a:latin typeface="Arial" pitchFamily="34" charset="0"/>
                <a:ea typeface="Arial" pitchFamily="34" charset="-122"/>
                <a:cs typeface="Arial" pitchFamily="34" charset="-120"/>
              </a:rPr>
              <a:t>Modify</a:t>
            </a:r>
            <a:endParaRPr lang="en-US" sz="1500" dirty="0"/>
          </a:p>
        </p:txBody>
      </p:sp>
      <p:sp>
        <p:nvSpPr>
          <p:cNvPr id="23" name="Text 21"/>
          <p:cNvSpPr/>
          <p:nvPr/>
        </p:nvSpPr>
        <p:spPr>
          <a:xfrm>
            <a:off x="9004300" y="2809081"/>
            <a:ext cx="2289175" cy="438150"/>
          </a:xfrm>
          <a:prstGeom prst="rect">
            <a:avLst/>
          </a:prstGeom>
          <a:noFill/>
          <a:ln/>
        </p:spPr>
        <p:txBody>
          <a:bodyPr wrap="square" lIns="0" tIns="0" rIns="0" bIns="0" rtlCol="0" anchor="t">
            <a:normAutofit/>
          </a:bodyPr>
          <a:lstStyle/>
          <a:p>
            <a:pPr marL="0" indent="0" algn="l">
              <a:lnSpc>
                <a:spcPts val="1625"/>
              </a:lnSpc>
              <a:buNone/>
            </a:pPr>
            <a:r>
              <a:rPr lang="en-US" sz="1300" dirty="0">
                <a:solidFill>
                  <a:srgbClr val="3C4C5E"/>
                </a:solidFill>
                <a:latin typeface="Arial" pitchFamily="34" charset="0"/>
                <a:ea typeface="Arial" pitchFamily="34" charset="-122"/>
                <a:cs typeface="Arial" pitchFamily="34" charset="-120"/>
              </a:rPr>
              <a:t>Make warnings louder, larger or earlier</a:t>
            </a:r>
            <a:endParaRPr lang="en-US" sz="1300" dirty="0"/>
          </a:p>
        </p:txBody>
      </p:sp>
      <p:sp>
        <p:nvSpPr>
          <p:cNvPr id="24" name="Shape 22"/>
          <p:cNvSpPr/>
          <p:nvPr/>
        </p:nvSpPr>
        <p:spPr>
          <a:xfrm>
            <a:off x="812800" y="3526631"/>
            <a:ext cx="2527300" cy="1530350"/>
          </a:xfrm>
          <a:prstGeom prst="roundRect">
            <a:avLst>
              <a:gd name="adj" fmla="val 6639"/>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25" name="Shape 23"/>
          <p:cNvSpPr/>
          <p:nvPr/>
        </p:nvSpPr>
        <p:spPr>
          <a:xfrm>
            <a:off x="812800" y="3526631"/>
            <a:ext cx="2527300" cy="1530350"/>
          </a:xfrm>
          <a:custGeom>
            <a:avLst/>
            <a:gdLst/>
            <a:ahLst/>
            <a:cxnLst/>
            <a:rect l="l" t="t" r="r" b="b"/>
            <a:pathLst>
              <a:path w="2527300" h="1530350">
                <a:moveTo>
                  <a:pt x="0" y="101600"/>
                </a:moveTo>
                <a:lnTo>
                  <a:pt x="0" y="101600"/>
                </a:lnTo>
                <a:arcTo wR="101600" hR="101600" stAng="10800000" swAng="5400000"/>
                <a:lnTo>
                  <a:pt x="2425700" y="0"/>
                </a:lnTo>
                <a:arcTo wR="101600" hR="101600" stAng="16200000" swAng="5400000"/>
                <a:lnTo>
                  <a:pt x="2527300" y="101600"/>
                </a:lnTo>
                <a:arcTo wR="101600" hR="38100" stAng="0" swAng="-5400000"/>
                <a:lnTo>
                  <a:pt x="101600" y="63500"/>
                </a:lnTo>
                <a:arcTo wR="101600" hR="38100" stAng="16200000" swAng="-5400000"/>
                <a:close/>
              </a:path>
            </a:pathLst>
          </a:custGeom>
          <a:solidFill>
            <a:srgbClr val="B6E04A"/>
          </a:solidFill>
          <a:ln/>
        </p:spPr>
        <p:txBody>
          <a:bodyPr/>
          <a:lstStyle/>
          <a:p>
            <a:endParaRPr lang="en-US"/>
          </a:p>
        </p:txBody>
      </p:sp>
      <p:sp>
        <p:nvSpPr>
          <p:cNvPr id="26" name="Text 24"/>
          <p:cNvSpPr/>
          <p:nvPr/>
        </p:nvSpPr>
        <p:spPr>
          <a:xfrm>
            <a:off x="965200" y="3742531"/>
            <a:ext cx="2289175" cy="431800"/>
          </a:xfrm>
          <a:prstGeom prst="rect">
            <a:avLst/>
          </a:prstGeom>
          <a:noFill/>
          <a:ln/>
        </p:spPr>
        <p:txBody>
          <a:bodyPr wrap="square" lIns="0" tIns="0" rIns="0" bIns="0" rtlCol="0" anchor="t">
            <a:normAutofit/>
          </a:bodyPr>
          <a:lstStyle/>
          <a:p>
            <a:pPr marL="0" indent="0" algn="l">
              <a:lnSpc>
                <a:spcPts val="3200"/>
              </a:lnSpc>
              <a:buNone/>
            </a:pPr>
            <a:r>
              <a:rPr lang="en-US" sz="3200" b="1" dirty="0">
                <a:solidFill>
                  <a:srgbClr val="4F7A0B"/>
                </a:solidFill>
                <a:latin typeface="Arial" pitchFamily="34" charset="0"/>
                <a:ea typeface="Arial" pitchFamily="34" charset="-122"/>
                <a:cs typeface="Arial" pitchFamily="34" charset="-120"/>
              </a:rPr>
              <a:t>P</a:t>
            </a:r>
            <a:endParaRPr lang="en-US" sz="3200" dirty="0"/>
          </a:p>
        </p:txBody>
      </p:sp>
      <p:sp>
        <p:nvSpPr>
          <p:cNvPr id="27" name="Text 25"/>
          <p:cNvSpPr/>
          <p:nvPr/>
        </p:nvSpPr>
        <p:spPr>
          <a:xfrm>
            <a:off x="965200" y="4187031"/>
            <a:ext cx="2289175"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0B1F3A"/>
                </a:solidFill>
                <a:latin typeface="Arial" pitchFamily="34" charset="0"/>
                <a:ea typeface="Arial" pitchFamily="34" charset="-122"/>
                <a:cs typeface="Arial" pitchFamily="34" charset="-120"/>
              </a:rPr>
              <a:t>Put to another use</a:t>
            </a:r>
            <a:endParaRPr lang="en-US" sz="1500" dirty="0"/>
          </a:p>
        </p:txBody>
      </p:sp>
      <p:sp>
        <p:nvSpPr>
          <p:cNvPr id="28" name="Text 26"/>
          <p:cNvSpPr/>
          <p:nvPr/>
        </p:nvSpPr>
        <p:spPr>
          <a:xfrm>
            <a:off x="965200" y="4491831"/>
            <a:ext cx="2289175" cy="438150"/>
          </a:xfrm>
          <a:prstGeom prst="rect">
            <a:avLst/>
          </a:prstGeom>
          <a:noFill/>
          <a:ln/>
        </p:spPr>
        <p:txBody>
          <a:bodyPr wrap="square" lIns="0" tIns="0" rIns="0" bIns="0" rtlCol="0" anchor="t">
            <a:normAutofit/>
          </a:bodyPr>
          <a:lstStyle/>
          <a:p>
            <a:pPr marL="0" indent="0" algn="l">
              <a:lnSpc>
                <a:spcPts val="1625"/>
              </a:lnSpc>
              <a:buNone/>
            </a:pPr>
            <a:r>
              <a:rPr lang="en-US" sz="1300" dirty="0">
                <a:solidFill>
                  <a:srgbClr val="3C4C5E"/>
                </a:solidFill>
                <a:latin typeface="Arial" pitchFamily="34" charset="0"/>
                <a:ea typeface="Arial" pitchFamily="34" charset="-122"/>
                <a:cs typeface="Arial" pitchFamily="34" charset="-120"/>
              </a:rPr>
              <a:t>Reuse a farm sensor for flood warning</a:t>
            </a:r>
            <a:endParaRPr lang="en-US" sz="1300" dirty="0"/>
          </a:p>
        </p:txBody>
      </p:sp>
      <p:sp>
        <p:nvSpPr>
          <p:cNvPr id="29" name="Shape 27"/>
          <p:cNvSpPr/>
          <p:nvPr/>
        </p:nvSpPr>
        <p:spPr>
          <a:xfrm>
            <a:off x="3492500" y="3526631"/>
            <a:ext cx="2527300" cy="1530350"/>
          </a:xfrm>
          <a:prstGeom prst="roundRect">
            <a:avLst>
              <a:gd name="adj" fmla="val 6639"/>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30" name="Shape 28"/>
          <p:cNvSpPr/>
          <p:nvPr/>
        </p:nvSpPr>
        <p:spPr>
          <a:xfrm>
            <a:off x="3492500" y="3526631"/>
            <a:ext cx="2527300" cy="1530350"/>
          </a:xfrm>
          <a:custGeom>
            <a:avLst/>
            <a:gdLst/>
            <a:ahLst/>
            <a:cxnLst/>
            <a:rect l="l" t="t" r="r" b="b"/>
            <a:pathLst>
              <a:path w="2527300" h="1530350">
                <a:moveTo>
                  <a:pt x="0" y="101600"/>
                </a:moveTo>
                <a:lnTo>
                  <a:pt x="0" y="101600"/>
                </a:lnTo>
                <a:arcTo wR="101600" hR="101600" stAng="10800000" swAng="5400000"/>
                <a:lnTo>
                  <a:pt x="2425700" y="0"/>
                </a:lnTo>
                <a:arcTo wR="101600" hR="101600" stAng="16200000" swAng="5400000"/>
                <a:lnTo>
                  <a:pt x="2527300" y="101600"/>
                </a:lnTo>
                <a:arcTo wR="101600" hR="38100" stAng="0" swAng="-5400000"/>
                <a:lnTo>
                  <a:pt x="101600" y="63500"/>
                </a:lnTo>
                <a:arcTo wR="101600" hR="38100" stAng="16200000" swAng="-5400000"/>
                <a:close/>
              </a:path>
            </a:pathLst>
          </a:custGeom>
          <a:solidFill>
            <a:srgbClr val="12A4A0"/>
          </a:solidFill>
          <a:ln/>
        </p:spPr>
        <p:txBody>
          <a:bodyPr/>
          <a:lstStyle/>
          <a:p>
            <a:endParaRPr lang="en-US"/>
          </a:p>
        </p:txBody>
      </p:sp>
      <p:sp>
        <p:nvSpPr>
          <p:cNvPr id="31" name="Text 29"/>
          <p:cNvSpPr/>
          <p:nvPr/>
        </p:nvSpPr>
        <p:spPr>
          <a:xfrm>
            <a:off x="3644900" y="3742531"/>
            <a:ext cx="2289175" cy="431800"/>
          </a:xfrm>
          <a:prstGeom prst="rect">
            <a:avLst/>
          </a:prstGeom>
          <a:noFill/>
          <a:ln/>
        </p:spPr>
        <p:txBody>
          <a:bodyPr wrap="square" lIns="0" tIns="0" rIns="0" bIns="0" rtlCol="0" anchor="t">
            <a:normAutofit/>
          </a:bodyPr>
          <a:lstStyle/>
          <a:p>
            <a:pPr marL="0" indent="0" algn="l">
              <a:lnSpc>
                <a:spcPts val="3200"/>
              </a:lnSpc>
              <a:buNone/>
            </a:pPr>
            <a:r>
              <a:rPr lang="en-US" sz="3200" b="1" dirty="0">
                <a:solidFill>
                  <a:srgbClr val="0B7F7B"/>
                </a:solidFill>
                <a:latin typeface="Arial" pitchFamily="34" charset="0"/>
                <a:ea typeface="Arial" pitchFamily="34" charset="-122"/>
                <a:cs typeface="Arial" pitchFamily="34" charset="-120"/>
              </a:rPr>
              <a:t>E</a:t>
            </a:r>
            <a:endParaRPr lang="en-US" sz="3200" dirty="0"/>
          </a:p>
        </p:txBody>
      </p:sp>
      <p:sp>
        <p:nvSpPr>
          <p:cNvPr id="32" name="Text 30"/>
          <p:cNvSpPr/>
          <p:nvPr/>
        </p:nvSpPr>
        <p:spPr>
          <a:xfrm>
            <a:off x="3644900" y="4187031"/>
            <a:ext cx="2289175"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0B1F3A"/>
                </a:solidFill>
                <a:latin typeface="Arial" pitchFamily="34" charset="0"/>
                <a:ea typeface="Arial" pitchFamily="34" charset="-122"/>
                <a:cs typeface="Arial" pitchFamily="34" charset="-120"/>
              </a:rPr>
              <a:t>Eliminate</a:t>
            </a:r>
            <a:endParaRPr lang="en-US" sz="1500" dirty="0"/>
          </a:p>
        </p:txBody>
      </p:sp>
      <p:sp>
        <p:nvSpPr>
          <p:cNvPr id="33" name="Text 31"/>
          <p:cNvSpPr/>
          <p:nvPr/>
        </p:nvSpPr>
        <p:spPr>
          <a:xfrm>
            <a:off x="3644900" y="4491831"/>
            <a:ext cx="2289175" cy="231775"/>
          </a:xfrm>
          <a:prstGeom prst="rect">
            <a:avLst/>
          </a:prstGeom>
          <a:noFill/>
          <a:ln/>
        </p:spPr>
        <p:txBody>
          <a:bodyPr wrap="square" lIns="0" tIns="0" rIns="0" bIns="0" rtlCol="0" anchor="t">
            <a:normAutofit/>
          </a:bodyPr>
          <a:lstStyle/>
          <a:p>
            <a:pPr marL="0" indent="0" algn="l">
              <a:lnSpc>
                <a:spcPts val="1625"/>
              </a:lnSpc>
              <a:buNone/>
            </a:pPr>
            <a:r>
              <a:rPr lang="en-US" sz="1300" dirty="0">
                <a:solidFill>
                  <a:srgbClr val="3C4C5E"/>
                </a:solidFill>
                <a:latin typeface="Arial" pitchFamily="34" charset="0"/>
                <a:ea typeface="Arial" pitchFamily="34" charset="-122"/>
                <a:cs typeface="Arial" pitchFamily="34" charset="-120"/>
              </a:rPr>
              <a:t>Remove the need for internet</a:t>
            </a:r>
            <a:endParaRPr lang="en-US" sz="1300" dirty="0"/>
          </a:p>
        </p:txBody>
      </p:sp>
      <p:sp>
        <p:nvSpPr>
          <p:cNvPr id="34" name="Shape 32"/>
          <p:cNvSpPr/>
          <p:nvPr/>
        </p:nvSpPr>
        <p:spPr>
          <a:xfrm>
            <a:off x="6172200" y="3526631"/>
            <a:ext cx="2527300" cy="1530350"/>
          </a:xfrm>
          <a:prstGeom prst="roundRect">
            <a:avLst>
              <a:gd name="adj" fmla="val 6639"/>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35" name="Shape 33"/>
          <p:cNvSpPr/>
          <p:nvPr/>
        </p:nvSpPr>
        <p:spPr>
          <a:xfrm>
            <a:off x="6172200" y="3526631"/>
            <a:ext cx="2527300" cy="1530350"/>
          </a:xfrm>
          <a:custGeom>
            <a:avLst/>
            <a:gdLst/>
            <a:ahLst/>
            <a:cxnLst/>
            <a:rect l="l" t="t" r="r" b="b"/>
            <a:pathLst>
              <a:path w="2527300" h="1530350">
                <a:moveTo>
                  <a:pt x="0" y="101600"/>
                </a:moveTo>
                <a:lnTo>
                  <a:pt x="0" y="101600"/>
                </a:lnTo>
                <a:arcTo wR="101600" hR="101600" stAng="10800000" swAng="5400000"/>
                <a:lnTo>
                  <a:pt x="2425700" y="0"/>
                </a:lnTo>
                <a:arcTo wR="101600" hR="101600" stAng="16200000" swAng="5400000"/>
                <a:lnTo>
                  <a:pt x="2527300" y="101600"/>
                </a:lnTo>
                <a:arcTo wR="101600" hR="38100" stAng="0" swAng="-5400000"/>
                <a:lnTo>
                  <a:pt x="101600" y="63500"/>
                </a:lnTo>
                <a:arcTo wR="101600" hR="38100" stAng="16200000" swAng="-5400000"/>
                <a:close/>
              </a:path>
            </a:pathLst>
          </a:custGeom>
          <a:solidFill>
            <a:srgbClr val="7C5CFC"/>
          </a:solidFill>
          <a:ln/>
        </p:spPr>
        <p:txBody>
          <a:bodyPr/>
          <a:lstStyle/>
          <a:p>
            <a:endParaRPr lang="en-US"/>
          </a:p>
        </p:txBody>
      </p:sp>
      <p:sp>
        <p:nvSpPr>
          <p:cNvPr id="36" name="Text 34"/>
          <p:cNvSpPr/>
          <p:nvPr/>
        </p:nvSpPr>
        <p:spPr>
          <a:xfrm>
            <a:off x="6324600" y="3742531"/>
            <a:ext cx="2289175" cy="431800"/>
          </a:xfrm>
          <a:prstGeom prst="rect">
            <a:avLst/>
          </a:prstGeom>
          <a:noFill/>
          <a:ln/>
        </p:spPr>
        <p:txBody>
          <a:bodyPr wrap="square" lIns="0" tIns="0" rIns="0" bIns="0" rtlCol="0" anchor="t">
            <a:normAutofit/>
          </a:bodyPr>
          <a:lstStyle/>
          <a:p>
            <a:pPr marL="0" indent="0" algn="l">
              <a:lnSpc>
                <a:spcPts val="3200"/>
              </a:lnSpc>
              <a:buNone/>
            </a:pPr>
            <a:r>
              <a:rPr lang="en-US" sz="3200" b="1" dirty="0">
                <a:solidFill>
                  <a:srgbClr val="5B3FD6"/>
                </a:solidFill>
                <a:latin typeface="Arial" pitchFamily="34" charset="0"/>
                <a:ea typeface="Arial" pitchFamily="34" charset="-122"/>
                <a:cs typeface="Arial" pitchFamily="34" charset="-120"/>
              </a:rPr>
              <a:t>R</a:t>
            </a:r>
            <a:endParaRPr lang="en-US" sz="3200" dirty="0"/>
          </a:p>
        </p:txBody>
      </p:sp>
      <p:sp>
        <p:nvSpPr>
          <p:cNvPr id="37" name="Text 35"/>
          <p:cNvSpPr/>
          <p:nvPr/>
        </p:nvSpPr>
        <p:spPr>
          <a:xfrm>
            <a:off x="6324600" y="4187031"/>
            <a:ext cx="2289175"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0B1F3A"/>
                </a:solidFill>
                <a:latin typeface="Arial" pitchFamily="34" charset="0"/>
                <a:ea typeface="Arial" pitchFamily="34" charset="-122"/>
                <a:cs typeface="Arial" pitchFamily="34" charset="-120"/>
              </a:rPr>
              <a:t>Reverse</a:t>
            </a:r>
            <a:endParaRPr lang="en-US" sz="1500" dirty="0"/>
          </a:p>
        </p:txBody>
      </p:sp>
      <p:sp>
        <p:nvSpPr>
          <p:cNvPr id="38" name="Text 36"/>
          <p:cNvSpPr/>
          <p:nvPr/>
        </p:nvSpPr>
        <p:spPr>
          <a:xfrm>
            <a:off x="6324600" y="4491831"/>
            <a:ext cx="2289175" cy="231775"/>
          </a:xfrm>
          <a:prstGeom prst="rect">
            <a:avLst/>
          </a:prstGeom>
          <a:noFill/>
          <a:ln/>
        </p:spPr>
        <p:txBody>
          <a:bodyPr wrap="square" lIns="0" tIns="0" rIns="0" bIns="0" rtlCol="0" anchor="t">
            <a:normAutofit/>
          </a:bodyPr>
          <a:lstStyle/>
          <a:p>
            <a:pPr marL="0" indent="0" algn="l">
              <a:lnSpc>
                <a:spcPts val="1625"/>
              </a:lnSpc>
              <a:buNone/>
            </a:pPr>
            <a:r>
              <a:rPr lang="en-US" sz="1300" dirty="0">
                <a:solidFill>
                  <a:srgbClr val="3C4C5E"/>
                </a:solidFill>
                <a:latin typeface="Arial" pitchFamily="34" charset="0"/>
                <a:ea typeface="Arial" pitchFamily="34" charset="-122"/>
                <a:cs typeface="Arial" pitchFamily="34" charset="-120"/>
              </a:rPr>
              <a:t>Let the community report first</a:t>
            </a:r>
            <a:endParaRPr lang="en-US" sz="1300" dirty="0"/>
          </a:p>
        </p:txBody>
      </p:sp>
      <p:sp>
        <p:nvSpPr>
          <p:cNvPr id="39" name="Shape 37"/>
          <p:cNvSpPr/>
          <p:nvPr/>
        </p:nvSpPr>
        <p:spPr>
          <a:xfrm>
            <a:off x="8851900" y="3526631"/>
            <a:ext cx="2527300" cy="1530350"/>
          </a:xfrm>
          <a:prstGeom prst="roundRect">
            <a:avLst>
              <a:gd name="adj" fmla="val 6639"/>
            </a:avLst>
          </a:prstGeom>
          <a:solidFill>
            <a:srgbClr val="0B1F3A"/>
          </a:solidFill>
          <a:ln/>
        </p:spPr>
        <p:txBody>
          <a:bodyPr/>
          <a:lstStyle/>
          <a:p>
            <a:endParaRPr lang="en-US"/>
          </a:p>
        </p:txBody>
      </p:sp>
      <p:pic>
        <p:nvPicPr>
          <p:cNvPr id="40" name="Image 0" descr="Lightbulb"/>
          <p:cNvPicPr>
            <a:picLocks noChangeAspect="1"/>
          </p:cNvPicPr>
          <p:nvPr/>
        </p:nvPicPr>
        <p:blipFill>
          <a:blip r:embed="rId3"/>
          <a:srcRect/>
          <a:stretch/>
        </p:blipFill>
        <p:spPr>
          <a:xfrm>
            <a:off x="9004300" y="3860006"/>
            <a:ext cx="330200" cy="330200"/>
          </a:xfrm>
          <a:prstGeom prst="rect">
            <a:avLst/>
          </a:prstGeom>
        </p:spPr>
      </p:pic>
      <p:sp>
        <p:nvSpPr>
          <p:cNvPr id="41" name="Text 38"/>
          <p:cNvSpPr/>
          <p:nvPr/>
        </p:nvSpPr>
        <p:spPr>
          <a:xfrm>
            <a:off x="9004300" y="4279106"/>
            <a:ext cx="2289175" cy="469900"/>
          </a:xfrm>
          <a:prstGeom prst="rect">
            <a:avLst/>
          </a:prstGeom>
          <a:noFill/>
          <a:ln/>
        </p:spPr>
        <p:txBody>
          <a:bodyPr wrap="square" lIns="0" tIns="0" rIns="0" bIns="0" rtlCol="0" anchor="t">
            <a:normAutofit/>
          </a:bodyPr>
          <a:lstStyle/>
          <a:p>
            <a:pPr marL="0" indent="0" algn="l">
              <a:lnSpc>
                <a:spcPts val="1750"/>
              </a:lnSpc>
              <a:buNone/>
            </a:pPr>
            <a:r>
              <a:rPr lang="en-US" sz="1400" b="1" dirty="0">
                <a:solidFill>
                  <a:srgbClr val="FAF7F2"/>
                </a:solidFill>
                <a:latin typeface="Arial" pitchFamily="34" charset="0"/>
                <a:ea typeface="Arial" pitchFamily="34" charset="-122"/>
                <a:cs typeface="Arial" pitchFamily="34" charset="-120"/>
              </a:rPr>
              <a:t>Pick one prompt and apply it to your challenge.</a:t>
            </a:r>
            <a:endParaRPr lang="en-US" sz="1400" dirty="0"/>
          </a:p>
        </p:txBody>
      </p:sp>
      <p:sp>
        <p:nvSpPr>
          <p:cNvPr id="42" name="Text 39"/>
          <p:cNvSpPr/>
          <p:nvPr/>
        </p:nvSpPr>
        <p:spPr>
          <a:xfrm>
            <a:off x="834340" y="6187480"/>
            <a:ext cx="2009160"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Empathise</a:t>
            </a:r>
            <a:endParaRPr lang="en-US" sz="1200" dirty="0"/>
          </a:p>
        </p:txBody>
      </p:sp>
      <p:sp>
        <p:nvSpPr>
          <p:cNvPr id="43" name="Text 40"/>
          <p:cNvSpPr/>
          <p:nvPr/>
        </p:nvSpPr>
        <p:spPr>
          <a:xfrm>
            <a:off x="2962780"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Define</a:t>
            </a:r>
            <a:endParaRPr lang="en-US" sz="1200" dirty="0"/>
          </a:p>
        </p:txBody>
      </p:sp>
      <p:sp>
        <p:nvSpPr>
          <p:cNvPr id="44" name="Text 41"/>
          <p:cNvSpPr/>
          <p:nvPr/>
        </p:nvSpPr>
        <p:spPr>
          <a:xfrm>
            <a:off x="5069780" y="6136680"/>
            <a:ext cx="2052340" cy="314920"/>
          </a:xfrm>
          <a:custGeom>
            <a:avLst/>
            <a:gdLst/>
            <a:ahLst/>
            <a:cxnLst/>
            <a:rect l="l" t="t" r="r" b="b"/>
            <a:pathLst>
              <a:path w="2052340" h="314920">
                <a:moveTo>
                  <a:pt x="127000" y="0"/>
                </a:moveTo>
                <a:lnTo>
                  <a:pt x="1925340" y="0"/>
                </a:lnTo>
                <a:arcTo wR="127000" hR="127000" stAng="16200000" swAng="5400000"/>
                <a:lnTo>
                  <a:pt x="2052340" y="187920"/>
                </a:lnTo>
                <a:arcTo wR="127000" hR="127000" stAng="0" swAng="5400000"/>
                <a:lnTo>
                  <a:pt x="127000" y="314920"/>
                </a:lnTo>
                <a:arcTo wR="127000" hR="127000" stAng="5400000" swAng="5400000"/>
                <a:lnTo>
                  <a:pt x="0" y="127000"/>
                </a:lnTo>
                <a:arcTo wR="127000" hR="127000" stAng="10800000" swAng="5400000"/>
                <a:close/>
              </a:path>
            </a:pathLst>
          </a:custGeom>
          <a:solidFill>
            <a:srgbClr val="12A4A0"/>
          </a:solidFill>
          <a:ln/>
        </p:spPr>
        <p:txBody>
          <a:bodyPr wrap="square" lIns="21539" tIns="50800" rIns="21539" bIns="25400" rtlCol="0" anchor="t">
            <a:normAutofit/>
          </a:bodyPr>
          <a:lstStyle/>
          <a:p>
            <a:pPr marL="0" indent="0" algn="ctr">
              <a:lnSpc>
                <a:spcPts val="1680"/>
              </a:lnSpc>
              <a:buNone/>
            </a:pPr>
            <a:r>
              <a:rPr lang="en-US" sz="1200" b="1" dirty="0">
                <a:solidFill>
                  <a:srgbClr val="0B1F3A"/>
                </a:solidFill>
                <a:latin typeface="Arial" pitchFamily="34" charset="0"/>
                <a:ea typeface="Arial" pitchFamily="34" charset="-122"/>
                <a:cs typeface="Arial" pitchFamily="34" charset="-120"/>
              </a:rPr>
              <a:t>Ideate</a:t>
            </a:r>
            <a:endParaRPr lang="en-US" sz="1200" dirty="0"/>
          </a:p>
        </p:txBody>
      </p:sp>
      <p:sp>
        <p:nvSpPr>
          <p:cNvPr id="45" name="Text 42"/>
          <p:cNvSpPr/>
          <p:nvPr/>
        </p:nvSpPr>
        <p:spPr>
          <a:xfrm>
            <a:off x="7219859"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Prototype</a:t>
            </a:r>
            <a:endParaRPr lang="en-US" sz="1200" dirty="0"/>
          </a:p>
        </p:txBody>
      </p:sp>
      <p:sp>
        <p:nvSpPr>
          <p:cNvPr id="46" name="Text 43"/>
          <p:cNvSpPr/>
          <p:nvPr/>
        </p:nvSpPr>
        <p:spPr>
          <a:xfrm>
            <a:off x="9348399"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Test</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9">
    <p:bg>
      <p:bgPr>
        <a:solidFill>
          <a:srgbClr val="FAF7F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74241"/>
          </a:xfrm>
          <a:prstGeom prst="rect">
            <a:avLst/>
          </a:prstGeom>
          <a:noFill/>
          <a:ln/>
        </p:spPr>
        <p:txBody>
          <a:bodyPr wrap="square" lIns="0" tIns="0" rIns="0" bIns="0" rtlCol="0" anchor="t">
            <a:normAutofit/>
          </a:bodyPr>
          <a:lstStyle/>
          <a:p>
            <a:pPr marL="0" indent="0" algn="l">
              <a:lnSpc>
                <a:spcPts val="1960"/>
              </a:lnSpc>
              <a:buNone/>
            </a:pPr>
            <a:r>
              <a:rPr lang="en-US" sz="1400" b="1" kern="0" spc="150" dirty="0">
                <a:solidFill>
                  <a:srgbClr val="B36B00"/>
                </a:solidFill>
                <a:latin typeface="Arial" pitchFamily="34" charset="0"/>
                <a:ea typeface="Arial" pitchFamily="34" charset="-122"/>
                <a:cs typeface="Arial" pitchFamily="34" charset="-120"/>
              </a:rPr>
              <a:t>IDEATE</a:t>
            </a:r>
            <a:endParaRPr lang="en-US" sz="1400" dirty="0"/>
          </a:p>
        </p:txBody>
      </p:sp>
      <p:sp>
        <p:nvSpPr>
          <p:cNvPr id="3" name="Text 1"/>
          <p:cNvSpPr>
            <a:spLocks noGrp="1"/>
          </p:cNvSpPr>
          <p:nvPr>
            <p:ph type="title"/>
          </p:nvPr>
        </p:nvSpPr>
        <p:spPr>
          <a:xfrm>
            <a:off x="812800" y="1137841"/>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0B1F3A"/>
                </a:solidFill>
                <a:latin typeface="Arial" pitchFamily="34" charset="0"/>
                <a:ea typeface="Arial" pitchFamily="34" charset="-122"/>
                <a:cs typeface="Arial" pitchFamily="34" charset="-120"/>
              </a:rPr>
              <a:t>Solutions come in different shapes</a:t>
            </a:r>
            <a:endParaRPr lang="en-US" sz="3600" dirty="0"/>
          </a:p>
        </p:txBody>
      </p:sp>
      <p:sp>
        <p:nvSpPr>
          <p:cNvPr id="4" name="Shape 2"/>
          <p:cNvSpPr/>
          <p:nvPr/>
        </p:nvSpPr>
        <p:spPr>
          <a:xfrm>
            <a:off x="812800" y="1945481"/>
            <a:ext cx="1991320" cy="1922562"/>
          </a:xfrm>
          <a:prstGeom prst="roundRect">
            <a:avLst>
              <a:gd name="adj" fmla="val 5285"/>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5" name="Shape 3"/>
          <p:cNvSpPr/>
          <p:nvPr/>
        </p:nvSpPr>
        <p:spPr>
          <a:xfrm>
            <a:off x="812800" y="1945481"/>
            <a:ext cx="1991320" cy="1922562"/>
          </a:xfrm>
          <a:custGeom>
            <a:avLst/>
            <a:gdLst/>
            <a:ahLst/>
            <a:cxnLst/>
            <a:rect l="l" t="t" r="r" b="b"/>
            <a:pathLst>
              <a:path w="1991320" h="1922562">
                <a:moveTo>
                  <a:pt x="0" y="101600"/>
                </a:moveTo>
                <a:lnTo>
                  <a:pt x="0" y="101600"/>
                </a:lnTo>
                <a:arcTo wR="101600" hR="101600" stAng="10800000" swAng="5400000"/>
                <a:lnTo>
                  <a:pt x="1889720" y="0"/>
                </a:lnTo>
                <a:arcTo wR="101600" hR="101600" stAng="16200000" swAng="5400000"/>
                <a:lnTo>
                  <a:pt x="1991320" y="101600"/>
                </a:lnTo>
                <a:arcTo wR="101600" hR="38100" stAng="0" swAng="-5400000"/>
                <a:lnTo>
                  <a:pt x="101600" y="63500"/>
                </a:lnTo>
                <a:arcTo wR="101600" hR="38100" stAng="16200000" swAng="-5400000"/>
                <a:close/>
              </a:path>
            </a:pathLst>
          </a:custGeom>
          <a:solidFill>
            <a:srgbClr val="12A4A0"/>
          </a:solidFill>
          <a:ln/>
        </p:spPr>
        <p:txBody>
          <a:bodyPr/>
          <a:lstStyle/>
          <a:p>
            <a:endParaRPr lang="en-US"/>
          </a:p>
        </p:txBody>
      </p:sp>
      <p:pic>
        <p:nvPicPr>
          <p:cNvPr id="6" name="Image 0" descr="Wrench"/>
          <p:cNvPicPr>
            <a:picLocks noChangeAspect="1"/>
          </p:cNvPicPr>
          <p:nvPr/>
        </p:nvPicPr>
        <p:blipFill>
          <a:blip r:embed="rId3"/>
          <a:srcRect/>
          <a:stretch/>
        </p:blipFill>
        <p:spPr>
          <a:xfrm>
            <a:off x="990600" y="2237581"/>
            <a:ext cx="406400" cy="406400"/>
          </a:xfrm>
          <a:prstGeom prst="rect">
            <a:avLst/>
          </a:prstGeom>
        </p:spPr>
      </p:pic>
      <p:sp>
        <p:nvSpPr>
          <p:cNvPr id="7" name="Text 4"/>
          <p:cNvSpPr/>
          <p:nvPr/>
        </p:nvSpPr>
        <p:spPr>
          <a:xfrm>
            <a:off x="990600" y="2770981"/>
            <a:ext cx="1686520"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0B1F3A"/>
                </a:solidFill>
                <a:latin typeface="Arial" pitchFamily="34" charset="0"/>
                <a:ea typeface="Arial" pitchFamily="34" charset="-122"/>
                <a:cs typeface="Arial" pitchFamily="34" charset="-120"/>
              </a:rPr>
              <a:t>Device</a:t>
            </a:r>
            <a:endParaRPr lang="en-US" sz="1600" dirty="0"/>
          </a:p>
        </p:txBody>
      </p:sp>
      <p:sp>
        <p:nvSpPr>
          <p:cNvPr id="8" name="Text 5"/>
          <p:cNvSpPr/>
          <p:nvPr/>
        </p:nvSpPr>
        <p:spPr>
          <a:xfrm>
            <a:off x="990600" y="3141762"/>
            <a:ext cx="1686520"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C4C5E"/>
                </a:solidFill>
                <a:latin typeface="Arial" pitchFamily="34" charset="0"/>
                <a:ea typeface="Arial" pitchFamily="34" charset="-122"/>
                <a:cs typeface="Arial" pitchFamily="34" charset="-120"/>
              </a:rPr>
              <a:t>Physical product</a:t>
            </a:r>
            <a:endParaRPr lang="en-US" sz="1400" dirty="0"/>
          </a:p>
        </p:txBody>
      </p:sp>
      <p:sp>
        <p:nvSpPr>
          <p:cNvPr id="9" name="Shape 6"/>
          <p:cNvSpPr/>
          <p:nvPr/>
        </p:nvSpPr>
        <p:spPr>
          <a:xfrm>
            <a:off x="2956520" y="1945481"/>
            <a:ext cx="1991420" cy="1922562"/>
          </a:xfrm>
          <a:prstGeom prst="roundRect">
            <a:avLst>
              <a:gd name="adj" fmla="val 5285"/>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10" name="Shape 7"/>
          <p:cNvSpPr/>
          <p:nvPr/>
        </p:nvSpPr>
        <p:spPr>
          <a:xfrm>
            <a:off x="2956520" y="1945481"/>
            <a:ext cx="1991420" cy="1922562"/>
          </a:xfrm>
          <a:custGeom>
            <a:avLst/>
            <a:gdLst/>
            <a:ahLst/>
            <a:cxnLst/>
            <a:rect l="l" t="t" r="r" b="b"/>
            <a:pathLst>
              <a:path w="1991420" h="1922562">
                <a:moveTo>
                  <a:pt x="0" y="101600"/>
                </a:moveTo>
                <a:lnTo>
                  <a:pt x="0" y="101600"/>
                </a:lnTo>
                <a:arcTo wR="101600" hR="101600" stAng="10800000" swAng="5400000"/>
                <a:lnTo>
                  <a:pt x="1889820" y="0"/>
                </a:lnTo>
                <a:arcTo wR="101600" hR="101600" stAng="16200000" swAng="5400000"/>
                <a:lnTo>
                  <a:pt x="1991420" y="101600"/>
                </a:lnTo>
                <a:arcTo wR="101600" hR="38100" stAng="0" swAng="-5400000"/>
                <a:lnTo>
                  <a:pt x="101600" y="63500"/>
                </a:lnTo>
                <a:arcTo wR="101600" hR="38100" stAng="16200000" swAng="-5400000"/>
                <a:close/>
              </a:path>
            </a:pathLst>
          </a:custGeom>
          <a:solidFill>
            <a:srgbClr val="7C5CFC"/>
          </a:solidFill>
          <a:ln/>
        </p:spPr>
        <p:txBody>
          <a:bodyPr/>
          <a:lstStyle/>
          <a:p>
            <a:endParaRPr lang="en-US"/>
          </a:p>
        </p:txBody>
      </p:sp>
      <p:pic>
        <p:nvPicPr>
          <p:cNvPr id="11" name="Image 1" descr="Database"/>
          <p:cNvPicPr>
            <a:picLocks noChangeAspect="1"/>
          </p:cNvPicPr>
          <p:nvPr/>
        </p:nvPicPr>
        <p:blipFill>
          <a:blip r:embed="rId4"/>
          <a:srcRect/>
          <a:stretch/>
        </p:blipFill>
        <p:spPr>
          <a:xfrm>
            <a:off x="3134320" y="2237581"/>
            <a:ext cx="406400" cy="406400"/>
          </a:xfrm>
          <a:prstGeom prst="rect">
            <a:avLst/>
          </a:prstGeom>
        </p:spPr>
      </p:pic>
      <p:sp>
        <p:nvSpPr>
          <p:cNvPr id="12" name="Text 8"/>
          <p:cNvSpPr/>
          <p:nvPr/>
        </p:nvSpPr>
        <p:spPr>
          <a:xfrm>
            <a:off x="3134320" y="2770981"/>
            <a:ext cx="1686620"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0B1F3A"/>
                </a:solidFill>
                <a:latin typeface="Arial" pitchFamily="34" charset="0"/>
                <a:ea typeface="Arial" pitchFamily="34" charset="-122"/>
                <a:cs typeface="Arial" pitchFamily="34" charset="-120"/>
              </a:rPr>
              <a:t>Digital</a:t>
            </a:r>
            <a:endParaRPr lang="en-US" sz="1600" dirty="0"/>
          </a:p>
        </p:txBody>
      </p:sp>
      <p:sp>
        <p:nvSpPr>
          <p:cNvPr id="13" name="Text 9"/>
          <p:cNvSpPr/>
          <p:nvPr/>
        </p:nvSpPr>
        <p:spPr>
          <a:xfrm>
            <a:off x="3134320" y="3141762"/>
            <a:ext cx="1686620"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C4C5E"/>
                </a:solidFill>
                <a:latin typeface="Arial" pitchFamily="34" charset="0"/>
                <a:ea typeface="Arial" pitchFamily="34" charset="-122"/>
                <a:cs typeface="Arial" pitchFamily="34" charset="-120"/>
              </a:rPr>
              <a:t>Tool or data service</a:t>
            </a:r>
            <a:endParaRPr lang="en-US" sz="1400" dirty="0"/>
          </a:p>
        </p:txBody>
      </p:sp>
      <p:sp>
        <p:nvSpPr>
          <p:cNvPr id="14" name="Shape 10"/>
          <p:cNvSpPr/>
          <p:nvPr/>
        </p:nvSpPr>
        <p:spPr>
          <a:xfrm>
            <a:off x="5100340" y="1945481"/>
            <a:ext cx="1991320" cy="1922562"/>
          </a:xfrm>
          <a:prstGeom prst="roundRect">
            <a:avLst>
              <a:gd name="adj" fmla="val 5285"/>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15" name="Shape 11"/>
          <p:cNvSpPr/>
          <p:nvPr/>
        </p:nvSpPr>
        <p:spPr>
          <a:xfrm>
            <a:off x="5100340" y="1945481"/>
            <a:ext cx="1991320" cy="1922562"/>
          </a:xfrm>
          <a:custGeom>
            <a:avLst/>
            <a:gdLst/>
            <a:ahLst/>
            <a:cxnLst/>
            <a:rect l="l" t="t" r="r" b="b"/>
            <a:pathLst>
              <a:path w="1991320" h="1922562">
                <a:moveTo>
                  <a:pt x="0" y="101600"/>
                </a:moveTo>
                <a:lnTo>
                  <a:pt x="0" y="101600"/>
                </a:lnTo>
                <a:arcTo wR="101600" hR="101600" stAng="10800000" swAng="5400000"/>
                <a:lnTo>
                  <a:pt x="1889720" y="0"/>
                </a:lnTo>
                <a:arcTo wR="101600" hR="101600" stAng="16200000" swAng="5400000"/>
                <a:lnTo>
                  <a:pt x="1991320" y="101600"/>
                </a:lnTo>
                <a:arcTo wR="101600" hR="38100" stAng="0" swAng="-5400000"/>
                <a:lnTo>
                  <a:pt x="101600" y="63500"/>
                </a:lnTo>
                <a:arcTo wR="101600" hR="38100" stAng="16200000" swAng="-5400000"/>
                <a:close/>
              </a:path>
            </a:pathLst>
          </a:custGeom>
          <a:solidFill>
            <a:srgbClr val="F5A623"/>
          </a:solidFill>
          <a:ln/>
        </p:spPr>
        <p:txBody>
          <a:bodyPr/>
          <a:lstStyle/>
          <a:p>
            <a:endParaRPr lang="en-US"/>
          </a:p>
        </p:txBody>
      </p:sp>
      <p:pic>
        <p:nvPicPr>
          <p:cNvPr id="16" name="Image 2" descr="Home"/>
          <p:cNvPicPr>
            <a:picLocks noChangeAspect="1"/>
          </p:cNvPicPr>
          <p:nvPr/>
        </p:nvPicPr>
        <p:blipFill>
          <a:blip r:embed="rId5"/>
          <a:srcRect/>
          <a:stretch/>
        </p:blipFill>
        <p:spPr>
          <a:xfrm>
            <a:off x="5278140" y="2237581"/>
            <a:ext cx="406400" cy="406400"/>
          </a:xfrm>
          <a:prstGeom prst="rect">
            <a:avLst/>
          </a:prstGeom>
        </p:spPr>
      </p:pic>
      <p:sp>
        <p:nvSpPr>
          <p:cNvPr id="17" name="Text 12"/>
          <p:cNvSpPr/>
          <p:nvPr/>
        </p:nvSpPr>
        <p:spPr>
          <a:xfrm>
            <a:off x="5278140" y="2770981"/>
            <a:ext cx="1686520"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0B1F3A"/>
                </a:solidFill>
                <a:latin typeface="Arial" pitchFamily="34" charset="0"/>
                <a:ea typeface="Arial" pitchFamily="34" charset="-122"/>
                <a:cs typeface="Arial" pitchFamily="34" charset="-120"/>
              </a:rPr>
              <a:t>Process</a:t>
            </a:r>
            <a:endParaRPr lang="en-US" sz="1600" dirty="0"/>
          </a:p>
        </p:txBody>
      </p:sp>
      <p:sp>
        <p:nvSpPr>
          <p:cNvPr id="18" name="Text 13"/>
          <p:cNvSpPr/>
          <p:nvPr/>
        </p:nvSpPr>
        <p:spPr>
          <a:xfrm>
            <a:off x="5278140" y="3141762"/>
            <a:ext cx="1686520"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C4C5E"/>
                </a:solidFill>
                <a:latin typeface="Arial" pitchFamily="34" charset="0"/>
                <a:ea typeface="Arial" pitchFamily="34" charset="-122"/>
                <a:cs typeface="Arial" pitchFamily="34" charset="-120"/>
              </a:rPr>
              <a:t>Community or operations</a:t>
            </a:r>
            <a:endParaRPr lang="en-US" sz="1400" dirty="0"/>
          </a:p>
        </p:txBody>
      </p:sp>
      <p:sp>
        <p:nvSpPr>
          <p:cNvPr id="19" name="Shape 14"/>
          <p:cNvSpPr/>
          <p:nvPr/>
        </p:nvSpPr>
        <p:spPr>
          <a:xfrm>
            <a:off x="7244060" y="1945481"/>
            <a:ext cx="1991420" cy="1922562"/>
          </a:xfrm>
          <a:prstGeom prst="roundRect">
            <a:avLst>
              <a:gd name="adj" fmla="val 5285"/>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20" name="Shape 15"/>
          <p:cNvSpPr/>
          <p:nvPr/>
        </p:nvSpPr>
        <p:spPr>
          <a:xfrm>
            <a:off x="7244060" y="1945481"/>
            <a:ext cx="1991420" cy="1922562"/>
          </a:xfrm>
          <a:custGeom>
            <a:avLst/>
            <a:gdLst/>
            <a:ahLst/>
            <a:cxnLst/>
            <a:rect l="l" t="t" r="r" b="b"/>
            <a:pathLst>
              <a:path w="1991420" h="1922562">
                <a:moveTo>
                  <a:pt x="0" y="101600"/>
                </a:moveTo>
                <a:lnTo>
                  <a:pt x="0" y="101600"/>
                </a:lnTo>
                <a:arcTo wR="101600" hR="101600" stAng="10800000" swAng="5400000"/>
                <a:lnTo>
                  <a:pt x="1889820" y="0"/>
                </a:lnTo>
                <a:arcTo wR="101600" hR="101600" stAng="16200000" swAng="5400000"/>
                <a:lnTo>
                  <a:pt x="1991420" y="101600"/>
                </a:lnTo>
                <a:arcTo wR="101600" hR="38100" stAng="0" swAng="-5400000"/>
                <a:lnTo>
                  <a:pt x="101600" y="63500"/>
                </a:lnTo>
                <a:arcTo wR="101600" hR="38100" stAng="16200000" swAng="-5400000"/>
                <a:close/>
              </a:path>
            </a:pathLst>
          </a:custGeom>
          <a:solidFill>
            <a:srgbClr val="FF6B6B"/>
          </a:solidFill>
          <a:ln/>
        </p:spPr>
        <p:txBody>
          <a:bodyPr/>
          <a:lstStyle/>
          <a:p>
            <a:endParaRPr lang="en-US"/>
          </a:p>
        </p:txBody>
      </p:sp>
      <p:pic>
        <p:nvPicPr>
          <p:cNvPr id="21" name="Image 3" descr="GraduationCap"/>
          <p:cNvPicPr>
            <a:picLocks noChangeAspect="1"/>
          </p:cNvPicPr>
          <p:nvPr/>
        </p:nvPicPr>
        <p:blipFill>
          <a:blip r:embed="rId6"/>
          <a:srcRect/>
          <a:stretch/>
        </p:blipFill>
        <p:spPr>
          <a:xfrm>
            <a:off x="7421860" y="2237581"/>
            <a:ext cx="406400" cy="406400"/>
          </a:xfrm>
          <a:prstGeom prst="rect">
            <a:avLst/>
          </a:prstGeom>
        </p:spPr>
      </p:pic>
      <p:sp>
        <p:nvSpPr>
          <p:cNvPr id="22" name="Text 16"/>
          <p:cNvSpPr/>
          <p:nvPr/>
        </p:nvSpPr>
        <p:spPr>
          <a:xfrm>
            <a:off x="7421860" y="2770981"/>
            <a:ext cx="1686620"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0B1F3A"/>
                </a:solidFill>
                <a:latin typeface="Arial" pitchFamily="34" charset="0"/>
                <a:ea typeface="Arial" pitchFamily="34" charset="-122"/>
                <a:cs typeface="Arial" pitchFamily="34" charset="-120"/>
              </a:rPr>
              <a:t>Training</a:t>
            </a:r>
            <a:endParaRPr lang="en-US" sz="1600" dirty="0"/>
          </a:p>
        </p:txBody>
      </p:sp>
      <p:sp>
        <p:nvSpPr>
          <p:cNvPr id="23" name="Text 17"/>
          <p:cNvSpPr/>
          <p:nvPr/>
        </p:nvSpPr>
        <p:spPr>
          <a:xfrm>
            <a:off x="7421860" y="3141762"/>
            <a:ext cx="1686620"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C4C5E"/>
                </a:solidFill>
                <a:latin typeface="Arial" pitchFamily="34" charset="0"/>
                <a:ea typeface="Arial" pitchFamily="34" charset="-122"/>
                <a:cs typeface="Arial" pitchFamily="34" charset="-120"/>
              </a:rPr>
              <a:t>Information or behaviour change</a:t>
            </a:r>
            <a:endParaRPr lang="en-US" sz="1400" dirty="0"/>
          </a:p>
        </p:txBody>
      </p:sp>
      <p:sp>
        <p:nvSpPr>
          <p:cNvPr id="24" name="Shape 18"/>
          <p:cNvSpPr/>
          <p:nvPr/>
        </p:nvSpPr>
        <p:spPr>
          <a:xfrm>
            <a:off x="9387880" y="1945481"/>
            <a:ext cx="1991320" cy="1922562"/>
          </a:xfrm>
          <a:prstGeom prst="roundRect">
            <a:avLst>
              <a:gd name="adj" fmla="val 5285"/>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25" name="Shape 19"/>
          <p:cNvSpPr/>
          <p:nvPr/>
        </p:nvSpPr>
        <p:spPr>
          <a:xfrm>
            <a:off x="9387880" y="1945481"/>
            <a:ext cx="1991320" cy="1922562"/>
          </a:xfrm>
          <a:custGeom>
            <a:avLst/>
            <a:gdLst/>
            <a:ahLst/>
            <a:cxnLst/>
            <a:rect l="l" t="t" r="r" b="b"/>
            <a:pathLst>
              <a:path w="1991320" h="1922562">
                <a:moveTo>
                  <a:pt x="0" y="101600"/>
                </a:moveTo>
                <a:lnTo>
                  <a:pt x="0" y="101600"/>
                </a:lnTo>
                <a:arcTo wR="101600" hR="101600" stAng="10800000" swAng="5400000"/>
                <a:lnTo>
                  <a:pt x="1889720" y="0"/>
                </a:lnTo>
                <a:arcTo wR="101600" hR="101600" stAng="16200000" swAng="5400000"/>
                <a:lnTo>
                  <a:pt x="1991320" y="101600"/>
                </a:lnTo>
                <a:arcTo wR="101600" hR="38100" stAng="0" swAng="-5400000"/>
                <a:lnTo>
                  <a:pt x="101600" y="63500"/>
                </a:lnTo>
                <a:arcTo wR="101600" hR="38100" stAng="16200000" swAng="-5400000"/>
                <a:close/>
              </a:path>
            </a:pathLst>
          </a:custGeom>
          <a:solidFill>
            <a:srgbClr val="B6E04A"/>
          </a:solidFill>
          <a:ln/>
        </p:spPr>
        <p:txBody>
          <a:bodyPr/>
          <a:lstStyle/>
          <a:p>
            <a:endParaRPr lang="en-US"/>
          </a:p>
        </p:txBody>
      </p:sp>
      <p:pic>
        <p:nvPicPr>
          <p:cNvPr id="26" name="Image 4" descr="Link"/>
          <p:cNvPicPr>
            <a:picLocks noChangeAspect="1"/>
          </p:cNvPicPr>
          <p:nvPr/>
        </p:nvPicPr>
        <p:blipFill>
          <a:blip r:embed="rId7"/>
          <a:srcRect/>
          <a:stretch/>
        </p:blipFill>
        <p:spPr>
          <a:xfrm>
            <a:off x="9565680" y="2237581"/>
            <a:ext cx="406400" cy="406400"/>
          </a:xfrm>
          <a:prstGeom prst="rect">
            <a:avLst/>
          </a:prstGeom>
        </p:spPr>
      </p:pic>
      <p:sp>
        <p:nvSpPr>
          <p:cNvPr id="27" name="Text 20"/>
          <p:cNvSpPr/>
          <p:nvPr/>
        </p:nvSpPr>
        <p:spPr>
          <a:xfrm>
            <a:off x="9565680" y="2770981"/>
            <a:ext cx="1686520"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0B1F3A"/>
                </a:solidFill>
                <a:latin typeface="Arial" pitchFamily="34" charset="0"/>
                <a:ea typeface="Arial" pitchFamily="34" charset="-122"/>
                <a:cs typeface="Arial" pitchFamily="34" charset="-120"/>
              </a:rPr>
              <a:t>Hybrid</a:t>
            </a:r>
            <a:endParaRPr lang="en-US" sz="1600" dirty="0"/>
          </a:p>
        </p:txBody>
      </p:sp>
      <p:sp>
        <p:nvSpPr>
          <p:cNvPr id="28" name="Text 21"/>
          <p:cNvSpPr/>
          <p:nvPr/>
        </p:nvSpPr>
        <p:spPr>
          <a:xfrm>
            <a:off x="9565680" y="3141762"/>
            <a:ext cx="1686520"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C4C5E"/>
                </a:solidFill>
                <a:latin typeface="Arial" pitchFamily="34" charset="0"/>
                <a:ea typeface="Arial" pitchFamily="34" charset="-122"/>
                <a:cs typeface="Arial" pitchFamily="34" charset="-120"/>
              </a:rPr>
              <a:t>A mix of the above</a:t>
            </a:r>
            <a:endParaRPr lang="en-US" sz="1400" dirty="0"/>
          </a:p>
        </p:txBody>
      </p:sp>
      <p:sp>
        <p:nvSpPr>
          <p:cNvPr id="29" name="Shape 22"/>
          <p:cNvSpPr/>
          <p:nvPr/>
        </p:nvSpPr>
        <p:spPr>
          <a:xfrm>
            <a:off x="812800" y="4172843"/>
            <a:ext cx="10566400" cy="711200"/>
          </a:xfrm>
          <a:prstGeom prst="roundRect">
            <a:avLst>
              <a:gd name="adj" fmla="val 14286"/>
            </a:avLst>
          </a:prstGeom>
          <a:solidFill>
            <a:srgbClr val="0B1F3A"/>
          </a:solidFill>
          <a:ln/>
        </p:spPr>
        <p:txBody>
          <a:bodyPr/>
          <a:lstStyle/>
          <a:p>
            <a:endParaRPr lang="en-US"/>
          </a:p>
        </p:txBody>
      </p:sp>
      <p:pic>
        <p:nvPicPr>
          <p:cNvPr id="30" name="Image 5" descr="Lightbulb"/>
          <p:cNvPicPr>
            <a:picLocks noChangeAspect="1"/>
          </p:cNvPicPr>
          <p:nvPr/>
        </p:nvPicPr>
        <p:blipFill>
          <a:blip r:embed="rId8"/>
          <a:srcRect/>
          <a:stretch/>
        </p:blipFill>
        <p:spPr>
          <a:xfrm>
            <a:off x="1041400" y="4350643"/>
            <a:ext cx="355600" cy="355600"/>
          </a:xfrm>
          <a:prstGeom prst="rect">
            <a:avLst/>
          </a:prstGeom>
        </p:spPr>
      </p:pic>
      <p:sp>
        <p:nvSpPr>
          <p:cNvPr id="31" name="Text 23"/>
          <p:cNvSpPr/>
          <p:nvPr/>
        </p:nvSpPr>
        <p:spPr>
          <a:xfrm>
            <a:off x="1549400" y="4385568"/>
            <a:ext cx="7635597" cy="311150"/>
          </a:xfrm>
          <a:prstGeom prst="rect">
            <a:avLst/>
          </a:prstGeom>
          <a:noFill/>
          <a:ln/>
        </p:spPr>
        <p:txBody>
          <a:bodyPr wrap="square" lIns="0" tIns="0" rIns="0" bIns="0" rtlCol="0" anchor="t">
            <a:normAutofit/>
          </a:bodyPr>
          <a:lstStyle/>
          <a:p>
            <a:pPr marL="0" indent="0" algn="l">
              <a:lnSpc>
                <a:spcPts val="2250"/>
              </a:lnSpc>
              <a:buNone/>
            </a:pPr>
            <a:r>
              <a:rPr lang="en-US" sz="1800" b="1" dirty="0">
                <a:solidFill>
                  <a:srgbClr val="FAF7F2"/>
                </a:solidFill>
                <a:latin typeface="Arial" pitchFamily="34" charset="0"/>
                <a:ea typeface="Arial" pitchFamily="34" charset="-122"/>
                <a:cs typeface="Arial" pitchFamily="34" charset="-120"/>
              </a:rPr>
              <a:t>Which low-tech option might solve part of your challenge?</a:t>
            </a:r>
            <a:endParaRPr lang="en-US" sz="1800" dirty="0"/>
          </a:p>
        </p:txBody>
      </p:sp>
      <p:sp>
        <p:nvSpPr>
          <p:cNvPr id="32" name="Text 24"/>
          <p:cNvSpPr/>
          <p:nvPr/>
        </p:nvSpPr>
        <p:spPr>
          <a:xfrm>
            <a:off x="834340" y="6187480"/>
            <a:ext cx="2009160"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Empathise</a:t>
            </a:r>
            <a:endParaRPr lang="en-US" sz="1200" dirty="0"/>
          </a:p>
        </p:txBody>
      </p:sp>
      <p:sp>
        <p:nvSpPr>
          <p:cNvPr id="33" name="Text 25"/>
          <p:cNvSpPr/>
          <p:nvPr/>
        </p:nvSpPr>
        <p:spPr>
          <a:xfrm>
            <a:off x="2962780"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Define</a:t>
            </a:r>
            <a:endParaRPr lang="en-US" sz="1200" dirty="0"/>
          </a:p>
        </p:txBody>
      </p:sp>
      <p:sp>
        <p:nvSpPr>
          <p:cNvPr id="34" name="Text 26"/>
          <p:cNvSpPr/>
          <p:nvPr/>
        </p:nvSpPr>
        <p:spPr>
          <a:xfrm>
            <a:off x="5069780" y="6136680"/>
            <a:ext cx="2052340" cy="314920"/>
          </a:xfrm>
          <a:custGeom>
            <a:avLst/>
            <a:gdLst/>
            <a:ahLst/>
            <a:cxnLst/>
            <a:rect l="l" t="t" r="r" b="b"/>
            <a:pathLst>
              <a:path w="2052340" h="314920">
                <a:moveTo>
                  <a:pt x="127000" y="0"/>
                </a:moveTo>
                <a:lnTo>
                  <a:pt x="1925340" y="0"/>
                </a:lnTo>
                <a:arcTo wR="127000" hR="127000" stAng="16200000" swAng="5400000"/>
                <a:lnTo>
                  <a:pt x="2052340" y="187920"/>
                </a:lnTo>
                <a:arcTo wR="127000" hR="127000" stAng="0" swAng="5400000"/>
                <a:lnTo>
                  <a:pt x="127000" y="314920"/>
                </a:lnTo>
                <a:arcTo wR="127000" hR="127000" stAng="5400000" swAng="5400000"/>
                <a:lnTo>
                  <a:pt x="0" y="127000"/>
                </a:lnTo>
                <a:arcTo wR="127000" hR="127000" stAng="10800000" swAng="5400000"/>
                <a:close/>
              </a:path>
            </a:pathLst>
          </a:custGeom>
          <a:solidFill>
            <a:srgbClr val="12A4A0"/>
          </a:solidFill>
          <a:ln/>
        </p:spPr>
        <p:txBody>
          <a:bodyPr wrap="square" lIns="21539" tIns="50800" rIns="21539" bIns="25400" rtlCol="0" anchor="t">
            <a:normAutofit/>
          </a:bodyPr>
          <a:lstStyle/>
          <a:p>
            <a:pPr marL="0" indent="0" algn="ctr">
              <a:lnSpc>
                <a:spcPts val="1680"/>
              </a:lnSpc>
              <a:buNone/>
            </a:pPr>
            <a:r>
              <a:rPr lang="en-US" sz="1200" b="1" dirty="0">
                <a:solidFill>
                  <a:srgbClr val="0B1F3A"/>
                </a:solidFill>
                <a:latin typeface="Arial" pitchFamily="34" charset="0"/>
                <a:ea typeface="Arial" pitchFamily="34" charset="-122"/>
                <a:cs typeface="Arial" pitchFamily="34" charset="-120"/>
              </a:rPr>
              <a:t>Ideate</a:t>
            </a:r>
            <a:endParaRPr lang="en-US" sz="1200" dirty="0"/>
          </a:p>
        </p:txBody>
      </p:sp>
      <p:sp>
        <p:nvSpPr>
          <p:cNvPr id="35" name="Text 27"/>
          <p:cNvSpPr/>
          <p:nvPr/>
        </p:nvSpPr>
        <p:spPr>
          <a:xfrm>
            <a:off x="7219859"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Prototype</a:t>
            </a:r>
            <a:endParaRPr lang="en-US" sz="1200" dirty="0"/>
          </a:p>
        </p:txBody>
      </p:sp>
      <p:sp>
        <p:nvSpPr>
          <p:cNvPr id="36" name="Text 28"/>
          <p:cNvSpPr/>
          <p:nvPr/>
        </p:nvSpPr>
        <p:spPr>
          <a:xfrm>
            <a:off x="9348399"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Test</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
    <p:bg>
      <p:bgPr>
        <a:solidFill>
          <a:srgbClr val="FAF7F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74241"/>
          </a:xfrm>
          <a:prstGeom prst="rect">
            <a:avLst/>
          </a:prstGeom>
          <a:noFill/>
          <a:ln/>
        </p:spPr>
        <p:txBody>
          <a:bodyPr wrap="square" lIns="0" tIns="0" rIns="0" bIns="0" rtlCol="0" anchor="t">
            <a:normAutofit/>
          </a:bodyPr>
          <a:lstStyle/>
          <a:p>
            <a:pPr marL="0" indent="0" algn="l">
              <a:lnSpc>
                <a:spcPts val="1960"/>
              </a:lnSpc>
              <a:buNone/>
            </a:pPr>
            <a:r>
              <a:rPr lang="en-US" sz="1400" b="1" kern="0" spc="150" dirty="0">
                <a:solidFill>
                  <a:srgbClr val="B36B00"/>
                </a:solidFill>
                <a:latin typeface="Arial" pitchFamily="34" charset="0"/>
                <a:ea typeface="Arial" pitchFamily="34" charset="-122"/>
                <a:cs typeface="Arial" pitchFamily="34" charset="-120"/>
              </a:rPr>
              <a:t>IDEATE, THEN CHOOSE THE BET</a:t>
            </a:r>
            <a:endParaRPr lang="en-US" sz="1400" dirty="0"/>
          </a:p>
        </p:txBody>
      </p:sp>
      <p:sp>
        <p:nvSpPr>
          <p:cNvPr id="3" name="Text 1"/>
          <p:cNvSpPr>
            <a:spLocks noGrp="1"/>
          </p:cNvSpPr>
          <p:nvPr>
            <p:ph type="title"/>
          </p:nvPr>
        </p:nvSpPr>
        <p:spPr>
          <a:xfrm>
            <a:off x="812800" y="1137841"/>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0B1F3A"/>
                </a:solidFill>
                <a:latin typeface="Arial" pitchFamily="34" charset="0"/>
                <a:ea typeface="Arial" pitchFamily="34" charset="-122"/>
                <a:cs typeface="Arial" pitchFamily="34" charset="-120"/>
              </a:rPr>
              <a:t>Prioritise by impact and effort</a:t>
            </a:r>
            <a:endParaRPr lang="en-US" sz="3600" dirty="0"/>
          </a:p>
        </p:txBody>
      </p:sp>
      <p:sp>
        <p:nvSpPr>
          <p:cNvPr id="4" name="Text 2"/>
          <p:cNvSpPr/>
          <p:nvPr/>
        </p:nvSpPr>
        <p:spPr>
          <a:xfrm>
            <a:off x="765556" y="1905000"/>
            <a:ext cx="3244088" cy="274241"/>
          </a:xfrm>
          <a:prstGeom prst="rect">
            <a:avLst/>
          </a:prstGeom>
          <a:noFill/>
          <a:ln/>
        </p:spPr>
        <p:txBody>
          <a:bodyPr wrap="square" lIns="0" tIns="0" rIns="0" bIns="0" rtlCol="0" anchor="t">
            <a:normAutofit/>
          </a:bodyPr>
          <a:lstStyle/>
          <a:p>
            <a:pPr marL="0" indent="0" algn="ctr">
              <a:lnSpc>
                <a:spcPts val="1960"/>
              </a:lnSpc>
              <a:buNone/>
            </a:pPr>
            <a:r>
              <a:rPr lang="en-US" sz="1400" b="1" dirty="0">
                <a:solidFill>
                  <a:srgbClr val="3C4C5E"/>
                </a:solidFill>
                <a:latin typeface="Arial" pitchFamily="34" charset="0"/>
                <a:ea typeface="Arial" pitchFamily="34" charset="-122"/>
                <a:cs typeface="Arial" pitchFamily="34" charset="-120"/>
              </a:rPr>
              <a:t>Low effort</a:t>
            </a:r>
            <a:endParaRPr lang="en-US" sz="1400" dirty="0"/>
          </a:p>
        </p:txBody>
      </p:sp>
      <p:sp>
        <p:nvSpPr>
          <p:cNvPr id="5" name="Text 3"/>
          <p:cNvSpPr/>
          <p:nvPr/>
        </p:nvSpPr>
        <p:spPr>
          <a:xfrm>
            <a:off x="3965956" y="1905000"/>
            <a:ext cx="3244088" cy="274241"/>
          </a:xfrm>
          <a:prstGeom prst="rect">
            <a:avLst/>
          </a:prstGeom>
          <a:noFill/>
          <a:ln/>
        </p:spPr>
        <p:txBody>
          <a:bodyPr wrap="square" lIns="0" tIns="0" rIns="0" bIns="0" rtlCol="0" anchor="t">
            <a:normAutofit/>
          </a:bodyPr>
          <a:lstStyle/>
          <a:p>
            <a:pPr marL="0" indent="0" algn="ctr">
              <a:lnSpc>
                <a:spcPts val="1960"/>
              </a:lnSpc>
              <a:buNone/>
            </a:pPr>
            <a:r>
              <a:rPr lang="en-US" sz="1400" b="1" dirty="0">
                <a:solidFill>
                  <a:srgbClr val="3C4C5E"/>
                </a:solidFill>
                <a:latin typeface="Arial" pitchFamily="34" charset="0"/>
                <a:ea typeface="Arial" pitchFamily="34" charset="-122"/>
                <a:cs typeface="Arial" pitchFamily="34" charset="-120"/>
              </a:rPr>
              <a:t>High effort</a:t>
            </a:r>
            <a:endParaRPr lang="en-US" sz="1400" dirty="0"/>
          </a:p>
        </p:txBody>
      </p:sp>
      <p:sp>
        <p:nvSpPr>
          <p:cNvPr id="6" name="Shape 4"/>
          <p:cNvSpPr/>
          <p:nvPr/>
        </p:nvSpPr>
        <p:spPr>
          <a:xfrm>
            <a:off x="812800" y="2209800"/>
            <a:ext cx="3149600" cy="1689100"/>
          </a:xfrm>
          <a:prstGeom prst="roundRect">
            <a:avLst>
              <a:gd name="adj" fmla="val 6015"/>
            </a:avLst>
          </a:prstGeom>
          <a:solidFill>
            <a:srgbClr val="12A4A0"/>
          </a:solidFill>
          <a:ln/>
        </p:spPr>
        <p:txBody>
          <a:bodyPr/>
          <a:lstStyle/>
          <a:p>
            <a:endParaRPr lang="en-US"/>
          </a:p>
        </p:txBody>
      </p:sp>
      <p:sp>
        <p:nvSpPr>
          <p:cNvPr id="7" name="Text 5"/>
          <p:cNvSpPr/>
          <p:nvPr/>
        </p:nvSpPr>
        <p:spPr>
          <a:xfrm>
            <a:off x="990600" y="2577505"/>
            <a:ext cx="2877820" cy="274241"/>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0B1F3A"/>
                </a:solidFill>
                <a:latin typeface="Arial" pitchFamily="34" charset="0"/>
                <a:ea typeface="Arial" pitchFamily="34" charset="-122"/>
                <a:cs typeface="Arial" pitchFamily="34" charset="-120"/>
              </a:rPr>
              <a:t>High impact + low effort</a:t>
            </a:r>
            <a:endParaRPr lang="en-US" sz="1400" dirty="0"/>
          </a:p>
        </p:txBody>
      </p:sp>
      <p:sp>
        <p:nvSpPr>
          <p:cNvPr id="8" name="Text 6"/>
          <p:cNvSpPr/>
          <p:nvPr/>
        </p:nvSpPr>
        <p:spPr>
          <a:xfrm>
            <a:off x="990600" y="2902545"/>
            <a:ext cx="2877820" cy="288230"/>
          </a:xfrm>
          <a:prstGeom prst="rect">
            <a:avLst/>
          </a:prstGeom>
          <a:noFill/>
          <a:ln/>
        </p:spPr>
        <p:txBody>
          <a:bodyPr wrap="square" lIns="0" tIns="0" rIns="0" bIns="0" rtlCol="0" anchor="t">
            <a:normAutofit/>
          </a:bodyPr>
          <a:lstStyle/>
          <a:p>
            <a:pPr marL="0" indent="0" algn="l">
              <a:lnSpc>
                <a:spcPts val="2070"/>
              </a:lnSpc>
              <a:buNone/>
            </a:pPr>
            <a:r>
              <a:rPr lang="en-US" sz="1800" b="1" dirty="0">
                <a:solidFill>
                  <a:srgbClr val="0B1F3A"/>
                </a:solidFill>
                <a:latin typeface="Arial" pitchFamily="34" charset="0"/>
                <a:ea typeface="Arial" pitchFamily="34" charset="-122"/>
                <a:cs typeface="Arial" pitchFamily="34" charset="-120"/>
              </a:rPr>
              <a:t>Explore first</a:t>
            </a:r>
            <a:endParaRPr lang="en-US" sz="1800" dirty="0"/>
          </a:p>
        </p:txBody>
      </p:sp>
      <p:sp>
        <p:nvSpPr>
          <p:cNvPr id="9" name="Text 7"/>
          <p:cNvSpPr/>
          <p:nvPr/>
        </p:nvSpPr>
        <p:spPr>
          <a:xfrm>
            <a:off x="990600" y="3241576"/>
            <a:ext cx="2794000" cy="289520"/>
          </a:xfrm>
          <a:custGeom>
            <a:avLst/>
            <a:gdLst/>
            <a:ahLst/>
            <a:cxnLst/>
            <a:rect l="l" t="t" r="r" b="b"/>
            <a:pathLst>
              <a:path w="2794000" h="289520">
                <a:moveTo>
                  <a:pt x="144760" y="0"/>
                </a:moveTo>
                <a:lnTo>
                  <a:pt x="2649240" y="0"/>
                </a:lnTo>
                <a:arcTo wR="144760" hR="144760" stAng="16200000" swAng="5400000"/>
                <a:lnTo>
                  <a:pt x="2794000" y="144760"/>
                </a:lnTo>
                <a:arcTo wR="144760" hR="144760" stAng="0" swAng="5400000"/>
                <a:lnTo>
                  <a:pt x="144760" y="289520"/>
                </a:lnTo>
                <a:arcTo wR="144760" hR="144760" stAng="5400000" swAng="5400000"/>
                <a:lnTo>
                  <a:pt x="0" y="144760"/>
                </a:lnTo>
                <a:arcTo wR="144760" hR="144760" stAng="10800000" swAng="5400000"/>
                <a:close/>
              </a:path>
            </a:pathLst>
          </a:custGeom>
          <a:solidFill>
            <a:srgbClr val="0B1F3A"/>
          </a:solidFill>
          <a:ln/>
        </p:spPr>
        <p:txBody>
          <a:bodyPr wrap="square" lIns="114300" tIns="38100" rIns="37338" bIns="12700" rtlCol="0" anchor="t">
            <a:normAutofit/>
          </a:bodyPr>
          <a:lstStyle/>
          <a:p>
            <a:pPr marL="0" indent="0" algn="l">
              <a:lnSpc>
                <a:spcPts val="1680"/>
              </a:lnSpc>
              <a:buNone/>
            </a:pPr>
            <a:r>
              <a:rPr lang="en-US" sz="1200" b="1" dirty="0">
                <a:solidFill>
                  <a:srgbClr val="B6E04A"/>
                </a:solidFill>
                <a:latin typeface="Arial" pitchFamily="34" charset="0"/>
                <a:ea typeface="Arial" pitchFamily="34" charset="-122"/>
                <a:cs typeface="Arial" pitchFamily="34" charset="-120"/>
              </a:rPr>
              <a:t>Test first</a:t>
            </a:r>
            <a:endParaRPr lang="en-US" sz="1200" dirty="0"/>
          </a:p>
        </p:txBody>
      </p:sp>
      <p:sp>
        <p:nvSpPr>
          <p:cNvPr id="10" name="Shape 8"/>
          <p:cNvSpPr/>
          <p:nvPr/>
        </p:nvSpPr>
        <p:spPr>
          <a:xfrm>
            <a:off x="4022725" y="2219325"/>
            <a:ext cx="3130550" cy="1670050"/>
          </a:xfrm>
          <a:prstGeom prst="roundRect">
            <a:avLst>
              <a:gd name="adj" fmla="val 5513"/>
            </a:avLst>
          </a:prstGeom>
          <a:solidFill>
            <a:srgbClr val="FFFFFF"/>
          </a:solidFill>
          <a:ln w="19050">
            <a:solidFill>
              <a:srgbClr val="7C5CFC"/>
            </a:solidFill>
            <a:prstDash val="solid"/>
          </a:ln>
        </p:spPr>
        <p:txBody>
          <a:bodyPr/>
          <a:lstStyle/>
          <a:p>
            <a:endParaRPr lang="en-US"/>
          </a:p>
        </p:txBody>
      </p:sp>
      <p:sp>
        <p:nvSpPr>
          <p:cNvPr id="11" name="Text 9"/>
          <p:cNvSpPr/>
          <p:nvPr/>
        </p:nvSpPr>
        <p:spPr>
          <a:xfrm>
            <a:off x="4210050" y="2760365"/>
            <a:ext cx="2838577" cy="274241"/>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0B1F3A"/>
                </a:solidFill>
                <a:latin typeface="Arial" pitchFamily="34" charset="0"/>
                <a:ea typeface="Arial" pitchFamily="34" charset="-122"/>
                <a:cs typeface="Arial" pitchFamily="34" charset="-120"/>
              </a:rPr>
              <a:t>High impact + high effort</a:t>
            </a:r>
            <a:endParaRPr lang="en-US" sz="1400" dirty="0"/>
          </a:p>
        </p:txBody>
      </p:sp>
      <p:sp>
        <p:nvSpPr>
          <p:cNvPr id="12" name="Text 10"/>
          <p:cNvSpPr/>
          <p:nvPr/>
        </p:nvSpPr>
        <p:spPr>
          <a:xfrm>
            <a:off x="4210050" y="3085405"/>
            <a:ext cx="2838577" cy="288230"/>
          </a:xfrm>
          <a:prstGeom prst="rect">
            <a:avLst/>
          </a:prstGeom>
          <a:noFill/>
          <a:ln/>
        </p:spPr>
        <p:txBody>
          <a:bodyPr wrap="square" lIns="0" tIns="0" rIns="0" bIns="0" rtlCol="0" anchor="t">
            <a:normAutofit/>
          </a:bodyPr>
          <a:lstStyle/>
          <a:p>
            <a:pPr marL="0" indent="0" algn="l">
              <a:lnSpc>
                <a:spcPts val="2070"/>
              </a:lnSpc>
              <a:buNone/>
            </a:pPr>
            <a:r>
              <a:rPr lang="en-US" sz="1800" b="1" dirty="0">
                <a:solidFill>
                  <a:srgbClr val="0B1F3A"/>
                </a:solidFill>
                <a:latin typeface="Arial" pitchFamily="34" charset="0"/>
                <a:ea typeface="Arial" pitchFamily="34" charset="-122"/>
                <a:cs typeface="Arial" pitchFamily="34" charset="-120"/>
              </a:rPr>
              <a:t>Break into smaller tests</a:t>
            </a:r>
            <a:endParaRPr lang="en-US" sz="1800" dirty="0"/>
          </a:p>
        </p:txBody>
      </p:sp>
      <p:sp>
        <p:nvSpPr>
          <p:cNvPr id="13" name="Shape 11"/>
          <p:cNvSpPr/>
          <p:nvPr/>
        </p:nvSpPr>
        <p:spPr>
          <a:xfrm>
            <a:off x="812800" y="3949700"/>
            <a:ext cx="3149600" cy="1689100"/>
          </a:xfrm>
          <a:prstGeom prst="roundRect">
            <a:avLst>
              <a:gd name="adj" fmla="val 6015"/>
            </a:avLst>
          </a:prstGeom>
          <a:solidFill>
            <a:srgbClr val="EDE6D8"/>
          </a:solidFill>
          <a:ln/>
        </p:spPr>
        <p:txBody>
          <a:bodyPr/>
          <a:lstStyle/>
          <a:p>
            <a:endParaRPr lang="en-US"/>
          </a:p>
        </p:txBody>
      </p:sp>
      <p:sp>
        <p:nvSpPr>
          <p:cNvPr id="14" name="Text 12"/>
          <p:cNvSpPr/>
          <p:nvPr/>
        </p:nvSpPr>
        <p:spPr>
          <a:xfrm>
            <a:off x="990600" y="4500265"/>
            <a:ext cx="2877820" cy="274241"/>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3C4C5E"/>
                </a:solidFill>
                <a:latin typeface="Arial" pitchFamily="34" charset="0"/>
                <a:ea typeface="Arial" pitchFamily="34" charset="-122"/>
                <a:cs typeface="Arial" pitchFamily="34" charset="-120"/>
              </a:rPr>
              <a:t>Low impact + low effort</a:t>
            </a:r>
            <a:endParaRPr lang="en-US" sz="1400" dirty="0"/>
          </a:p>
        </p:txBody>
      </p:sp>
      <p:sp>
        <p:nvSpPr>
          <p:cNvPr id="15" name="Text 13"/>
          <p:cNvSpPr/>
          <p:nvPr/>
        </p:nvSpPr>
        <p:spPr>
          <a:xfrm>
            <a:off x="990600" y="4825305"/>
            <a:ext cx="2877820" cy="288230"/>
          </a:xfrm>
          <a:prstGeom prst="rect">
            <a:avLst/>
          </a:prstGeom>
          <a:noFill/>
          <a:ln/>
        </p:spPr>
        <p:txBody>
          <a:bodyPr wrap="square" lIns="0" tIns="0" rIns="0" bIns="0" rtlCol="0" anchor="t">
            <a:normAutofit/>
          </a:bodyPr>
          <a:lstStyle/>
          <a:p>
            <a:pPr marL="0" indent="0" algn="l">
              <a:lnSpc>
                <a:spcPts val="2070"/>
              </a:lnSpc>
              <a:buNone/>
            </a:pPr>
            <a:r>
              <a:rPr lang="en-US" sz="1800" b="1" dirty="0">
                <a:solidFill>
                  <a:srgbClr val="0B1F3A"/>
                </a:solidFill>
                <a:latin typeface="Arial" pitchFamily="34" charset="0"/>
                <a:ea typeface="Arial" pitchFamily="34" charset="-122"/>
                <a:cs typeface="Arial" pitchFamily="34" charset="-120"/>
              </a:rPr>
              <a:t>Park for now</a:t>
            </a:r>
            <a:endParaRPr lang="en-US" sz="1800" dirty="0"/>
          </a:p>
        </p:txBody>
      </p:sp>
      <p:sp>
        <p:nvSpPr>
          <p:cNvPr id="16" name="Shape 14"/>
          <p:cNvSpPr/>
          <p:nvPr/>
        </p:nvSpPr>
        <p:spPr>
          <a:xfrm>
            <a:off x="4013200" y="3949700"/>
            <a:ext cx="3149600" cy="1689100"/>
          </a:xfrm>
          <a:prstGeom prst="roundRect">
            <a:avLst>
              <a:gd name="adj" fmla="val 6015"/>
            </a:avLst>
          </a:prstGeom>
          <a:solidFill>
            <a:srgbClr val="EDE6D8"/>
          </a:solidFill>
          <a:ln/>
        </p:spPr>
        <p:txBody>
          <a:bodyPr/>
          <a:lstStyle/>
          <a:p>
            <a:endParaRPr lang="en-US"/>
          </a:p>
        </p:txBody>
      </p:sp>
      <p:sp>
        <p:nvSpPr>
          <p:cNvPr id="17" name="Text 15"/>
          <p:cNvSpPr/>
          <p:nvPr/>
        </p:nvSpPr>
        <p:spPr>
          <a:xfrm>
            <a:off x="4191000" y="4500265"/>
            <a:ext cx="2877820" cy="274241"/>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3C4C5E"/>
                </a:solidFill>
                <a:latin typeface="Arial" pitchFamily="34" charset="0"/>
                <a:ea typeface="Arial" pitchFamily="34" charset="-122"/>
                <a:cs typeface="Arial" pitchFamily="34" charset="-120"/>
              </a:rPr>
              <a:t>Low impact + high effort</a:t>
            </a:r>
            <a:endParaRPr lang="en-US" sz="1400" dirty="0"/>
          </a:p>
        </p:txBody>
      </p:sp>
      <p:sp>
        <p:nvSpPr>
          <p:cNvPr id="18" name="Text 16"/>
          <p:cNvSpPr/>
          <p:nvPr/>
        </p:nvSpPr>
        <p:spPr>
          <a:xfrm>
            <a:off x="4191000" y="4825305"/>
            <a:ext cx="2877820" cy="288230"/>
          </a:xfrm>
          <a:prstGeom prst="rect">
            <a:avLst/>
          </a:prstGeom>
          <a:noFill/>
          <a:ln/>
        </p:spPr>
        <p:txBody>
          <a:bodyPr wrap="square" lIns="0" tIns="0" rIns="0" bIns="0" rtlCol="0" anchor="t">
            <a:normAutofit/>
          </a:bodyPr>
          <a:lstStyle/>
          <a:p>
            <a:pPr marL="0" indent="0" algn="l">
              <a:lnSpc>
                <a:spcPts val="2070"/>
              </a:lnSpc>
              <a:buNone/>
            </a:pPr>
            <a:r>
              <a:rPr lang="en-US" sz="1800" b="1" dirty="0">
                <a:solidFill>
                  <a:srgbClr val="0B1F3A"/>
                </a:solidFill>
                <a:latin typeface="Arial" pitchFamily="34" charset="0"/>
                <a:ea typeface="Arial" pitchFamily="34" charset="-122"/>
                <a:cs typeface="Arial" pitchFamily="34" charset="-120"/>
              </a:rPr>
              <a:t>Deprioritise</a:t>
            </a:r>
            <a:endParaRPr lang="en-US" sz="1800" dirty="0"/>
          </a:p>
        </p:txBody>
      </p:sp>
      <p:sp>
        <p:nvSpPr>
          <p:cNvPr id="19" name="Shape 17"/>
          <p:cNvSpPr/>
          <p:nvPr/>
        </p:nvSpPr>
        <p:spPr>
          <a:xfrm>
            <a:off x="7556500" y="1905000"/>
            <a:ext cx="3822700" cy="863600"/>
          </a:xfrm>
          <a:prstGeom prst="roundRect">
            <a:avLst>
              <a:gd name="adj" fmla="val 11765"/>
            </a:avLst>
          </a:prstGeom>
          <a:solidFill>
            <a:srgbClr val="0B1F3A"/>
          </a:solidFill>
          <a:ln/>
        </p:spPr>
        <p:txBody>
          <a:bodyPr/>
          <a:lstStyle/>
          <a:p>
            <a:endParaRPr lang="en-US"/>
          </a:p>
        </p:txBody>
      </p:sp>
      <p:pic>
        <p:nvPicPr>
          <p:cNvPr id="20" name="Image 0" descr="Warning"/>
          <p:cNvPicPr>
            <a:picLocks noChangeAspect="1"/>
          </p:cNvPicPr>
          <p:nvPr/>
        </p:nvPicPr>
        <p:blipFill>
          <a:blip r:embed="rId3"/>
          <a:srcRect l="-280" r="-280"/>
          <a:stretch/>
        </p:blipFill>
        <p:spPr>
          <a:xfrm>
            <a:off x="7734300" y="2171700"/>
            <a:ext cx="249039" cy="330200"/>
          </a:xfrm>
          <a:prstGeom prst="rect">
            <a:avLst/>
          </a:prstGeom>
        </p:spPr>
      </p:pic>
      <p:sp>
        <p:nvSpPr>
          <p:cNvPr id="21" name="Text 18"/>
          <p:cNvSpPr/>
          <p:nvPr/>
        </p:nvSpPr>
        <p:spPr>
          <a:xfrm>
            <a:off x="8110339" y="2082800"/>
            <a:ext cx="3183793" cy="533400"/>
          </a:xfrm>
          <a:prstGeom prst="rect">
            <a:avLst/>
          </a:prstGeom>
          <a:noFill/>
          <a:ln/>
        </p:spPr>
        <p:txBody>
          <a:bodyPr wrap="square" lIns="0" tIns="0" rIns="0" bIns="0" rtlCol="0" anchor="t">
            <a:normAutofit/>
          </a:bodyPr>
          <a:lstStyle/>
          <a:p>
            <a:pPr marL="0" indent="0" algn="l">
              <a:lnSpc>
                <a:spcPts val="2000"/>
              </a:lnSpc>
              <a:buNone/>
            </a:pPr>
            <a:r>
              <a:rPr lang="en-US" sz="1600" b="1" dirty="0">
                <a:solidFill>
                  <a:srgbClr val="FAF7F2"/>
                </a:solidFill>
                <a:latin typeface="Arial" pitchFamily="34" charset="0"/>
                <a:ea typeface="Arial" pitchFamily="34" charset="-122"/>
                <a:cs typeface="Arial" pitchFamily="34" charset="-120"/>
              </a:rPr>
              <a:t>Also ask: what is the riskiest assumption?</a:t>
            </a:r>
            <a:endParaRPr lang="en-US" sz="1600" dirty="0"/>
          </a:p>
        </p:txBody>
      </p:sp>
      <p:sp>
        <p:nvSpPr>
          <p:cNvPr id="22" name="Shape 19"/>
          <p:cNvSpPr/>
          <p:nvPr/>
        </p:nvSpPr>
        <p:spPr>
          <a:xfrm>
            <a:off x="7556500" y="2921000"/>
            <a:ext cx="3822700" cy="1117600"/>
          </a:xfrm>
          <a:prstGeom prst="roundRect">
            <a:avLst>
              <a:gd name="adj" fmla="val 9091"/>
            </a:avLst>
          </a:prstGeom>
          <a:solidFill>
            <a:srgbClr val="FFFFFF"/>
          </a:solidFill>
          <a:ln/>
        </p:spPr>
        <p:txBody>
          <a:bodyPr/>
          <a:lstStyle/>
          <a:p>
            <a:endParaRPr lang="en-US"/>
          </a:p>
        </p:txBody>
      </p:sp>
      <p:pic>
        <p:nvPicPr>
          <p:cNvPr id="23" name="Image 1" descr="Clock"/>
          <p:cNvPicPr>
            <a:picLocks noChangeAspect="1"/>
          </p:cNvPicPr>
          <p:nvPr/>
        </p:nvPicPr>
        <p:blipFill>
          <a:blip r:embed="rId4"/>
          <a:srcRect t="-271" b="-271"/>
          <a:stretch/>
        </p:blipFill>
        <p:spPr>
          <a:xfrm>
            <a:off x="7734300" y="3314700"/>
            <a:ext cx="183158" cy="330200"/>
          </a:xfrm>
          <a:prstGeom prst="rect">
            <a:avLst/>
          </a:prstGeom>
        </p:spPr>
      </p:pic>
      <p:sp>
        <p:nvSpPr>
          <p:cNvPr id="24" name="Text 20"/>
          <p:cNvSpPr/>
          <p:nvPr/>
        </p:nvSpPr>
        <p:spPr>
          <a:xfrm>
            <a:off x="8044458" y="3098800"/>
            <a:ext cx="3251650" cy="787400"/>
          </a:xfrm>
          <a:prstGeom prst="rect">
            <a:avLst/>
          </a:prstGeom>
          <a:noFill/>
          <a:ln/>
        </p:spPr>
        <p:txBody>
          <a:bodyPr wrap="square" lIns="0" tIns="0" rIns="0" bIns="0" rtlCol="0" anchor="t">
            <a:normAutofit/>
          </a:bodyPr>
          <a:lstStyle/>
          <a:p>
            <a:pPr marL="0" indent="0" algn="l">
              <a:lnSpc>
                <a:spcPts val="2000"/>
              </a:lnSpc>
              <a:buNone/>
            </a:pPr>
            <a:r>
              <a:rPr lang="en-US" sz="1600" b="1" dirty="0">
                <a:solidFill>
                  <a:srgbClr val="0B1F3A"/>
                </a:solidFill>
                <a:latin typeface="Arial" pitchFamily="34" charset="0"/>
                <a:ea typeface="Arial" pitchFamily="34" charset="-122"/>
                <a:cs typeface="Arial" pitchFamily="34" charset="-120"/>
              </a:rPr>
              <a:t>Which idea could you investigate cheaply within 24 hours?</a:t>
            </a:r>
            <a:endParaRPr lang="en-US" sz="1600" dirty="0"/>
          </a:p>
        </p:txBody>
      </p:sp>
      <p:sp>
        <p:nvSpPr>
          <p:cNvPr id="25" name="Text 21"/>
          <p:cNvSpPr/>
          <p:nvPr/>
        </p:nvSpPr>
        <p:spPr>
          <a:xfrm rot="21420000">
            <a:off x="7556500" y="4191595"/>
            <a:ext cx="1206500" cy="552450"/>
          </a:xfrm>
          <a:prstGeom prst="roundRect">
            <a:avLst>
              <a:gd name="adj" fmla="val 9195"/>
            </a:avLst>
          </a:prstGeom>
          <a:solidFill>
            <a:srgbClr val="F5A623"/>
          </a:solidFill>
          <a:ln/>
        </p:spPr>
        <p:txBody>
          <a:bodyPr wrap="square" lIns="86721" tIns="137521" rIns="35921" bIns="112121" rtlCol="0" anchor="t">
            <a:normAutofit/>
          </a:bodyPr>
          <a:lstStyle/>
          <a:p>
            <a:pPr marL="0" indent="0" algn="l">
              <a:lnSpc>
                <a:spcPts val="1960"/>
              </a:lnSpc>
              <a:buNone/>
            </a:pPr>
            <a:r>
              <a:rPr lang="en-US" sz="1400" b="1" dirty="0">
                <a:solidFill>
                  <a:srgbClr val="0B1F3A"/>
                </a:solidFill>
                <a:latin typeface="Arial" pitchFamily="34" charset="0"/>
                <a:ea typeface="Arial" pitchFamily="34" charset="-122"/>
                <a:cs typeface="Arial" pitchFamily="34" charset="-120"/>
              </a:rPr>
              <a:t>Idea A</a:t>
            </a:r>
            <a:endParaRPr lang="en-US" sz="1400" dirty="0"/>
          </a:p>
        </p:txBody>
      </p:sp>
      <p:sp>
        <p:nvSpPr>
          <p:cNvPr id="26" name="Text 22"/>
          <p:cNvSpPr/>
          <p:nvPr/>
        </p:nvSpPr>
        <p:spPr>
          <a:xfrm rot="120000">
            <a:off x="8864600" y="4191595"/>
            <a:ext cx="1206500" cy="552450"/>
          </a:xfrm>
          <a:prstGeom prst="roundRect">
            <a:avLst>
              <a:gd name="adj" fmla="val 9195"/>
            </a:avLst>
          </a:prstGeom>
          <a:solidFill>
            <a:srgbClr val="B6E04A"/>
          </a:solidFill>
          <a:ln/>
        </p:spPr>
        <p:txBody>
          <a:bodyPr wrap="square" lIns="86721" tIns="137521" rIns="35921" bIns="112121" rtlCol="0" anchor="t">
            <a:normAutofit/>
          </a:bodyPr>
          <a:lstStyle/>
          <a:p>
            <a:pPr marL="0" indent="0" algn="l">
              <a:lnSpc>
                <a:spcPts val="1960"/>
              </a:lnSpc>
              <a:buNone/>
            </a:pPr>
            <a:r>
              <a:rPr lang="en-US" sz="1400" b="1" dirty="0">
                <a:solidFill>
                  <a:srgbClr val="0B1F3A"/>
                </a:solidFill>
                <a:latin typeface="Arial" pitchFamily="34" charset="0"/>
                <a:ea typeface="Arial" pitchFamily="34" charset="-122"/>
                <a:cs typeface="Arial" pitchFamily="34" charset="-120"/>
              </a:rPr>
              <a:t>Idea B</a:t>
            </a:r>
            <a:endParaRPr lang="en-US" sz="1400" dirty="0"/>
          </a:p>
        </p:txBody>
      </p:sp>
      <p:sp>
        <p:nvSpPr>
          <p:cNvPr id="27" name="Text 23"/>
          <p:cNvSpPr/>
          <p:nvPr/>
        </p:nvSpPr>
        <p:spPr>
          <a:xfrm rot="21480000">
            <a:off x="10172700" y="4191595"/>
            <a:ext cx="1206500" cy="552450"/>
          </a:xfrm>
          <a:prstGeom prst="roundRect">
            <a:avLst>
              <a:gd name="adj" fmla="val 9195"/>
            </a:avLst>
          </a:prstGeom>
          <a:solidFill>
            <a:srgbClr val="FF6B6B"/>
          </a:solidFill>
          <a:ln/>
        </p:spPr>
        <p:txBody>
          <a:bodyPr wrap="square" lIns="86721" tIns="137521" rIns="35921" bIns="112121" rtlCol="0" anchor="t">
            <a:normAutofit/>
          </a:bodyPr>
          <a:lstStyle/>
          <a:p>
            <a:pPr marL="0" indent="0" algn="l">
              <a:lnSpc>
                <a:spcPts val="1960"/>
              </a:lnSpc>
              <a:buNone/>
            </a:pPr>
            <a:r>
              <a:rPr lang="en-US" sz="1400" b="1" dirty="0">
                <a:solidFill>
                  <a:srgbClr val="0B1F3A"/>
                </a:solidFill>
                <a:latin typeface="Arial" pitchFamily="34" charset="0"/>
                <a:ea typeface="Arial" pitchFamily="34" charset="-122"/>
                <a:cs typeface="Arial" pitchFamily="34" charset="-120"/>
              </a:rPr>
              <a:t>Idea C</a:t>
            </a:r>
            <a:endParaRPr lang="en-US" sz="1400" dirty="0"/>
          </a:p>
        </p:txBody>
      </p:sp>
      <p:sp>
        <p:nvSpPr>
          <p:cNvPr id="28" name="Text 24"/>
          <p:cNvSpPr/>
          <p:nvPr/>
        </p:nvSpPr>
        <p:spPr>
          <a:xfrm>
            <a:off x="7556500" y="4897041"/>
            <a:ext cx="3937381"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C4C5E"/>
                </a:solidFill>
                <a:latin typeface="Arial" pitchFamily="34" charset="0"/>
                <a:ea typeface="Arial" pitchFamily="34" charset="-122"/>
                <a:cs typeface="Arial" pitchFamily="34" charset="-120"/>
              </a:rPr>
              <a:t>Place your sticky notes on the matrix.</a:t>
            </a:r>
            <a:endParaRPr lang="en-US" sz="1400" dirty="0"/>
          </a:p>
        </p:txBody>
      </p:sp>
      <p:sp>
        <p:nvSpPr>
          <p:cNvPr id="29" name="Text 25"/>
          <p:cNvSpPr/>
          <p:nvPr/>
        </p:nvSpPr>
        <p:spPr>
          <a:xfrm>
            <a:off x="834340" y="6187480"/>
            <a:ext cx="2009160"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Empathise</a:t>
            </a:r>
            <a:endParaRPr lang="en-US" sz="1200" dirty="0"/>
          </a:p>
        </p:txBody>
      </p:sp>
      <p:sp>
        <p:nvSpPr>
          <p:cNvPr id="30" name="Text 26"/>
          <p:cNvSpPr/>
          <p:nvPr/>
        </p:nvSpPr>
        <p:spPr>
          <a:xfrm>
            <a:off x="2941241" y="6136680"/>
            <a:ext cx="2052340" cy="314920"/>
          </a:xfrm>
          <a:custGeom>
            <a:avLst/>
            <a:gdLst/>
            <a:ahLst/>
            <a:cxnLst/>
            <a:rect l="l" t="t" r="r" b="b"/>
            <a:pathLst>
              <a:path w="2052340" h="314920">
                <a:moveTo>
                  <a:pt x="127000" y="0"/>
                </a:moveTo>
                <a:lnTo>
                  <a:pt x="1925340" y="0"/>
                </a:lnTo>
                <a:arcTo wR="127000" hR="127000" stAng="16200000" swAng="5400000"/>
                <a:lnTo>
                  <a:pt x="2052340" y="187920"/>
                </a:lnTo>
                <a:arcTo wR="127000" hR="127000" stAng="0" swAng="5400000"/>
                <a:lnTo>
                  <a:pt x="127000" y="314920"/>
                </a:lnTo>
                <a:arcTo wR="127000" hR="127000" stAng="5400000" swAng="5400000"/>
                <a:lnTo>
                  <a:pt x="0" y="127000"/>
                </a:lnTo>
                <a:arcTo wR="127000" hR="127000" stAng="10800000" swAng="5400000"/>
                <a:close/>
              </a:path>
            </a:pathLst>
          </a:custGeom>
          <a:solidFill>
            <a:srgbClr val="12A4A0"/>
          </a:solidFill>
          <a:ln/>
        </p:spPr>
        <p:txBody>
          <a:bodyPr wrap="square" lIns="21539" tIns="50800" rIns="21539" bIns="25400" rtlCol="0" anchor="t">
            <a:normAutofit/>
          </a:bodyPr>
          <a:lstStyle/>
          <a:p>
            <a:pPr marL="0" indent="0" algn="ctr">
              <a:lnSpc>
                <a:spcPts val="1680"/>
              </a:lnSpc>
              <a:buNone/>
            </a:pPr>
            <a:r>
              <a:rPr lang="en-US" sz="1200" b="1" dirty="0">
                <a:solidFill>
                  <a:srgbClr val="0B1F3A"/>
                </a:solidFill>
                <a:latin typeface="Arial" pitchFamily="34" charset="0"/>
                <a:ea typeface="Arial" pitchFamily="34" charset="-122"/>
                <a:cs typeface="Arial" pitchFamily="34" charset="-120"/>
              </a:rPr>
              <a:t>Define</a:t>
            </a:r>
            <a:endParaRPr lang="en-US" sz="1200" dirty="0"/>
          </a:p>
        </p:txBody>
      </p:sp>
      <p:sp>
        <p:nvSpPr>
          <p:cNvPr id="31" name="Text 27"/>
          <p:cNvSpPr/>
          <p:nvPr/>
        </p:nvSpPr>
        <p:spPr>
          <a:xfrm>
            <a:off x="5069780" y="6136680"/>
            <a:ext cx="2052340" cy="314920"/>
          </a:xfrm>
          <a:custGeom>
            <a:avLst/>
            <a:gdLst/>
            <a:ahLst/>
            <a:cxnLst/>
            <a:rect l="l" t="t" r="r" b="b"/>
            <a:pathLst>
              <a:path w="2052340" h="314920">
                <a:moveTo>
                  <a:pt x="127000" y="0"/>
                </a:moveTo>
                <a:lnTo>
                  <a:pt x="1925340" y="0"/>
                </a:lnTo>
                <a:arcTo wR="127000" hR="127000" stAng="16200000" swAng="5400000"/>
                <a:lnTo>
                  <a:pt x="2052340" y="187920"/>
                </a:lnTo>
                <a:arcTo wR="127000" hR="127000" stAng="0" swAng="5400000"/>
                <a:lnTo>
                  <a:pt x="127000" y="314920"/>
                </a:lnTo>
                <a:arcTo wR="127000" hR="127000" stAng="5400000" swAng="5400000"/>
                <a:lnTo>
                  <a:pt x="0" y="127000"/>
                </a:lnTo>
                <a:arcTo wR="127000" hR="127000" stAng="10800000" swAng="5400000"/>
                <a:close/>
              </a:path>
            </a:pathLst>
          </a:custGeom>
          <a:solidFill>
            <a:srgbClr val="12A4A0"/>
          </a:solidFill>
          <a:ln/>
        </p:spPr>
        <p:txBody>
          <a:bodyPr wrap="square" lIns="21539" tIns="50800" rIns="21539" bIns="25400" rtlCol="0" anchor="t">
            <a:normAutofit/>
          </a:bodyPr>
          <a:lstStyle/>
          <a:p>
            <a:pPr marL="0" indent="0" algn="ctr">
              <a:lnSpc>
                <a:spcPts val="1680"/>
              </a:lnSpc>
              <a:buNone/>
            </a:pPr>
            <a:r>
              <a:rPr lang="en-US" sz="1200" b="1" dirty="0">
                <a:solidFill>
                  <a:srgbClr val="0B1F3A"/>
                </a:solidFill>
                <a:latin typeface="Arial" pitchFamily="34" charset="0"/>
                <a:ea typeface="Arial" pitchFamily="34" charset="-122"/>
                <a:cs typeface="Arial" pitchFamily="34" charset="-120"/>
              </a:rPr>
              <a:t>Ideate</a:t>
            </a:r>
            <a:endParaRPr lang="en-US" sz="1200" dirty="0"/>
          </a:p>
        </p:txBody>
      </p:sp>
      <p:sp>
        <p:nvSpPr>
          <p:cNvPr id="32" name="Text 28"/>
          <p:cNvSpPr/>
          <p:nvPr/>
        </p:nvSpPr>
        <p:spPr>
          <a:xfrm>
            <a:off x="7219859"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Prototype</a:t>
            </a:r>
            <a:endParaRPr lang="en-US" sz="1200" dirty="0"/>
          </a:p>
        </p:txBody>
      </p:sp>
      <p:sp>
        <p:nvSpPr>
          <p:cNvPr id="33" name="Text 29"/>
          <p:cNvSpPr/>
          <p:nvPr/>
        </p:nvSpPr>
        <p:spPr>
          <a:xfrm>
            <a:off x="9348399"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Test</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1">
    <p:bg>
      <p:bgPr>
        <a:solidFill>
          <a:srgbClr val="FAF7F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74241"/>
          </a:xfrm>
          <a:prstGeom prst="rect">
            <a:avLst/>
          </a:prstGeom>
          <a:noFill/>
          <a:ln/>
        </p:spPr>
        <p:txBody>
          <a:bodyPr wrap="square" lIns="0" tIns="0" rIns="0" bIns="0" rtlCol="0" anchor="t">
            <a:normAutofit/>
          </a:bodyPr>
          <a:lstStyle/>
          <a:p>
            <a:pPr marL="0" indent="0" algn="l">
              <a:lnSpc>
                <a:spcPts val="1960"/>
              </a:lnSpc>
              <a:buNone/>
            </a:pPr>
            <a:r>
              <a:rPr lang="en-US" sz="1400" b="1" kern="0" spc="150" dirty="0">
                <a:solidFill>
                  <a:srgbClr val="4F7A0B"/>
                </a:solidFill>
                <a:latin typeface="Arial" pitchFamily="34" charset="0"/>
                <a:ea typeface="Arial" pitchFamily="34" charset="-122"/>
                <a:cs typeface="Arial" pitchFamily="34" charset="-120"/>
              </a:rPr>
              <a:t>TEST: DESIGN THE EXPERIMENT</a:t>
            </a:r>
            <a:endParaRPr lang="en-US" sz="1400" dirty="0"/>
          </a:p>
        </p:txBody>
      </p:sp>
      <p:sp>
        <p:nvSpPr>
          <p:cNvPr id="3" name="Text 1"/>
          <p:cNvSpPr>
            <a:spLocks noGrp="1"/>
          </p:cNvSpPr>
          <p:nvPr>
            <p:ph type="title"/>
          </p:nvPr>
        </p:nvSpPr>
        <p:spPr>
          <a:xfrm>
            <a:off x="812800" y="1137841"/>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0B1F3A"/>
                </a:solidFill>
                <a:latin typeface="Arial" pitchFamily="34" charset="0"/>
                <a:ea typeface="Arial" pitchFamily="34" charset="-122"/>
                <a:cs typeface="Arial" pitchFamily="34" charset="-120"/>
              </a:rPr>
              <a:t>Validation is a learning loop</a:t>
            </a:r>
            <a:endParaRPr lang="en-US" sz="3600" dirty="0"/>
          </a:p>
        </p:txBody>
      </p:sp>
      <p:sp>
        <p:nvSpPr>
          <p:cNvPr id="4" name="Shape 2"/>
          <p:cNvSpPr/>
          <p:nvPr/>
        </p:nvSpPr>
        <p:spPr>
          <a:xfrm>
            <a:off x="812800" y="1905000"/>
            <a:ext cx="2286000" cy="2032000"/>
          </a:xfrm>
          <a:prstGeom prst="roundRect">
            <a:avLst>
              <a:gd name="adj" fmla="val 5000"/>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5" name="Shape 3"/>
          <p:cNvSpPr/>
          <p:nvPr/>
        </p:nvSpPr>
        <p:spPr>
          <a:xfrm>
            <a:off x="812800" y="1905000"/>
            <a:ext cx="2286000" cy="2032000"/>
          </a:xfrm>
          <a:custGeom>
            <a:avLst/>
            <a:gdLst/>
            <a:ahLst/>
            <a:cxnLst/>
            <a:rect l="l" t="t" r="r" b="b"/>
            <a:pathLst>
              <a:path w="2286000" h="2032000">
                <a:moveTo>
                  <a:pt x="0" y="101600"/>
                </a:moveTo>
                <a:lnTo>
                  <a:pt x="0" y="101600"/>
                </a:lnTo>
                <a:arcTo wR="101600" hR="101600" stAng="10800000" swAng="5400000"/>
                <a:lnTo>
                  <a:pt x="2184400" y="0"/>
                </a:lnTo>
                <a:arcTo wR="101600" hR="101600" stAng="16200000" swAng="5400000"/>
                <a:lnTo>
                  <a:pt x="2286000" y="101600"/>
                </a:lnTo>
                <a:arcTo wR="101600" hR="38100" stAng="0" swAng="-5400000"/>
                <a:lnTo>
                  <a:pt x="101600" y="63500"/>
                </a:lnTo>
                <a:arcTo wR="101600" hR="38100" stAng="16200000" swAng="-5400000"/>
                <a:close/>
              </a:path>
            </a:pathLst>
          </a:custGeom>
          <a:solidFill>
            <a:srgbClr val="F5A623"/>
          </a:solidFill>
          <a:ln/>
        </p:spPr>
        <p:txBody>
          <a:bodyPr/>
          <a:lstStyle/>
          <a:p>
            <a:endParaRPr lang="en-US"/>
          </a:p>
        </p:txBody>
      </p:sp>
      <p:pic>
        <p:nvPicPr>
          <p:cNvPr id="6" name="Image 0" descr="Warning"/>
          <p:cNvPicPr>
            <a:picLocks noChangeAspect="1"/>
          </p:cNvPicPr>
          <p:nvPr/>
        </p:nvPicPr>
        <p:blipFill>
          <a:blip r:embed="rId3"/>
          <a:srcRect/>
          <a:stretch/>
        </p:blipFill>
        <p:spPr>
          <a:xfrm>
            <a:off x="990600" y="2171700"/>
            <a:ext cx="355600" cy="355600"/>
          </a:xfrm>
          <a:prstGeom prst="rect">
            <a:avLst/>
          </a:prstGeom>
        </p:spPr>
      </p:pic>
      <p:sp>
        <p:nvSpPr>
          <p:cNvPr id="7" name="Text 4"/>
          <p:cNvSpPr/>
          <p:nvPr/>
        </p:nvSpPr>
        <p:spPr>
          <a:xfrm>
            <a:off x="990600" y="2616200"/>
            <a:ext cx="1988312"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0B1F3A"/>
                </a:solidFill>
                <a:latin typeface="Arial" pitchFamily="34" charset="0"/>
                <a:ea typeface="Arial" pitchFamily="34" charset="-122"/>
                <a:cs typeface="Arial" pitchFamily="34" charset="-120"/>
              </a:rPr>
              <a:t>Assumption</a:t>
            </a:r>
            <a:endParaRPr lang="en-US" sz="1600" dirty="0"/>
          </a:p>
        </p:txBody>
      </p:sp>
      <p:sp>
        <p:nvSpPr>
          <p:cNvPr id="8" name="Text 5"/>
          <p:cNvSpPr/>
          <p:nvPr/>
        </p:nvSpPr>
        <p:spPr>
          <a:xfrm>
            <a:off x="990600" y="2948880"/>
            <a:ext cx="1988312" cy="469900"/>
          </a:xfrm>
          <a:prstGeom prst="rect">
            <a:avLst/>
          </a:prstGeom>
          <a:noFill/>
          <a:ln/>
        </p:spPr>
        <p:txBody>
          <a:bodyPr wrap="square" lIns="0" tIns="0" rIns="0" bIns="0" rtlCol="0" anchor="t">
            <a:normAutofit/>
          </a:bodyPr>
          <a:lstStyle/>
          <a:p>
            <a:pPr marL="0" indent="0" algn="l">
              <a:lnSpc>
                <a:spcPts val="1750"/>
              </a:lnSpc>
              <a:buNone/>
            </a:pPr>
            <a:r>
              <a:rPr lang="en-US" sz="1400" dirty="0">
                <a:solidFill>
                  <a:srgbClr val="3C4C5E"/>
                </a:solidFill>
                <a:latin typeface="Arial" pitchFamily="34" charset="0"/>
                <a:ea typeface="Arial" pitchFamily="34" charset="-122"/>
                <a:cs typeface="Arial" pitchFamily="34" charset="-120"/>
              </a:rPr>
              <a:t>What do we believe but not yet know?</a:t>
            </a:r>
            <a:endParaRPr lang="en-US" sz="1400" dirty="0"/>
          </a:p>
        </p:txBody>
      </p:sp>
      <p:pic>
        <p:nvPicPr>
          <p:cNvPr id="9" name="Image 1" descr="arrow-right"/>
          <p:cNvPicPr>
            <a:picLocks noChangeAspect="1"/>
          </p:cNvPicPr>
          <p:nvPr/>
        </p:nvPicPr>
        <p:blipFill>
          <a:blip r:embed="rId4"/>
          <a:srcRect/>
          <a:stretch/>
        </p:blipFill>
        <p:spPr>
          <a:xfrm>
            <a:off x="3175000" y="2806700"/>
            <a:ext cx="317500" cy="228600"/>
          </a:xfrm>
          <a:prstGeom prst="rect">
            <a:avLst/>
          </a:prstGeom>
        </p:spPr>
      </p:pic>
      <p:sp>
        <p:nvSpPr>
          <p:cNvPr id="10" name="Shape 6"/>
          <p:cNvSpPr/>
          <p:nvPr/>
        </p:nvSpPr>
        <p:spPr>
          <a:xfrm>
            <a:off x="3568700" y="1905000"/>
            <a:ext cx="2286000" cy="2032000"/>
          </a:xfrm>
          <a:prstGeom prst="roundRect">
            <a:avLst>
              <a:gd name="adj" fmla="val 5000"/>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11" name="Shape 7"/>
          <p:cNvSpPr/>
          <p:nvPr/>
        </p:nvSpPr>
        <p:spPr>
          <a:xfrm>
            <a:off x="3568700" y="1905000"/>
            <a:ext cx="2286000" cy="2032000"/>
          </a:xfrm>
          <a:custGeom>
            <a:avLst/>
            <a:gdLst/>
            <a:ahLst/>
            <a:cxnLst/>
            <a:rect l="l" t="t" r="r" b="b"/>
            <a:pathLst>
              <a:path w="2286000" h="2032000">
                <a:moveTo>
                  <a:pt x="0" y="101600"/>
                </a:moveTo>
                <a:lnTo>
                  <a:pt x="0" y="101600"/>
                </a:lnTo>
                <a:arcTo wR="101600" hR="101600" stAng="10800000" swAng="5400000"/>
                <a:lnTo>
                  <a:pt x="2184400" y="0"/>
                </a:lnTo>
                <a:arcTo wR="101600" hR="101600" stAng="16200000" swAng="5400000"/>
                <a:lnTo>
                  <a:pt x="2286000" y="101600"/>
                </a:lnTo>
                <a:arcTo wR="101600" hR="38100" stAng="0" swAng="-5400000"/>
                <a:lnTo>
                  <a:pt x="101600" y="63500"/>
                </a:lnTo>
                <a:arcTo wR="101600" hR="38100" stAng="16200000" swAng="-5400000"/>
                <a:close/>
              </a:path>
            </a:pathLst>
          </a:custGeom>
          <a:solidFill>
            <a:srgbClr val="7C5CFC"/>
          </a:solidFill>
          <a:ln/>
        </p:spPr>
        <p:txBody>
          <a:bodyPr/>
          <a:lstStyle/>
          <a:p>
            <a:endParaRPr lang="en-US"/>
          </a:p>
        </p:txBody>
      </p:sp>
      <p:pic>
        <p:nvPicPr>
          <p:cNvPr id="12" name="Image 2" descr="Tool"/>
          <p:cNvPicPr>
            <a:picLocks noChangeAspect="1"/>
          </p:cNvPicPr>
          <p:nvPr/>
        </p:nvPicPr>
        <p:blipFill>
          <a:blip r:embed="rId5"/>
          <a:srcRect/>
          <a:stretch/>
        </p:blipFill>
        <p:spPr>
          <a:xfrm>
            <a:off x="3746500" y="2171700"/>
            <a:ext cx="355600" cy="355600"/>
          </a:xfrm>
          <a:prstGeom prst="rect">
            <a:avLst/>
          </a:prstGeom>
        </p:spPr>
      </p:pic>
      <p:sp>
        <p:nvSpPr>
          <p:cNvPr id="13" name="Text 8"/>
          <p:cNvSpPr/>
          <p:nvPr/>
        </p:nvSpPr>
        <p:spPr>
          <a:xfrm>
            <a:off x="3746500" y="2616200"/>
            <a:ext cx="1988312"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0B1F3A"/>
                </a:solidFill>
                <a:latin typeface="Arial" pitchFamily="34" charset="0"/>
                <a:ea typeface="Arial" pitchFamily="34" charset="-122"/>
                <a:cs typeface="Arial" pitchFamily="34" charset="-120"/>
              </a:rPr>
              <a:t>Experiment</a:t>
            </a:r>
            <a:endParaRPr lang="en-US" sz="1600" dirty="0"/>
          </a:p>
        </p:txBody>
      </p:sp>
      <p:sp>
        <p:nvSpPr>
          <p:cNvPr id="14" name="Text 9"/>
          <p:cNvSpPr/>
          <p:nvPr/>
        </p:nvSpPr>
        <p:spPr>
          <a:xfrm>
            <a:off x="3746500" y="2948880"/>
            <a:ext cx="1988312" cy="469900"/>
          </a:xfrm>
          <a:prstGeom prst="rect">
            <a:avLst/>
          </a:prstGeom>
          <a:noFill/>
          <a:ln/>
        </p:spPr>
        <p:txBody>
          <a:bodyPr wrap="square" lIns="0" tIns="0" rIns="0" bIns="0" rtlCol="0" anchor="t">
            <a:normAutofit/>
          </a:bodyPr>
          <a:lstStyle/>
          <a:p>
            <a:pPr marL="0" indent="0" algn="l">
              <a:lnSpc>
                <a:spcPts val="1750"/>
              </a:lnSpc>
              <a:buNone/>
            </a:pPr>
            <a:r>
              <a:rPr lang="en-US" sz="1400" dirty="0">
                <a:solidFill>
                  <a:srgbClr val="3C4C5E"/>
                </a:solidFill>
                <a:latin typeface="Arial" pitchFamily="34" charset="0"/>
                <a:ea typeface="Arial" pitchFamily="34" charset="-122"/>
                <a:cs typeface="Arial" pitchFamily="34" charset="-120"/>
              </a:rPr>
              <a:t>What is the smallest useful test?</a:t>
            </a:r>
            <a:endParaRPr lang="en-US" sz="1400" dirty="0"/>
          </a:p>
        </p:txBody>
      </p:sp>
      <p:pic>
        <p:nvPicPr>
          <p:cNvPr id="15" name="Image 3" descr="arrow-right"/>
          <p:cNvPicPr>
            <a:picLocks noChangeAspect="1"/>
          </p:cNvPicPr>
          <p:nvPr/>
        </p:nvPicPr>
        <p:blipFill>
          <a:blip r:embed="rId4"/>
          <a:srcRect/>
          <a:stretch/>
        </p:blipFill>
        <p:spPr>
          <a:xfrm>
            <a:off x="5930900" y="2806700"/>
            <a:ext cx="317500" cy="228600"/>
          </a:xfrm>
          <a:prstGeom prst="rect">
            <a:avLst/>
          </a:prstGeom>
        </p:spPr>
      </p:pic>
      <p:sp>
        <p:nvSpPr>
          <p:cNvPr id="16" name="Shape 10"/>
          <p:cNvSpPr/>
          <p:nvPr/>
        </p:nvSpPr>
        <p:spPr>
          <a:xfrm>
            <a:off x="6324600" y="1905000"/>
            <a:ext cx="2286000" cy="2032000"/>
          </a:xfrm>
          <a:prstGeom prst="roundRect">
            <a:avLst>
              <a:gd name="adj" fmla="val 5000"/>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17" name="Shape 11"/>
          <p:cNvSpPr/>
          <p:nvPr/>
        </p:nvSpPr>
        <p:spPr>
          <a:xfrm>
            <a:off x="6324600" y="1905000"/>
            <a:ext cx="2286000" cy="2032000"/>
          </a:xfrm>
          <a:custGeom>
            <a:avLst/>
            <a:gdLst/>
            <a:ahLst/>
            <a:cxnLst/>
            <a:rect l="l" t="t" r="r" b="b"/>
            <a:pathLst>
              <a:path w="2286000" h="2032000">
                <a:moveTo>
                  <a:pt x="0" y="101600"/>
                </a:moveTo>
                <a:lnTo>
                  <a:pt x="0" y="101600"/>
                </a:lnTo>
                <a:arcTo wR="101600" hR="101600" stAng="10800000" swAng="5400000"/>
                <a:lnTo>
                  <a:pt x="2184400" y="0"/>
                </a:lnTo>
                <a:arcTo wR="101600" hR="101600" stAng="16200000" swAng="5400000"/>
                <a:lnTo>
                  <a:pt x="2286000" y="101600"/>
                </a:lnTo>
                <a:arcTo wR="101600" hR="38100" stAng="0" swAng="-5400000"/>
                <a:lnTo>
                  <a:pt x="101600" y="63500"/>
                </a:lnTo>
                <a:arcTo wR="101600" hR="38100" stAng="16200000" swAng="-5400000"/>
                <a:close/>
              </a:path>
            </a:pathLst>
          </a:custGeom>
          <a:solidFill>
            <a:srgbClr val="12A4A0"/>
          </a:solidFill>
          <a:ln/>
        </p:spPr>
        <p:txBody>
          <a:bodyPr/>
          <a:lstStyle/>
          <a:p>
            <a:endParaRPr lang="en-US"/>
          </a:p>
        </p:txBody>
      </p:sp>
      <p:pic>
        <p:nvPicPr>
          <p:cNvPr id="18" name="Image 4" descr="Chart"/>
          <p:cNvPicPr>
            <a:picLocks noChangeAspect="1"/>
          </p:cNvPicPr>
          <p:nvPr/>
        </p:nvPicPr>
        <p:blipFill>
          <a:blip r:embed="rId6"/>
          <a:srcRect/>
          <a:stretch/>
        </p:blipFill>
        <p:spPr>
          <a:xfrm>
            <a:off x="6502400" y="2171700"/>
            <a:ext cx="355600" cy="355600"/>
          </a:xfrm>
          <a:prstGeom prst="rect">
            <a:avLst/>
          </a:prstGeom>
        </p:spPr>
      </p:pic>
      <p:sp>
        <p:nvSpPr>
          <p:cNvPr id="19" name="Text 12"/>
          <p:cNvSpPr/>
          <p:nvPr/>
        </p:nvSpPr>
        <p:spPr>
          <a:xfrm>
            <a:off x="6502400" y="2616200"/>
            <a:ext cx="1988312"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0B1F3A"/>
                </a:solidFill>
                <a:latin typeface="Arial" pitchFamily="34" charset="0"/>
                <a:ea typeface="Arial" pitchFamily="34" charset="-122"/>
                <a:cs typeface="Arial" pitchFamily="34" charset="-120"/>
              </a:rPr>
              <a:t>Evidence</a:t>
            </a:r>
            <a:endParaRPr lang="en-US" sz="1600" dirty="0"/>
          </a:p>
        </p:txBody>
      </p:sp>
      <p:sp>
        <p:nvSpPr>
          <p:cNvPr id="20" name="Text 13"/>
          <p:cNvSpPr/>
          <p:nvPr/>
        </p:nvSpPr>
        <p:spPr>
          <a:xfrm>
            <a:off x="6502400" y="2948880"/>
            <a:ext cx="1988312" cy="469900"/>
          </a:xfrm>
          <a:prstGeom prst="rect">
            <a:avLst/>
          </a:prstGeom>
          <a:noFill/>
          <a:ln/>
        </p:spPr>
        <p:txBody>
          <a:bodyPr wrap="square" lIns="0" tIns="0" rIns="0" bIns="0" rtlCol="0" anchor="t">
            <a:normAutofit/>
          </a:bodyPr>
          <a:lstStyle/>
          <a:p>
            <a:pPr marL="0" indent="0" algn="l">
              <a:lnSpc>
                <a:spcPts val="1750"/>
              </a:lnSpc>
              <a:buNone/>
            </a:pPr>
            <a:r>
              <a:rPr lang="en-US" sz="1400" dirty="0">
                <a:solidFill>
                  <a:srgbClr val="3C4C5E"/>
                </a:solidFill>
                <a:latin typeface="Arial" pitchFamily="34" charset="0"/>
                <a:ea typeface="Arial" pitchFamily="34" charset="-122"/>
                <a:cs typeface="Arial" pitchFamily="34" charset="-120"/>
              </a:rPr>
              <a:t>What did we observe or measure?</a:t>
            </a:r>
            <a:endParaRPr lang="en-US" sz="1400" dirty="0"/>
          </a:p>
        </p:txBody>
      </p:sp>
      <p:pic>
        <p:nvPicPr>
          <p:cNvPr id="21" name="Image 5" descr="arrow-right"/>
          <p:cNvPicPr>
            <a:picLocks noChangeAspect="1"/>
          </p:cNvPicPr>
          <p:nvPr/>
        </p:nvPicPr>
        <p:blipFill>
          <a:blip r:embed="rId4"/>
          <a:srcRect/>
          <a:stretch/>
        </p:blipFill>
        <p:spPr>
          <a:xfrm>
            <a:off x="8686800" y="2806700"/>
            <a:ext cx="317500" cy="228600"/>
          </a:xfrm>
          <a:prstGeom prst="rect">
            <a:avLst/>
          </a:prstGeom>
        </p:spPr>
      </p:pic>
      <p:sp>
        <p:nvSpPr>
          <p:cNvPr id="22" name="Shape 14"/>
          <p:cNvSpPr/>
          <p:nvPr/>
        </p:nvSpPr>
        <p:spPr>
          <a:xfrm>
            <a:off x="9080500" y="1905000"/>
            <a:ext cx="2286000" cy="2032000"/>
          </a:xfrm>
          <a:prstGeom prst="roundRect">
            <a:avLst>
              <a:gd name="adj" fmla="val 5000"/>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23" name="Shape 15"/>
          <p:cNvSpPr/>
          <p:nvPr/>
        </p:nvSpPr>
        <p:spPr>
          <a:xfrm>
            <a:off x="9080500" y="1905000"/>
            <a:ext cx="2286000" cy="2032000"/>
          </a:xfrm>
          <a:custGeom>
            <a:avLst/>
            <a:gdLst/>
            <a:ahLst/>
            <a:cxnLst/>
            <a:rect l="l" t="t" r="r" b="b"/>
            <a:pathLst>
              <a:path w="2286000" h="2032000">
                <a:moveTo>
                  <a:pt x="0" y="101600"/>
                </a:moveTo>
                <a:lnTo>
                  <a:pt x="0" y="101600"/>
                </a:lnTo>
                <a:arcTo wR="101600" hR="101600" stAng="10800000" swAng="5400000"/>
                <a:lnTo>
                  <a:pt x="2184400" y="0"/>
                </a:lnTo>
                <a:arcTo wR="101600" hR="101600" stAng="16200000" swAng="5400000"/>
                <a:lnTo>
                  <a:pt x="2286000" y="101600"/>
                </a:lnTo>
                <a:arcTo wR="101600" hR="38100" stAng="0" swAng="-5400000"/>
                <a:lnTo>
                  <a:pt x="101600" y="63500"/>
                </a:lnTo>
                <a:arcTo wR="101600" hR="38100" stAng="16200000" swAng="-5400000"/>
                <a:close/>
              </a:path>
            </a:pathLst>
          </a:custGeom>
          <a:solidFill>
            <a:srgbClr val="B6E04A"/>
          </a:solidFill>
          <a:ln/>
        </p:spPr>
        <p:txBody>
          <a:bodyPr/>
          <a:lstStyle/>
          <a:p>
            <a:endParaRPr lang="en-US"/>
          </a:p>
        </p:txBody>
      </p:sp>
      <p:pic>
        <p:nvPicPr>
          <p:cNvPr id="24" name="Image 6" descr="CheckCircle"/>
          <p:cNvPicPr>
            <a:picLocks noChangeAspect="1"/>
          </p:cNvPicPr>
          <p:nvPr/>
        </p:nvPicPr>
        <p:blipFill>
          <a:blip r:embed="rId7"/>
          <a:srcRect/>
          <a:stretch/>
        </p:blipFill>
        <p:spPr>
          <a:xfrm>
            <a:off x="9258300" y="2171700"/>
            <a:ext cx="355600" cy="355600"/>
          </a:xfrm>
          <a:prstGeom prst="rect">
            <a:avLst/>
          </a:prstGeom>
        </p:spPr>
      </p:pic>
      <p:sp>
        <p:nvSpPr>
          <p:cNvPr id="25" name="Text 16"/>
          <p:cNvSpPr/>
          <p:nvPr/>
        </p:nvSpPr>
        <p:spPr>
          <a:xfrm>
            <a:off x="9258300" y="2616200"/>
            <a:ext cx="1988312"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0B1F3A"/>
                </a:solidFill>
                <a:latin typeface="Arial" pitchFamily="34" charset="0"/>
                <a:ea typeface="Arial" pitchFamily="34" charset="-122"/>
                <a:cs typeface="Arial" pitchFamily="34" charset="-120"/>
              </a:rPr>
              <a:t>Decision</a:t>
            </a:r>
            <a:endParaRPr lang="en-US" sz="1600" dirty="0"/>
          </a:p>
        </p:txBody>
      </p:sp>
      <p:sp>
        <p:nvSpPr>
          <p:cNvPr id="26" name="Text 17"/>
          <p:cNvSpPr/>
          <p:nvPr/>
        </p:nvSpPr>
        <p:spPr>
          <a:xfrm>
            <a:off x="9258300" y="2948880"/>
            <a:ext cx="1988312" cy="692150"/>
          </a:xfrm>
          <a:prstGeom prst="rect">
            <a:avLst/>
          </a:prstGeom>
          <a:noFill/>
          <a:ln/>
        </p:spPr>
        <p:txBody>
          <a:bodyPr wrap="square" lIns="0" tIns="0" rIns="0" bIns="0" rtlCol="0" anchor="t">
            <a:normAutofit/>
          </a:bodyPr>
          <a:lstStyle/>
          <a:p>
            <a:pPr marL="0" indent="0" algn="l">
              <a:lnSpc>
                <a:spcPts val="1750"/>
              </a:lnSpc>
              <a:buNone/>
            </a:pPr>
            <a:r>
              <a:rPr lang="en-US" sz="1400" dirty="0">
                <a:solidFill>
                  <a:srgbClr val="3C4C5E"/>
                </a:solidFill>
                <a:latin typeface="Arial" pitchFamily="34" charset="0"/>
                <a:ea typeface="Arial" pitchFamily="34" charset="-122"/>
                <a:cs typeface="Arial" pitchFamily="34" charset="-120"/>
              </a:rPr>
              <a:t>Continue, change, investigate further or stop.</a:t>
            </a:r>
            <a:endParaRPr lang="en-US" sz="1400" dirty="0"/>
          </a:p>
        </p:txBody>
      </p:sp>
      <p:pic>
        <p:nvPicPr>
          <p:cNvPr id="27" name="Image 7" descr="Arrow looping from Decision back to Assumption"/>
          <p:cNvPicPr>
            <a:picLocks noChangeAspect="1"/>
          </p:cNvPicPr>
          <p:nvPr/>
        </p:nvPicPr>
        <p:blipFill>
          <a:blip r:embed="rId8"/>
          <a:srcRect t="-31" b="-31"/>
          <a:stretch/>
        </p:blipFill>
        <p:spPr>
          <a:xfrm>
            <a:off x="812800" y="3937000"/>
            <a:ext cx="10566400" cy="635000"/>
          </a:xfrm>
          <a:prstGeom prst="rect">
            <a:avLst/>
          </a:prstGeom>
        </p:spPr>
      </p:pic>
      <p:sp>
        <p:nvSpPr>
          <p:cNvPr id="28" name="Text 18"/>
          <p:cNvSpPr/>
          <p:nvPr/>
        </p:nvSpPr>
        <p:spPr>
          <a:xfrm>
            <a:off x="3556000" y="4241800"/>
            <a:ext cx="5334000" cy="299641"/>
          </a:xfrm>
          <a:prstGeom prst="rect">
            <a:avLst/>
          </a:prstGeom>
          <a:solidFill>
            <a:srgbClr val="FAF7F2"/>
          </a:solidFill>
          <a:ln/>
        </p:spPr>
        <p:txBody>
          <a:bodyPr wrap="square" lIns="0" tIns="25400" rIns="0" bIns="0" rtlCol="0" anchor="t">
            <a:normAutofit/>
          </a:bodyPr>
          <a:lstStyle/>
          <a:p>
            <a:pPr marL="0" indent="0" algn="ctr">
              <a:lnSpc>
                <a:spcPts val="1960"/>
              </a:lnSpc>
              <a:buNone/>
            </a:pPr>
            <a:r>
              <a:rPr lang="en-US" sz="1400" b="1" dirty="0">
                <a:solidFill>
                  <a:srgbClr val="0B1F3A"/>
                </a:solidFill>
                <a:latin typeface="Arial" pitchFamily="34" charset="0"/>
                <a:ea typeface="Arial" pitchFamily="34" charset="-122"/>
                <a:cs typeface="Arial" pitchFamily="34" charset="-120"/>
              </a:rPr>
              <a:t>Then iterate with what you learned</a:t>
            </a:r>
            <a:endParaRPr lang="en-US" sz="1400" dirty="0"/>
          </a:p>
        </p:txBody>
      </p:sp>
      <p:sp>
        <p:nvSpPr>
          <p:cNvPr id="29" name="Shape 19"/>
          <p:cNvSpPr/>
          <p:nvPr/>
        </p:nvSpPr>
        <p:spPr>
          <a:xfrm>
            <a:off x="812800" y="4927600"/>
            <a:ext cx="10566400" cy="609600"/>
          </a:xfrm>
          <a:prstGeom prst="roundRect">
            <a:avLst>
              <a:gd name="adj" fmla="val 16667"/>
            </a:avLst>
          </a:prstGeom>
          <a:solidFill>
            <a:srgbClr val="0B1F3A"/>
          </a:solidFill>
          <a:ln/>
        </p:spPr>
        <p:txBody>
          <a:bodyPr/>
          <a:lstStyle/>
          <a:p>
            <a:endParaRPr lang="en-US"/>
          </a:p>
        </p:txBody>
      </p:sp>
      <p:pic>
        <p:nvPicPr>
          <p:cNvPr id="30" name="Image 8" descr="Search"/>
          <p:cNvPicPr>
            <a:picLocks noChangeAspect="1"/>
          </p:cNvPicPr>
          <p:nvPr/>
        </p:nvPicPr>
        <p:blipFill>
          <a:blip r:embed="rId9"/>
          <a:srcRect/>
          <a:stretch/>
        </p:blipFill>
        <p:spPr>
          <a:xfrm>
            <a:off x="1016000" y="5080000"/>
            <a:ext cx="304800" cy="304800"/>
          </a:xfrm>
          <a:prstGeom prst="rect">
            <a:avLst/>
          </a:prstGeom>
        </p:spPr>
      </p:pic>
      <p:sp>
        <p:nvSpPr>
          <p:cNvPr id="31" name="Text 20"/>
          <p:cNvSpPr/>
          <p:nvPr/>
        </p:nvSpPr>
        <p:spPr>
          <a:xfrm>
            <a:off x="1447800" y="5113338"/>
            <a:ext cx="9931400" cy="263525"/>
          </a:xfrm>
          <a:prstGeom prst="rect">
            <a:avLst/>
          </a:prstGeom>
          <a:noFill/>
          <a:ln/>
        </p:spPr>
        <p:txBody>
          <a:bodyPr wrap="square" lIns="0" tIns="0" rIns="0" bIns="0" rtlCol="0" anchor="t">
            <a:normAutofit/>
          </a:bodyPr>
          <a:lstStyle/>
          <a:p>
            <a:pPr marL="0" indent="0" algn="l">
              <a:lnSpc>
                <a:spcPts val="1875"/>
              </a:lnSpc>
              <a:buNone/>
            </a:pPr>
            <a:r>
              <a:rPr lang="en-US" sz="1500" b="1" dirty="0">
                <a:solidFill>
                  <a:srgbClr val="FAF7F2"/>
                </a:solidFill>
                <a:latin typeface="Arial" pitchFamily="34" charset="0"/>
                <a:ea typeface="Arial" pitchFamily="34" charset="-122"/>
                <a:cs typeface="Arial" pitchFamily="34" charset="-120"/>
              </a:rPr>
              <a:t>“Do you like our app?” or watching someone complete a real task: which is stronger evidence?</a:t>
            </a:r>
            <a:endParaRPr lang="en-US" sz="1500" dirty="0"/>
          </a:p>
        </p:txBody>
      </p:sp>
      <p:sp>
        <p:nvSpPr>
          <p:cNvPr id="32" name="Text 21"/>
          <p:cNvSpPr/>
          <p:nvPr/>
        </p:nvSpPr>
        <p:spPr>
          <a:xfrm>
            <a:off x="834340" y="6187480"/>
            <a:ext cx="2009160"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Empathise</a:t>
            </a:r>
            <a:endParaRPr lang="en-US" sz="1200" dirty="0"/>
          </a:p>
        </p:txBody>
      </p:sp>
      <p:sp>
        <p:nvSpPr>
          <p:cNvPr id="33" name="Text 22"/>
          <p:cNvSpPr/>
          <p:nvPr/>
        </p:nvSpPr>
        <p:spPr>
          <a:xfrm>
            <a:off x="2962780"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Define</a:t>
            </a:r>
            <a:endParaRPr lang="en-US" sz="1200" dirty="0"/>
          </a:p>
        </p:txBody>
      </p:sp>
      <p:sp>
        <p:nvSpPr>
          <p:cNvPr id="34" name="Text 23"/>
          <p:cNvSpPr/>
          <p:nvPr/>
        </p:nvSpPr>
        <p:spPr>
          <a:xfrm>
            <a:off x="5091319"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Ideate</a:t>
            </a:r>
            <a:endParaRPr lang="en-US" sz="1200" dirty="0"/>
          </a:p>
        </p:txBody>
      </p:sp>
      <p:sp>
        <p:nvSpPr>
          <p:cNvPr id="35" name="Text 24"/>
          <p:cNvSpPr/>
          <p:nvPr/>
        </p:nvSpPr>
        <p:spPr>
          <a:xfrm>
            <a:off x="7219859"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Prototype</a:t>
            </a:r>
            <a:endParaRPr lang="en-US" sz="1200" dirty="0"/>
          </a:p>
        </p:txBody>
      </p:sp>
      <p:sp>
        <p:nvSpPr>
          <p:cNvPr id="36" name="Text 25"/>
          <p:cNvSpPr/>
          <p:nvPr/>
        </p:nvSpPr>
        <p:spPr>
          <a:xfrm>
            <a:off x="9326860" y="6136680"/>
            <a:ext cx="2052340" cy="314920"/>
          </a:xfrm>
          <a:custGeom>
            <a:avLst/>
            <a:gdLst/>
            <a:ahLst/>
            <a:cxnLst/>
            <a:rect l="l" t="t" r="r" b="b"/>
            <a:pathLst>
              <a:path w="2052340" h="314920">
                <a:moveTo>
                  <a:pt x="127000" y="0"/>
                </a:moveTo>
                <a:lnTo>
                  <a:pt x="1925340" y="0"/>
                </a:lnTo>
                <a:arcTo wR="127000" hR="127000" stAng="16200000" swAng="5400000"/>
                <a:lnTo>
                  <a:pt x="2052340" y="187920"/>
                </a:lnTo>
                <a:arcTo wR="127000" hR="127000" stAng="0" swAng="5400000"/>
                <a:lnTo>
                  <a:pt x="127000" y="314920"/>
                </a:lnTo>
                <a:arcTo wR="127000" hR="127000" stAng="5400000" swAng="5400000"/>
                <a:lnTo>
                  <a:pt x="0" y="127000"/>
                </a:lnTo>
                <a:arcTo wR="127000" hR="127000" stAng="10800000" swAng="5400000"/>
                <a:close/>
              </a:path>
            </a:pathLst>
          </a:custGeom>
          <a:solidFill>
            <a:srgbClr val="12A4A0"/>
          </a:solidFill>
          <a:ln/>
        </p:spPr>
        <p:txBody>
          <a:bodyPr wrap="square" lIns="21539" tIns="50800" rIns="21539" bIns="25400" rtlCol="0" anchor="t">
            <a:normAutofit/>
          </a:bodyPr>
          <a:lstStyle/>
          <a:p>
            <a:pPr marL="0" indent="0" algn="ctr">
              <a:lnSpc>
                <a:spcPts val="1680"/>
              </a:lnSpc>
              <a:buNone/>
            </a:pPr>
            <a:r>
              <a:rPr lang="en-US" sz="1200" b="1" dirty="0">
                <a:solidFill>
                  <a:srgbClr val="0B1F3A"/>
                </a:solidFill>
                <a:latin typeface="Arial" pitchFamily="34" charset="0"/>
                <a:ea typeface="Arial" pitchFamily="34" charset="-122"/>
                <a:cs typeface="Arial" pitchFamily="34" charset="-120"/>
              </a:rPr>
              <a:t>Test</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2">
    <p:bg>
      <p:bgPr>
        <a:solidFill>
          <a:srgbClr val="FAF7F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74241"/>
          </a:xfrm>
          <a:prstGeom prst="rect">
            <a:avLst/>
          </a:prstGeom>
          <a:noFill/>
          <a:ln/>
        </p:spPr>
        <p:txBody>
          <a:bodyPr wrap="square" lIns="0" tIns="0" rIns="0" bIns="0" rtlCol="0" anchor="t">
            <a:normAutofit/>
          </a:bodyPr>
          <a:lstStyle/>
          <a:p>
            <a:pPr marL="0" indent="0" algn="l">
              <a:lnSpc>
                <a:spcPts val="1960"/>
              </a:lnSpc>
              <a:buNone/>
            </a:pPr>
            <a:r>
              <a:rPr lang="en-US" sz="1400" b="1" kern="0" spc="150" dirty="0">
                <a:solidFill>
                  <a:srgbClr val="5B3FD6"/>
                </a:solidFill>
                <a:latin typeface="Arial" pitchFamily="34" charset="0"/>
                <a:ea typeface="Arial" pitchFamily="34" charset="-122"/>
                <a:cs typeface="Arial" pitchFamily="34" charset="-120"/>
              </a:rPr>
              <a:t>DEFINE</a:t>
            </a:r>
            <a:endParaRPr lang="en-US" sz="1400" dirty="0"/>
          </a:p>
        </p:txBody>
      </p:sp>
      <p:sp>
        <p:nvSpPr>
          <p:cNvPr id="3" name="Text 1"/>
          <p:cNvSpPr>
            <a:spLocks noGrp="1"/>
          </p:cNvSpPr>
          <p:nvPr>
            <p:ph type="title"/>
          </p:nvPr>
        </p:nvSpPr>
        <p:spPr>
          <a:xfrm>
            <a:off x="812800" y="1137841"/>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0B1F3A"/>
                </a:solidFill>
                <a:latin typeface="Arial" pitchFamily="34" charset="0"/>
                <a:ea typeface="Arial" pitchFamily="34" charset="-122"/>
                <a:cs typeface="Arial" pitchFamily="34" charset="-120"/>
              </a:rPr>
              <a:t>Three kinds of assumptions to test</a:t>
            </a:r>
            <a:endParaRPr lang="en-US" sz="3600" dirty="0"/>
          </a:p>
        </p:txBody>
      </p:sp>
      <p:sp>
        <p:nvSpPr>
          <p:cNvPr id="4" name="Shape 2"/>
          <p:cNvSpPr/>
          <p:nvPr/>
        </p:nvSpPr>
        <p:spPr>
          <a:xfrm>
            <a:off x="812800" y="1894681"/>
            <a:ext cx="3403600" cy="2506861"/>
          </a:xfrm>
          <a:prstGeom prst="roundRect">
            <a:avLst>
              <a:gd name="adj" fmla="val 4053"/>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5" name="Shape 3"/>
          <p:cNvSpPr/>
          <p:nvPr/>
        </p:nvSpPr>
        <p:spPr>
          <a:xfrm>
            <a:off x="812800" y="1894681"/>
            <a:ext cx="3403600" cy="2506861"/>
          </a:xfrm>
          <a:custGeom>
            <a:avLst/>
            <a:gdLst/>
            <a:ahLst/>
            <a:cxnLst/>
            <a:rect l="l" t="t" r="r" b="b"/>
            <a:pathLst>
              <a:path w="3403600" h="2506861">
                <a:moveTo>
                  <a:pt x="0" y="101600"/>
                </a:moveTo>
                <a:lnTo>
                  <a:pt x="0" y="101600"/>
                </a:lnTo>
                <a:arcTo wR="101600" hR="101600" stAng="10800000" swAng="5400000"/>
                <a:lnTo>
                  <a:pt x="3302000" y="0"/>
                </a:lnTo>
                <a:arcTo wR="101600" hR="101600" stAng="16200000" swAng="5400000"/>
                <a:lnTo>
                  <a:pt x="3403600" y="101600"/>
                </a:lnTo>
                <a:arcTo wR="101600" hR="38100" stAng="0" swAng="-5400000"/>
                <a:lnTo>
                  <a:pt x="101600" y="63500"/>
                </a:lnTo>
                <a:arcTo wR="101600" hR="38100" stAng="16200000" swAng="-5400000"/>
                <a:close/>
              </a:path>
            </a:pathLst>
          </a:custGeom>
          <a:solidFill>
            <a:srgbClr val="12A4A0"/>
          </a:solidFill>
          <a:ln/>
        </p:spPr>
        <p:txBody>
          <a:bodyPr/>
          <a:lstStyle/>
          <a:p>
            <a:endParaRPr lang="en-US"/>
          </a:p>
        </p:txBody>
      </p:sp>
      <p:pic>
        <p:nvPicPr>
          <p:cNvPr id="6" name="Image 0" descr="Users"/>
          <p:cNvPicPr>
            <a:picLocks noChangeAspect="1"/>
          </p:cNvPicPr>
          <p:nvPr/>
        </p:nvPicPr>
        <p:blipFill>
          <a:blip r:embed="rId3"/>
          <a:srcRect/>
          <a:stretch/>
        </p:blipFill>
        <p:spPr>
          <a:xfrm>
            <a:off x="1041400" y="2186781"/>
            <a:ext cx="406400" cy="406400"/>
          </a:xfrm>
          <a:prstGeom prst="rect">
            <a:avLst/>
          </a:prstGeom>
        </p:spPr>
      </p:pic>
      <p:sp>
        <p:nvSpPr>
          <p:cNvPr id="7" name="Text 4"/>
          <p:cNvSpPr/>
          <p:nvPr/>
        </p:nvSpPr>
        <p:spPr>
          <a:xfrm>
            <a:off x="1041400" y="2694781"/>
            <a:ext cx="3034792"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0B1F3A"/>
                </a:solidFill>
                <a:latin typeface="Arial" pitchFamily="34" charset="0"/>
                <a:ea typeface="Arial" pitchFamily="34" charset="-122"/>
                <a:cs typeface="Arial" pitchFamily="34" charset="-120"/>
              </a:rPr>
              <a:t>Desirability</a:t>
            </a:r>
            <a:endParaRPr lang="en-US" sz="2000" dirty="0"/>
          </a:p>
        </p:txBody>
      </p:sp>
      <p:sp>
        <p:nvSpPr>
          <p:cNvPr id="8" name="Text 5"/>
          <p:cNvSpPr/>
          <p:nvPr/>
        </p:nvSpPr>
        <p:spPr>
          <a:xfrm>
            <a:off x="1041400" y="3101181"/>
            <a:ext cx="3034792" cy="533400"/>
          </a:xfrm>
          <a:prstGeom prst="rect">
            <a:avLst/>
          </a:prstGeom>
          <a:noFill/>
          <a:ln/>
        </p:spPr>
        <p:txBody>
          <a:bodyPr wrap="square" lIns="0" tIns="0" rIns="0" bIns="0" rtlCol="0" anchor="t">
            <a:normAutofit/>
          </a:bodyPr>
          <a:lstStyle/>
          <a:p>
            <a:pPr marL="0" indent="0" algn="l">
              <a:lnSpc>
                <a:spcPts val="2000"/>
              </a:lnSpc>
              <a:buNone/>
            </a:pPr>
            <a:r>
              <a:rPr lang="en-US" sz="1600" b="1" dirty="0">
                <a:solidFill>
                  <a:srgbClr val="0B1F3A"/>
                </a:solidFill>
                <a:latin typeface="Arial" pitchFamily="34" charset="0"/>
                <a:ea typeface="Arial" pitchFamily="34" charset="-122"/>
                <a:cs typeface="Arial" pitchFamily="34" charset="-120"/>
              </a:rPr>
              <a:t>Is the problem important to users?</a:t>
            </a:r>
            <a:endParaRPr lang="en-US" sz="1600" dirty="0"/>
          </a:p>
        </p:txBody>
      </p:sp>
      <p:sp>
        <p:nvSpPr>
          <p:cNvPr id="9" name="Text 6"/>
          <p:cNvSpPr/>
          <p:nvPr/>
        </p:nvSpPr>
        <p:spPr>
          <a:xfrm>
            <a:off x="1041400" y="3710781"/>
            <a:ext cx="3034792" cy="487561"/>
          </a:xfrm>
          <a:prstGeom prst="rect">
            <a:avLst/>
          </a:prstGeom>
          <a:noFill/>
          <a:ln/>
        </p:spPr>
        <p:txBody>
          <a:bodyPr wrap="square" lIns="0" tIns="0" rIns="0" bIns="0" rtlCol="0" anchor="t">
            <a:normAutofit/>
          </a:bodyPr>
          <a:lstStyle/>
          <a:p>
            <a:pPr marL="0" indent="0" algn="l">
              <a:lnSpc>
                <a:spcPts val="1820"/>
              </a:lnSpc>
              <a:buNone/>
            </a:pPr>
            <a:r>
              <a:rPr lang="en-US" sz="1400" dirty="0">
                <a:solidFill>
                  <a:srgbClr val="3C4C5E"/>
                </a:solidFill>
                <a:latin typeface="Arial" pitchFamily="34" charset="0"/>
                <a:ea typeface="Arial" pitchFamily="34" charset="-122"/>
                <a:cs typeface="Arial" pitchFamily="34" charset="-120"/>
              </a:rPr>
              <a:t>Test: can a user complete the intended task?</a:t>
            </a:r>
            <a:endParaRPr lang="en-US" sz="1400" dirty="0"/>
          </a:p>
        </p:txBody>
      </p:sp>
      <p:sp>
        <p:nvSpPr>
          <p:cNvPr id="10" name="Shape 7"/>
          <p:cNvSpPr/>
          <p:nvPr/>
        </p:nvSpPr>
        <p:spPr>
          <a:xfrm>
            <a:off x="4394200" y="1894681"/>
            <a:ext cx="3403600" cy="2506861"/>
          </a:xfrm>
          <a:prstGeom prst="roundRect">
            <a:avLst>
              <a:gd name="adj" fmla="val 4053"/>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11" name="Shape 8"/>
          <p:cNvSpPr/>
          <p:nvPr/>
        </p:nvSpPr>
        <p:spPr>
          <a:xfrm>
            <a:off x="4394200" y="1894681"/>
            <a:ext cx="3403600" cy="2506861"/>
          </a:xfrm>
          <a:custGeom>
            <a:avLst/>
            <a:gdLst/>
            <a:ahLst/>
            <a:cxnLst/>
            <a:rect l="l" t="t" r="r" b="b"/>
            <a:pathLst>
              <a:path w="3403600" h="2506861">
                <a:moveTo>
                  <a:pt x="0" y="101600"/>
                </a:moveTo>
                <a:lnTo>
                  <a:pt x="0" y="101600"/>
                </a:lnTo>
                <a:arcTo wR="101600" hR="101600" stAng="10800000" swAng="5400000"/>
                <a:lnTo>
                  <a:pt x="3302000" y="0"/>
                </a:lnTo>
                <a:arcTo wR="101600" hR="101600" stAng="16200000" swAng="5400000"/>
                <a:lnTo>
                  <a:pt x="3403600" y="101600"/>
                </a:lnTo>
                <a:arcTo wR="101600" hR="38100" stAng="0" swAng="-5400000"/>
                <a:lnTo>
                  <a:pt x="101600" y="63500"/>
                </a:lnTo>
                <a:arcTo wR="101600" hR="38100" stAng="16200000" swAng="-5400000"/>
                <a:close/>
              </a:path>
            </a:pathLst>
          </a:custGeom>
          <a:solidFill>
            <a:srgbClr val="7C5CFC"/>
          </a:solidFill>
          <a:ln/>
        </p:spPr>
        <p:txBody>
          <a:bodyPr/>
          <a:lstStyle/>
          <a:p>
            <a:endParaRPr lang="en-US"/>
          </a:p>
        </p:txBody>
      </p:sp>
      <p:pic>
        <p:nvPicPr>
          <p:cNvPr id="12" name="Image 1" descr="Tool"/>
          <p:cNvPicPr>
            <a:picLocks noChangeAspect="1"/>
          </p:cNvPicPr>
          <p:nvPr/>
        </p:nvPicPr>
        <p:blipFill>
          <a:blip r:embed="rId4"/>
          <a:srcRect/>
          <a:stretch/>
        </p:blipFill>
        <p:spPr>
          <a:xfrm>
            <a:off x="4622800" y="2186781"/>
            <a:ext cx="406400" cy="406400"/>
          </a:xfrm>
          <a:prstGeom prst="rect">
            <a:avLst/>
          </a:prstGeom>
        </p:spPr>
      </p:pic>
      <p:sp>
        <p:nvSpPr>
          <p:cNvPr id="13" name="Text 9"/>
          <p:cNvSpPr/>
          <p:nvPr/>
        </p:nvSpPr>
        <p:spPr>
          <a:xfrm>
            <a:off x="4622800" y="2694781"/>
            <a:ext cx="3034792"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0B1F3A"/>
                </a:solidFill>
                <a:latin typeface="Arial" pitchFamily="34" charset="0"/>
                <a:ea typeface="Arial" pitchFamily="34" charset="-122"/>
                <a:cs typeface="Arial" pitchFamily="34" charset="-120"/>
              </a:rPr>
              <a:t>Feasibility</a:t>
            </a:r>
            <a:endParaRPr lang="en-US" sz="2000" dirty="0"/>
          </a:p>
        </p:txBody>
      </p:sp>
      <p:sp>
        <p:nvSpPr>
          <p:cNvPr id="14" name="Text 10"/>
          <p:cNvSpPr/>
          <p:nvPr/>
        </p:nvSpPr>
        <p:spPr>
          <a:xfrm>
            <a:off x="4622800" y="3101181"/>
            <a:ext cx="3034792" cy="533400"/>
          </a:xfrm>
          <a:prstGeom prst="rect">
            <a:avLst/>
          </a:prstGeom>
          <a:noFill/>
          <a:ln/>
        </p:spPr>
        <p:txBody>
          <a:bodyPr wrap="square" lIns="0" tIns="0" rIns="0" bIns="0" rtlCol="0" anchor="t">
            <a:normAutofit/>
          </a:bodyPr>
          <a:lstStyle/>
          <a:p>
            <a:pPr marL="0" indent="0" algn="l">
              <a:lnSpc>
                <a:spcPts val="2000"/>
              </a:lnSpc>
              <a:buNone/>
            </a:pPr>
            <a:r>
              <a:rPr lang="en-US" sz="1600" b="1" dirty="0">
                <a:solidFill>
                  <a:srgbClr val="0B1F3A"/>
                </a:solidFill>
                <a:latin typeface="Arial" pitchFamily="34" charset="0"/>
                <a:ea typeface="Arial" pitchFamily="34" charset="-122"/>
                <a:cs typeface="Arial" pitchFamily="34" charset="-120"/>
              </a:rPr>
              <a:t>Can the solution work reliably?</a:t>
            </a:r>
            <a:endParaRPr lang="en-US" sz="1600" dirty="0"/>
          </a:p>
        </p:txBody>
      </p:sp>
      <p:sp>
        <p:nvSpPr>
          <p:cNvPr id="15" name="Text 11"/>
          <p:cNvSpPr/>
          <p:nvPr/>
        </p:nvSpPr>
        <p:spPr>
          <a:xfrm>
            <a:off x="4622800" y="3710781"/>
            <a:ext cx="3034792" cy="487561"/>
          </a:xfrm>
          <a:prstGeom prst="rect">
            <a:avLst/>
          </a:prstGeom>
          <a:noFill/>
          <a:ln/>
        </p:spPr>
        <p:txBody>
          <a:bodyPr wrap="square" lIns="0" tIns="0" rIns="0" bIns="0" rtlCol="0" anchor="t">
            <a:normAutofit/>
          </a:bodyPr>
          <a:lstStyle/>
          <a:p>
            <a:pPr marL="0" indent="0" algn="l">
              <a:lnSpc>
                <a:spcPts val="1820"/>
              </a:lnSpc>
              <a:buNone/>
            </a:pPr>
            <a:r>
              <a:rPr lang="en-US" sz="1400" dirty="0">
                <a:solidFill>
                  <a:srgbClr val="3C4C5E"/>
                </a:solidFill>
                <a:latin typeface="Arial" pitchFamily="34" charset="0"/>
                <a:ea typeface="Arial" pitchFamily="34" charset="-122"/>
                <a:cs typeface="Arial" pitchFamily="34" charset="-120"/>
              </a:rPr>
              <a:t>Test: does a sensor give repeatable readings under defined conditions?</a:t>
            </a:r>
            <a:endParaRPr lang="en-US" sz="1400" dirty="0"/>
          </a:p>
        </p:txBody>
      </p:sp>
      <p:sp>
        <p:nvSpPr>
          <p:cNvPr id="16" name="Shape 12"/>
          <p:cNvSpPr/>
          <p:nvPr/>
        </p:nvSpPr>
        <p:spPr>
          <a:xfrm>
            <a:off x="7975600" y="1894681"/>
            <a:ext cx="3403600" cy="2506861"/>
          </a:xfrm>
          <a:prstGeom prst="roundRect">
            <a:avLst>
              <a:gd name="adj" fmla="val 4053"/>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17" name="Shape 13"/>
          <p:cNvSpPr/>
          <p:nvPr/>
        </p:nvSpPr>
        <p:spPr>
          <a:xfrm>
            <a:off x="7975600" y="1894681"/>
            <a:ext cx="3403600" cy="2506861"/>
          </a:xfrm>
          <a:custGeom>
            <a:avLst/>
            <a:gdLst/>
            <a:ahLst/>
            <a:cxnLst/>
            <a:rect l="l" t="t" r="r" b="b"/>
            <a:pathLst>
              <a:path w="3403600" h="2506861">
                <a:moveTo>
                  <a:pt x="0" y="101600"/>
                </a:moveTo>
                <a:lnTo>
                  <a:pt x="0" y="101600"/>
                </a:lnTo>
                <a:arcTo wR="101600" hR="101600" stAng="10800000" swAng="5400000"/>
                <a:lnTo>
                  <a:pt x="3302000" y="0"/>
                </a:lnTo>
                <a:arcTo wR="101600" hR="101600" stAng="16200000" swAng="5400000"/>
                <a:lnTo>
                  <a:pt x="3403600" y="101600"/>
                </a:lnTo>
                <a:arcTo wR="101600" hR="38100" stAng="0" swAng="-5400000"/>
                <a:lnTo>
                  <a:pt x="101600" y="63500"/>
                </a:lnTo>
                <a:arcTo wR="101600" hR="38100" stAng="16200000" swAng="-5400000"/>
                <a:close/>
              </a:path>
            </a:pathLst>
          </a:custGeom>
          <a:solidFill>
            <a:srgbClr val="F5A623"/>
          </a:solidFill>
          <a:ln/>
        </p:spPr>
        <p:txBody>
          <a:bodyPr/>
          <a:lstStyle/>
          <a:p>
            <a:endParaRPr lang="en-US"/>
          </a:p>
        </p:txBody>
      </p:sp>
      <p:pic>
        <p:nvPicPr>
          <p:cNvPr id="18" name="Image 2" descr="Chart"/>
          <p:cNvPicPr>
            <a:picLocks noChangeAspect="1"/>
          </p:cNvPicPr>
          <p:nvPr/>
        </p:nvPicPr>
        <p:blipFill>
          <a:blip r:embed="rId5"/>
          <a:srcRect/>
          <a:stretch/>
        </p:blipFill>
        <p:spPr>
          <a:xfrm>
            <a:off x="8204200" y="2186781"/>
            <a:ext cx="406400" cy="406400"/>
          </a:xfrm>
          <a:prstGeom prst="rect">
            <a:avLst/>
          </a:prstGeom>
        </p:spPr>
      </p:pic>
      <p:sp>
        <p:nvSpPr>
          <p:cNvPr id="19" name="Text 14"/>
          <p:cNvSpPr/>
          <p:nvPr/>
        </p:nvSpPr>
        <p:spPr>
          <a:xfrm>
            <a:off x="8204200" y="2694781"/>
            <a:ext cx="3034792"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0B1F3A"/>
                </a:solidFill>
                <a:latin typeface="Arial" pitchFamily="34" charset="0"/>
                <a:ea typeface="Arial" pitchFamily="34" charset="-122"/>
                <a:cs typeface="Arial" pitchFamily="34" charset="-120"/>
              </a:rPr>
              <a:t>Viability</a:t>
            </a:r>
            <a:endParaRPr lang="en-US" sz="2000" dirty="0"/>
          </a:p>
        </p:txBody>
      </p:sp>
      <p:sp>
        <p:nvSpPr>
          <p:cNvPr id="20" name="Text 15"/>
          <p:cNvSpPr/>
          <p:nvPr/>
        </p:nvSpPr>
        <p:spPr>
          <a:xfrm>
            <a:off x="8204200" y="3101181"/>
            <a:ext cx="3034792" cy="533400"/>
          </a:xfrm>
          <a:prstGeom prst="rect">
            <a:avLst/>
          </a:prstGeom>
          <a:noFill/>
          <a:ln/>
        </p:spPr>
        <p:txBody>
          <a:bodyPr wrap="square" lIns="0" tIns="0" rIns="0" bIns="0" rtlCol="0" anchor="t">
            <a:normAutofit/>
          </a:bodyPr>
          <a:lstStyle/>
          <a:p>
            <a:pPr marL="0" indent="0" algn="l">
              <a:lnSpc>
                <a:spcPts val="2000"/>
              </a:lnSpc>
              <a:buNone/>
            </a:pPr>
            <a:r>
              <a:rPr lang="en-US" sz="1600" b="1" dirty="0">
                <a:solidFill>
                  <a:srgbClr val="0B1F3A"/>
                </a:solidFill>
                <a:latin typeface="Arial" pitchFamily="34" charset="0"/>
                <a:ea typeface="Arial" pitchFamily="34" charset="-122"/>
                <a:cs typeface="Arial" pitchFamily="34" charset="-120"/>
              </a:rPr>
              <a:t>Can it be delivered and sustained?</a:t>
            </a:r>
            <a:endParaRPr lang="en-US" sz="1600" dirty="0"/>
          </a:p>
        </p:txBody>
      </p:sp>
      <p:sp>
        <p:nvSpPr>
          <p:cNvPr id="21" name="Text 16"/>
          <p:cNvSpPr/>
          <p:nvPr/>
        </p:nvSpPr>
        <p:spPr>
          <a:xfrm>
            <a:off x="8204200" y="3710781"/>
            <a:ext cx="3034792" cy="487561"/>
          </a:xfrm>
          <a:prstGeom prst="rect">
            <a:avLst/>
          </a:prstGeom>
          <a:noFill/>
          <a:ln/>
        </p:spPr>
        <p:txBody>
          <a:bodyPr wrap="square" lIns="0" tIns="0" rIns="0" bIns="0" rtlCol="0" anchor="t">
            <a:normAutofit/>
          </a:bodyPr>
          <a:lstStyle/>
          <a:p>
            <a:pPr marL="0" indent="0" algn="l">
              <a:lnSpc>
                <a:spcPts val="1820"/>
              </a:lnSpc>
              <a:buNone/>
            </a:pPr>
            <a:r>
              <a:rPr lang="en-US" sz="1400" dirty="0">
                <a:solidFill>
                  <a:srgbClr val="3C4C5E"/>
                </a:solidFill>
                <a:latin typeface="Arial" pitchFamily="34" charset="0"/>
                <a:ea typeface="Arial" pitchFamily="34" charset="-122"/>
                <a:cs typeface="Arial" pitchFamily="34" charset="-120"/>
              </a:rPr>
              <a:t>Test: can the service be maintained at a realistic cost?</a:t>
            </a:r>
            <a:endParaRPr lang="en-US" sz="1400" dirty="0"/>
          </a:p>
        </p:txBody>
      </p:sp>
      <p:sp>
        <p:nvSpPr>
          <p:cNvPr id="22" name="Shape 17"/>
          <p:cNvSpPr/>
          <p:nvPr/>
        </p:nvSpPr>
        <p:spPr>
          <a:xfrm>
            <a:off x="812800" y="4655542"/>
            <a:ext cx="10566400" cy="609600"/>
          </a:xfrm>
          <a:prstGeom prst="roundRect">
            <a:avLst>
              <a:gd name="adj" fmla="val 16667"/>
            </a:avLst>
          </a:prstGeom>
          <a:solidFill>
            <a:srgbClr val="0B1F3A"/>
          </a:solidFill>
          <a:ln/>
        </p:spPr>
        <p:txBody>
          <a:bodyPr/>
          <a:lstStyle/>
          <a:p>
            <a:endParaRPr lang="en-US"/>
          </a:p>
        </p:txBody>
      </p:sp>
      <p:pic>
        <p:nvPicPr>
          <p:cNvPr id="23" name="Image 3" descr="Globe"/>
          <p:cNvPicPr>
            <a:picLocks noChangeAspect="1"/>
          </p:cNvPicPr>
          <p:nvPr/>
        </p:nvPicPr>
        <p:blipFill>
          <a:blip r:embed="rId6"/>
          <a:srcRect/>
          <a:stretch/>
        </p:blipFill>
        <p:spPr>
          <a:xfrm>
            <a:off x="1016000" y="4807942"/>
            <a:ext cx="304800" cy="304800"/>
          </a:xfrm>
          <a:prstGeom prst="rect">
            <a:avLst/>
          </a:prstGeom>
        </p:spPr>
      </p:pic>
      <p:sp>
        <p:nvSpPr>
          <p:cNvPr id="24" name="Text 18"/>
          <p:cNvSpPr/>
          <p:nvPr/>
        </p:nvSpPr>
        <p:spPr>
          <a:xfrm>
            <a:off x="1447800" y="4841280"/>
            <a:ext cx="9931400" cy="263525"/>
          </a:xfrm>
          <a:prstGeom prst="rect">
            <a:avLst/>
          </a:prstGeom>
          <a:noFill/>
          <a:ln/>
        </p:spPr>
        <p:txBody>
          <a:bodyPr wrap="square" lIns="0" tIns="0" rIns="0" bIns="0" rtlCol="0" anchor="t">
            <a:normAutofit/>
          </a:bodyPr>
          <a:lstStyle/>
          <a:p>
            <a:pPr marL="0" indent="0" algn="l">
              <a:lnSpc>
                <a:spcPts val="1875"/>
              </a:lnSpc>
              <a:buNone/>
            </a:pPr>
            <a:r>
              <a:rPr lang="en-US" sz="1500" b="1" dirty="0">
                <a:solidFill>
                  <a:srgbClr val="FAF7F2"/>
                </a:solidFill>
                <a:latin typeface="Arial" pitchFamily="34" charset="0"/>
                <a:ea typeface="Arial" pitchFamily="34" charset="-122"/>
                <a:cs typeface="Arial" pitchFamily="34" charset="-120"/>
              </a:rPr>
              <a:t>For climate solutions, test context, access and safety too. Which is your biggest uncertainty?</a:t>
            </a:r>
            <a:endParaRPr lang="en-US" sz="1500" dirty="0"/>
          </a:p>
        </p:txBody>
      </p:sp>
      <p:sp>
        <p:nvSpPr>
          <p:cNvPr id="25" name="Text 19"/>
          <p:cNvSpPr/>
          <p:nvPr/>
        </p:nvSpPr>
        <p:spPr>
          <a:xfrm>
            <a:off x="834340" y="6187480"/>
            <a:ext cx="2009160"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Empathise</a:t>
            </a:r>
            <a:endParaRPr lang="en-US" sz="1200" dirty="0"/>
          </a:p>
        </p:txBody>
      </p:sp>
      <p:sp>
        <p:nvSpPr>
          <p:cNvPr id="26" name="Text 20"/>
          <p:cNvSpPr/>
          <p:nvPr/>
        </p:nvSpPr>
        <p:spPr>
          <a:xfrm>
            <a:off x="2941241" y="6136680"/>
            <a:ext cx="2052340" cy="314920"/>
          </a:xfrm>
          <a:custGeom>
            <a:avLst/>
            <a:gdLst/>
            <a:ahLst/>
            <a:cxnLst/>
            <a:rect l="l" t="t" r="r" b="b"/>
            <a:pathLst>
              <a:path w="2052340" h="314920">
                <a:moveTo>
                  <a:pt x="127000" y="0"/>
                </a:moveTo>
                <a:lnTo>
                  <a:pt x="1925340" y="0"/>
                </a:lnTo>
                <a:arcTo wR="127000" hR="127000" stAng="16200000" swAng="5400000"/>
                <a:lnTo>
                  <a:pt x="2052340" y="187920"/>
                </a:lnTo>
                <a:arcTo wR="127000" hR="127000" stAng="0" swAng="5400000"/>
                <a:lnTo>
                  <a:pt x="127000" y="314920"/>
                </a:lnTo>
                <a:arcTo wR="127000" hR="127000" stAng="5400000" swAng="5400000"/>
                <a:lnTo>
                  <a:pt x="0" y="127000"/>
                </a:lnTo>
                <a:arcTo wR="127000" hR="127000" stAng="10800000" swAng="5400000"/>
                <a:close/>
              </a:path>
            </a:pathLst>
          </a:custGeom>
          <a:solidFill>
            <a:srgbClr val="12A4A0"/>
          </a:solidFill>
          <a:ln/>
        </p:spPr>
        <p:txBody>
          <a:bodyPr wrap="square" lIns="21539" tIns="50800" rIns="21539" bIns="25400" rtlCol="0" anchor="t">
            <a:normAutofit/>
          </a:bodyPr>
          <a:lstStyle/>
          <a:p>
            <a:pPr marL="0" indent="0" algn="ctr">
              <a:lnSpc>
                <a:spcPts val="1680"/>
              </a:lnSpc>
              <a:buNone/>
            </a:pPr>
            <a:r>
              <a:rPr lang="en-US" sz="1200" b="1" dirty="0">
                <a:solidFill>
                  <a:srgbClr val="0B1F3A"/>
                </a:solidFill>
                <a:latin typeface="Arial" pitchFamily="34" charset="0"/>
                <a:ea typeface="Arial" pitchFamily="34" charset="-122"/>
                <a:cs typeface="Arial" pitchFamily="34" charset="-120"/>
              </a:rPr>
              <a:t>Define</a:t>
            </a:r>
            <a:endParaRPr lang="en-US" sz="1200" dirty="0"/>
          </a:p>
        </p:txBody>
      </p:sp>
      <p:sp>
        <p:nvSpPr>
          <p:cNvPr id="27" name="Text 21"/>
          <p:cNvSpPr/>
          <p:nvPr/>
        </p:nvSpPr>
        <p:spPr>
          <a:xfrm>
            <a:off x="5091319"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Ideate</a:t>
            </a:r>
            <a:endParaRPr lang="en-US" sz="1200" dirty="0"/>
          </a:p>
        </p:txBody>
      </p:sp>
      <p:sp>
        <p:nvSpPr>
          <p:cNvPr id="28" name="Text 22"/>
          <p:cNvSpPr/>
          <p:nvPr/>
        </p:nvSpPr>
        <p:spPr>
          <a:xfrm>
            <a:off x="7219859"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Prototype</a:t>
            </a:r>
            <a:endParaRPr lang="en-US" sz="1200" dirty="0"/>
          </a:p>
        </p:txBody>
      </p:sp>
      <p:sp>
        <p:nvSpPr>
          <p:cNvPr id="29" name="Text 23"/>
          <p:cNvSpPr/>
          <p:nvPr/>
        </p:nvSpPr>
        <p:spPr>
          <a:xfrm>
            <a:off x="9348399"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Test</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3">
    <p:bg>
      <p:bgPr>
        <a:solidFill>
          <a:srgbClr val="FAF7F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74241"/>
          </a:xfrm>
          <a:prstGeom prst="rect">
            <a:avLst/>
          </a:prstGeom>
          <a:noFill/>
          <a:ln/>
        </p:spPr>
        <p:txBody>
          <a:bodyPr wrap="square" lIns="0" tIns="0" rIns="0" bIns="0" rtlCol="0" anchor="t">
            <a:normAutofit/>
          </a:bodyPr>
          <a:lstStyle/>
          <a:p>
            <a:pPr marL="0" indent="0" algn="l">
              <a:lnSpc>
                <a:spcPts val="1960"/>
              </a:lnSpc>
              <a:buNone/>
            </a:pPr>
            <a:r>
              <a:rPr lang="en-US" sz="1400" b="1" kern="0" spc="150" dirty="0">
                <a:solidFill>
                  <a:srgbClr val="4F7A0B"/>
                </a:solidFill>
                <a:latin typeface="Arial" pitchFamily="34" charset="0"/>
                <a:ea typeface="Arial" pitchFamily="34" charset="-122"/>
                <a:cs typeface="Arial" pitchFamily="34" charset="-120"/>
              </a:rPr>
              <a:t>TEST: DESIGN THE EXPERIMENT</a:t>
            </a:r>
            <a:endParaRPr lang="en-US" sz="1400" dirty="0"/>
          </a:p>
        </p:txBody>
      </p:sp>
      <p:sp>
        <p:nvSpPr>
          <p:cNvPr id="3" name="Text 1"/>
          <p:cNvSpPr>
            <a:spLocks noGrp="1"/>
          </p:cNvSpPr>
          <p:nvPr>
            <p:ph type="title"/>
          </p:nvPr>
        </p:nvSpPr>
        <p:spPr>
          <a:xfrm>
            <a:off x="812800" y="1137841"/>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0B1F3A"/>
                </a:solidFill>
                <a:latin typeface="Arial" pitchFamily="34" charset="0"/>
                <a:ea typeface="Arial" pitchFamily="34" charset="-122"/>
                <a:cs typeface="Arial" pitchFamily="34" charset="-120"/>
              </a:rPr>
              <a:t>Write a testable hypothesis</a:t>
            </a:r>
            <a:endParaRPr lang="en-US" sz="3600" dirty="0"/>
          </a:p>
        </p:txBody>
      </p:sp>
      <p:sp>
        <p:nvSpPr>
          <p:cNvPr id="4" name="Shape 2"/>
          <p:cNvSpPr/>
          <p:nvPr/>
        </p:nvSpPr>
        <p:spPr>
          <a:xfrm>
            <a:off x="812800" y="1894681"/>
            <a:ext cx="5181600" cy="2671763"/>
          </a:xfrm>
          <a:prstGeom prst="roundRect">
            <a:avLst>
              <a:gd name="adj" fmla="val 3803"/>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5" name="Text 3"/>
          <p:cNvSpPr/>
          <p:nvPr/>
        </p:nvSpPr>
        <p:spPr>
          <a:xfrm>
            <a:off x="1041400" y="2123281"/>
            <a:ext cx="4866132" cy="274241"/>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5B6B7A"/>
                </a:solidFill>
                <a:latin typeface="Arial" pitchFamily="34" charset="0"/>
                <a:ea typeface="Arial" pitchFamily="34" charset="-122"/>
                <a:cs typeface="Arial" pitchFamily="34" charset="-120"/>
              </a:rPr>
              <a:t>FILL IN THE BLANKS</a:t>
            </a:r>
            <a:endParaRPr lang="en-US" sz="1400" dirty="0"/>
          </a:p>
        </p:txBody>
      </p:sp>
      <p:sp>
        <p:nvSpPr>
          <p:cNvPr id="6" name="Text 4"/>
          <p:cNvSpPr/>
          <p:nvPr/>
        </p:nvSpPr>
        <p:spPr>
          <a:xfrm>
            <a:off x="1041400" y="2499122"/>
            <a:ext cx="4866132" cy="289520"/>
          </a:xfrm>
          <a:prstGeom prst="rect">
            <a:avLst/>
          </a:prstGeom>
          <a:noFill/>
          <a:ln/>
        </p:spPr>
        <p:txBody>
          <a:bodyPr wrap="square" lIns="0" tIns="0" rIns="0" bIns="0" rtlCol="0" anchor="t">
            <a:normAutofit/>
          </a:bodyPr>
          <a:lstStyle/>
          <a:p>
            <a:pPr marL="0" indent="0" algn="l">
              <a:lnSpc>
                <a:spcPts val="2080"/>
              </a:lnSpc>
              <a:buNone/>
            </a:pPr>
            <a:r>
              <a:rPr lang="en-US" sz="1600" b="1" dirty="0">
                <a:solidFill>
                  <a:srgbClr val="0B7F7B"/>
                </a:solidFill>
                <a:latin typeface="Arial" pitchFamily="34" charset="0"/>
                <a:ea typeface="Arial" pitchFamily="34" charset="-122"/>
                <a:cs typeface="Arial" pitchFamily="34" charset="-120"/>
              </a:rPr>
              <a:t>We believe</a:t>
            </a:r>
            <a:r>
              <a:rPr lang="en-US" sz="1600" dirty="0">
                <a:solidFill>
                  <a:srgbClr val="0B1F3A"/>
                </a:solidFill>
                <a:latin typeface="Arial" pitchFamily="34" charset="0"/>
                <a:ea typeface="Arial" pitchFamily="34" charset="-122"/>
                <a:cs typeface="Arial" pitchFamily="34" charset="-120"/>
              </a:rPr>
              <a:t> [user] has [problem or need].</a:t>
            </a:r>
            <a:endParaRPr lang="en-US" sz="1600" dirty="0"/>
          </a:p>
        </p:txBody>
      </p:sp>
      <p:sp>
        <p:nvSpPr>
          <p:cNvPr id="7" name="Text 5"/>
          <p:cNvSpPr/>
          <p:nvPr/>
        </p:nvSpPr>
        <p:spPr>
          <a:xfrm>
            <a:off x="1041400" y="2890242"/>
            <a:ext cx="4866132" cy="289520"/>
          </a:xfrm>
          <a:prstGeom prst="rect">
            <a:avLst/>
          </a:prstGeom>
          <a:noFill/>
          <a:ln/>
        </p:spPr>
        <p:txBody>
          <a:bodyPr wrap="square" lIns="0" tIns="0" rIns="0" bIns="0" rtlCol="0" anchor="t">
            <a:normAutofit/>
          </a:bodyPr>
          <a:lstStyle/>
          <a:p>
            <a:pPr marL="0" indent="0" algn="l">
              <a:lnSpc>
                <a:spcPts val="2080"/>
              </a:lnSpc>
              <a:buNone/>
            </a:pPr>
            <a:r>
              <a:rPr lang="en-US" sz="1600" b="1" dirty="0">
                <a:solidFill>
                  <a:srgbClr val="5B3FD6"/>
                </a:solidFill>
                <a:latin typeface="Arial" pitchFamily="34" charset="0"/>
                <a:ea typeface="Arial" pitchFamily="34" charset="-122"/>
                <a:cs typeface="Arial" pitchFamily="34" charset="-120"/>
              </a:rPr>
              <a:t>We will test this by</a:t>
            </a:r>
            <a:r>
              <a:rPr lang="en-US" sz="1600" dirty="0">
                <a:solidFill>
                  <a:srgbClr val="0B1F3A"/>
                </a:solidFill>
                <a:latin typeface="Arial" pitchFamily="34" charset="0"/>
                <a:ea typeface="Arial" pitchFamily="34" charset="-122"/>
                <a:cs typeface="Arial" pitchFamily="34" charset="-120"/>
              </a:rPr>
              <a:t> [experiment].</a:t>
            </a:r>
            <a:endParaRPr lang="en-US" sz="1600" dirty="0"/>
          </a:p>
        </p:txBody>
      </p:sp>
      <p:sp>
        <p:nvSpPr>
          <p:cNvPr id="8" name="Text 6"/>
          <p:cNvSpPr/>
          <p:nvPr/>
        </p:nvSpPr>
        <p:spPr>
          <a:xfrm>
            <a:off x="1041400" y="3281363"/>
            <a:ext cx="4866132" cy="289520"/>
          </a:xfrm>
          <a:prstGeom prst="rect">
            <a:avLst/>
          </a:prstGeom>
          <a:noFill/>
          <a:ln/>
        </p:spPr>
        <p:txBody>
          <a:bodyPr wrap="square" lIns="0" tIns="0" rIns="0" bIns="0" rtlCol="0" anchor="t">
            <a:normAutofit/>
          </a:bodyPr>
          <a:lstStyle/>
          <a:p>
            <a:pPr marL="0" indent="0" algn="l">
              <a:lnSpc>
                <a:spcPts val="2080"/>
              </a:lnSpc>
              <a:buNone/>
            </a:pPr>
            <a:r>
              <a:rPr lang="en-US" sz="1600" b="1" dirty="0">
                <a:solidFill>
                  <a:srgbClr val="B36B00"/>
                </a:solidFill>
                <a:latin typeface="Arial" pitchFamily="34" charset="0"/>
                <a:ea typeface="Arial" pitchFamily="34" charset="-122"/>
                <a:cs typeface="Arial" pitchFamily="34" charset="-120"/>
              </a:rPr>
              <a:t>We will observe or measure</a:t>
            </a:r>
            <a:r>
              <a:rPr lang="en-US" sz="1600" dirty="0">
                <a:solidFill>
                  <a:srgbClr val="0B1F3A"/>
                </a:solidFill>
                <a:latin typeface="Arial" pitchFamily="34" charset="0"/>
                <a:ea typeface="Arial" pitchFamily="34" charset="-122"/>
                <a:cs typeface="Arial" pitchFamily="34" charset="-120"/>
              </a:rPr>
              <a:t> [evidence].</a:t>
            </a:r>
            <a:endParaRPr lang="en-US" sz="1600" dirty="0"/>
          </a:p>
        </p:txBody>
      </p:sp>
      <p:sp>
        <p:nvSpPr>
          <p:cNvPr id="9" name="Text 7"/>
          <p:cNvSpPr/>
          <p:nvPr/>
        </p:nvSpPr>
        <p:spPr>
          <a:xfrm>
            <a:off x="1041400" y="3672483"/>
            <a:ext cx="4866132" cy="289520"/>
          </a:xfrm>
          <a:prstGeom prst="rect">
            <a:avLst/>
          </a:prstGeom>
          <a:noFill/>
          <a:ln/>
        </p:spPr>
        <p:txBody>
          <a:bodyPr wrap="square" lIns="0" tIns="0" rIns="0" bIns="0" rtlCol="0" anchor="t">
            <a:normAutofit/>
          </a:bodyPr>
          <a:lstStyle/>
          <a:p>
            <a:pPr marL="0" indent="0" algn="l">
              <a:lnSpc>
                <a:spcPts val="2080"/>
              </a:lnSpc>
              <a:buNone/>
            </a:pPr>
            <a:r>
              <a:rPr lang="en-US" sz="1600" b="1" dirty="0">
                <a:solidFill>
                  <a:srgbClr val="C23B3B"/>
                </a:solidFill>
                <a:latin typeface="Arial" pitchFamily="34" charset="0"/>
                <a:ea typeface="Arial" pitchFamily="34" charset="-122"/>
                <a:cs typeface="Arial" pitchFamily="34" charset="-120"/>
              </a:rPr>
              <a:t>We will reconsider if</a:t>
            </a:r>
            <a:r>
              <a:rPr lang="en-US" sz="1600" dirty="0">
                <a:solidFill>
                  <a:srgbClr val="0B1F3A"/>
                </a:solidFill>
                <a:latin typeface="Arial" pitchFamily="34" charset="0"/>
                <a:ea typeface="Arial" pitchFamily="34" charset="-122"/>
                <a:cs typeface="Arial" pitchFamily="34" charset="-120"/>
              </a:rPr>
              <a:t> [disconfirming result].</a:t>
            </a:r>
            <a:endParaRPr lang="en-US" sz="1600" dirty="0"/>
          </a:p>
        </p:txBody>
      </p:sp>
      <p:sp>
        <p:nvSpPr>
          <p:cNvPr id="10" name="Shape 8"/>
          <p:cNvSpPr/>
          <p:nvPr/>
        </p:nvSpPr>
        <p:spPr>
          <a:xfrm>
            <a:off x="6197600" y="1894681"/>
            <a:ext cx="5181600" cy="2671763"/>
          </a:xfrm>
          <a:prstGeom prst="roundRect">
            <a:avLst>
              <a:gd name="adj" fmla="val 3803"/>
            </a:avLst>
          </a:prstGeom>
          <a:solidFill>
            <a:srgbClr val="0B1F3A"/>
          </a:solidFill>
          <a:ln/>
          <a:effectLst>
            <a:outerShdw blurRad="203200" dist="76200" dir="5400000" algn="bl" rotWithShape="0">
              <a:srgbClr val="0B1F3A">
                <a:alpha val="25000"/>
              </a:srgbClr>
            </a:outerShdw>
          </a:effectLst>
        </p:spPr>
        <p:txBody>
          <a:bodyPr/>
          <a:lstStyle/>
          <a:p>
            <a:endParaRPr lang="en-US"/>
          </a:p>
        </p:txBody>
      </p:sp>
      <p:sp>
        <p:nvSpPr>
          <p:cNvPr id="11" name="Text 9"/>
          <p:cNvSpPr/>
          <p:nvPr/>
        </p:nvSpPr>
        <p:spPr>
          <a:xfrm>
            <a:off x="6426200" y="2123281"/>
            <a:ext cx="4866132" cy="274241"/>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6E04A"/>
                </a:solidFill>
                <a:latin typeface="Arial" pitchFamily="34" charset="0"/>
                <a:ea typeface="Arial" pitchFamily="34" charset="-122"/>
                <a:cs typeface="Arial" pitchFamily="34" charset="-120"/>
              </a:rPr>
              <a:t>WORKED EXAMPLE</a:t>
            </a:r>
            <a:endParaRPr lang="en-US" sz="1400" dirty="0"/>
          </a:p>
        </p:txBody>
      </p:sp>
      <p:sp>
        <p:nvSpPr>
          <p:cNvPr id="12" name="Text 10"/>
          <p:cNvSpPr/>
          <p:nvPr/>
        </p:nvSpPr>
        <p:spPr>
          <a:xfrm>
            <a:off x="6426200" y="2499122"/>
            <a:ext cx="4866132" cy="553641"/>
          </a:xfrm>
          <a:prstGeom prst="rect">
            <a:avLst/>
          </a:prstGeom>
          <a:noFill/>
          <a:ln/>
        </p:spPr>
        <p:txBody>
          <a:bodyPr wrap="square" lIns="0" tIns="0" rIns="0" bIns="0" rtlCol="0" anchor="t">
            <a:normAutofit/>
          </a:bodyPr>
          <a:lstStyle/>
          <a:p>
            <a:pPr marL="0" indent="0" algn="l">
              <a:lnSpc>
                <a:spcPts val="2080"/>
              </a:lnSpc>
              <a:buNone/>
            </a:pPr>
            <a:r>
              <a:rPr lang="en-US" sz="1600" b="1" dirty="0">
                <a:solidFill>
                  <a:srgbClr val="B6E04A"/>
                </a:solidFill>
                <a:latin typeface="Arial" pitchFamily="34" charset="0"/>
                <a:ea typeface="Arial" pitchFamily="34" charset="-122"/>
                <a:cs typeface="Arial" pitchFamily="34" charset="-120"/>
              </a:rPr>
              <a:t>We believe</a:t>
            </a:r>
            <a:r>
              <a:rPr lang="en-US" sz="1600" dirty="0">
                <a:solidFill>
                  <a:srgbClr val="FAF7F2"/>
                </a:solidFill>
                <a:latin typeface="Arial" pitchFamily="34" charset="0"/>
                <a:ea typeface="Arial" pitchFamily="34" charset="-122"/>
                <a:cs typeface="Arial" pitchFamily="34" charset="-120"/>
              </a:rPr>
              <a:t> intended users can understand this warning without extra explanation.</a:t>
            </a:r>
            <a:endParaRPr lang="en-US" sz="1600" dirty="0"/>
          </a:p>
        </p:txBody>
      </p:sp>
      <p:sp>
        <p:nvSpPr>
          <p:cNvPr id="13" name="Text 11"/>
          <p:cNvSpPr/>
          <p:nvPr/>
        </p:nvSpPr>
        <p:spPr>
          <a:xfrm>
            <a:off x="6426200" y="3154363"/>
            <a:ext cx="4866132" cy="553641"/>
          </a:xfrm>
          <a:prstGeom prst="rect">
            <a:avLst/>
          </a:prstGeom>
          <a:noFill/>
          <a:ln/>
        </p:spPr>
        <p:txBody>
          <a:bodyPr wrap="square" lIns="0" tIns="0" rIns="0" bIns="0" rtlCol="0" anchor="t">
            <a:normAutofit/>
          </a:bodyPr>
          <a:lstStyle/>
          <a:p>
            <a:pPr marL="0" indent="0" algn="l">
              <a:lnSpc>
                <a:spcPts val="2080"/>
              </a:lnSpc>
              <a:buNone/>
            </a:pPr>
            <a:r>
              <a:rPr lang="en-US" sz="1600" b="1" dirty="0">
                <a:solidFill>
                  <a:srgbClr val="B6E04A"/>
                </a:solidFill>
                <a:latin typeface="Arial" pitchFamily="34" charset="0"/>
                <a:ea typeface="Arial" pitchFamily="34" charset="-122"/>
                <a:cs typeface="Arial" pitchFamily="34" charset="-120"/>
              </a:rPr>
              <a:t>We will show</a:t>
            </a:r>
            <a:r>
              <a:rPr lang="en-US" sz="1600" dirty="0">
                <a:solidFill>
                  <a:srgbClr val="FAF7F2"/>
                </a:solidFill>
                <a:latin typeface="Arial" pitchFamily="34" charset="0"/>
                <a:ea typeface="Arial" pitchFamily="34" charset="-122"/>
                <a:cs typeface="Arial" pitchFamily="34" charset="-120"/>
              </a:rPr>
              <a:t> a sample warning and ask them to explain the action they would take.</a:t>
            </a:r>
            <a:endParaRPr lang="en-US" sz="1600" dirty="0"/>
          </a:p>
        </p:txBody>
      </p:sp>
      <p:sp>
        <p:nvSpPr>
          <p:cNvPr id="14" name="Text 12"/>
          <p:cNvSpPr/>
          <p:nvPr/>
        </p:nvSpPr>
        <p:spPr>
          <a:xfrm>
            <a:off x="6426200" y="3809603"/>
            <a:ext cx="4866132" cy="553641"/>
          </a:xfrm>
          <a:prstGeom prst="rect">
            <a:avLst/>
          </a:prstGeom>
          <a:noFill/>
          <a:ln/>
        </p:spPr>
        <p:txBody>
          <a:bodyPr wrap="square" lIns="0" tIns="0" rIns="0" bIns="0" rtlCol="0" anchor="t">
            <a:normAutofit/>
          </a:bodyPr>
          <a:lstStyle/>
          <a:p>
            <a:pPr marL="0" indent="0" algn="l">
              <a:lnSpc>
                <a:spcPts val="2080"/>
              </a:lnSpc>
              <a:buNone/>
            </a:pPr>
            <a:r>
              <a:rPr lang="en-US" sz="1600" b="1" dirty="0">
                <a:solidFill>
                  <a:srgbClr val="B6E04A"/>
                </a:solidFill>
                <a:latin typeface="Arial" pitchFamily="34" charset="0"/>
                <a:ea typeface="Arial" pitchFamily="34" charset="-122"/>
                <a:cs typeface="Arial" pitchFamily="34" charset="-120"/>
              </a:rPr>
              <a:t>We will record</a:t>
            </a:r>
            <a:r>
              <a:rPr lang="en-US" sz="1600" dirty="0">
                <a:solidFill>
                  <a:srgbClr val="FAF7F2"/>
                </a:solidFill>
                <a:latin typeface="Arial" pitchFamily="34" charset="0"/>
                <a:ea typeface="Arial" pitchFamily="34" charset="-122"/>
                <a:cs typeface="Arial" pitchFamily="34" charset="-120"/>
              </a:rPr>
              <a:t> misunderstandings and missing information.</a:t>
            </a:r>
            <a:endParaRPr lang="en-US" sz="1600" dirty="0"/>
          </a:p>
        </p:txBody>
      </p:sp>
      <p:sp>
        <p:nvSpPr>
          <p:cNvPr id="15" name="Shape 13"/>
          <p:cNvSpPr/>
          <p:nvPr/>
        </p:nvSpPr>
        <p:spPr>
          <a:xfrm>
            <a:off x="812800" y="4820444"/>
            <a:ext cx="10566400" cy="609600"/>
          </a:xfrm>
          <a:prstGeom prst="roundRect">
            <a:avLst>
              <a:gd name="adj" fmla="val 16667"/>
            </a:avLst>
          </a:prstGeom>
          <a:solidFill>
            <a:srgbClr val="EDE6D8"/>
          </a:solidFill>
          <a:ln/>
        </p:spPr>
        <p:txBody>
          <a:bodyPr/>
          <a:lstStyle/>
          <a:p>
            <a:endParaRPr lang="en-US"/>
          </a:p>
        </p:txBody>
      </p:sp>
      <p:pic>
        <p:nvPicPr>
          <p:cNvPr id="16" name="Image 0" descr="Search"/>
          <p:cNvPicPr>
            <a:picLocks noChangeAspect="1"/>
          </p:cNvPicPr>
          <p:nvPr/>
        </p:nvPicPr>
        <p:blipFill>
          <a:blip r:embed="rId3"/>
          <a:srcRect/>
          <a:stretch/>
        </p:blipFill>
        <p:spPr>
          <a:xfrm>
            <a:off x="1016000" y="4972844"/>
            <a:ext cx="304800" cy="304800"/>
          </a:xfrm>
          <a:prstGeom prst="rect">
            <a:avLst/>
          </a:prstGeom>
        </p:spPr>
      </p:pic>
      <p:sp>
        <p:nvSpPr>
          <p:cNvPr id="17" name="Text 14"/>
          <p:cNvSpPr/>
          <p:nvPr/>
        </p:nvSpPr>
        <p:spPr>
          <a:xfrm>
            <a:off x="1447800" y="5006181"/>
            <a:ext cx="5944433" cy="263525"/>
          </a:xfrm>
          <a:prstGeom prst="rect">
            <a:avLst/>
          </a:prstGeom>
          <a:noFill/>
          <a:ln/>
        </p:spPr>
        <p:txBody>
          <a:bodyPr wrap="square" lIns="0" tIns="0" rIns="0" bIns="0" rtlCol="0" anchor="t">
            <a:normAutofit/>
          </a:bodyPr>
          <a:lstStyle/>
          <a:p>
            <a:pPr marL="0" indent="0" algn="l">
              <a:lnSpc>
                <a:spcPts val="1875"/>
              </a:lnSpc>
              <a:buNone/>
            </a:pPr>
            <a:r>
              <a:rPr lang="en-US" sz="1500" b="1" dirty="0">
                <a:solidFill>
                  <a:srgbClr val="0B1F3A"/>
                </a:solidFill>
                <a:latin typeface="Arial" pitchFamily="34" charset="0"/>
                <a:ea typeface="Arial" pitchFamily="34" charset="-122"/>
                <a:cs typeface="Arial" pitchFamily="34" charset="-120"/>
              </a:rPr>
              <a:t>Name one thing you could observe, not just ask about.</a:t>
            </a:r>
            <a:endParaRPr lang="en-US" sz="1500" dirty="0"/>
          </a:p>
        </p:txBody>
      </p:sp>
      <p:sp>
        <p:nvSpPr>
          <p:cNvPr id="18" name="Text 15"/>
          <p:cNvSpPr/>
          <p:nvPr/>
        </p:nvSpPr>
        <p:spPr>
          <a:xfrm>
            <a:off x="834340" y="6187480"/>
            <a:ext cx="2009160"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Empathise</a:t>
            </a:r>
            <a:endParaRPr lang="en-US" sz="1200" dirty="0"/>
          </a:p>
        </p:txBody>
      </p:sp>
      <p:sp>
        <p:nvSpPr>
          <p:cNvPr id="19" name="Text 16"/>
          <p:cNvSpPr/>
          <p:nvPr/>
        </p:nvSpPr>
        <p:spPr>
          <a:xfrm>
            <a:off x="2962780"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Define</a:t>
            </a:r>
            <a:endParaRPr lang="en-US" sz="1200" dirty="0"/>
          </a:p>
        </p:txBody>
      </p:sp>
      <p:sp>
        <p:nvSpPr>
          <p:cNvPr id="20" name="Text 17"/>
          <p:cNvSpPr/>
          <p:nvPr/>
        </p:nvSpPr>
        <p:spPr>
          <a:xfrm>
            <a:off x="5091319"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Ideate</a:t>
            </a:r>
            <a:endParaRPr lang="en-US" sz="1200" dirty="0"/>
          </a:p>
        </p:txBody>
      </p:sp>
      <p:sp>
        <p:nvSpPr>
          <p:cNvPr id="21" name="Text 18"/>
          <p:cNvSpPr/>
          <p:nvPr/>
        </p:nvSpPr>
        <p:spPr>
          <a:xfrm>
            <a:off x="7219859"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Prototype</a:t>
            </a:r>
            <a:endParaRPr lang="en-US" sz="1200" dirty="0"/>
          </a:p>
        </p:txBody>
      </p:sp>
      <p:sp>
        <p:nvSpPr>
          <p:cNvPr id="22" name="Text 19"/>
          <p:cNvSpPr/>
          <p:nvPr/>
        </p:nvSpPr>
        <p:spPr>
          <a:xfrm>
            <a:off x="9326860" y="6136680"/>
            <a:ext cx="2052340" cy="314920"/>
          </a:xfrm>
          <a:custGeom>
            <a:avLst/>
            <a:gdLst/>
            <a:ahLst/>
            <a:cxnLst/>
            <a:rect l="l" t="t" r="r" b="b"/>
            <a:pathLst>
              <a:path w="2052340" h="314920">
                <a:moveTo>
                  <a:pt x="127000" y="0"/>
                </a:moveTo>
                <a:lnTo>
                  <a:pt x="1925340" y="0"/>
                </a:lnTo>
                <a:arcTo wR="127000" hR="127000" stAng="16200000" swAng="5400000"/>
                <a:lnTo>
                  <a:pt x="2052340" y="187920"/>
                </a:lnTo>
                <a:arcTo wR="127000" hR="127000" stAng="0" swAng="5400000"/>
                <a:lnTo>
                  <a:pt x="127000" y="314920"/>
                </a:lnTo>
                <a:arcTo wR="127000" hR="127000" stAng="5400000" swAng="5400000"/>
                <a:lnTo>
                  <a:pt x="0" y="127000"/>
                </a:lnTo>
                <a:arcTo wR="127000" hR="127000" stAng="10800000" swAng="5400000"/>
                <a:close/>
              </a:path>
            </a:pathLst>
          </a:custGeom>
          <a:solidFill>
            <a:srgbClr val="12A4A0"/>
          </a:solidFill>
          <a:ln/>
        </p:spPr>
        <p:txBody>
          <a:bodyPr wrap="square" lIns="21539" tIns="50800" rIns="21539" bIns="25400" rtlCol="0" anchor="t">
            <a:normAutofit/>
          </a:bodyPr>
          <a:lstStyle/>
          <a:p>
            <a:pPr marL="0" indent="0" algn="ctr">
              <a:lnSpc>
                <a:spcPts val="1680"/>
              </a:lnSpc>
              <a:buNone/>
            </a:pPr>
            <a:r>
              <a:rPr lang="en-US" sz="1200" b="1" dirty="0">
                <a:solidFill>
                  <a:srgbClr val="0B1F3A"/>
                </a:solidFill>
                <a:latin typeface="Arial" pitchFamily="34" charset="0"/>
                <a:ea typeface="Arial" pitchFamily="34" charset="-122"/>
                <a:cs typeface="Arial" pitchFamily="34" charset="-120"/>
              </a:rPr>
              <a:t>Test</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4">
    <p:bg>
      <p:bgPr>
        <a:solidFill>
          <a:srgbClr val="FAF7F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74241"/>
          </a:xfrm>
          <a:prstGeom prst="rect">
            <a:avLst/>
          </a:prstGeom>
          <a:noFill/>
          <a:ln/>
        </p:spPr>
        <p:txBody>
          <a:bodyPr wrap="square" lIns="0" tIns="0" rIns="0" bIns="0" rtlCol="0" anchor="t">
            <a:normAutofit/>
          </a:bodyPr>
          <a:lstStyle/>
          <a:p>
            <a:pPr marL="0" indent="0" algn="l">
              <a:lnSpc>
                <a:spcPts val="1960"/>
              </a:lnSpc>
              <a:buNone/>
            </a:pPr>
            <a:r>
              <a:rPr lang="en-US" sz="1400" b="1" kern="0" spc="150" dirty="0">
                <a:solidFill>
                  <a:srgbClr val="C23B3B"/>
                </a:solidFill>
                <a:latin typeface="Arial" pitchFamily="34" charset="0"/>
                <a:ea typeface="Arial" pitchFamily="34" charset="-122"/>
                <a:cs typeface="Arial" pitchFamily="34" charset="-120"/>
              </a:rPr>
              <a:t>PROTOTYPE</a:t>
            </a:r>
            <a:endParaRPr lang="en-US" sz="1400" dirty="0"/>
          </a:p>
        </p:txBody>
      </p:sp>
      <p:sp>
        <p:nvSpPr>
          <p:cNvPr id="3" name="Text 1"/>
          <p:cNvSpPr>
            <a:spLocks noGrp="1"/>
          </p:cNvSpPr>
          <p:nvPr>
            <p:ph type="title"/>
          </p:nvPr>
        </p:nvSpPr>
        <p:spPr>
          <a:xfrm>
            <a:off x="812800" y="1137841"/>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0B1F3A"/>
                </a:solidFill>
                <a:latin typeface="Arial" pitchFamily="34" charset="0"/>
                <a:ea typeface="Arial" pitchFamily="34" charset="-122"/>
                <a:cs typeface="Arial" pitchFamily="34" charset="-120"/>
              </a:rPr>
              <a:t>What counts as a prototype?</a:t>
            </a:r>
            <a:endParaRPr lang="en-US" sz="3600" dirty="0"/>
          </a:p>
        </p:txBody>
      </p:sp>
      <p:sp>
        <p:nvSpPr>
          <p:cNvPr id="4" name="Text 2"/>
          <p:cNvSpPr/>
          <p:nvPr/>
        </p:nvSpPr>
        <p:spPr>
          <a:xfrm>
            <a:off x="812800" y="1894681"/>
            <a:ext cx="9156700" cy="322560"/>
          </a:xfrm>
          <a:prstGeom prst="rect">
            <a:avLst/>
          </a:prstGeom>
          <a:noFill/>
          <a:ln/>
        </p:spPr>
        <p:txBody>
          <a:bodyPr wrap="square" lIns="0" tIns="0" rIns="0" bIns="0" rtlCol="0" anchor="t">
            <a:normAutofit/>
          </a:bodyPr>
          <a:lstStyle/>
          <a:p>
            <a:pPr marL="0" indent="0" algn="l">
              <a:lnSpc>
                <a:spcPts val="2340"/>
              </a:lnSpc>
              <a:buNone/>
            </a:pPr>
            <a:r>
              <a:rPr lang="en-US" sz="1800" b="1" dirty="0">
                <a:solidFill>
                  <a:srgbClr val="0B1F3A"/>
                </a:solidFill>
                <a:latin typeface="Arial" pitchFamily="34" charset="0"/>
                <a:ea typeface="Arial" pitchFamily="34" charset="-122"/>
                <a:cs typeface="Arial" pitchFamily="34" charset="-120"/>
              </a:rPr>
              <a:t>It makes part of an idea tangible, so you can investigate an important question.</a:t>
            </a:r>
            <a:endParaRPr lang="en-US" sz="1800" dirty="0"/>
          </a:p>
        </p:txBody>
      </p:sp>
      <p:sp>
        <p:nvSpPr>
          <p:cNvPr id="5" name="Shape 3"/>
          <p:cNvSpPr/>
          <p:nvPr/>
        </p:nvSpPr>
        <p:spPr>
          <a:xfrm>
            <a:off x="812800" y="2445841"/>
            <a:ext cx="1991320" cy="1219200"/>
          </a:xfrm>
          <a:prstGeom prst="roundRect">
            <a:avLst>
              <a:gd name="adj" fmla="val 8333"/>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6" name="Shape 4"/>
          <p:cNvSpPr/>
          <p:nvPr/>
        </p:nvSpPr>
        <p:spPr>
          <a:xfrm>
            <a:off x="812800" y="2445841"/>
            <a:ext cx="1991320" cy="1219200"/>
          </a:xfrm>
          <a:custGeom>
            <a:avLst/>
            <a:gdLst/>
            <a:ahLst/>
            <a:cxnLst/>
            <a:rect l="l" t="t" r="r" b="b"/>
            <a:pathLst>
              <a:path w="1991320" h="1219200">
                <a:moveTo>
                  <a:pt x="0" y="101600"/>
                </a:moveTo>
                <a:lnTo>
                  <a:pt x="0" y="101600"/>
                </a:lnTo>
                <a:arcTo wR="101600" hR="101600" stAng="10800000" swAng="5400000"/>
                <a:lnTo>
                  <a:pt x="1889720" y="0"/>
                </a:lnTo>
                <a:arcTo wR="101600" hR="101600" stAng="16200000" swAng="5400000"/>
                <a:lnTo>
                  <a:pt x="1991320" y="101600"/>
                </a:lnTo>
                <a:arcTo wR="101600" hR="38100" stAng="0" swAng="-5400000"/>
                <a:lnTo>
                  <a:pt x="101600" y="63500"/>
                </a:lnTo>
                <a:arcTo wR="101600" hR="38100" stAng="16200000" swAng="-5400000"/>
                <a:close/>
              </a:path>
            </a:pathLst>
          </a:custGeom>
          <a:solidFill>
            <a:srgbClr val="12A4A0"/>
          </a:solidFill>
          <a:ln/>
        </p:spPr>
        <p:txBody>
          <a:bodyPr/>
          <a:lstStyle/>
          <a:p>
            <a:endParaRPr lang="en-US"/>
          </a:p>
        </p:txBody>
      </p:sp>
      <p:pic>
        <p:nvPicPr>
          <p:cNvPr id="7" name="Image 0" descr="Book"/>
          <p:cNvPicPr>
            <a:picLocks noChangeAspect="1"/>
          </p:cNvPicPr>
          <p:nvPr/>
        </p:nvPicPr>
        <p:blipFill>
          <a:blip r:embed="rId3"/>
          <a:srcRect/>
          <a:stretch/>
        </p:blipFill>
        <p:spPr>
          <a:xfrm>
            <a:off x="965200" y="2712541"/>
            <a:ext cx="381000" cy="381000"/>
          </a:xfrm>
          <a:prstGeom prst="rect">
            <a:avLst/>
          </a:prstGeom>
        </p:spPr>
      </p:pic>
      <p:sp>
        <p:nvSpPr>
          <p:cNvPr id="8" name="Text 5"/>
          <p:cNvSpPr/>
          <p:nvPr/>
        </p:nvSpPr>
        <p:spPr>
          <a:xfrm>
            <a:off x="965200" y="3195141"/>
            <a:ext cx="1737320"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0B1F3A"/>
                </a:solidFill>
                <a:latin typeface="Arial" pitchFamily="34" charset="0"/>
                <a:ea typeface="Arial" pitchFamily="34" charset="-122"/>
                <a:cs typeface="Arial" pitchFamily="34" charset="-120"/>
              </a:rPr>
              <a:t>Paper sketch</a:t>
            </a:r>
            <a:endParaRPr lang="en-US" sz="1500" dirty="0"/>
          </a:p>
        </p:txBody>
      </p:sp>
      <p:sp>
        <p:nvSpPr>
          <p:cNvPr id="9" name="Shape 6"/>
          <p:cNvSpPr/>
          <p:nvPr/>
        </p:nvSpPr>
        <p:spPr>
          <a:xfrm>
            <a:off x="2956520" y="2445841"/>
            <a:ext cx="1991420" cy="1219200"/>
          </a:xfrm>
          <a:prstGeom prst="roundRect">
            <a:avLst>
              <a:gd name="adj" fmla="val 8333"/>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10" name="Shape 7"/>
          <p:cNvSpPr/>
          <p:nvPr/>
        </p:nvSpPr>
        <p:spPr>
          <a:xfrm>
            <a:off x="2956520" y="2445841"/>
            <a:ext cx="1991420" cy="1219200"/>
          </a:xfrm>
          <a:custGeom>
            <a:avLst/>
            <a:gdLst/>
            <a:ahLst/>
            <a:cxnLst/>
            <a:rect l="l" t="t" r="r" b="b"/>
            <a:pathLst>
              <a:path w="1991420" h="1219200">
                <a:moveTo>
                  <a:pt x="0" y="101600"/>
                </a:moveTo>
                <a:lnTo>
                  <a:pt x="0" y="101600"/>
                </a:lnTo>
                <a:arcTo wR="101600" hR="101600" stAng="10800000" swAng="5400000"/>
                <a:lnTo>
                  <a:pt x="1889820" y="0"/>
                </a:lnTo>
                <a:arcTo wR="101600" hR="101600" stAng="16200000" swAng="5400000"/>
                <a:lnTo>
                  <a:pt x="1991420" y="101600"/>
                </a:lnTo>
                <a:arcTo wR="101600" hR="38100" stAng="0" swAng="-5400000"/>
                <a:lnTo>
                  <a:pt x="101600" y="63500"/>
                </a:lnTo>
                <a:arcTo wR="101600" hR="38100" stAng="16200000" swAng="-5400000"/>
                <a:close/>
              </a:path>
            </a:pathLst>
          </a:custGeom>
          <a:solidFill>
            <a:srgbClr val="7C5CFC"/>
          </a:solidFill>
          <a:ln/>
        </p:spPr>
        <p:txBody>
          <a:bodyPr/>
          <a:lstStyle/>
          <a:p>
            <a:endParaRPr lang="en-US"/>
          </a:p>
        </p:txBody>
      </p:sp>
      <p:pic>
        <p:nvPicPr>
          <p:cNvPr id="11" name="Image 1" descr="Globe"/>
          <p:cNvPicPr>
            <a:picLocks noChangeAspect="1"/>
          </p:cNvPicPr>
          <p:nvPr/>
        </p:nvPicPr>
        <p:blipFill>
          <a:blip r:embed="rId4"/>
          <a:srcRect/>
          <a:stretch/>
        </p:blipFill>
        <p:spPr>
          <a:xfrm>
            <a:off x="3108920" y="2712541"/>
            <a:ext cx="381000" cy="381000"/>
          </a:xfrm>
          <a:prstGeom prst="rect">
            <a:avLst/>
          </a:prstGeom>
        </p:spPr>
      </p:pic>
      <p:sp>
        <p:nvSpPr>
          <p:cNvPr id="12" name="Text 8"/>
          <p:cNvSpPr/>
          <p:nvPr/>
        </p:nvSpPr>
        <p:spPr>
          <a:xfrm>
            <a:off x="3108920" y="3195141"/>
            <a:ext cx="1839020"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0B1F3A"/>
                </a:solidFill>
                <a:latin typeface="Arial" pitchFamily="34" charset="0"/>
                <a:ea typeface="Arial" pitchFamily="34" charset="-122"/>
                <a:cs typeface="Arial" pitchFamily="34" charset="-120"/>
              </a:rPr>
              <a:t>Interface mock-up</a:t>
            </a:r>
            <a:endParaRPr lang="en-US" sz="1500" dirty="0"/>
          </a:p>
        </p:txBody>
      </p:sp>
      <p:sp>
        <p:nvSpPr>
          <p:cNvPr id="13" name="Shape 9"/>
          <p:cNvSpPr/>
          <p:nvPr/>
        </p:nvSpPr>
        <p:spPr>
          <a:xfrm>
            <a:off x="5100340" y="2445841"/>
            <a:ext cx="1991320" cy="1219200"/>
          </a:xfrm>
          <a:prstGeom prst="roundRect">
            <a:avLst>
              <a:gd name="adj" fmla="val 8333"/>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14" name="Shape 10"/>
          <p:cNvSpPr/>
          <p:nvPr/>
        </p:nvSpPr>
        <p:spPr>
          <a:xfrm>
            <a:off x="5100340" y="2445841"/>
            <a:ext cx="1991320" cy="1219200"/>
          </a:xfrm>
          <a:custGeom>
            <a:avLst/>
            <a:gdLst/>
            <a:ahLst/>
            <a:cxnLst/>
            <a:rect l="l" t="t" r="r" b="b"/>
            <a:pathLst>
              <a:path w="1991320" h="1219200">
                <a:moveTo>
                  <a:pt x="0" y="101600"/>
                </a:moveTo>
                <a:lnTo>
                  <a:pt x="0" y="101600"/>
                </a:lnTo>
                <a:arcTo wR="101600" hR="101600" stAng="10800000" swAng="5400000"/>
                <a:lnTo>
                  <a:pt x="1889720" y="0"/>
                </a:lnTo>
                <a:arcTo wR="101600" hR="101600" stAng="16200000" swAng="5400000"/>
                <a:lnTo>
                  <a:pt x="1991320" y="101600"/>
                </a:lnTo>
                <a:arcTo wR="101600" hR="38100" stAng="0" swAng="-5400000"/>
                <a:lnTo>
                  <a:pt x="101600" y="63500"/>
                </a:lnTo>
                <a:arcTo wR="101600" hR="38100" stAng="16200000" swAng="-5400000"/>
                <a:close/>
              </a:path>
            </a:pathLst>
          </a:custGeom>
          <a:solidFill>
            <a:srgbClr val="F5A623"/>
          </a:solidFill>
          <a:ln/>
        </p:spPr>
        <p:txBody>
          <a:bodyPr/>
          <a:lstStyle/>
          <a:p>
            <a:endParaRPr lang="en-US"/>
          </a:p>
        </p:txBody>
      </p:sp>
      <p:pic>
        <p:nvPicPr>
          <p:cNvPr id="15" name="Image 2" descr="Users"/>
          <p:cNvPicPr>
            <a:picLocks noChangeAspect="1"/>
          </p:cNvPicPr>
          <p:nvPr/>
        </p:nvPicPr>
        <p:blipFill>
          <a:blip r:embed="rId5"/>
          <a:srcRect/>
          <a:stretch/>
        </p:blipFill>
        <p:spPr>
          <a:xfrm>
            <a:off x="5252740" y="2712541"/>
            <a:ext cx="381000" cy="381000"/>
          </a:xfrm>
          <a:prstGeom prst="rect">
            <a:avLst/>
          </a:prstGeom>
        </p:spPr>
      </p:pic>
      <p:sp>
        <p:nvSpPr>
          <p:cNvPr id="16" name="Text 11"/>
          <p:cNvSpPr/>
          <p:nvPr/>
        </p:nvSpPr>
        <p:spPr>
          <a:xfrm>
            <a:off x="5252740" y="3195141"/>
            <a:ext cx="1737320"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0B1F3A"/>
                </a:solidFill>
                <a:latin typeface="Arial" pitchFamily="34" charset="0"/>
                <a:ea typeface="Arial" pitchFamily="34" charset="-122"/>
                <a:cs typeface="Arial" pitchFamily="34" charset="-120"/>
              </a:rPr>
              <a:t>Service role-play</a:t>
            </a:r>
            <a:endParaRPr lang="en-US" sz="1500" dirty="0"/>
          </a:p>
        </p:txBody>
      </p:sp>
      <p:sp>
        <p:nvSpPr>
          <p:cNvPr id="17" name="Shape 12"/>
          <p:cNvSpPr/>
          <p:nvPr/>
        </p:nvSpPr>
        <p:spPr>
          <a:xfrm>
            <a:off x="7244060" y="2445841"/>
            <a:ext cx="1991420" cy="1219200"/>
          </a:xfrm>
          <a:prstGeom prst="roundRect">
            <a:avLst>
              <a:gd name="adj" fmla="val 8333"/>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18" name="Shape 13"/>
          <p:cNvSpPr/>
          <p:nvPr/>
        </p:nvSpPr>
        <p:spPr>
          <a:xfrm>
            <a:off x="7244060" y="2445841"/>
            <a:ext cx="1991420" cy="1219200"/>
          </a:xfrm>
          <a:custGeom>
            <a:avLst/>
            <a:gdLst/>
            <a:ahLst/>
            <a:cxnLst/>
            <a:rect l="l" t="t" r="r" b="b"/>
            <a:pathLst>
              <a:path w="1991420" h="1219200">
                <a:moveTo>
                  <a:pt x="0" y="101600"/>
                </a:moveTo>
                <a:lnTo>
                  <a:pt x="0" y="101600"/>
                </a:lnTo>
                <a:arcTo wR="101600" hR="101600" stAng="10800000" swAng="5400000"/>
                <a:lnTo>
                  <a:pt x="1889820" y="0"/>
                </a:lnTo>
                <a:arcTo wR="101600" hR="101600" stAng="16200000" swAng="5400000"/>
                <a:lnTo>
                  <a:pt x="1991420" y="101600"/>
                </a:lnTo>
                <a:arcTo wR="101600" hR="38100" stAng="0" swAng="-5400000"/>
                <a:lnTo>
                  <a:pt x="101600" y="63500"/>
                </a:lnTo>
                <a:arcTo wR="101600" hR="38100" stAng="16200000" swAng="-5400000"/>
                <a:close/>
              </a:path>
            </a:pathLst>
          </a:custGeom>
          <a:solidFill>
            <a:srgbClr val="FF6B6B"/>
          </a:solidFill>
          <a:ln/>
        </p:spPr>
        <p:txBody>
          <a:bodyPr/>
          <a:lstStyle/>
          <a:p>
            <a:endParaRPr lang="en-US"/>
          </a:p>
        </p:txBody>
      </p:sp>
      <p:pic>
        <p:nvPicPr>
          <p:cNvPr id="19" name="Image 3" descr="Database"/>
          <p:cNvPicPr>
            <a:picLocks noChangeAspect="1"/>
          </p:cNvPicPr>
          <p:nvPr/>
        </p:nvPicPr>
        <p:blipFill>
          <a:blip r:embed="rId6"/>
          <a:srcRect/>
          <a:stretch/>
        </p:blipFill>
        <p:spPr>
          <a:xfrm>
            <a:off x="7396460" y="2712541"/>
            <a:ext cx="381000" cy="381000"/>
          </a:xfrm>
          <a:prstGeom prst="rect">
            <a:avLst/>
          </a:prstGeom>
        </p:spPr>
      </p:pic>
      <p:sp>
        <p:nvSpPr>
          <p:cNvPr id="20" name="Text 14"/>
          <p:cNvSpPr/>
          <p:nvPr/>
        </p:nvSpPr>
        <p:spPr>
          <a:xfrm>
            <a:off x="7396460" y="3195141"/>
            <a:ext cx="1737420"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0B1F3A"/>
                </a:solidFill>
                <a:latin typeface="Arial" pitchFamily="34" charset="0"/>
                <a:ea typeface="Arial" pitchFamily="34" charset="-122"/>
                <a:cs typeface="Arial" pitchFamily="34" charset="-120"/>
              </a:rPr>
              <a:t>Data model</a:t>
            </a:r>
            <a:endParaRPr lang="en-US" sz="1500" dirty="0"/>
          </a:p>
        </p:txBody>
      </p:sp>
      <p:sp>
        <p:nvSpPr>
          <p:cNvPr id="21" name="Shape 15"/>
          <p:cNvSpPr/>
          <p:nvPr/>
        </p:nvSpPr>
        <p:spPr>
          <a:xfrm>
            <a:off x="9387880" y="2445841"/>
            <a:ext cx="1991320" cy="1219200"/>
          </a:xfrm>
          <a:prstGeom prst="roundRect">
            <a:avLst>
              <a:gd name="adj" fmla="val 8333"/>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22" name="Shape 16"/>
          <p:cNvSpPr/>
          <p:nvPr/>
        </p:nvSpPr>
        <p:spPr>
          <a:xfrm>
            <a:off x="9387880" y="2445841"/>
            <a:ext cx="1991320" cy="1219200"/>
          </a:xfrm>
          <a:custGeom>
            <a:avLst/>
            <a:gdLst/>
            <a:ahLst/>
            <a:cxnLst/>
            <a:rect l="l" t="t" r="r" b="b"/>
            <a:pathLst>
              <a:path w="1991320" h="1219200">
                <a:moveTo>
                  <a:pt x="0" y="101600"/>
                </a:moveTo>
                <a:lnTo>
                  <a:pt x="0" y="101600"/>
                </a:lnTo>
                <a:arcTo wR="101600" hR="101600" stAng="10800000" swAng="5400000"/>
                <a:lnTo>
                  <a:pt x="1889720" y="0"/>
                </a:lnTo>
                <a:arcTo wR="101600" hR="101600" stAng="16200000" swAng="5400000"/>
                <a:lnTo>
                  <a:pt x="1991320" y="101600"/>
                </a:lnTo>
                <a:arcTo wR="101600" hR="38100" stAng="0" swAng="-5400000"/>
                <a:lnTo>
                  <a:pt x="101600" y="63500"/>
                </a:lnTo>
                <a:arcTo wR="101600" hR="38100" stAng="16200000" swAng="-5400000"/>
                <a:close/>
              </a:path>
            </a:pathLst>
          </a:custGeom>
          <a:solidFill>
            <a:srgbClr val="B6E04A"/>
          </a:solidFill>
          <a:ln/>
        </p:spPr>
        <p:txBody>
          <a:bodyPr/>
          <a:lstStyle/>
          <a:p>
            <a:endParaRPr lang="en-US"/>
          </a:p>
        </p:txBody>
      </p:sp>
      <p:pic>
        <p:nvPicPr>
          <p:cNvPr id="23" name="Image 4" descr="Wrench"/>
          <p:cNvPicPr>
            <a:picLocks noChangeAspect="1"/>
          </p:cNvPicPr>
          <p:nvPr/>
        </p:nvPicPr>
        <p:blipFill>
          <a:blip r:embed="rId7"/>
          <a:srcRect/>
          <a:stretch/>
        </p:blipFill>
        <p:spPr>
          <a:xfrm>
            <a:off x="9540280" y="2712541"/>
            <a:ext cx="381000" cy="381000"/>
          </a:xfrm>
          <a:prstGeom prst="rect">
            <a:avLst/>
          </a:prstGeom>
        </p:spPr>
      </p:pic>
      <p:sp>
        <p:nvSpPr>
          <p:cNvPr id="24" name="Text 17"/>
          <p:cNvSpPr/>
          <p:nvPr/>
        </p:nvSpPr>
        <p:spPr>
          <a:xfrm>
            <a:off x="9540280" y="3195141"/>
            <a:ext cx="1737320"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0B1F3A"/>
                </a:solidFill>
                <a:latin typeface="Arial" pitchFamily="34" charset="0"/>
                <a:ea typeface="Arial" pitchFamily="34" charset="-122"/>
                <a:cs typeface="Arial" pitchFamily="34" charset="-120"/>
              </a:rPr>
              <a:t>Hardware part</a:t>
            </a:r>
            <a:endParaRPr lang="en-US" sz="1500" dirty="0"/>
          </a:p>
        </p:txBody>
      </p:sp>
      <p:sp>
        <p:nvSpPr>
          <p:cNvPr id="25" name="Shape 18"/>
          <p:cNvSpPr/>
          <p:nvPr/>
        </p:nvSpPr>
        <p:spPr>
          <a:xfrm>
            <a:off x="812800" y="3919041"/>
            <a:ext cx="5207000" cy="781050"/>
          </a:xfrm>
          <a:prstGeom prst="roundRect">
            <a:avLst>
              <a:gd name="adj" fmla="val 13008"/>
            </a:avLst>
          </a:prstGeom>
          <a:solidFill>
            <a:srgbClr val="0B1F3A"/>
          </a:solidFill>
          <a:ln/>
        </p:spPr>
        <p:txBody>
          <a:bodyPr/>
          <a:lstStyle/>
          <a:p>
            <a:endParaRPr lang="en-US"/>
          </a:p>
        </p:txBody>
      </p:sp>
      <p:pic>
        <p:nvPicPr>
          <p:cNvPr id="26" name="Image 5" descr="Lightbulb"/>
          <p:cNvPicPr>
            <a:picLocks noChangeAspect="1"/>
          </p:cNvPicPr>
          <p:nvPr/>
        </p:nvPicPr>
        <p:blipFill>
          <a:blip r:embed="rId8"/>
          <a:srcRect/>
          <a:stretch/>
        </p:blipFill>
        <p:spPr>
          <a:xfrm>
            <a:off x="1016000" y="4157166"/>
            <a:ext cx="222250" cy="304800"/>
          </a:xfrm>
          <a:prstGeom prst="rect">
            <a:avLst/>
          </a:prstGeom>
        </p:spPr>
      </p:pic>
      <p:sp>
        <p:nvSpPr>
          <p:cNvPr id="27" name="Text 19"/>
          <p:cNvSpPr/>
          <p:nvPr/>
        </p:nvSpPr>
        <p:spPr>
          <a:xfrm>
            <a:off x="1365250" y="4071441"/>
            <a:ext cx="4584891" cy="501650"/>
          </a:xfrm>
          <a:prstGeom prst="rect">
            <a:avLst/>
          </a:prstGeom>
          <a:noFill/>
          <a:ln/>
        </p:spPr>
        <p:txBody>
          <a:bodyPr wrap="square" lIns="0" tIns="0" rIns="0" bIns="0" rtlCol="0" anchor="t">
            <a:normAutofit/>
          </a:bodyPr>
          <a:lstStyle/>
          <a:p>
            <a:pPr marL="0" indent="0" algn="l">
              <a:lnSpc>
                <a:spcPts val="1875"/>
              </a:lnSpc>
              <a:buNone/>
            </a:pPr>
            <a:r>
              <a:rPr lang="en-US" sz="1500" b="1" dirty="0">
                <a:solidFill>
                  <a:srgbClr val="FAF7F2"/>
                </a:solidFill>
                <a:latin typeface="Arial" pitchFamily="34" charset="0"/>
                <a:ea typeface="Arial" pitchFamily="34" charset="-122"/>
                <a:cs typeface="Arial" pitchFamily="34" charset="-120"/>
              </a:rPr>
              <a:t>Can a paper drawing be a prototype? Yes, if it enables a useful test.</a:t>
            </a:r>
            <a:endParaRPr lang="en-US" sz="1500" dirty="0"/>
          </a:p>
        </p:txBody>
      </p:sp>
      <p:sp>
        <p:nvSpPr>
          <p:cNvPr id="28" name="Shape 20"/>
          <p:cNvSpPr/>
          <p:nvPr/>
        </p:nvSpPr>
        <p:spPr>
          <a:xfrm>
            <a:off x="6172200" y="3919041"/>
            <a:ext cx="5207000" cy="781050"/>
          </a:xfrm>
          <a:prstGeom prst="roundRect">
            <a:avLst>
              <a:gd name="adj" fmla="val 13008"/>
            </a:avLst>
          </a:prstGeom>
          <a:solidFill>
            <a:srgbClr val="EDE6D8"/>
          </a:solidFill>
          <a:ln/>
        </p:spPr>
        <p:txBody>
          <a:bodyPr/>
          <a:lstStyle/>
          <a:p>
            <a:endParaRPr lang="en-US"/>
          </a:p>
        </p:txBody>
      </p:sp>
      <p:pic>
        <p:nvPicPr>
          <p:cNvPr id="29" name="Image 6" descr="Warning"/>
          <p:cNvPicPr>
            <a:picLocks noChangeAspect="1"/>
          </p:cNvPicPr>
          <p:nvPr/>
        </p:nvPicPr>
        <p:blipFill>
          <a:blip r:embed="rId9"/>
          <a:srcRect l="-160" r="-160"/>
          <a:stretch/>
        </p:blipFill>
        <p:spPr>
          <a:xfrm>
            <a:off x="6375400" y="4157166"/>
            <a:ext cx="280293" cy="304800"/>
          </a:xfrm>
          <a:prstGeom prst="rect">
            <a:avLst/>
          </a:prstGeom>
        </p:spPr>
      </p:pic>
      <p:sp>
        <p:nvSpPr>
          <p:cNvPr id="30" name="Text 21"/>
          <p:cNvSpPr/>
          <p:nvPr/>
        </p:nvSpPr>
        <p:spPr>
          <a:xfrm>
            <a:off x="6782693" y="4071441"/>
            <a:ext cx="4525106" cy="501650"/>
          </a:xfrm>
          <a:prstGeom prst="rect">
            <a:avLst/>
          </a:prstGeom>
          <a:noFill/>
          <a:ln/>
        </p:spPr>
        <p:txBody>
          <a:bodyPr wrap="square" lIns="0" tIns="0" rIns="0" bIns="0" rtlCol="0" anchor="t">
            <a:normAutofit/>
          </a:bodyPr>
          <a:lstStyle/>
          <a:p>
            <a:pPr marL="0" indent="0" algn="l">
              <a:lnSpc>
                <a:spcPts val="1875"/>
              </a:lnSpc>
              <a:buNone/>
            </a:pPr>
            <a:r>
              <a:rPr lang="en-US" sz="1500" b="1" dirty="0">
                <a:solidFill>
                  <a:srgbClr val="0B1F3A"/>
                </a:solidFill>
                <a:latin typeface="Arial" pitchFamily="34" charset="0"/>
                <a:ea typeface="Arial" pitchFamily="34" charset="-122"/>
                <a:cs typeface="Arial" pitchFamily="34" charset="-120"/>
              </a:rPr>
              <a:t>A prototype is not automatically a validated solution.</a:t>
            </a:r>
            <a:endParaRPr lang="en-US" sz="1500" dirty="0"/>
          </a:p>
        </p:txBody>
      </p:sp>
      <p:sp>
        <p:nvSpPr>
          <p:cNvPr id="31" name="Text 22"/>
          <p:cNvSpPr/>
          <p:nvPr/>
        </p:nvSpPr>
        <p:spPr>
          <a:xfrm>
            <a:off x="834340" y="6187480"/>
            <a:ext cx="2009160"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Empathise</a:t>
            </a:r>
            <a:endParaRPr lang="en-US" sz="1200" dirty="0"/>
          </a:p>
        </p:txBody>
      </p:sp>
      <p:sp>
        <p:nvSpPr>
          <p:cNvPr id="32" name="Text 23"/>
          <p:cNvSpPr/>
          <p:nvPr/>
        </p:nvSpPr>
        <p:spPr>
          <a:xfrm>
            <a:off x="2962780"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Define</a:t>
            </a:r>
            <a:endParaRPr lang="en-US" sz="1200" dirty="0"/>
          </a:p>
        </p:txBody>
      </p:sp>
      <p:sp>
        <p:nvSpPr>
          <p:cNvPr id="33" name="Text 24"/>
          <p:cNvSpPr/>
          <p:nvPr/>
        </p:nvSpPr>
        <p:spPr>
          <a:xfrm>
            <a:off x="5091319"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Ideate</a:t>
            </a:r>
            <a:endParaRPr lang="en-US" sz="1200" dirty="0"/>
          </a:p>
        </p:txBody>
      </p:sp>
      <p:sp>
        <p:nvSpPr>
          <p:cNvPr id="34" name="Text 25"/>
          <p:cNvSpPr/>
          <p:nvPr/>
        </p:nvSpPr>
        <p:spPr>
          <a:xfrm>
            <a:off x="7198320" y="6136680"/>
            <a:ext cx="2052340" cy="314920"/>
          </a:xfrm>
          <a:custGeom>
            <a:avLst/>
            <a:gdLst/>
            <a:ahLst/>
            <a:cxnLst/>
            <a:rect l="l" t="t" r="r" b="b"/>
            <a:pathLst>
              <a:path w="2052340" h="314920">
                <a:moveTo>
                  <a:pt x="127000" y="0"/>
                </a:moveTo>
                <a:lnTo>
                  <a:pt x="1925340" y="0"/>
                </a:lnTo>
                <a:arcTo wR="127000" hR="127000" stAng="16200000" swAng="5400000"/>
                <a:lnTo>
                  <a:pt x="2052340" y="187920"/>
                </a:lnTo>
                <a:arcTo wR="127000" hR="127000" stAng="0" swAng="5400000"/>
                <a:lnTo>
                  <a:pt x="127000" y="314920"/>
                </a:lnTo>
                <a:arcTo wR="127000" hR="127000" stAng="5400000" swAng="5400000"/>
                <a:lnTo>
                  <a:pt x="0" y="127000"/>
                </a:lnTo>
                <a:arcTo wR="127000" hR="127000" stAng="10800000" swAng="5400000"/>
                <a:close/>
              </a:path>
            </a:pathLst>
          </a:custGeom>
          <a:solidFill>
            <a:srgbClr val="12A4A0"/>
          </a:solidFill>
          <a:ln/>
        </p:spPr>
        <p:txBody>
          <a:bodyPr wrap="square" lIns="21539" tIns="50800" rIns="21539" bIns="25400" rtlCol="0" anchor="t">
            <a:normAutofit/>
          </a:bodyPr>
          <a:lstStyle/>
          <a:p>
            <a:pPr marL="0" indent="0" algn="ctr">
              <a:lnSpc>
                <a:spcPts val="1680"/>
              </a:lnSpc>
              <a:buNone/>
            </a:pPr>
            <a:r>
              <a:rPr lang="en-US" sz="1200" b="1" dirty="0">
                <a:solidFill>
                  <a:srgbClr val="0B1F3A"/>
                </a:solidFill>
                <a:latin typeface="Arial" pitchFamily="34" charset="0"/>
                <a:ea typeface="Arial" pitchFamily="34" charset="-122"/>
                <a:cs typeface="Arial" pitchFamily="34" charset="-120"/>
              </a:rPr>
              <a:t>Prototype</a:t>
            </a:r>
            <a:endParaRPr lang="en-US" sz="1200" dirty="0"/>
          </a:p>
        </p:txBody>
      </p:sp>
      <p:sp>
        <p:nvSpPr>
          <p:cNvPr id="35" name="Text 26"/>
          <p:cNvSpPr/>
          <p:nvPr/>
        </p:nvSpPr>
        <p:spPr>
          <a:xfrm>
            <a:off x="9348399"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Test</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5">
    <p:bg>
      <p:bgPr>
        <a:solidFill>
          <a:srgbClr val="FAF7F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74241"/>
          </a:xfrm>
          <a:prstGeom prst="rect">
            <a:avLst/>
          </a:prstGeom>
          <a:noFill/>
          <a:ln/>
        </p:spPr>
        <p:txBody>
          <a:bodyPr wrap="square" lIns="0" tIns="0" rIns="0" bIns="0" rtlCol="0" anchor="t">
            <a:normAutofit/>
          </a:bodyPr>
          <a:lstStyle/>
          <a:p>
            <a:pPr marL="0" indent="0" algn="l">
              <a:lnSpc>
                <a:spcPts val="1960"/>
              </a:lnSpc>
              <a:buNone/>
            </a:pPr>
            <a:r>
              <a:rPr lang="en-US" sz="1400" b="1" kern="0" spc="150" dirty="0">
                <a:solidFill>
                  <a:srgbClr val="C23B3B"/>
                </a:solidFill>
                <a:latin typeface="Arial" pitchFamily="34" charset="0"/>
                <a:ea typeface="Arial" pitchFamily="34" charset="-122"/>
                <a:cs typeface="Arial" pitchFamily="34" charset="-120"/>
              </a:rPr>
              <a:t>PROTOTYPE</a:t>
            </a:r>
            <a:endParaRPr lang="en-US" sz="1400" dirty="0"/>
          </a:p>
        </p:txBody>
      </p:sp>
      <p:sp>
        <p:nvSpPr>
          <p:cNvPr id="3" name="Text 1"/>
          <p:cNvSpPr>
            <a:spLocks noGrp="1"/>
          </p:cNvSpPr>
          <p:nvPr>
            <p:ph type="title"/>
          </p:nvPr>
        </p:nvSpPr>
        <p:spPr>
          <a:xfrm>
            <a:off x="812800" y="1137841"/>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0B1F3A"/>
                </a:solidFill>
                <a:latin typeface="Arial" pitchFamily="34" charset="0"/>
                <a:ea typeface="Arial" pitchFamily="34" charset="-122"/>
                <a:cs typeface="Arial" pitchFamily="34" charset="-120"/>
              </a:rPr>
              <a:t>Climb the prototyping ladder</a:t>
            </a:r>
            <a:endParaRPr lang="en-US" sz="3600" dirty="0"/>
          </a:p>
        </p:txBody>
      </p:sp>
      <p:sp>
        <p:nvSpPr>
          <p:cNvPr id="4" name="Shape 2"/>
          <p:cNvSpPr/>
          <p:nvPr/>
        </p:nvSpPr>
        <p:spPr>
          <a:xfrm>
            <a:off x="812800" y="1905000"/>
            <a:ext cx="5080000" cy="781050"/>
          </a:xfrm>
          <a:prstGeom prst="roundRect">
            <a:avLst>
              <a:gd name="adj" fmla="val 13008"/>
            </a:avLst>
          </a:prstGeom>
          <a:solidFill>
            <a:srgbClr val="0B1F3A"/>
          </a:solidFill>
          <a:ln/>
        </p:spPr>
        <p:txBody>
          <a:bodyPr/>
          <a:lstStyle/>
          <a:p>
            <a:endParaRPr lang="en-US"/>
          </a:p>
        </p:txBody>
      </p:sp>
      <p:pic>
        <p:nvPicPr>
          <p:cNvPr id="5" name="Image 0" descr="Search"/>
          <p:cNvPicPr>
            <a:picLocks noChangeAspect="1"/>
          </p:cNvPicPr>
          <p:nvPr/>
        </p:nvPicPr>
        <p:blipFill>
          <a:blip r:embed="rId3"/>
          <a:srcRect t="-87" b="-87"/>
          <a:stretch/>
        </p:blipFill>
        <p:spPr>
          <a:xfrm>
            <a:off x="1016000" y="2143125"/>
            <a:ext cx="228203" cy="304800"/>
          </a:xfrm>
          <a:prstGeom prst="rect">
            <a:avLst/>
          </a:prstGeom>
        </p:spPr>
      </p:pic>
      <p:sp>
        <p:nvSpPr>
          <p:cNvPr id="6" name="Text 3"/>
          <p:cNvSpPr/>
          <p:nvPr/>
        </p:nvSpPr>
        <p:spPr>
          <a:xfrm>
            <a:off x="1371203" y="2057400"/>
            <a:ext cx="4447949" cy="501650"/>
          </a:xfrm>
          <a:prstGeom prst="rect">
            <a:avLst/>
          </a:prstGeom>
          <a:noFill/>
          <a:ln/>
        </p:spPr>
        <p:txBody>
          <a:bodyPr wrap="square" lIns="0" tIns="0" rIns="0" bIns="0" rtlCol="0" anchor="t">
            <a:normAutofit/>
          </a:bodyPr>
          <a:lstStyle/>
          <a:p>
            <a:pPr marL="0" indent="0" algn="l">
              <a:lnSpc>
                <a:spcPts val="1875"/>
              </a:lnSpc>
              <a:buNone/>
            </a:pPr>
            <a:r>
              <a:rPr lang="en-US" sz="1500" b="1" dirty="0">
                <a:solidFill>
                  <a:srgbClr val="FAF7F2"/>
                </a:solidFill>
                <a:latin typeface="Arial" pitchFamily="34" charset="0"/>
                <a:ea typeface="Arial" pitchFamily="34" charset="-122"/>
                <a:cs typeface="Arial" pitchFamily="34" charset="-120"/>
              </a:rPr>
              <a:t>Which level is enough to test your most important assumption?</a:t>
            </a:r>
            <a:endParaRPr lang="en-US" sz="1500" dirty="0"/>
          </a:p>
        </p:txBody>
      </p:sp>
      <p:sp>
        <p:nvSpPr>
          <p:cNvPr id="7" name="Text 4"/>
          <p:cNvSpPr/>
          <p:nvPr/>
        </p:nvSpPr>
        <p:spPr>
          <a:xfrm>
            <a:off x="812800" y="2794000"/>
            <a:ext cx="2616200" cy="274241"/>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3C4C5E"/>
                </a:solidFill>
                <a:latin typeface="Arial" pitchFamily="34" charset="0"/>
                <a:ea typeface="Arial" pitchFamily="34" charset="-122"/>
                <a:cs typeface="Arial" pitchFamily="34" charset="-120"/>
              </a:rPr>
              <a:t>Cost and complexity rise</a:t>
            </a:r>
            <a:endParaRPr lang="en-US" sz="1400" dirty="0"/>
          </a:p>
        </p:txBody>
      </p:sp>
      <p:pic>
        <p:nvPicPr>
          <p:cNvPr id="8" name="Image 1" descr="arrow-right"/>
          <p:cNvPicPr>
            <a:picLocks noChangeAspect="1"/>
          </p:cNvPicPr>
          <p:nvPr/>
        </p:nvPicPr>
        <p:blipFill>
          <a:blip r:embed="rId4"/>
          <a:srcRect/>
          <a:stretch/>
        </p:blipFill>
        <p:spPr>
          <a:xfrm>
            <a:off x="812800" y="3149600"/>
            <a:ext cx="1016000" cy="355600"/>
          </a:xfrm>
          <a:prstGeom prst="rect">
            <a:avLst/>
          </a:prstGeom>
        </p:spPr>
      </p:pic>
      <p:sp>
        <p:nvSpPr>
          <p:cNvPr id="9" name="Shape 5"/>
          <p:cNvSpPr/>
          <p:nvPr/>
        </p:nvSpPr>
        <p:spPr>
          <a:xfrm>
            <a:off x="812800" y="4064000"/>
            <a:ext cx="2489200" cy="1651000"/>
          </a:xfrm>
          <a:custGeom>
            <a:avLst/>
            <a:gdLst/>
            <a:ahLst/>
            <a:cxnLst/>
            <a:rect l="l" t="t" r="r" b="b"/>
            <a:pathLst>
              <a:path w="2489200" h="1651000">
                <a:moveTo>
                  <a:pt x="101600" y="0"/>
                </a:moveTo>
                <a:lnTo>
                  <a:pt x="2387600" y="0"/>
                </a:lnTo>
                <a:arcTo wR="101600" hR="101600" stAng="16200000" swAng="5400000"/>
                <a:lnTo>
                  <a:pt x="2489200" y="1651000"/>
                </a:lnTo>
                <a:lnTo>
                  <a:pt x="0" y="1651000"/>
                </a:lnTo>
                <a:lnTo>
                  <a:pt x="0" y="101600"/>
                </a:lnTo>
                <a:arcTo wR="101600" hR="101600" stAng="10800000" swAng="5400000"/>
                <a:close/>
              </a:path>
            </a:pathLst>
          </a:custGeom>
          <a:solidFill>
            <a:srgbClr val="D4EFEE"/>
          </a:solidFill>
          <a:ln/>
        </p:spPr>
        <p:txBody>
          <a:bodyPr/>
          <a:lstStyle/>
          <a:p>
            <a:endParaRPr lang="en-US"/>
          </a:p>
        </p:txBody>
      </p:sp>
      <p:sp>
        <p:nvSpPr>
          <p:cNvPr id="10" name="Text 6"/>
          <p:cNvSpPr/>
          <p:nvPr/>
        </p:nvSpPr>
        <p:spPr>
          <a:xfrm>
            <a:off x="990600" y="4216400"/>
            <a:ext cx="2197608" cy="274241"/>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0B7F7B"/>
                </a:solidFill>
                <a:latin typeface="Arial" pitchFamily="34" charset="0"/>
                <a:ea typeface="Arial" pitchFamily="34" charset="-122"/>
                <a:cs typeface="Arial" pitchFamily="34" charset="-120"/>
              </a:rPr>
              <a:t>1</a:t>
            </a:r>
            <a:endParaRPr lang="en-US" sz="1400" dirty="0"/>
          </a:p>
        </p:txBody>
      </p:sp>
      <p:sp>
        <p:nvSpPr>
          <p:cNvPr id="11" name="Text 7"/>
          <p:cNvSpPr/>
          <p:nvPr/>
        </p:nvSpPr>
        <p:spPr>
          <a:xfrm>
            <a:off x="990600" y="4528741"/>
            <a:ext cx="2197608"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0B1F3A"/>
                </a:solidFill>
                <a:latin typeface="Arial" pitchFamily="34" charset="0"/>
                <a:ea typeface="Arial" pitchFamily="34" charset="-122"/>
                <a:cs typeface="Arial" pitchFamily="34" charset="-120"/>
              </a:rPr>
              <a:t>Concept</a:t>
            </a:r>
            <a:endParaRPr lang="en-US" sz="1600" dirty="0"/>
          </a:p>
        </p:txBody>
      </p:sp>
      <p:sp>
        <p:nvSpPr>
          <p:cNvPr id="12" name="Text 8"/>
          <p:cNvSpPr/>
          <p:nvPr/>
        </p:nvSpPr>
        <p:spPr>
          <a:xfrm>
            <a:off x="990600" y="4836021"/>
            <a:ext cx="2197608" cy="438150"/>
          </a:xfrm>
          <a:prstGeom prst="rect">
            <a:avLst/>
          </a:prstGeom>
          <a:noFill/>
          <a:ln/>
        </p:spPr>
        <p:txBody>
          <a:bodyPr wrap="square" lIns="0" tIns="0" rIns="0" bIns="0" rtlCol="0" anchor="t">
            <a:normAutofit/>
          </a:bodyPr>
          <a:lstStyle/>
          <a:p>
            <a:pPr marL="0" indent="0" algn="l">
              <a:lnSpc>
                <a:spcPts val="1625"/>
              </a:lnSpc>
              <a:buNone/>
            </a:pPr>
            <a:r>
              <a:rPr lang="en-US" sz="1300" dirty="0">
                <a:solidFill>
                  <a:srgbClr val="0B1F3A"/>
                </a:solidFill>
                <a:latin typeface="Arial" pitchFamily="34" charset="0"/>
                <a:ea typeface="Arial" pitchFamily="34" charset="-122"/>
                <a:cs typeface="Arial" pitchFamily="34" charset="-120"/>
              </a:rPr>
              <a:t>Sketch, storyboard, paper model</a:t>
            </a:r>
            <a:endParaRPr lang="en-US" sz="1300" dirty="0"/>
          </a:p>
        </p:txBody>
      </p:sp>
      <p:sp>
        <p:nvSpPr>
          <p:cNvPr id="13" name="Shape 9"/>
          <p:cNvSpPr/>
          <p:nvPr/>
        </p:nvSpPr>
        <p:spPr>
          <a:xfrm>
            <a:off x="3505200" y="3556000"/>
            <a:ext cx="2489200" cy="2159000"/>
          </a:xfrm>
          <a:custGeom>
            <a:avLst/>
            <a:gdLst/>
            <a:ahLst/>
            <a:cxnLst/>
            <a:rect l="l" t="t" r="r" b="b"/>
            <a:pathLst>
              <a:path w="2489200" h="2159000">
                <a:moveTo>
                  <a:pt x="101600" y="0"/>
                </a:moveTo>
                <a:lnTo>
                  <a:pt x="2387600" y="0"/>
                </a:lnTo>
                <a:arcTo wR="101600" hR="101600" stAng="16200000" swAng="5400000"/>
                <a:lnTo>
                  <a:pt x="2489200" y="2159000"/>
                </a:lnTo>
                <a:lnTo>
                  <a:pt x="0" y="2159000"/>
                </a:lnTo>
                <a:lnTo>
                  <a:pt x="0" y="101600"/>
                </a:lnTo>
                <a:arcTo wR="101600" hR="101600" stAng="10800000" swAng="5400000"/>
                <a:close/>
              </a:path>
            </a:pathLst>
          </a:custGeom>
          <a:solidFill>
            <a:srgbClr val="9FDAD7"/>
          </a:solidFill>
          <a:ln/>
        </p:spPr>
        <p:txBody>
          <a:bodyPr/>
          <a:lstStyle/>
          <a:p>
            <a:endParaRPr lang="en-US"/>
          </a:p>
        </p:txBody>
      </p:sp>
      <p:sp>
        <p:nvSpPr>
          <p:cNvPr id="14" name="Text 10"/>
          <p:cNvSpPr/>
          <p:nvPr/>
        </p:nvSpPr>
        <p:spPr>
          <a:xfrm>
            <a:off x="3683000" y="3708400"/>
            <a:ext cx="2197608" cy="274241"/>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0B1F3A"/>
                </a:solidFill>
                <a:latin typeface="Arial" pitchFamily="34" charset="0"/>
                <a:ea typeface="Arial" pitchFamily="34" charset="-122"/>
                <a:cs typeface="Arial" pitchFamily="34" charset="-120"/>
              </a:rPr>
              <a:t>2</a:t>
            </a:r>
            <a:endParaRPr lang="en-US" sz="1400" dirty="0"/>
          </a:p>
        </p:txBody>
      </p:sp>
      <p:sp>
        <p:nvSpPr>
          <p:cNvPr id="15" name="Text 11"/>
          <p:cNvSpPr/>
          <p:nvPr/>
        </p:nvSpPr>
        <p:spPr>
          <a:xfrm>
            <a:off x="3683000" y="4020741"/>
            <a:ext cx="2197608"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0B1F3A"/>
                </a:solidFill>
                <a:latin typeface="Arial" pitchFamily="34" charset="0"/>
                <a:ea typeface="Arial" pitchFamily="34" charset="-122"/>
                <a:cs typeface="Arial" pitchFamily="34" charset="-120"/>
              </a:rPr>
              <a:t>Experience</a:t>
            </a:r>
            <a:endParaRPr lang="en-US" sz="1600" dirty="0"/>
          </a:p>
        </p:txBody>
      </p:sp>
      <p:sp>
        <p:nvSpPr>
          <p:cNvPr id="16" name="Text 12"/>
          <p:cNvSpPr/>
          <p:nvPr/>
        </p:nvSpPr>
        <p:spPr>
          <a:xfrm>
            <a:off x="3683000" y="4328021"/>
            <a:ext cx="2197608" cy="438150"/>
          </a:xfrm>
          <a:prstGeom prst="rect">
            <a:avLst/>
          </a:prstGeom>
          <a:noFill/>
          <a:ln/>
        </p:spPr>
        <p:txBody>
          <a:bodyPr wrap="square" lIns="0" tIns="0" rIns="0" bIns="0" rtlCol="0" anchor="t">
            <a:normAutofit/>
          </a:bodyPr>
          <a:lstStyle/>
          <a:p>
            <a:pPr marL="0" indent="0" algn="l">
              <a:lnSpc>
                <a:spcPts val="1625"/>
              </a:lnSpc>
              <a:buNone/>
            </a:pPr>
            <a:r>
              <a:rPr lang="en-US" sz="1300" dirty="0">
                <a:solidFill>
                  <a:srgbClr val="0B1F3A"/>
                </a:solidFill>
                <a:latin typeface="Arial" pitchFamily="34" charset="0"/>
                <a:ea typeface="Arial" pitchFamily="34" charset="-122"/>
                <a:cs typeface="Arial" pitchFamily="34" charset="-120"/>
              </a:rPr>
              <a:t>Role-play, manual service, clickable mock-up</a:t>
            </a:r>
            <a:endParaRPr lang="en-US" sz="1300" dirty="0"/>
          </a:p>
        </p:txBody>
      </p:sp>
      <p:sp>
        <p:nvSpPr>
          <p:cNvPr id="17" name="Shape 13"/>
          <p:cNvSpPr/>
          <p:nvPr/>
        </p:nvSpPr>
        <p:spPr>
          <a:xfrm>
            <a:off x="6197600" y="3048000"/>
            <a:ext cx="2489200" cy="2667000"/>
          </a:xfrm>
          <a:custGeom>
            <a:avLst/>
            <a:gdLst/>
            <a:ahLst/>
            <a:cxnLst/>
            <a:rect l="l" t="t" r="r" b="b"/>
            <a:pathLst>
              <a:path w="2489200" h="2667000">
                <a:moveTo>
                  <a:pt x="101600" y="0"/>
                </a:moveTo>
                <a:lnTo>
                  <a:pt x="2387600" y="0"/>
                </a:lnTo>
                <a:arcTo wR="101600" hR="101600" stAng="16200000" swAng="5400000"/>
                <a:lnTo>
                  <a:pt x="2489200" y="2667000"/>
                </a:lnTo>
                <a:lnTo>
                  <a:pt x="0" y="2667000"/>
                </a:lnTo>
                <a:lnTo>
                  <a:pt x="0" y="101600"/>
                </a:lnTo>
                <a:arcTo wR="101600" hR="101600" stAng="10800000" swAng="5400000"/>
                <a:close/>
              </a:path>
            </a:pathLst>
          </a:custGeom>
          <a:solidFill>
            <a:srgbClr val="12A4A0"/>
          </a:solidFill>
          <a:ln/>
        </p:spPr>
        <p:txBody>
          <a:bodyPr/>
          <a:lstStyle/>
          <a:p>
            <a:endParaRPr lang="en-US"/>
          </a:p>
        </p:txBody>
      </p:sp>
      <p:sp>
        <p:nvSpPr>
          <p:cNvPr id="18" name="Text 14"/>
          <p:cNvSpPr/>
          <p:nvPr/>
        </p:nvSpPr>
        <p:spPr>
          <a:xfrm>
            <a:off x="6375400" y="3200400"/>
            <a:ext cx="2197608" cy="274241"/>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0B1F3A"/>
                </a:solidFill>
                <a:latin typeface="Arial" pitchFamily="34" charset="0"/>
                <a:ea typeface="Arial" pitchFamily="34" charset="-122"/>
                <a:cs typeface="Arial" pitchFamily="34" charset="-120"/>
              </a:rPr>
              <a:t>3</a:t>
            </a:r>
            <a:endParaRPr lang="en-US" sz="1400" dirty="0"/>
          </a:p>
        </p:txBody>
      </p:sp>
      <p:sp>
        <p:nvSpPr>
          <p:cNvPr id="19" name="Text 15"/>
          <p:cNvSpPr/>
          <p:nvPr/>
        </p:nvSpPr>
        <p:spPr>
          <a:xfrm>
            <a:off x="6375400" y="3512741"/>
            <a:ext cx="2197608"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0B1F3A"/>
                </a:solidFill>
                <a:latin typeface="Arial" pitchFamily="34" charset="0"/>
                <a:ea typeface="Arial" pitchFamily="34" charset="-122"/>
                <a:cs typeface="Arial" pitchFamily="34" charset="-120"/>
              </a:rPr>
              <a:t>Proof of concept</a:t>
            </a:r>
            <a:endParaRPr lang="en-US" sz="1600" dirty="0"/>
          </a:p>
        </p:txBody>
      </p:sp>
      <p:sp>
        <p:nvSpPr>
          <p:cNvPr id="20" name="Text 16"/>
          <p:cNvSpPr/>
          <p:nvPr/>
        </p:nvSpPr>
        <p:spPr>
          <a:xfrm>
            <a:off x="6375400" y="3820021"/>
            <a:ext cx="2197608" cy="438150"/>
          </a:xfrm>
          <a:prstGeom prst="rect">
            <a:avLst/>
          </a:prstGeom>
          <a:noFill/>
          <a:ln/>
        </p:spPr>
        <p:txBody>
          <a:bodyPr wrap="square" lIns="0" tIns="0" rIns="0" bIns="0" rtlCol="0" anchor="t">
            <a:normAutofit/>
          </a:bodyPr>
          <a:lstStyle/>
          <a:p>
            <a:pPr marL="0" indent="0" algn="l">
              <a:lnSpc>
                <a:spcPts val="1625"/>
              </a:lnSpc>
              <a:buNone/>
            </a:pPr>
            <a:r>
              <a:rPr lang="en-US" sz="1300" dirty="0">
                <a:solidFill>
                  <a:srgbClr val="0B1F3A"/>
                </a:solidFill>
                <a:latin typeface="Arial" pitchFamily="34" charset="0"/>
                <a:ea typeface="Arial" pitchFamily="34" charset="-122"/>
                <a:cs typeface="Arial" pitchFamily="34" charset="-120"/>
              </a:rPr>
              <a:t>Test one critical technical function</a:t>
            </a:r>
            <a:endParaRPr lang="en-US" sz="1300" dirty="0"/>
          </a:p>
        </p:txBody>
      </p:sp>
      <p:sp>
        <p:nvSpPr>
          <p:cNvPr id="21" name="Shape 17"/>
          <p:cNvSpPr/>
          <p:nvPr/>
        </p:nvSpPr>
        <p:spPr>
          <a:xfrm>
            <a:off x="8890000" y="2540000"/>
            <a:ext cx="2489200" cy="3175000"/>
          </a:xfrm>
          <a:custGeom>
            <a:avLst/>
            <a:gdLst/>
            <a:ahLst/>
            <a:cxnLst/>
            <a:rect l="l" t="t" r="r" b="b"/>
            <a:pathLst>
              <a:path w="2489200" h="3175000">
                <a:moveTo>
                  <a:pt x="101600" y="0"/>
                </a:moveTo>
                <a:lnTo>
                  <a:pt x="2387600" y="0"/>
                </a:lnTo>
                <a:arcTo wR="101600" hR="101600" stAng="16200000" swAng="5400000"/>
                <a:lnTo>
                  <a:pt x="2489200" y="3175000"/>
                </a:lnTo>
                <a:lnTo>
                  <a:pt x="0" y="3175000"/>
                </a:lnTo>
                <a:lnTo>
                  <a:pt x="0" y="101600"/>
                </a:lnTo>
                <a:arcTo wR="101600" hR="101600" stAng="10800000" swAng="5400000"/>
                <a:close/>
              </a:path>
            </a:pathLst>
          </a:custGeom>
          <a:solidFill>
            <a:srgbClr val="0B1F3A"/>
          </a:solidFill>
          <a:ln/>
        </p:spPr>
        <p:txBody>
          <a:bodyPr/>
          <a:lstStyle/>
          <a:p>
            <a:endParaRPr lang="en-US"/>
          </a:p>
        </p:txBody>
      </p:sp>
      <p:sp>
        <p:nvSpPr>
          <p:cNvPr id="22" name="Text 18"/>
          <p:cNvSpPr/>
          <p:nvPr/>
        </p:nvSpPr>
        <p:spPr>
          <a:xfrm>
            <a:off x="9067800" y="2692400"/>
            <a:ext cx="2197608" cy="274241"/>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B6E04A"/>
                </a:solidFill>
                <a:latin typeface="Arial" pitchFamily="34" charset="0"/>
                <a:ea typeface="Arial" pitchFamily="34" charset="-122"/>
                <a:cs typeface="Arial" pitchFamily="34" charset="-120"/>
              </a:rPr>
              <a:t>4</a:t>
            </a:r>
            <a:endParaRPr lang="en-US" sz="1400" dirty="0"/>
          </a:p>
        </p:txBody>
      </p:sp>
      <p:sp>
        <p:nvSpPr>
          <p:cNvPr id="23" name="Text 19"/>
          <p:cNvSpPr/>
          <p:nvPr/>
        </p:nvSpPr>
        <p:spPr>
          <a:xfrm>
            <a:off x="9067800" y="3004741"/>
            <a:ext cx="2197608"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FAF7F2"/>
                </a:solidFill>
                <a:latin typeface="Arial" pitchFamily="34" charset="0"/>
                <a:ea typeface="Arial" pitchFamily="34" charset="-122"/>
                <a:cs typeface="Arial" pitchFamily="34" charset="-120"/>
              </a:rPr>
              <a:t>Integrated prototype</a:t>
            </a:r>
            <a:endParaRPr lang="en-US" sz="1600" dirty="0"/>
          </a:p>
        </p:txBody>
      </p:sp>
      <p:sp>
        <p:nvSpPr>
          <p:cNvPr id="24" name="Text 20"/>
          <p:cNvSpPr/>
          <p:nvPr/>
        </p:nvSpPr>
        <p:spPr>
          <a:xfrm>
            <a:off x="9067800" y="3312021"/>
            <a:ext cx="2197608" cy="438150"/>
          </a:xfrm>
          <a:prstGeom prst="rect">
            <a:avLst/>
          </a:prstGeom>
          <a:noFill/>
          <a:ln/>
        </p:spPr>
        <p:txBody>
          <a:bodyPr wrap="square" lIns="0" tIns="0" rIns="0" bIns="0" rtlCol="0" anchor="t">
            <a:normAutofit/>
          </a:bodyPr>
          <a:lstStyle/>
          <a:p>
            <a:pPr marL="0" indent="0" algn="l">
              <a:lnSpc>
                <a:spcPts val="1625"/>
              </a:lnSpc>
              <a:buNone/>
            </a:pPr>
            <a:r>
              <a:rPr lang="en-US" sz="1300" dirty="0">
                <a:solidFill>
                  <a:srgbClr val="FAF7F2"/>
                </a:solidFill>
                <a:latin typeface="Arial" pitchFamily="34" charset="0"/>
                <a:ea typeface="Arial" pitchFamily="34" charset="-122"/>
                <a:cs typeface="Arial" pitchFamily="34" charset="-120"/>
              </a:rPr>
              <a:t>Test a core end-to-end workflow</a:t>
            </a:r>
            <a:endParaRPr lang="en-US" sz="1300" dirty="0"/>
          </a:p>
        </p:txBody>
      </p:sp>
      <p:sp>
        <p:nvSpPr>
          <p:cNvPr id="25" name="Text 21"/>
          <p:cNvSpPr/>
          <p:nvPr/>
        </p:nvSpPr>
        <p:spPr>
          <a:xfrm>
            <a:off x="834340" y="6187480"/>
            <a:ext cx="2009160"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Empathise</a:t>
            </a:r>
            <a:endParaRPr lang="en-US" sz="1200" dirty="0"/>
          </a:p>
        </p:txBody>
      </p:sp>
      <p:sp>
        <p:nvSpPr>
          <p:cNvPr id="26" name="Text 22"/>
          <p:cNvSpPr/>
          <p:nvPr/>
        </p:nvSpPr>
        <p:spPr>
          <a:xfrm>
            <a:off x="2962780"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Define</a:t>
            </a:r>
            <a:endParaRPr lang="en-US" sz="1200" dirty="0"/>
          </a:p>
        </p:txBody>
      </p:sp>
      <p:sp>
        <p:nvSpPr>
          <p:cNvPr id="27" name="Text 23"/>
          <p:cNvSpPr/>
          <p:nvPr/>
        </p:nvSpPr>
        <p:spPr>
          <a:xfrm>
            <a:off x="5091319"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Ideate</a:t>
            </a:r>
            <a:endParaRPr lang="en-US" sz="1200" dirty="0"/>
          </a:p>
        </p:txBody>
      </p:sp>
      <p:sp>
        <p:nvSpPr>
          <p:cNvPr id="28" name="Text 24"/>
          <p:cNvSpPr/>
          <p:nvPr/>
        </p:nvSpPr>
        <p:spPr>
          <a:xfrm>
            <a:off x="7198320" y="6136680"/>
            <a:ext cx="2052340" cy="314920"/>
          </a:xfrm>
          <a:custGeom>
            <a:avLst/>
            <a:gdLst/>
            <a:ahLst/>
            <a:cxnLst/>
            <a:rect l="l" t="t" r="r" b="b"/>
            <a:pathLst>
              <a:path w="2052340" h="314920">
                <a:moveTo>
                  <a:pt x="127000" y="0"/>
                </a:moveTo>
                <a:lnTo>
                  <a:pt x="1925340" y="0"/>
                </a:lnTo>
                <a:arcTo wR="127000" hR="127000" stAng="16200000" swAng="5400000"/>
                <a:lnTo>
                  <a:pt x="2052340" y="187920"/>
                </a:lnTo>
                <a:arcTo wR="127000" hR="127000" stAng="0" swAng="5400000"/>
                <a:lnTo>
                  <a:pt x="127000" y="314920"/>
                </a:lnTo>
                <a:arcTo wR="127000" hR="127000" stAng="5400000" swAng="5400000"/>
                <a:lnTo>
                  <a:pt x="0" y="127000"/>
                </a:lnTo>
                <a:arcTo wR="127000" hR="127000" stAng="10800000" swAng="5400000"/>
                <a:close/>
              </a:path>
            </a:pathLst>
          </a:custGeom>
          <a:solidFill>
            <a:srgbClr val="12A4A0"/>
          </a:solidFill>
          <a:ln/>
        </p:spPr>
        <p:txBody>
          <a:bodyPr wrap="square" lIns="21539" tIns="50800" rIns="21539" bIns="25400" rtlCol="0" anchor="t">
            <a:normAutofit/>
          </a:bodyPr>
          <a:lstStyle/>
          <a:p>
            <a:pPr marL="0" indent="0" algn="ctr">
              <a:lnSpc>
                <a:spcPts val="1680"/>
              </a:lnSpc>
              <a:buNone/>
            </a:pPr>
            <a:r>
              <a:rPr lang="en-US" sz="1200" b="1" dirty="0">
                <a:solidFill>
                  <a:srgbClr val="0B1F3A"/>
                </a:solidFill>
                <a:latin typeface="Arial" pitchFamily="34" charset="0"/>
                <a:ea typeface="Arial" pitchFamily="34" charset="-122"/>
                <a:cs typeface="Arial" pitchFamily="34" charset="-120"/>
              </a:rPr>
              <a:t>Prototype</a:t>
            </a:r>
            <a:endParaRPr lang="en-US" sz="1200" dirty="0"/>
          </a:p>
        </p:txBody>
      </p:sp>
      <p:sp>
        <p:nvSpPr>
          <p:cNvPr id="29" name="Text 25"/>
          <p:cNvSpPr/>
          <p:nvPr/>
        </p:nvSpPr>
        <p:spPr>
          <a:xfrm>
            <a:off x="9348399"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Test</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6">
    <p:bg>
      <p:bgPr>
        <a:solidFill>
          <a:srgbClr val="FAF7F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74241"/>
          </a:xfrm>
          <a:prstGeom prst="rect">
            <a:avLst/>
          </a:prstGeom>
          <a:noFill/>
          <a:ln/>
        </p:spPr>
        <p:txBody>
          <a:bodyPr wrap="square" lIns="0" tIns="0" rIns="0" bIns="0" rtlCol="0" anchor="t">
            <a:normAutofit/>
          </a:bodyPr>
          <a:lstStyle/>
          <a:p>
            <a:pPr marL="0" indent="0" algn="l">
              <a:lnSpc>
                <a:spcPts val="1960"/>
              </a:lnSpc>
              <a:buNone/>
            </a:pPr>
            <a:r>
              <a:rPr lang="en-US" sz="1400" b="1" kern="0" spc="150" dirty="0">
                <a:solidFill>
                  <a:srgbClr val="C23B3B"/>
                </a:solidFill>
                <a:latin typeface="Arial" pitchFamily="34" charset="0"/>
                <a:ea typeface="Arial" pitchFamily="34" charset="-122"/>
                <a:cs typeface="Arial" pitchFamily="34" charset="-120"/>
              </a:rPr>
              <a:t>PROTOTYPE</a:t>
            </a:r>
            <a:endParaRPr lang="en-US" sz="1400" dirty="0"/>
          </a:p>
        </p:txBody>
      </p:sp>
      <p:sp>
        <p:nvSpPr>
          <p:cNvPr id="3" name="Text 1"/>
          <p:cNvSpPr>
            <a:spLocks noGrp="1"/>
          </p:cNvSpPr>
          <p:nvPr>
            <p:ph type="title"/>
          </p:nvPr>
        </p:nvSpPr>
        <p:spPr>
          <a:xfrm>
            <a:off x="812800" y="1137841"/>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0B1F3A"/>
                </a:solidFill>
                <a:latin typeface="Arial" pitchFamily="34" charset="0"/>
                <a:ea typeface="Arial" pitchFamily="34" charset="-122"/>
                <a:cs typeface="Arial" pitchFamily="34" charset="-120"/>
              </a:rPr>
              <a:t>Match the method to the question</a:t>
            </a:r>
            <a:endParaRPr lang="en-US" sz="3600" dirty="0"/>
          </a:p>
        </p:txBody>
      </p:sp>
      <p:sp>
        <p:nvSpPr>
          <p:cNvPr id="4" name="Shape 2"/>
          <p:cNvSpPr/>
          <p:nvPr/>
        </p:nvSpPr>
        <p:spPr>
          <a:xfrm>
            <a:off x="812800" y="1894681"/>
            <a:ext cx="1991320" cy="2223691"/>
          </a:xfrm>
          <a:prstGeom prst="roundRect">
            <a:avLst>
              <a:gd name="adj" fmla="val 5102"/>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5" name="Shape 3"/>
          <p:cNvSpPr/>
          <p:nvPr/>
        </p:nvSpPr>
        <p:spPr>
          <a:xfrm>
            <a:off x="812800" y="1894681"/>
            <a:ext cx="1991320" cy="2223691"/>
          </a:xfrm>
          <a:custGeom>
            <a:avLst/>
            <a:gdLst/>
            <a:ahLst/>
            <a:cxnLst/>
            <a:rect l="l" t="t" r="r" b="b"/>
            <a:pathLst>
              <a:path w="1991320" h="2223691">
                <a:moveTo>
                  <a:pt x="0" y="101600"/>
                </a:moveTo>
                <a:lnTo>
                  <a:pt x="0" y="101600"/>
                </a:lnTo>
                <a:arcTo wR="101600" hR="101600" stAng="10800000" swAng="5400000"/>
                <a:lnTo>
                  <a:pt x="1889720" y="0"/>
                </a:lnTo>
                <a:arcTo wR="101600" hR="101600" stAng="16200000" swAng="5400000"/>
                <a:lnTo>
                  <a:pt x="1991320" y="101600"/>
                </a:lnTo>
                <a:arcTo wR="101600" hR="38100" stAng="0" swAng="-5400000"/>
                <a:lnTo>
                  <a:pt x="101600" y="63500"/>
                </a:lnTo>
                <a:arcTo wR="101600" hR="38100" stAng="16200000" swAng="-5400000"/>
                <a:close/>
              </a:path>
            </a:pathLst>
          </a:custGeom>
          <a:solidFill>
            <a:srgbClr val="12A4A0"/>
          </a:solidFill>
          <a:ln/>
        </p:spPr>
        <p:txBody>
          <a:bodyPr/>
          <a:lstStyle/>
          <a:p>
            <a:endParaRPr lang="en-US"/>
          </a:p>
        </p:txBody>
      </p:sp>
      <p:pic>
        <p:nvPicPr>
          <p:cNvPr id="6" name="Image 0" descr="Book"/>
          <p:cNvPicPr>
            <a:picLocks noChangeAspect="1"/>
          </p:cNvPicPr>
          <p:nvPr/>
        </p:nvPicPr>
        <p:blipFill>
          <a:blip r:embed="rId3"/>
          <a:srcRect/>
          <a:stretch/>
        </p:blipFill>
        <p:spPr>
          <a:xfrm>
            <a:off x="965200" y="2161381"/>
            <a:ext cx="355600" cy="355600"/>
          </a:xfrm>
          <a:prstGeom prst="rect">
            <a:avLst/>
          </a:prstGeom>
        </p:spPr>
      </p:pic>
      <p:sp>
        <p:nvSpPr>
          <p:cNvPr id="7" name="Text 4"/>
          <p:cNvSpPr/>
          <p:nvPr/>
        </p:nvSpPr>
        <p:spPr>
          <a:xfrm>
            <a:off x="965200" y="2605881"/>
            <a:ext cx="1737320" cy="463550"/>
          </a:xfrm>
          <a:prstGeom prst="rect">
            <a:avLst/>
          </a:prstGeom>
          <a:noFill/>
          <a:ln/>
        </p:spPr>
        <p:txBody>
          <a:bodyPr wrap="square" lIns="0" tIns="0" rIns="0" bIns="0" rtlCol="0" anchor="t">
            <a:normAutofit/>
          </a:bodyPr>
          <a:lstStyle/>
          <a:p>
            <a:pPr marL="0" indent="0" algn="l">
              <a:lnSpc>
                <a:spcPts val="1725"/>
              </a:lnSpc>
              <a:buNone/>
            </a:pPr>
            <a:r>
              <a:rPr lang="en-US" sz="1500" b="1" dirty="0">
                <a:solidFill>
                  <a:srgbClr val="0B1F3A"/>
                </a:solidFill>
                <a:latin typeface="Arial" pitchFamily="34" charset="0"/>
                <a:ea typeface="Arial" pitchFamily="34" charset="-122"/>
                <a:cs typeface="Arial" pitchFamily="34" charset="-120"/>
              </a:rPr>
              <a:t>Paper or storyboard</a:t>
            </a:r>
            <a:endParaRPr lang="en-US" sz="1500" dirty="0"/>
          </a:p>
        </p:txBody>
      </p:sp>
      <p:sp>
        <p:nvSpPr>
          <p:cNvPr id="8" name="Text 5"/>
          <p:cNvSpPr/>
          <p:nvPr/>
        </p:nvSpPr>
        <p:spPr>
          <a:xfrm>
            <a:off x="965200" y="3132931"/>
            <a:ext cx="1737320" cy="274241"/>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0B7F7B"/>
                </a:solidFill>
                <a:latin typeface="Arial" pitchFamily="34" charset="0"/>
                <a:ea typeface="Arial" pitchFamily="34" charset="-122"/>
                <a:cs typeface="Arial" pitchFamily="34" charset="-120"/>
              </a:rPr>
              <a:t>Tests</a:t>
            </a:r>
            <a:endParaRPr lang="en-US" sz="1400" dirty="0"/>
          </a:p>
        </p:txBody>
      </p:sp>
      <p:sp>
        <p:nvSpPr>
          <p:cNvPr id="9" name="Text 6"/>
          <p:cNvSpPr/>
          <p:nvPr/>
        </p:nvSpPr>
        <p:spPr>
          <a:xfrm>
            <a:off x="965200" y="3470672"/>
            <a:ext cx="1737320" cy="469900"/>
          </a:xfrm>
          <a:prstGeom prst="rect">
            <a:avLst/>
          </a:prstGeom>
          <a:noFill/>
          <a:ln/>
        </p:spPr>
        <p:txBody>
          <a:bodyPr wrap="square" lIns="0" tIns="0" rIns="0" bIns="0" rtlCol="0" anchor="t">
            <a:normAutofit/>
          </a:bodyPr>
          <a:lstStyle/>
          <a:p>
            <a:pPr marL="0" indent="0" algn="l">
              <a:lnSpc>
                <a:spcPts val="1750"/>
              </a:lnSpc>
              <a:buNone/>
            </a:pPr>
            <a:r>
              <a:rPr lang="en-US" sz="1400" dirty="0">
                <a:solidFill>
                  <a:srgbClr val="0B1F3A"/>
                </a:solidFill>
                <a:latin typeface="Arial" pitchFamily="34" charset="0"/>
                <a:ea typeface="Arial" pitchFamily="34" charset="-122"/>
                <a:cs typeface="Arial" pitchFamily="34" charset="-120"/>
              </a:rPr>
              <a:t>Information and user journey</a:t>
            </a:r>
            <a:endParaRPr lang="en-US" sz="1400" dirty="0"/>
          </a:p>
        </p:txBody>
      </p:sp>
      <p:sp>
        <p:nvSpPr>
          <p:cNvPr id="10" name="Shape 7"/>
          <p:cNvSpPr/>
          <p:nvPr/>
        </p:nvSpPr>
        <p:spPr>
          <a:xfrm>
            <a:off x="2956520" y="1894681"/>
            <a:ext cx="1991420" cy="2223691"/>
          </a:xfrm>
          <a:prstGeom prst="roundRect">
            <a:avLst>
              <a:gd name="adj" fmla="val 5102"/>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11" name="Shape 8"/>
          <p:cNvSpPr/>
          <p:nvPr/>
        </p:nvSpPr>
        <p:spPr>
          <a:xfrm>
            <a:off x="2956520" y="1894681"/>
            <a:ext cx="1991420" cy="2223691"/>
          </a:xfrm>
          <a:custGeom>
            <a:avLst/>
            <a:gdLst/>
            <a:ahLst/>
            <a:cxnLst/>
            <a:rect l="l" t="t" r="r" b="b"/>
            <a:pathLst>
              <a:path w="1991420" h="2223691">
                <a:moveTo>
                  <a:pt x="0" y="101600"/>
                </a:moveTo>
                <a:lnTo>
                  <a:pt x="0" y="101600"/>
                </a:lnTo>
                <a:arcTo wR="101600" hR="101600" stAng="10800000" swAng="5400000"/>
                <a:lnTo>
                  <a:pt x="1889820" y="0"/>
                </a:lnTo>
                <a:arcTo wR="101600" hR="101600" stAng="16200000" swAng="5400000"/>
                <a:lnTo>
                  <a:pt x="1991420" y="101600"/>
                </a:lnTo>
                <a:arcTo wR="101600" hR="38100" stAng="0" swAng="-5400000"/>
                <a:lnTo>
                  <a:pt x="101600" y="63500"/>
                </a:lnTo>
                <a:arcTo wR="101600" hR="38100" stAng="16200000" swAng="-5400000"/>
                <a:close/>
              </a:path>
            </a:pathLst>
          </a:custGeom>
          <a:solidFill>
            <a:srgbClr val="7C5CFC"/>
          </a:solidFill>
          <a:ln/>
        </p:spPr>
        <p:txBody>
          <a:bodyPr/>
          <a:lstStyle/>
          <a:p>
            <a:endParaRPr lang="en-US"/>
          </a:p>
        </p:txBody>
      </p:sp>
      <p:pic>
        <p:nvPicPr>
          <p:cNvPr id="12" name="Image 1" descr="Users"/>
          <p:cNvPicPr>
            <a:picLocks noChangeAspect="1"/>
          </p:cNvPicPr>
          <p:nvPr/>
        </p:nvPicPr>
        <p:blipFill>
          <a:blip r:embed="rId4"/>
          <a:srcRect/>
          <a:stretch/>
        </p:blipFill>
        <p:spPr>
          <a:xfrm>
            <a:off x="3108920" y="2161381"/>
            <a:ext cx="355600" cy="355600"/>
          </a:xfrm>
          <a:prstGeom prst="rect">
            <a:avLst/>
          </a:prstGeom>
        </p:spPr>
      </p:pic>
      <p:sp>
        <p:nvSpPr>
          <p:cNvPr id="13" name="Text 9"/>
          <p:cNvSpPr/>
          <p:nvPr/>
        </p:nvSpPr>
        <p:spPr>
          <a:xfrm>
            <a:off x="3108920" y="2605881"/>
            <a:ext cx="1737420" cy="463550"/>
          </a:xfrm>
          <a:prstGeom prst="rect">
            <a:avLst/>
          </a:prstGeom>
          <a:noFill/>
          <a:ln/>
        </p:spPr>
        <p:txBody>
          <a:bodyPr wrap="square" lIns="0" tIns="0" rIns="0" bIns="0" rtlCol="0" anchor="t">
            <a:normAutofit/>
          </a:bodyPr>
          <a:lstStyle/>
          <a:p>
            <a:pPr marL="0" indent="0" algn="l">
              <a:lnSpc>
                <a:spcPts val="1725"/>
              </a:lnSpc>
              <a:buNone/>
            </a:pPr>
            <a:r>
              <a:rPr lang="en-US" sz="1500" b="1" dirty="0">
                <a:solidFill>
                  <a:srgbClr val="0B1F3A"/>
                </a:solidFill>
                <a:latin typeface="Arial" pitchFamily="34" charset="0"/>
                <a:ea typeface="Arial" pitchFamily="34" charset="-122"/>
                <a:cs typeface="Arial" pitchFamily="34" charset="-120"/>
              </a:rPr>
              <a:t>Role-play or manual service</a:t>
            </a:r>
            <a:endParaRPr lang="en-US" sz="1500" dirty="0"/>
          </a:p>
        </p:txBody>
      </p:sp>
      <p:sp>
        <p:nvSpPr>
          <p:cNvPr id="14" name="Text 10"/>
          <p:cNvSpPr/>
          <p:nvPr/>
        </p:nvSpPr>
        <p:spPr>
          <a:xfrm>
            <a:off x="3108920" y="3132931"/>
            <a:ext cx="1737420" cy="274241"/>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5B3FD6"/>
                </a:solidFill>
                <a:latin typeface="Arial" pitchFamily="34" charset="0"/>
                <a:ea typeface="Arial" pitchFamily="34" charset="-122"/>
                <a:cs typeface="Arial" pitchFamily="34" charset="-120"/>
              </a:rPr>
              <a:t>Tests</a:t>
            </a:r>
            <a:endParaRPr lang="en-US" sz="1400" dirty="0"/>
          </a:p>
        </p:txBody>
      </p:sp>
      <p:sp>
        <p:nvSpPr>
          <p:cNvPr id="15" name="Text 11"/>
          <p:cNvSpPr/>
          <p:nvPr/>
        </p:nvSpPr>
        <p:spPr>
          <a:xfrm>
            <a:off x="3108920" y="3470672"/>
            <a:ext cx="1839020" cy="247650"/>
          </a:xfrm>
          <a:prstGeom prst="rect">
            <a:avLst/>
          </a:prstGeom>
          <a:noFill/>
          <a:ln/>
        </p:spPr>
        <p:txBody>
          <a:bodyPr wrap="square" lIns="0" tIns="0" rIns="0" bIns="0" rtlCol="0" anchor="t">
            <a:normAutofit/>
          </a:bodyPr>
          <a:lstStyle/>
          <a:p>
            <a:pPr marL="0" indent="0" algn="l">
              <a:lnSpc>
                <a:spcPts val="1750"/>
              </a:lnSpc>
              <a:buNone/>
            </a:pPr>
            <a:r>
              <a:rPr lang="en-US" sz="1400" dirty="0">
                <a:solidFill>
                  <a:srgbClr val="0B1F3A"/>
                </a:solidFill>
                <a:latin typeface="Arial" pitchFamily="34" charset="0"/>
                <a:ea typeface="Arial" pitchFamily="34" charset="-122"/>
                <a:cs typeface="Arial" pitchFamily="34" charset="-120"/>
              </a:rPr>
              <a:t>Service and workflow</a:t>
            </a:r>
            <a:endParaRPr lang="en-US" sz="1400" dirty="0"/>
          </a:p>
        </p:txBody>
      </p:sp>
      <p:sp>
        <p:nvSpPr>
          <p:cNvPr id="16" name="Shape 12"/>
          <p:cNvSpPr/>
          <p:nvPr/>
        </p:nvSpPr>
        <p:spPr>
          <a:xfrm>
            <a:off x="5100340" y="1894681"/>
            <a:ext cx="1991320" cy="2223691"/>
          </a:xfrm>
          <a:prstGeom prst="roundRect">
            <a:avLst>
              <a:gd name="adj" fmla="val 5102"/>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17" name="Shape 13"/>
          <p:cNvSpPr/>
          <p:nvPr/>
        </p:nvSpPr>
        <p:spPr>
          <a:xfrm>
            <a:off x="5100340" y="1894681"/>
            <a:ext cx="1991320" cy="2223691"/>
          </a:xfrm>
          <a:custGeom>
            <a:avLst/>
            <a:gdLst/>
            <a:ahLst/>
            <a:cxnLst/>
            <a:rect l="l" t="t" r="r" b="b"/>
            <a:pathLst>
              <a:path w="1991320" h="2223691">
                <a:moveTo>
                  <a:pt x="0" y="101600"/>
                </a:moveTo>
                <a:lnTo>
                  <a:pt x="0" y="101600"/>
                </a:lnTo>
                <a:arcTo wR="101600" hR="101600" stAng="10800000" swAng="5400000"/>
                <a:lnTo>
                  <a:pt x="1889720" y="0"/>
                </a:lnTo>
                <a:arcTo wR="101600" hR="101600" stAng="16200000" swAng="5400000"/>
                <a:lnTo>
                  <a:pt x="1991320" y="101600"/>
                </a:lnTo>
                <a:arcTo wR="101600" hR="38100" stAng="0" swAng="-5400000"/>
                <a:lnTo>
                  <a:pt x="101600" y="63500"/>
                </a:lnTo>
                <a:arcTo wR="101600" hR="38100" stAng="16200000" swAng="-5400000"/>
                <a:close/>
              </a:path>
            </a:pathLst>
          </a:custGeom>
          <a:solidFill>
            <a:srgbClr val="F5A623"/>
          </a:solidFill>
          <a:ln/>
        </p:spPr>
        <p:txBody>
          <a:bodyPr/>
          <a:lstStyle/>
          <a:p>
            <a:endParaRPr lang="en-US"/>
          </a:p>
        </p:txBody>
      </p:sp>
      <p:pic>
        <p:nvPicPr>
          <p:cNvPr id="18" name="Image 2" descr="Globe"/>
          <p:cNvPicPr>
            <a:picLocks noChangeAspect="1"/>
          </p:cNvPicPr>
          <p:nvPr/>
        </p:nvPicPr>
        <p:blipFill>
          <a:blip r:embed="rId5"/>
          <a:srcRect/>
          <a:stretch/>
        </p:blipFill>
        <p:spPr>
          <a:xfrm>
            <a:off x="5252740" y="2161381"/>
            <a:ext cx="355600" cy="355600"/>
          </a:xfrm>
          <a:prstGeom prst="rect">
            <a:avLst/>
          </a:prstGeom>
        </p:spPr>
      </p:pic>
      <p:sp>
        <p:nvSpPr>
          <p:cNvPr id="19" name="Text 14"/>
          <p:cNvSpPr/>
          <p:nvPr/>
        </p:nvSpPr>
        <p:spPr>
          <a:xfrm>
            <a:off x="5252740" y="2605881"/>
            <a:ext cx="1838920" cy="244475"/>
          </a:xfrm>
          <a:prstGeom prst="rect">
            <a:avLst/>
          </a:prstGeom>
          <a:noFill/>
          <a:ln/>
        </p:spPr>
        <p:txBody>
          <a:bodyPr wrap="square" lIns="0" tIns="0" rIns="0" bIns="0" rtlCol="0" anchor="t">
            <a:normAutofit/>
          </a:bodyPr>
          <a:lstStyle/>
          <a:p>
            <a:pPr marL="0" indent="0" algn="l">
              <a:lnSpc>
                <a:spcPts val="1725"/>
              </a:lnSpc>
              <a:buNone/>
            </a:pPr>
            <a:r>
              <a:rPr lang="en-US" sz="1500" b="1" dirty="0">
                <a:solidFill>
                  <a:srgbClr val="0B1F3A"/>
                </a:solidFill>
                <a:latin typeface="Arial" pitchFamily="34" charset="0"/>
                <a:ea typeface="Arial" pitchFamily="34" charset="-122"/>
                <a:cs typeface="Arial" pitchFamily="34" charset="-120"/>
              </a:rPr>
              <a:t>Clickable mock-up</a:t>
            </a:r>
            <a:endParaRPr lang="en-US" sz="1500" dirty="0"/>
          </a:p>
        </p:txBody>
      </p:sp>
      <p:sp>
        <p:nvSpPr>
          <p:cNvPr id="20" name="Text 15"/>
          <p:cNvSpPr/>
          <p:nvPr/>
        </p:nvSpPr>
        <p:spPr>
          <a:xfrm>
            <a:off x="5252740" y="2913856"/>
            <a:ext cx="1737320" cy="274241"/>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B36B00"/>
                </a:solidFill>
                <a:latin typeface="Arial" pitchFamily="34" charset="0"/>
                <a:ea typeface="Arial" pitchFamily="34" charset="-122"/>
                <a:cs typeface="Arial" pitchFamily="34" charset="-120"/>
              </a:rPr>
              <a:t>Tests</a:t>
            </a:r>
            <a:endParaRPr lang="en-US" sz="1400" dirty="0"/>
          </a:p>
        </p:txBody>
      </p:sp>
      <p:sp>
        <p:nvSpPr>
          <p:cNvPr id="21" name="Text 16"/>
          <p:cNvSpPr/>
          <p:nvPr/>
        </p:nvSpPr>
        <p:spPr>
          <a:xfrm>
            <a:off x="5252740" y="3251597"/>
            <a:ext cx="1737320" cy="469900"/>
          </a:xfrm>
          <a:prstGeom prst="rect">
            <a:avLst/>
          </a:prstGeom>
          <a:noFill/>
          <a:ln/>
        </p:spPr>
        <p:txBody>
          <a:bodyPr wrap="square" lIns="0" tIns="0" rIns="0" bIns="0" rtlCol="0" anchor="t">
            <a:normAutofit/>
          </a:bodyPr>
          <a:lstStyle/>
          <a:p>
            <a:pPr marL="0" indent="0" algn="l">
              <a:lnSpc>
                <a:spcPts val="1750"/>
              </a:lnSpc>
              <a:buNone/>
            </a:pPr>
            <a:r>
              <a:rPr lang="en-US" sz="1400" dirty="0">
                <a:solidFill>
                  <a:srgbClr val="0B1F3A"/>
                </a:solidFill>
                <a:latin typeface="Arial" pitchFamily="34" charset="0"/>
                <a:ea typeface="Arial" pitchFamily="34" charset="-122"/>
                <a:cs typeface="Arial" pitchFamily="34" charset="-120"/>
              </a:rPr>
              <a:t>Navigation and task completion</a:t>
            </a:r>
            <a:endParaRPr lang="en-US" sz="1400" dirty="0"/>
          </a:p>
        </p:txBody>
      </p:sp>
      <p:sp>
        <p:nvSpPr>
          <p:cNvPr id="22" name="Shape 17"/>
          <p:cNvSpPr/>
          <p:nvPr/>
        </p:nvSpPr>
        <p:spPr>
          <a:xfrm>
            <a:off x="7244060" y="1894681"/>
            <a:ext cx="1991420" cy="2223691"/>
          </a:xfrm>
          <a:prstGeom prst="roundRect">
            <a:avLst>
              <a:gd name="adj" fmla="val 5102"/>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23" name="Shape 18"/>
          <p:cNvSpPr/>
          <p:nvPr/>
        </p:nvSpPr>
        <p:spPr>
          <a:xfrm>
            <a:off x="7244060" y="1894681"/>
            <a:ext cx="1991420" cy="2223691"/>
          </a:xfrm>
          <a:custGeom>
            <a:avLst/>
            <a:gdLst/>
            <a:ahLst/>
            <a:cxnLst/>
            <a:rect l="l" t="t" r="r" b="b"/>
            <a:pathLst>
              <a:path w="1991420" h="2223691">
                <a:moveTo>
                  <a:pt x="0" y="101600"/>
                </a:moveTo>
                <a:lnTo>
                  <a:pt x="0" y="101600"/>
                </a:lnTo>
                <a:arcTo wR="101600" hR="101600" stAng="10800000" swAng="5400000"/>
                <a:lnTo>
                  <a:pt x="1889820" y="0"/>
                </a:lnTo>
                <a:arcTo wR="101600" hR="101600" stAng="16200000" swAng="5400000"/>
                <a:lnTo>
                  <a:pt x="1991420" y="101600"/>
                </a:lnTo>
                <a:arcTo wR="101600" hR="38100" stAng="0" swAng="-5400000"/>
                <a:lnTo>
                  <a:pt x="101600" y="63500"/>
                </a:lnTo>
                <a:arcTo wR="101600" hR="38100" stAng="16200000" swAng="-5400000"/>
                <a:close/>
              </a:path>
            </a:pathLst>
          </a:custGeom>
          <a:solidFill>
            <a:srgbClr val="FF6B6B"/>
          </a:solidFill>
          <a:ln/>
        </p:spPr>
        <p:txBody>
          <a:bodyPr/>
          <a:lstStyle/>
          <a:p>
            <a:endParaRPr lang="en-US"/>
          </a:p>
        </p:txBody>
      </p:sp>
      <p:pic>
        <p:nvPicPr>
          <p:cNvPr id="24" name="Image 3" descr="Database"/>
          <p:cNvPicPr>
            <a:picLocks noChangeAspect="1"/>
          </p:cNvPicPr>
          <p:nvPr/>
        </p:nvPicPr>
        <p:blipFill>
          <a:blip r:embed="rId6"/>
          <a:srcRect/>
          <a:stretch/>
        </p:blipFill>
        <p:spPr>
          <a:xfrm>
            <a:off x="7396460" y="2161381"/>
            <a:ext cx="355600" cy="355600"/>
          </a:xfrm>
          <a:prstGeom prst="rect">
            <a:avLst/>
          </a:prstGeom>
        </p:spPr>
      </p:pic>
      <p:sp>
        <p:nvSpPr>
          <p:cNvPr id="25" name="Text 19"/>
          <p:cNvSpPr/>
          <p:nvPr/>
        </p:nvSpPr>
        <p:spPr>
          <a:xfrm>
            <a:off x="7396460" y="2605881"/>
            <a:ext cx="1737420" cy="463550"/>
          </a:xfrm>
          <a:prstGeom prst="rect">
            <a:avLst/>
          </a:prstGeom>
          <a:noFill/>
          <a:ln/>
        </p:spPr>
        <p:txBody>
          <a:bodyPr wrap="square" lIns="0" tIns="0" rIns="0" bIns="0" rtlCol="0" anchor="t">
            <a:normAutofit/>
          </a:bodyPr>
          <a:lstStyle/>
          <a:p>
            <a:pPr marL="0" indent="0" algn="l">
              <a:lnSpc>
                <a:spcPts val="1725"/>
              </a:lnSpc>
              <a:buNone/>
            </a:pPr>
            <a:r>
              <a:rPr lang="en-US" sz="1500" b="1" dirty="0">
                <a:solidFill>
                  <a:srgbClr val="0B1F3A"/>
                </a:solidFill>
                <a:latin typeface="Arial" pitchFamily="34" charset="0"/>
                <a:ea typeface="Arial" pitchFamily="34" charset="-122"/>
                <a:cs typeface="Arial" pitchFamily="34" charset="-120"/>
              </a:rPr>
              <a:t>Spreadsheet or data model</a:t>
            </a:r>
            <a:endParaRPr lang="en-US" sz="1500" dirty="0"/>
          </a:p>
        </p:txBody>
      </p:sp>
      <p:sp>
        <p:nvSpPr>
          <p:cNvPr id="26" name="Text 20"/>
          <p:cNvSpPr/>
          <p:nvPr/>
        </p:nvSpPr>
        <p:spPr>
          <a:xfrm>
            <a:off x="7396460" y="3132931"/>
            <a:ext cx="1737420" cy="274241"/>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C23B3B"/>
                </a:solidFill>
                <a:latin typeface="Arial" pitchFamily="34" charset="0"/>
                <a:ea typeface="Arial" pitchFamily="34" charset="-122"/>
                <a:cs typeface="Arial" pitchFamily="34" charset="-120"/>
              </a:rPr>
              <a:t>Tests</a:t>
            </a:r>
            <a:endParaRPr lang="en-US" sz="1400" dirty="0"/>
          </a:p>
        </p:txBody>
      </p:sp>
      <p:sp>
        <p:nvSpPr>
          <p:cNvPr id="27" name="Text 21"/>
          <p:cNvSpPr/>
          <p:nvPr/>
        </p:nvSpPr>
        <p:spPr>
          <a:xfrm>
            <a:off x="7396460" y="3470672"/>
            <a:ext cx="1737420" cy="469900"/>
          </a:xfrm>
          <a:prstGeom prst="rect">
            <a:avLst/>
          </a:prstGeom>
          <a:noFill/>
          <a:ln/>
        </p:spPr>
        <p:txBody>
          <a:bodyPr wrap="square" lIns="0" tIns="0" rIns="0" bIns="0" rtlCol="0" anchor="t">
            <a:normAutofit/>
          </a:bodyPr>
          <a:lstStyle/>
          <a:p>
            <a:pPr marL="0" indent="0" algn="l">
              <a:lnSpc>
                <a:spcPts val="1750"/>
              </a:lnSpc>
              <a:buNone/>
            </a:pPr>
            <a:r>
              <a:rPr lang="en-US" sz="1400" dirty="0">
                <a:solidFill>
                  <a:srgbClr val="0B1F3A"/>
                </a:solidFill>
                <a:latin typeface="Arial" pitchFamily="34" charset="0"/>
                <a:ea typeface="Arial" pitchFamily="34" charset="-122"/>
                <a:cs typeface="Arial" pitchFamily="34" charset="-120"/>
              </a:rPr>
              <a:t>Calculations and decision rules</a:t>
            </a:r>
            <a:endParaRPr lang="en-US" sz="1400" dirty="0"/>
          </a:p>
        </p:txBody>
      </p:sp>
      <p:sp>
        <p:nvSpPr>
          <p:cNvPr id="28" name="Shape 22"/>
          <p:cNvSpPr/>
          <p:nvPr/>
        </p:nvSpPr>
        <p:spPr>
          <a:xfrm>
            <a:off x="9387880" y="1894681"/>
            <a:ext cx="1991320" cy="2223691"/>
          </a:xfrm>
          <a:prstGeom prst="roundRect">
            <a:avLst>
              <a:gd name="adj" fmla="val 5102"/>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29" name="Shape 23"/>
          <p:cNvSpPr/>
          <p:nvPr/>
        </p:nvSpPr>
        <p:spPr>
          <a:xfrm>
            <a:off x="9387880" y="1894681"/>
            <a:ext cx="1991320" cy="2223691"/>
          </a:xfrm>
          <a:custGeom>
            <a:avLst/>
            <a:gdLst/>
            <a:ahLst/>
            <a:cxnLst/>
            <a:rect l="l" t="t" r="r" b="b"/>
            <a:pathLst>
              <a:path w="1991320" h="2223691">
                <a:moveTo>
                  <a:pt x="0" y="101600"/>
                </a:moveTo>
                <a:lnTo>
                  <a:pt x="0" y="101600"/>
                </a:lnTo>
                <a:arcTo wR="101600" hR="101600" stAng="10800000" swAng="5400000"/>
                <a:lnTo>
                  <a:pt x="1889720" y="0"/>
                </a:lnTo>
                <a:arcTo wR="101600" hR="101600" stAng="16200000" swAng="5400000"/>
                <a:lnTo>
                  <a:pt x="1991320" y="101600"/>
                </a:lnTo>
                <a:arcTo wR="101600" hR="38100" stAng="0" swAng="-5400000"/>
                <a:lnTo>
                  <a:pt x="101600" y="63500"/>
                </a:lnTo>
                <a:arcTo wR="101600" hR="38100" stAng="16200000" swAng="-5400000"/>
                <a:close/>
              </a:path>
            </a:pathLst>
          </a:custGeom>
          <a:solidFill>
            <a:srgbClr val="B6E04A"/>
          </a:solidFill>
          <a:ln/>
        </p:spPr>
        <p:txBody>
          <a:bodyPr/>
          <a:lstStyle/>
          <a:p>
            <a:endParaRPr lang="en-US"/>
          </a:p>
        </p:txBody>
      </p:sp>
      <p:pic>
        <p:nvPicPr>
          <p:cNvPr id="30" name="Image 4" descr="Wrench"/>
          <p:cNvPicPr>
            <a:picLocks noChangeAspect="1"/>
          </p:cNvPicPr>
          <p:nvPr/>
        </p:nvPicPr>
        <p:blipFill>
          <a:blip r:embed="rId7"/>
          <a:srcRect/>
          <a:stretch/>
        </p:blipFill>
        <p:spPr>
          <a:xfrm>
            <a:off x="9540280" y="2161381"/>
            <a:ext cx="355600" cy="355600"/>
          </a:xfrm>
          <a:prstGeom prst="rect">
            <a:avLst/>
          </a:prstGeom>
        </p:spPr>
      </p:pic>
      <p:sp>
        <p:nvSpPr>
          <p:cNvPr id="31" name="Text 24"/>
          <p:cNvSpPr/>
          <p:nvPr/>
        </p:nvSpPr>
        <p:spPr>
          <a:xfrm>
            <a:off x="9540280" y="2605881"/>
            <a:ext cx="1737320" cy="463550"/>
          </a:xfrm>
          <a:prstGeom prst="rect">
            <a:avLst/>
          </a:prstGeom>
          <a:noFill/>
          <a:ln/>
        </p:spPr>
        <p:txBody>
          <a:bodyPr wrap="square" lIns="0" tIns="0" rIns="0" bIns="0" rtlCol="0" anchor="t">
            <a:normAutofit/>
          </a:bodyPr>
          <a:lstStyle/>
          <a:p>
            <a:pPr marL="0" indent="0" algn="l">
              <a:lnSpc>
                <a:spcPts val="1725"/>
              </a:lnSpc>
              <a:buNone/>
            </a:pPr>
            <a:r>
              <a:rPr lang="en-US" sz="1500" b="1" dirty="0">
                <a:solidFill>
                  <a:srgbClr val="0B1F3A"/>
                </a:solidFill>
                <a:latin typeface="Arial" pitchFamily="34" charset="0"/>
                <a:ea typeface="Arial" pitchFamily="34" charset="-122"/>
                <a:cs typeface="Arial" pitchFamily="34" charset="-120"/>
              </a:rPr>
              <a:t>Hardware proof of concept</a:t>
            </a:r>
            <a:endParaRPr lang="en-US" sz="1500" dirty="0"/>
          </a:p>
        </p:txBody>
      </p:sp>
      <p:sp>
        <p:nvSpPr>
          <p:cNvPr id="32" name="Text 25"/>
          <p:cNvSpPr/>
          <p:nvPr/>
        </p:nvSpPr>
        <p:spPr>
          <a:xfrm>
            <a:off x="9540280" y="3132931"/>
            <a:ext cx="1737320" cy="274241"/>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4F7A0B"/>
                </a:solidFill>
                <a:latin typeface="Arial" pitchFamily="34" charset="0"/>
                <a:ea typeface="Arial" pitchFamily="34" charset="-122"/>
                <a:cs typeface="Arial" pitchFamily="34" charset="-120"/>
              </a:rPr>
              <a:t>Tests</a:t>
            </a:r>
            <a:endParaRPr lang="en-US" sz="1400" dirty="0"/>
          </a:p>
        </p:txBody>
      </p:sp>
      <p:sp>
        <p:nvSpPr>
          <p:cNvPr id="33" name="Text 26"/>
          <p:cNvSpPr/>
          <p:nvPr/>
        </p:nvSpPr>
        <p:spPr>
          <a:xfrm>
            <a:off x="9540280" y="3470672"/>
            <a:ext cx="1737320" cy="469900"/>
          </a:xfrm>
          <a:prstGeom prst="rect">
            <a:avLst/>
          </a:prstGeom>
          <a:noFill/>
          <a:ln/>
        </p:spPr>
        <p:txBody>
          <a:bodyPr wrap="square" lIns="0" tIns="0" rIns="0" bIns="0" rtlCol="0" anchor="t">
            <a:normAutofit/>
          </a:bodyPr>
          <a:lstStyle/>
          <a:p>
            <a:pPr marL="0" indent="0" algn="l">
              <a:lnSpc>
                <a:spcPts val="1750"/>
              </a:lnSpc>
              <a:buNone/>
            </a:pPr>
            <a:r>
              <a:rPr lang="en-US" sz="1400" dirty="0">
                <a:solidFill>
                  <a:srgbClr val="0B1F3A"/>
                </a:solidFill>
                <a:latin typeface="Arial" pitchFamily="34" charset="0"/>
                <a:ea typeface="Arial" pitchFamily="34" charset="-122"/>
                <a:cs typeface="Arial" pitchFamily="34" charset="-120"/>
              </a:rPr>
              <a:t>One technical function</a:t>
            </a:r>
            <a:endParaRPr lang="en-US" sz="1400" dirty="0"/>
          </a:p>
        </p:txBody>
      </p:sp>
      <p:sp>
        <p:nvSpPr>
          <p:cNvPr id="34" name="Shape 27"/>
          <p:cNvSpPr/>
          <p:nvPr/>
        </p:nvSpPr>
        <p:spPr>
          <a:xfrm>
            <a:off x="812800" y="4372372"/>
            <a:ext cx="10566400" cy="609600"/>
          </a:xfrm>
          <a:prstGeom prst="roundRect">
            <a:avLst>
              <a:gd name="adj" fmla="val 16667"/>
            </a:avLst>
          </a:prstGeom>
          <a:solidFill>
            <a:srgbClr val="0B1F3A"/>
          </a:solidFill>
          <a:ln/>
        </p:spPr>
        <p:txBody>
          <a:bodyPr/>
          <a:lstStyle/>
          <a:p>
            <a:endParaRPr lang="en-US"/>
          </a:p>
        </p:txBody>
      </p:sp>
      <p:pic>
        <p:nvPicPr>
          <p:cNvPr id="35" name="Image 5" descr="Lightbulb"/>
          <p:cNvPicPr>
            <a:picLocks noChangeAspect="1"/>
          </p:cNvPicPr>
          <p:nvPr/>
        </p:nvPicPr>
        <p:blipFill>
          <a:blip r:embed="rId8"/>
          <a:srcRect/>
          <a:stretch/>
        </p:blipFill>
        <p:spPr>
          <a:xfrm>
            <a:off x="1016000" y="4524772"/>
            <a:ext cx="304800" cy="304800"/>
          </a:xfrm>
          <a:prstGeom prst="rect">
            <a:avLst/>
          </a:prstGeom>
        </p:spPr>
      </p:pic>
      <p:sp>
        <p:nvSpPr>
          <p:cNvPr id="36" name="Text 28"/>
          <p:cNvSpPr/>
          <p:nvPr/>
        </p:nvSpPr>
        <p:spPr>
          <a:xfrm>
            <a:off x="1447800" y="4558109"/>
            <a:ext cx="8002191" cy="263525"/>
          </a:xfrm>
          <a:prstGeom prst="rect">
            <a:avLst/>
          </a:prstGeom>
          <a:noFill/>
          <a:ln/>
        </p:spPr>
        <p:txBody>
          <a:bodyPr wrap="square" lIns="0" tIns="0" rIns="0" bIns="0" rtlCol="0" anchor="t">
            <a:normAutofit/>
          </a:bodyPr>
          <a:lstStyle/>
          <a:p>
            <a:pPr marL="0" indent="0" algn="l">
              <a:lnSpc>
                <a:spcPts val="1875"/>
              </a:lnSpc>
              <a:buNone/>
            </a:pPr>
            <a:r>
              <a:rPr lang="en-US" sz="1500" b="1" dirty="0">
                <a:solidFill>
                  <a:srgbClr val="FAF7F2"/>
                </a:solidFill>
                <a:latin typeface="Arial" pitchFamily="34" charset="0"/>
                <a:ea typeface="Arial" pitchFamily="34" charset="-122"/>
                <a:cs typeface="Arial" pitchFamily="34" charset="-120"/>
              </a:rPr>
              <a:t>Name a prototype type for your project, and the question it would answer.</a:t>
            </a:r>
            <a:endParaRPr lang="en-US" sz="1500" dirty="0"/>
          </a:p>
        </p:txBody>
      </p:sp>
      <p:sp>
        <p:nvSpPr>
          <p:cNvPr id="37" name="Text 29"/>
          <p:cNvSpPr/>
          <p:nvPr/>
        </p:nvSpPr>
        <p:spPr>
          <a:xfrm>
            <a:off x="834340" y="6187480"/>
            <a:ext cx="2009160"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Empathise</a:t>
            </a:r>
            <a:endParaRPr lang="en-US" sz="1200" dirty="0"/>
          </a:p>
        </p:txBody>
      </p:sp>
      <p:sp>
        <p:nvSpPr>
          <p:cNvPr id="38" name="Text 30"/>
          <p:cNvSpPr/>
          <p:nvPr/>
        </p:nvSpPr>
        <p:spPr>
          <a:xfrm>
            <a:off x="2962780"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Define</a:t>
            </a:r>
            <a:endParaRPr lang="en-US" sz="1200" dirty="0"/>
          </a:p>
        </p:txBody>
      </p:sp>
      <p:sp>
        <p:nvSpPr>
          <p:cNvPr id="39" name="Text 31"/>
          <p:cNvSpPr/>
          <p:nvPr/>
        </p:nvSpPr>
        <p:spPr>
          <a:xfrm>
            <a:off x="5091319"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Ideate</a:t>
            </a:r>
            <a:endParaRPr lang="en-US" sz="1200" dirty="0"/>
          </a:p>
        </p:txBody>
      </p:sp>
      <p:sp>
        <p:nvSpPr>
          <p:cNvPr id="40" name="Text 32"/>
          <p:cNvSpPr/>
          <p:nvPr/>
        </p:nvSpPr>
        <p:spPr>
          <a:xfrm>
            <a:off x="7198320" y="6136680"/>
            <a:ext cx="2052340" cy="314920"/>
          </a:xfrm>
          <a:custGeom>
            <a:avLst/>
            <a:gdLst/>
            <a:ahLst/>
            <a:cxnLst/>
            <a:rect l="l" t="t" r="r" b="b"/>
            <a:pathLst>
              <a:path w="2052340" h="314920">
                <a:moveTo>
                  <a:pt x="127000" y="0"/>
                </a:moveTo>
                <a:lnTo>
                  <a:pt x="1925340" y="0"/>
                </a:lnTo>
                <a:arcTo wR="127000" hR="127000" stAng="16200000" swAng="5400000"/>
                <a:lnTo>
                  <a:pt x="2052340" y="187920"/>
                </a:lnTo>
                <a:arcTo wR="127000" hR="127000" stAng="0" swAng="5400000"/>
                <a:lnTo>
                  <a:pt x="127000" y="314920"/>
                </a:lnTo>
                <a:arcTo wR="127000" hR="127000" stAng="5400000" swAng="5400000"/>
                <a:lnTo>
                  <a:pt x="0" y="127000"/>
                </a:lnTo>
                <a:arcTo wR="127000" hR="127000" stAng="10800000" swAng="5400000"/>
                <a:close/>
              </a:path>
            </a:pathLst>
          </a:custGeom>
          <a:solidFill>
            <a:srgbClr val="12A4A0"/>
          </a:solidFill>
          <a:ln/>
        </p:spPr>
        <p:txBody>
          <a:bodyPr wrap="square" lIns="21539" tIns="50800" rIns="21539" bIns="25400" rtlCol="0" anchor="t">
            <a:normAutofit/>
          </a:bodyPr>
          <a:lstStyle/>
          <a:p>
            <a:pPr marL="0" indent="0" algn="ctr">
              <a:lnSpc>
                <a:spcPts val="1680"/>
              </a:lnSpc>
              <a:buNone/>
            </a:pPr>
            <a:r>
              <a:rPr lang="en-US" sz="1200" b="1" dirty="0">
                <a:solidFill>
                  <a:srgbClr val="0B1F3A"/>
                </a:solidFill>
                <a:latin typeface="Arial" pitchFamily="34" charset="0"/>
                <a:ea typeface="Arial" pitchFamily="34" charset="-122"/>
                <a:cs typeface="Arial" pitchFamily="34" charset="-120"/>
              </a:rPr>
              <a:t>Prototype</a:t>
            </a:r>
            <a:endParaRPr lang="en-US" sz="1200" dirty="0"/>
          </a:p>
        </p:txBody>
      </p:sp>
      <p:sp>
        <p:nvSpPr>
          <p:cNvPr id="41" name="Text 33"/>
          <p:cNvSpPr/>
          <p:nvPr/>
        </p:nvSpPr>
        <p:spPr>
          <a:xfrm>
            <a:off x="9348399"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Test</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7">
    <p:bg>
      <p:bgPr>
        <a:solidFill>
          <a:srgbClr val="FAF7F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74241"/>
          </a:xfrm>
          <a:prstGeom prst="rect">
            <a:avLst/>
          </a:prstGeom>
          <a:noFill/>
          <a:ln/>
        </p:spPr>
        <p:txBody>
          <a:bodyPr wrap="square" lIns="0" tIns="0" rIns="0" bIns="0" rtlCol="0" anchor="t">
            <a:normAutofit/>
          </a:bodyPr>
          <a:lstStyle/>
          <a:p>
            <a:pPr marL="0" indent="0" algn="l">
              <a:lnSpc>
                <a:spcPts val="1960"/>
              </a:lnSpc>
              <a:buNone/>
            </a:pPr>
            <a:r>
              <a:rPr lang="en-US" sz="1400" b="1" kern="0" spc="150" dirty="0">
                <a:solidFill>
                  <a:srgbClr val="C23B3B"/>
                </a:solidFill>
                <a:latin typeface="Arial" pitchFamily="34" charset="0"/>
                <a:ea typeface="Arial" pitchFamily="34" charset="-122"/>
                <a:cs typeface="Arial" pitchFamily="34" charset="-120"/>
              </a:rPr>
              <a:t>PROTOTYPE</a:t>
            </a:r>
            <a:endParaRPr lang="en-US" sz="1400" dirty="0"/>
          </a:p>
        </p:txBody>
      </p:sp>
      <p:sp>
        <p:nvSpPr>
          <p:cNvPr id="3" name="Text 1"/>
          <p:cNvSpPr>
            <a:spLocks noGrp="1"/>
          </p:cNvSpPr>
          <p:nvPr>
            <p:ph type="title"/>
          </p:nvPr>
        </p:nvSpPr>
        <p:spPr>
          <a:xfrm>
            <a:off x="812800" y="1137841"/>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0B1F3A"/>
                </a:solidFill>
                <a:latin typeface="Arial" pitchFamily="34" charset="0"/>
                <a:ea typeface="Arial" pitchFamily="34" charset="-122"/>
                <a:cs typeface="Arial" pitchFamily="34" charset="-120"/>
              </a:rPr>
              <a:t>Use the tools you have</a:t>
            </a:r>
            <a:endParaRPr lang="en-US" sz="3600" dirty="0"/>
          </a:p>
        </p:txBody>
      </p:sp>
      <p:sp>
        <p:nvSpPr>
          <p:cNvPr id="4" name="Shape 2"/>
          <p:cNvSpPr/>
          <p:nvPr/>
        </p:nvSpPr>
        <p:spPr>
          <a:xfrm>
            <a:off x="812800" y="1843881"/>
            <a:ext cx="3420467" cy="815975"/>
          </a:xfrm>
          <a:prstGeom prst="roundRect">
            <a:avLst>
              <a:gd name="adj" fmla="val 12451"/>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5" name="Shape 3"/>
          <p:cNvSpPr/>
          <p:nvPr/>
        </p:nvSpPr>
        <p:spPr>
          <a:xfrm>
            <a:off x="812800" y="1843881"/>
            <a:ext cx="3420467" cy="815975"/>
          </a:xfrm>
          <a:custGeom>
            <a:avLst/>
            <a:gdLst/>
            <a:ahLst/>
            <a:cxnLst/>
            <a:rect l="l" t="t" r="r" b="b"/>
            <a:pathLst>
              <a:path w="3420467" h="815975">
                <a:moveTo>
                  <a:pt x="101600" y="815975"/>
                </a:moveTo>
                <a:lnTo>
                  <a:pt x="101600" y="815975"/>
                </a:lnTo>
                <a:arcTo wR="101600" hR="101600" stAng="5400000" swAng="5400000"/>
                <a:lnTo>
                  <a:pt x="0" y="101600"/>
                </a:lnTo>
                <a:arcTo wR="101600" hR="101600" stAng="10800000" swAng="5400000"/>
                <a:lnTo>
                  <a:pt x="101600" y="0"/>
                </a:lnTo>
                <a:arcTo wR="38100" hR="101600" stAng="16200000" swAng="-5400000"/>
                <a:lnTo>
                  <a:pt x="63500" y="714375"/>
                </a:lnTo>
                <a:arcTo wR="38100" hR="101600" stAng="10800000" swAng="-5400000"/>
                <a:close/>
              </a:path>
            </a:pathLst>
          </a:custGeom>
          <a:solidFill>
            <a:srgbClr val="12A4A0"/>
          </a:solidFill>
          <a:ln/>
        </p:spPr>
        <p:txBody>
          <a:bodyPr/>
          <a:lstStyle/>
          <a:p>
            <a:endParaRPr lang="en-US"/>
          </a:p>
        </p:txBody>
      </p:sp>
      <p:pic>
        <p:nvPicPr>
          <p:cNvPr id="6" name="Image 0" descr="Book"/>
          <p:cNvPicPr>
            <a:picLocks noChangeAspect="1"/>
          </p:cNvPicPr>
          <p:nvPr/>
        </p:nvPicPr>
        <p:blipFill>
          <a:blip r:embed="rId3"/>
          <a:srcRect/>
          <a:stretch/>
        </p:blipFill>
        <p:spPr>
          <a:xfrm>
            <a:off x="1054100" y="2061369"/>
            <a:ext cx="381000" cy="381000"/>
          </a:xfrm>
          <a:prstGeom prst="rect">
            <a:avLst/>
          </a:prstGeom>
        </p:spPr>
      </p:pic>
      <p:sp>
        <p:nvSpPr>
          <p:cNvPr id="7" name="Text 4"/>
          <p:cNvSpPr/>
          <p:nvPr/>
        </p:nvSpPr>
        <p:spPr>
          <a:xfrm>
            <a:off x="1562100" y="1996281"/>
            <a:ext cx="2135882"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0B1F3A"/>
                </a:solidFill>
                <a:latin typeface="Arial" pitchFamily="34" charset="0"/>
                <a:ea typeface="Arial" pitchFamily="34" charset="-122"/>
                <a:cs typeface="Arial" pitchFamily="34" charset="-120"/>
              </a:rPr>
              <a:t>Sketching</a:t>
            </a:r>
            <a:endParaRPr lang="en-US" sz="1500" dirty="0"/>
          </a:p>
        </p:txBody>
      </p:sp>
      <p:sp>
        <p:nvSpPr>
          <p:cNvPr id="8" name="Text 5"/>
          <p:cNvSpPr/>
          <p:nvPr/>
        </p:nvSpPr>
        <p:spPr>
          <a:xfrm>
            <a:off x="1562100" y="2301081"/>
            <a:ext cx="2488406" cy="231775"/>
          </a:xfrm>
          <a:prstGeom prst="rect">
            <a:avLst/>
          </a:prstGeom>
          <a:noFill/>
          <a:ln/>
        </p:spPr>
        <p:txBody>
          <a:bodyPr wrap="square" lIns="0" tIns="0" rIns="0" bIns="0" rtlCol="0" anchor="t">
            <a:normAutofit/>
          </a:bodyPr>
          <a:lstStyle/>
          <a:p>
            <a:pPr marL="0" indent="0" algn="l">
              <a:lnSpc>
                <a:spcPts val="1625"/>
              </a:lnSpc>
              <a:buNone/>
            </a:pPr>
            <a:r>
              <a:rPr lang="en-US" sz="1300" dirty="0">
                <a:solidFill>
                  <a:srgbClr val="3C4C5E"/>
                </a:solidFill>
                <a:latin typeface="Arial" pitchFamily="34" charset="0"/>
                <a:ea typeface="Arial" pitchFamily="34" charset="-122"/>
                <a:cs typeface="Arial" pitchFamily="34" charset="-120"/>
              </a:rPr>
              <a:t>Paper, markers, sticky notes</a:t>
            </a:r>
            <a:endParaRPr lang="en-US" sz="1300" dirty="0"/>
          </a:p>
        </p:txBody>
      </p:sp>
      <p:sp>
        <p:nvSpPr>
          <p:cNvPr id="9" name="Shape 6"/>
          <p:cNvSpPr/>
          <p:nvPr/>
        </p:nvSpPr>
        <p:spPr>
          <a:xfrm>
            <a:off x="4385667" y="1843881"/>
            <a:ext cx="3420566" cy="815975"/>
          </a:xfrm>
          <a:prstGeom prst="roundRect">
            <a:avLst>
              <a:gd name="adj" fmla="val 12451"/>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10" name="Shape 7"/>
          <p:cNvSpPr/>
          <p:nvPr/>
        </p:nvSpPr>
        <p:spPr>
          <a:xfrm>
            <a:off x="4385667" y="1843881"/>
            <a:ext cx="3420566" cy="815975"/>
          </a:xfrm>
          <a:custGeom>
            <a:avLst/>
            <a:gdLst/>
            <a:ahLst/>
            <a:cxnLst/>
            <a:rect l="l" t="t" r="r" b="b"/>
            <a:pathLst>
              <a:path w="3420566" h="815975">
                <a:moveTo>
                  <a:pt x="101600" y="815975"/>
                </a:moveTo>
                <a:lnTo>
                  <a:pt x="101600" y="815975"/>
                </a:lnTo>
                <a:arcTo wR="101600" hR="101600" stAng="5400000" swAng="5400000"/>
                <a:lnTo>
                  <a:pt x="0" y="101600"/>
                </a:lnTo>
                <a:arcTo wR="101600" hR="101600" stAng="10800000" swAng="5400000"/>
                <a:lnTo>
                  <a:pt x="101600" y="0"/>
                </a:lnTo>
                <a:arcTo wR="38100" hR="101600" stAng="16200000" swAng="-5400000"/>
                <a:lnTo>
                  <a:pt x="63500" y="714375"/>
                </a:lnTo>
                <a:arcTo wR="38100" hR="101600" stAng="10800000" swAng="-5400000"/>
                <a:close/>
              </a:path>
            </a:pathLst>
          </a:custGeom>
          <a:solidFill>
            <a:srgbClr val="7C5CFC"/>
          </a:solidFill>
          <a:ln/>
        </p:spPr>
        <p:txBody>
          <a:bodyPr/>
          <a:lstStyle/>
          <a:p>
            <a:endParaRPr lang="en-US"/>
          </a:p>
        </p:txBody>
      </p:sp>
      <p:pic>
        <p:nvPicPr>
          <p:cNvPr id="11" name="Image 1" descr="Globe"/>
          <p:cNvPicPr>
            <a:picLocks noChangeAspect="1"/>
          </p:cNvPicPr>
          <p:nvPr/>
        </p:nvPicPr>
        <p:blipFill>
          <a:blip r:embed="rId4"/>
          <a:srcRect/>
          <a:stretch/>
        </p:blipFill>
        <p:spPr>
          <a:xfrm>
            <a:off x="4626967" y="2061369"/>
            <a:ext cx="381000" cy="381000"/>
          </a:xfrm>
          <a:prstGeom prst="rect">
            <a:avLst/>
          </a:prstGeom>
        </p:spPr>
      </p:pic>
      <p:sp>
        <p:nvSpPr>
          <p:cNvPr id="12" name="Text 8"/>
          <p:cNvSpPr/>
          <p:nvPr/>
        </p:nvSpPr>
        <p:spPr>
          <a:xfrm>
            <a:off x="5134967" y="1996281"/>
            <a:ext cx="2230617"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0B1F3A"/>
                </a:solidFill>
                <a:latin typeface="Arial" pitchFamily="34" charset="0"/>
                <a:ea typeface="Arial" pitchFamily="34" charset="-122"/>
                <a:cs typeface="Arial" pitchFamily="34" charset="-120"/>
              </a:rPr>
              <a:t>Mock-ups</a:t>
            </a:r>
            <a:endParaRPr lang="en-US" sz="1500" dirty="0"/>
          </a:p>
        </p:txBody>
      </p:sp>
      <p:sp>
        <p:nvSpPr>
          <p:cNvPr id="13" name="Text 9"/>
          <p:cNvSpPr/>
          <p:nvPr/>
        </p:nvSpPr>
        <p:spPr>
          <a:xfrm>
            <a:off x="5134967" y="2301081"/>
            <a:ext cx="2598777" cy="231775"/>
          </a:xfrm>
          <a:prstGeom prst="rect">
            <a:avLst/>
          </a:prstGeom>
          <a:noFill/>
          <a:ln/>
        </p:spPr>
        <p:txBody>
          <a:bodyPr wrap="square" lIns="0" tIns="0" rIns="0" bIns="0" rtlCol="0" anchor="t">
            <a:normAutofit/>
          </a:bodyPr>
          <a:lstStyle/>
          <a:p>
            <a:pPr marL="0" indent="0" algn="l">
              <a:lnSpc>
                <a:spcPts val="1625"/>
              </a:lnSpc>
              <a:buNone/>
            </a:pPr>
            <a:r>
              <a:rPr lang="en-US" sz="1300" dirty="0">
                <a:solidFill>
                  <a:srgbClr val="3C4C5E"/>
                </a:solidFill>
                <a:latin typeface="Arial" pitchFamily="34" charset="0"/>
                <a:ea typeface="Arial" pitchFamily="34" charset="-122"/>
                <a:cs typeface="Arial" pitchFamily="34" charset="-120"/>
              </a:rPr>
              <a:t>Figma, Canva, paper screens</a:t>
            </a:r>
            <a:endParaRPr lang="en-US" sz="1300" dirty="0"/>
          </a:p>
        </p:txBody>
      </p:sp>
      <p:sp>
        <p:nvSpPr>
          <p:cNvPr id="14" name="Shape 10"/>
          <p:cNvSpPr/>
          <p:nvPr/>
        </p:nvSpPr>
        <p:spPr>
          <a:xfrm>
            <a:off x="7958634" y="1843881"/>
            <a:ext cx="3420566" cy="815975"/>
          </a:xfrm>
          <a:prstGeom prst="roundRect">
            <a:avLst>
              <a:gd name="adj" fmla="val 12451"/>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15" name="Shape 11"/>
          <p:cNvSpPr/>
          <p:nvPr/>
        </p:nvSpPr>
        <p:spPr>
          <a:xfrm>
            <a:off x="7958634" y="1843881"/>
            <a:ext cx="3420566" cy="815975"/>
          </a:xfrm>
          <a:custGeom>
            <a:avLst/>
            <a:gdLst/>
            <a:ahLst/>
            <a:cxnLst/>
            <a:rect l="l" t="t" r="r" b="b"/>
            <a:pathLst>
              <a:path w="3420566" h="815975">
                <a:moveTo>
                  <a:pt x="101600" y="815975"/>
                </a:moveTo>
                <a:lnTo>
                  <a:pt x="101600" y="815975"/>
                </a:lnTo>
                <a:arcTo wR="101600" hR="101600" stAng="5400000" swAng="5400000"/>
                <a:lnTo>
                  <a:pt x="0" y="101600"/>
                </a:lnTo>
                <a:arcTo wR="101600" hR="101600" stAng="10800000" swAng="5400000"/>
                <a:lnTo>
                  <a:pt x="101600" y="0"/>
                </a:lnTo>
                <a:arcTo wR="38100" hR="101600" stAng="16200000" swAng="-5400000"/>
                <a:lnTo>
                  <a:pt x="63500" y="714375"/>
                </a:lnTo>
                <a:arcTo wR="38100" hR="101600" stAng="10800000" swAng="-5400000"/>
                <a:close/>
              </a:path>
            </a:pathLst>
          </a:custGeom>
          <a:solidFill>
            <a:srgbClr val="F5A623"/>
          </a:solidFill>
          <a:ln/>
        </p:spPr>
        <p:txBody>
          <a:bodyPr/>
          <a:lstStyle/>
          <a:p>
            <a:endParaRPr lang="en-US"/>
          </a:p>
        </p:txBody>
      </p:sp>
      <p:pic>
        <p:nvPicPr>
          <p:cNvPr id="16" name="Image 2" descr="Chat"/>
          <p:cNvPicPr>
            <a:picLocks noChangeAspect="1"/>
          </p:cNvPicPr>
          <p:nvPr/>
        </p:nvPicPr>
        <p:blipFill>
          <a:blip r:embed="rId5"/>
          <a:srcRect/>
          <a:stretch/>
        </p:blipFill>
        <p:spPr>
          <a:xfrm>
            <a:off x="8199934" y="2061369"/>
            <a:ext cx="381000" cy="381000"/>
          </a:xfrm>
          <a:prstGeom prst="rect">
            <a:avLst/>
          </a:prstGeom>
        </p:spPr>
      </p:pic>
      <p:sp>
        <p:nvSpPr>
          <p:cNvPr id="17" name="Text 12"/>
          <p:cNvSpPr/>
          <p:nvPr/>
        </p:nvSpPr>
        <p:spPr>
          <a:xfrm>
            <a:off x="8707934" y="1996281"/>
            <a:ext cx="1096863"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0B1F3A"/>
                </a:solidFill>
                <a:latin typeface="Arial" pitchFamily="34" charset="0"/>
                <a:ea typeface="Arial" pitchFamily="34" charset="-122"/>
                <a:cs typeface="Arial" pitchFamily="34" charset="-120"/>
              </a:rPr>
              <a:t>Feedback</a:t>
            </a:r>
            <a:endParaRPr lang="en-US" sz="1500" dirty="0"/>
          </a:p>
        </p:txBody>
      </p:sp>
      <p:sp>
        <p:nvSpPr>
          <p:cNvPr id="18" name="Text 13"/>
          <p:cNvSpPr/>
          <p:nvPr/>
        </p:nvSpPr>
        <p:spPr>
          <a:xfrm>
            <a:off x="8707934" y="2301081"/>
            <a:ext cx="1255276" cy="231775"/>
          </a:xfrm>
          <a:prstGeom prst="rect">
            <a:avLst/>
          </a:prstGeom>
          <a:noFill/>
          <a:ln/>
        </p:spPr>
        <p:txBody>
          <a:bodyPr wrap="square" lIns="0" tIns="0" rIns="0" bIns="0" rtlCol="0" anchor="t">
            <a:normAutofit/>
          </a:bodyPr>
          <a:lstStyle/>
          <a:p>
            <a:pPr marL="0" indent="0" algn="l">
              <a:lnSpc>
                <a:spcPts val="1625"/>
              </a:lnSpc>
              <a:buNone/>
            </a:pPr>
            <a:r>
              <a:rPr lang="en-US" sz="1300" dirty="0">
                <a:solidFill>
                  <a:srgbClr val="3C4C5E"/>
                </a:solidFill>
                <a:latin typeface="Arial" pitchFamily="34" charset="0"/>
                <a:ea typeface="Arial" pitchFamily="34" charset="-122"/>
                <a:cs typeface="Arial" pitchFamily="34" charset="-120"/>
              </a:rPr>
              <a:t>Google Forms</a:t>
            </a:r>
            <a:endParaRPr lang="en-US" sz="1300" dirty="0"/>
          </a:p>
        </p:txBody>
      </p:sp>
      <p:sp>
        <p:nvSpPr>
          <p:cNvPr id="19" name="Shape 14"/>
          <p:cNvSpPr/>
          <p:nvPr/>
        </p:nvSpPr>
        <p:spPr>
          <a:xfrm>
            <a:off x="812800" y="2812256"/>
            <a:ext cx="3420467" cy="1022350"/>
          </a:xfrm>
          <a:prstGeom prst="roundRect">
            <a:avLst>
              <a:gd name="adj" fmla="val 9938"/>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20" name="Shape 15"/>
          <p:cNvSpPr/>
          <p:nvPr/>
        </p:nvSpPr>
        <p:spPr>
          <a:xfrm>
            <a:off x="812800" y="2812256"/>
            <a:ext cx="3420467" cy="1022350"/>
          </a:xfrm>
          <a:custGeom>
            <a:avLst/>
            <a:gdLst/>
            <a:ahLst/>
            <a:cxnLst/>
            <a:rect l="l" t="t" r="r" b="b"/>
            <a:pathLst>
              <a:path w="3420467" h="1022350">
                <a:moveTo>
                  <a:pt x="101600" y="1022350"/>
                </a:moveTo>
                <a:lnTo>
                  <a:pt x="101600" y="1022350"/>
                </a:lnTo>
                <a:arcTo wR="101600" hR="101600" stAng="5400000" swAng="5400000"/>
                <a:lnTo>
                  <a:pt x="0" y="101600"/>
                </a:lnTo>
                <a:arcTo wR="101600" hR="101600" stAng="10800000" swAng="5400000"/>
                <a:lnTo>
                  <a:pt x="101600" y="0"/>
                </a:lnTo>
                <a:arcTo wR="38100" hR="101600" stAng="16200000" swAng="-5400000"/>
                <a:lnTo>
                  <a:pt x="63500" y="920750"/>
                </a:lnTo>
                <a:arcTo wR="38100" hR="101600" stAng="10800000" swAng="-5400000"/>
                <a:close/>
              </a:path>
            </a:pathLst>
          </a:custGeom>
          <a:solidFill>
            <a:srgbClr val="FF6B6B"/>
          </a:solidFill>
          <a:ln/>
        </p:spPr>
        <p:txBody>
          <a:bodyPr/>
          <a:lstStyle/>
          <a:p>
            <a:endParaRPr lang="en-US"/>
          </a:p>
        </p:txBody>
      </p:sp>
      <p:pic>
        <p:nvPicPr>
          <p:cNvPr id="21" name="Image 3" descr="Chart"/>
          <p:cNvPicPr>
            <a:picLocks noChangeAspect="1"/>
          </p:cNvPicPr>
          <p:nvPr/>
        </p:nvPicPr>
        <p:blipFill>
          <a:blip r:embed="rId6"/>
          <a:srcRect/>
          <a:stretch/>
        </p:blipFill>
        <p:spPr>
          <a:xfrm>
            <a:off x="1054100" y="3132931"/>
            <a:ext cx="381000" cy="381000"/>
          </a:xfrm>
          <a:prstGeom prst="rect">
            <a:avLst/>
          </a:prstGeom>
        </p:spPr>
      </p:pic>
      <p:sp>
        <p:nvSpPr>
          <p:cNvPr id="22" name="Text 16"/>
          <p:cNvSpPr/>
          <p:nvPr/>
        </p:nvSpPr>
        <p:spPr>
          <a:xfrm>
            <a:off x="1562100" y="3067844"/>
            <a:ext cx="1666081"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0B1F3A"/>
                </a:solidFill>
                <a:latin typeface="Arial" pitchFamily="34" charset="0"/>
                <a:ea typeface="Arial" pitchFamily="34" charset="-122"/>
                <a:cs typeface="Arial" pitchFamily="34" charset="-120"/>
              </a:rPr>
              <a:t>Data</a:t>
            </a:r>
            <a:endParaRPr lang="en-US" sz="1500" dirty="0"/>
          </a:p>
        </p:txBody>
      </p:sp>
      <p:sp>
        <p:nvSpPr>
          <p:cNvPr id="23" name="Text 17"/>
          <p:cNvSpPr/>
          <p:nvPr/>
        </p:nvSpPr>
        <p:spPr>
          <a:xfrm>
            <a:off x="1562100" y="3372644"/>
            <a:ext cx="1938337" cy="231775"/>
          </a:xfrm>
          <a:prstGeom prst="rect">
            <a:avLst/>
          </a:prstGeom>
          <a:noFill/>
          <a:ln/>
        </p:spPr>
        <p:txBody>
          <a:bodyPr wrap="square" lIns="0" tIns="0" rIns="0" bIns="0" rtlCol="0" anchor="t">
            <a:normAutofit/>
          </a:bodyPr>
          <a:lstStyle/>
          <a:p>
            <a:pPr marL="0" indent="0" algn="l">
              <a:lnSpc>
                <a:spcPts val="1625"/>
              </a:lnSpc>
              <a:buNone/>
            </a:pPr>
            <a:r>
              <a:rPr lang="en-US" sz="1300" dirty="0">
                <a:solidFill>
                  <a:srgbClr val="3C4C5E"/>
                </a:solidFill>
                <a:latin typeface="Arial" pitchFamily="34" charset="0"/>
                <a:ea typeface="Arial" pitchFamily="34" charset="-122"/>
                <a:cs typeface="Arial" pitchFamily="34" charset="-120"/>
              </a:rPr>
              <a:t>Sheets, Excel, Python</a:t>
            </a:r>
            <a:endParaRPr lang="en-US" sz="1300" dirty="0"/>
          </a:p>
        </p:txBody>
      </p:sp>
      <p:sp>
        <p:nvSpPr>
          <p:cNvPr id="24" name="Shape 18"/>
          <p:cNvSpPr/>
          <p:nvPr/>
        </p:nvSpPr>
        <p:spPr>
          <a:xfrm>
            <a:off x="4385667" y="2812256"/>
            <a:ext cx="3420566" cy="1022350"/>
          </a:xfrm>
          <a:prstGeom prst="roundRect">
            <a:avLst>
              <a:gd name="adj" fmla="val 9938"/>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25" name="Shape 19"/>
          <p:cNvSpPr/>
          <p:nvPr/>
        </p:nvSpPr>
        <p:spPr>
          <a:xfrm>
            <a:off x="4385667" y="2812256"/>
            <a:ext cx="3420566" cy="1022350"/>
          </a:xfrm>
          <a:custGeom>
            <a:avLst/>
            <a:gdLst/>
            <a:ahLst/>
            <a:cxnLst/>
            <a:rect l="l" t="t" r="r" b="b"/>
            <a:pathLst>
              <a:path w="3420566" h="1022350">
                <a:moveTo>
                  <a:pt x="101600" y="1022350"/>
                </a:moveTo>
                <a:lnTo>
                  <a:pt x="101600" y="1022350"/>
                </a:lnTo>
                <a:arcTo wR="101600" hR="101600" stAng="5400000" swAng="5400000"/>
                <a:lnTo>
                  <a:pt x="0" y="101600"/>
                </a:lnTo>
                <a:arcTo wR="101600" hR="101600" stAng="10800000" swAng="5400000"/>
                <a:lnTo>
                  <a:pt x="101600" y="0"/>
                </a:lnTo>
                <a:arcTo wR="38100" hR="101600" stAng="16200000" swAng="-5400000"/>
                <a:lnTo>
                  <a:pt x="63500" y="920750"/>
                </a:lnTo>
                <a:arcTo wR="38100" hR="101600" stAng="10800000" swAng="-5400000"/>
                <a:close/>
              </a:path>
            </a:pathLst>
          </a:custGeom>
          <a:solidFill>
            <a:srgbClr val="B6E04A"/>
          </a:solidFill>
          <a:ln/>
        </p:spPr>
        <p:txBody>
          <a:bodyPr/>
          <a:lstStyle/>
          <a:p>
            <a:endParaRPr lang="en-US"/>
          </a:p>
        </p:txBody>
      </p:sp>
      <p:pic>
        <p:nvPicPr>
          <p:cNvPr id="26" name="Image 4" descr="Code"/>
          <p:cNvPicPr>
            <a:picLocks noChangeAspect="1"/>
          </p:cNvPicPr>
          <p:nvPr/>
        </p:nvPicPr>
        <p:blipFill>
          <a:blip r:embed="rId7"/>
          <a:srcRect/>
          <a:stretch/>
        </p:blipFill>
        <p:spPr>
          <a:xfrm>
            <a:off x="4626967" y="3132931"/>
            <a:ext cx="381000" cy="381000"/>
          </a:xfrm>
          <a:prstGeom prst="rect">
            <a:avLst/>
          </a:prstGeom>
        </p:spPr>
      </p:pic>
      <p:sp>
        <p:nvSpPr>
          <p:cNvPr id="27" name="Text 20"/>
          <p:cNvSpPr/>
          <p:nvPr/>
        </p:nvSpPr>
        <p:spPr>
          <a:xfrm>
            <a:off x="5134967" y="3067844"/>
            <a:ext cx="1042095"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0B1F3A"/>
                </a:solidFill>
                <a:latin typeface="Arial" pitchFamily="34" charset="0"/>
                <a:ea typeface="Arial" pitchFamily="34" charset="-122"/>
                <a:cs typeface="Arial" pitchFamily="34" charset="-120"/>
              </a:rPr>
              <a:t>No-code</a:t>
            </a:r>
            <a:endParaRPr lang="en-US" sz="1500" dirty="0"/>
          </a:p>
        </p:txBody>
      </p:sp>
      <p:sp>
        <p:nvSpPr>
          <p:cNvPr id="28" name="Text 21"/>
          <p:cNvSpPr/>
          <p:nvPr/>
        </p:nvSpPr>
        <p:spPr>
          <a:xfrm>
            <a:off x="5134967" y="3372644"/>
            <a:ext cx="1189553" cy="231775"/>
          </a:xfrm>
          <a:prstGeom prst="rect">
            <a:avLst/>
          </a:prstGeom>
          <a:noFill/>
          <a:ln/>
        </p:spPr>
        <p:txBody>
          <a:bodyPr wrap="square" lIns="0" tIns="0" rIns="0" bIns="0" rtlCol="0" anchor="t">
            <a:normAutofit/>
          </a:bodyPr>
          <a:lstStyle/>
          <a:p>
            <a:pPr marL="0" indent="0" algn="l">
              <a:lnSpc>
                <a:spcPts val="1625"/>
              </a:lnSpc>
              <a:buNone/>
            </a:pPr>
            <a:r>
              <a:rPr lang="en-US" sz="1300" dirty="0">
                <a:solidFill>
                  <a:srgbClr val="3C4C5E"/>
                </a:solidFill>
                <a:latin typeface="Arial" pitchFamily="34" charset="0"/>
                <a:ea typeface="Arial" pitchFamily="34" charset="-122"/>
                <a:cs typeface="Arial" pitchFamily="34" charset="-120"/>
              </a:rPr>
              <a:t>Glide, Bubble</a:t>
            </a:r>
            <a:endParaRPr lang="en-US" sz="1300" dirty="0"/>
          </a:p>
        </p:txBody>
      </p:sp>
      <p:sp>
        <p:nvSpPr>
          <p:cNvPr id="29" name="Shape 22"/>
          <p:cNvSpPr/>
          <p:nvPr/>
        </p:nvSpPr>
        <p:spPr>
          <a:xfrm>
            <a:off x="7958634" y="2812256"/>
            <a:ext cx="3420566" cy="1022350"/>
          </a:xfrm>
          <a:prstGeom prst="roundRect">
            <a:avLst>
              <a:gd name="adj" fmla="val 9938"/>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30" name="Shape 23"/>
          <p:cNvSpPr/>
          <p:nvPr/>
        </p:nvSpPr>
        <p:spPr>
          <a:xfrm>
            <a:off x="7958634" y="2812256"/>
            <a:ext cx="3420566" cy="1022350"/>
          </a:xfrm>
          <a:custGeom>
            <a:avLst/>
            <a:gdLst/>
            <a:ahLst/>
            <a:cxnLst/>
            <a:rect l="l" t="t" r="r" b="b"/>
            <a:pathLst>
              <a:path w="3420566" h="1022350">
                <a:moveTo>
                  <a:pt x="101600" y="1022350"/>
                </a:moveTo>
                <a:lnTo>
                  <a:pt x="101600" y="1022350"/>
                </a:lnTo>
                <a:arcTo wR="101600" hR="101600" stAng="5400000" swAng="5400000"/>
                <a:lnTo>
                  <a:pt x="0" y="101600"/>
                </a:lnTo>
                <a:arcTo wR="101600" hR="101600" stAng="10800000" swAng="5400000"/>
                <a:lnTo>
                  <a:pt x="101600" y="0"/>
                </a:lnTo>
                <a:arcTo wR="38100" hR="101600" stAng="16200000" swAng="-5400000"/>
                <a:lnTo>
                  <a:pt x="63500" y="920750"/>
                </a:lnTo>
                <a:arcTo wR="38100" hR="101600" stAng="10800000" swAng="-5400000"/>
                <a:close/>
              </a:path>
            </a:pathLst>
          </a:custGeom>
          <a:solidFill>
            <a:srgbClr val="0B1F3A"/>
          </a:solidFill>
          <a:ln/>
        </p:spPr>
        <p:txBody>
          <a:bodyPr/>
          <a:lstStyle/>
          <a:p>
            <a:endParaRPr lang="en-US"/>
          </a:p>
        </p:txBody>
      </p:sp>
      <p:pic>
        <p:nvPicPr>
          <p:cNvPr id="31" name="Image 5" descr="Wrench"/>
          <p:cNvPicPr>
            <a:picLocks noChangeAspect="1"/>
          </p:cNvPicPr>
          <p:nvPr/>
        </p:nvPicPr>
        <p:blipFill>
          <a:blip r:embed="rId8"/>
          <a:srcRect l="-15" r="-15"/>
          <a:stretch/>
        </p:blipFill>
        <p:spPr>
          <a:xfrm>
            <a:off x="8199934" y="3132931"/>
            <a:ext cx="336649" cy="381000"/>
          </a:xfrm>
          <a:prstGeom prst="rect">
            <a:avLst/>
          </a:prstGeom>
        </p:spPr>
      </p:pic>
      <p:sp>
        <p:nvSpPr>
          <p:cNvPr id="32" name="Text 24"/>
          <p:cNvSpPr/>
          <p:nvPr/>
        </p:nvSpPr>
        <p:spPr>
          <a:xfrm>
            <a:off x="8663583" y="2964656"/>
            <a:ext cx="2613952"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0B1F3A"/>
                </a:solidFill>
                <a:latin typeface="Arial" pitchFamily="34" charset="0"/>
                <a:ea typeface="Arial" pitchFamily="34" charset="-122"/>
                <a:cs typeface="Arial" pitchFamily="34" charset="-120"/>
              </a:rPr>
              <a:t>IoT and hardware</a:t>
            </a:r>
            <a:endParaRPr lang="en-US" sz="1500" dirty="0"/>
          </a:p>
        </p:txBody>
      </p:sp>
      <p:sp>
        <p:nvSpPr>
          <p:cNvPr id="33" name="Text 25"/>
          <p:cNvSpPr/>
          <p:nvPr/>
        </p:nvSpPr>
        <p:spPr>
          <a:xfrm>
            <a:off x="8663583" y="3269456"/>
            <a:ext cx="2613952" cy="438150"/>
          </a:xfrm>
          <a:prstGeom prst="rect">
            <a:avLst/>
          </a:prstGeom>
          <a:noFill/>
          <a:ln/>
        </p:spPr>
        <p:txBody>
          <a:bodyPr wrap="square" lIns="0" tIns="0" rIns="0" bIns="0" rtlCol="0" anchor="t">
            <a:normAutofit/>
          </a:bodyPr>
          <a:lstStyle/>
          <a:p>
            <a:pPr marL="0" indent="0" algn="l">
              <a:lnSpc>
                <a:spcPts val="1625"/>
              </a:lnSpc>
              <a:buNone/>
            </a:pPr>
            <a:r>
              <a:rPr lang="en-US" sz="1300" dirty="0">
                <a:solidFill>
                  <a:srgbClr val="3C4C5E"/>
                </a:solidFill>
                <a:latin typeface="Arial" pitchFamily="34" charset="0"/>
                <a:ea typeface="Arial" pitchFamily="34" charset="-122"/>
                <a:cs typeface="Arial" pitchFamily="34" charset="-120"/>
              </a:rPr>
              <a:t>Breadboards, microcontrollers, sensors</a:t>
            </a:r>
            <a:endParaRPr lang="en-US" sz="1300" dirty="0"/>
          </a:p>
        </p:txBody>
      </p:sp>
      <p:sp>
        <p:nvSpPr>
          <p:cNvPr id="34" name="Shape 26"/>
          <p:cNvSpPr/>
          <p:nvPr/>
        </p:nvSpPr>
        <p:spPr>
          <a:xfrm>
            <a:off x="812800" y="4037806"/>
            <a:ext cx="10566400" cy="609600"/>
          </a:xfrm>
          <a:prstGeom prst="roundRect">
            <a:avLst>
              <a:gd name="adj" fmla="val 16667"/>
            </a:avLst>
          </a:prstGeom>
          <a:solidFill>
            <a:srgbClr val="0B1F3A"/>
          </a:solidFill>
          <a:ln/>
        </p:spPr>
        <p:txBody>
          <a:bodyPr/>
          <a:lstStyle/>
          <a:p>
            <a:endParaRPr lang="en-US"/>
          </a:p>
        </p:txBody>
      </p:sp>
      <p:pic>
        <p:nvPicPr>
          <p:cNvPr id="35" name="Image 6" descr="Lightbulb"/>
          <p:cNvPicPr>
            <a:picLocks noChangeAspect="1"/>
          </p:cNvPicPr>
          <p:nvPr/>
        </p:nvPicPr>
        <p:blipFill>
          <a:blip r:embed="rId9"/>
          <a:srcRect/>
          <a:stretch/>
        </p:blipFill>
        <p:spPr>
          <a:xfrm>
            <a:off x="1016000" y="4190206"/>
            <a:ext cx="304800" cy="304800"/>
          </a:xfrm>
          <a:prstGeom prst="rect">
            <a:avLst/>
          </a:prstGeom>
        </p:spPr>
      </p:pic>
      <p:sp>
        <p:nvSpPr>
          <p:cNvPr id="36" name="Text 27"/>
          <p:cNvSpPr/>
          <p:nvPr/>
        </p:nvSpPr>
        <p:spPr>
          <a:xfrm>
            <a:off x="1447800" y="4223544"/>
            <a:ext cx="9931400" cy="263525"/>
          </a:xfrm>
          <a:prstGeom prst="rect">
            <a:avLst/>
          </a:prstGeom>
          <a:noFill/>
          <a:ln/>
        </p:spPr>
        <p:txBody>
          <a:bodyPr wrap="square" lIns="0" tIns="0" rIns="0" bIns="0" rtlCol="0" anchor="t">
            <a:normAutofit/>
          </a:bodyPr>
          <a:lstStyle/>
          <a:p>
            <a:pPr marL="0" indent="0" algn="l">
              <a:lnSpc>
                <a:spcPts val="1875"/>
              </a:lnSpc>
              <a:buNone/>
            </a:pPr>
            <a:r>
              <a:rPr lang="en-US" sz="1500" b="1" dirty="0">
                <a:solidFill>
                  <a:srgbClr val="FAF7F2"/>
                </a:solidFill>
                <a:latin typeface="Arial" pitchFamily="34" charset="0"/>
                <a:ea typeface="Arial" pitchFamily="34" charset="-122"/>
                <a:cs typeface="Arial" pitchFamily="34" charset="-120"/>
              </a:rPr>
              <a:t>Tools are examples, not requirements. What is the simplest tool your team can use tomorrow?</a:t>
            </a:r>
            <a:endParaRPr lang="en-US" sz="1500" dirty="0"/>
          </a:p>
        </p:txBody>
      </p:sp>
      <p:sp>
        <p:nvSpPr>
          <p:cNvPr id="37" name="Text 28"/>
          <p:cNvSpPr/>
          <p:nvPr/>
        </p:nvSpPr>
        <p:spPr>
          <a:xfrm>
            <a:off x="834340" y="6187480"/>
            <a:ext cx="2009160"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Empathise</a:t>
            </a:r>
            <a:endParaRPr lang="en-US" sz="1200" dirty="0"/>
          </a:p>
        </p:txBody>
      </p:sp>
      <p:sp>
        <p:nvSpPr>
          <p:cNvPr id="38" name="Text 29"/>
          <p:cNvSpPr/>
          <p:nvPr/>
        </p:nvSpPr>
        <p:spPr>
          <a:xfrm>
            <a:off x="2962780"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Define</a:t>
            </a:r>
            <a:endParaRPr lang="en-US" sz="1200" dirty="0"/>
          </a:p>
        </p:txBody>
      </p:sp>
      <p:sp>
        <p:nvSpPr>
          <p:cNvPr id="39" name="Text 30"/>
          <p:cNvSpPr/>
          <p:nvPr/>
        </p:nvSpPr>
        <p:spPr>
          <a:xfrm>
            <a:off x="5091319"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Ideate</a:t>
            </a:r>
            <a:endParaRPr lang="en-US" sz="1200" dirty="0"/>
          </a:p>
        </p:txBody>
      </p:sp>
      <p:sp>
        <p:nvSpPr>
          <p:cNvPr id="40" name="Text 31"/>
          <p:cNvSpPr/>
          <p:nvPr/>
        </p:nvSpPr>
        <p:spPr>
          <a:xfrm>
            <a:off x="7198320" y="6136680"/>
            <a:ext cx="2052340" cy="314920"/>
          </a:xfrm>
          <a:custGeom>
            <a:avLst/>
            <a:gdLst/>
            <a:ahLst/>
            <a:cxnLst/>
            <a:rect l="l" t="t" r="r" b="b"/>
            <a:pathLst>
              <a:path w="2052340" h="314920">
                <a:moveTo>
                  <a:pt x="127000" y="0"/>
                </a:moveTo>
                <a:lnTo>
                  <a:pt x="1925340" y="0"/>
                </a:lnTo>
                <a:arcTo wR="127000" hR="127000" stAng="16200000" swAng="5400000"/>
                <a:lnTo>
                  <a:pt x="2052340" y="187920"/>
                </a:lnTo>
                <a:arcTo wR="127000" hR="127000" stAng="0" swAng="5400000"/>
                <a:lnTo>
                  <a:pt x="127000" y="314920"/>
                </a:lnTo>
                <a:arcTo wR="127000" hR="127000" stAng="5400000" swAng="5400000"/>
                <a:lnTo>
                  <a:pt x="0" y="127000"/>
                </a:lnTo>
                <a:arcTo wR="127000" hR="127000" stAng="10800000" swAng="5400000"/>
                <a:close/>
              </a:path>
            </a:pathLst>
          </a:custGeom>
          <a:solidFill>
            <a:srgbClr val="12A4A0"/>
          </a:solidFill>
          <a:ln/>
        </p:spPr>
        <p:txBody>
          <a:bodyPr wrap="square" lIns="21539" tIns="50800" rIns="21539" bIns="25400" rtlCol="0" anchor="t">
            <a:normAutofit/>
          </a:bodyPr>
          <a:lstStyle/>
          <a:p>
            <a:pPr marL="0" indent="0" algn="ctr">
              <a:lnSpc>
                <a:spcPts val="1680"/>
              </a:lnSpc>
              <a:buNone/>
            </a:pPr>
            <a:r>
              <a:rPr lang="en-US" sz="1200" b="1" dirty="0">
                <a:solidFill>
                  <a:srgbClr val="0B1F3A"/>
                </a:solidFill>
                <a:latin typeface="Arial" pitchFamily="34" charset="0"/>
                <a:ea typeface="Arial" pitchFamily="34" charset="-122"/>
                <a:cs typeface="Arial" pitchFamily="34" charset="-120"/>
              </a:rPr>
              <a:t>Prototype</a:t>
            </a:r>
            <a:endParaRPr lang="en-US" sz="1200" dirty="0"/>
          </a:p>
        </p:txBody>
      </p:sp>
      <p:sp>
        <p:nvSpPr>
          <p:cNvPr id="41" name="Text 32"/>
          <p:cNvSpPr/>
          <p:nvPr/>
        </p:nvSpPr>
        <p:spPr>
          <a:xfrm>
            <a:off x="9348399"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Test</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8">
    <p:bg>
      <p:bgPr>
        <a:solidFill>
          <a:srgbClr val="FAF7F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74241"/>
          </a:xfrm>
          <a:prstGeom prst="rect">
            <a:avLst/>
          </a:prstGeom>
          <a:noFill/>
          <a:ln/>
        </p:spPr>
        <p:txBody>
          <a:bodyPr wrap="square" lIns="0" tIns="0" rIns="0" bIns="0" rtlCol="0" anchor="t">
            <a:normAutofit/>
          </a:bodyPr>
          <a:lstStyle/>
          <a:p>
            <a:pPr marL="0" indent="0" algn="l">
              <a:lnSpc>
                <a:spcPts val="1960"/>
              </a:lnSpc>
              <a:buNone/>
            </a:pPr>
            <a:r>
              <a:rPr lang="en-US" sz="1400" b="1" kern="0" spc="150" dirty="0">
                <a:solidFill>
                  <a:srgbClr val="C23B3B"/>
                </a:solidFill>
                <a:latin typeface="Arial" pitchFamily="34" charset="0"/>
                <a:ea typeface="Arial" pitchFamily="34" charset="-122"/>
                <a:cs typeface="Arial" pitchFamily="34" charset="-120"/>
              </a:rPr>
              <a:t>PROTOTYPE</a:t>
            </a:r>
            <a:endParaRPr lang="en-US" sz="1400" dirty="0"/>
          </a:p>
        </p:txBody>
      </p:sp>
      <p:sp>
        <p:nvSpPr>
          <p:cNvPr id="3" name="Text 1"/>
          <p:cNvSpPr>
            <a:spLocks noGrp="1"/>
          </p:cNvSpPr>
          <p:nvPr>
            <p:ph type="title"/>
          </p:nvPr>
        </p:nvSpPr>
        <p:spPr>
          <a:xfrm>
            <a:off x="812800" y="1137841"/>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0B1F3A"/>
                </a:solidFill>
                <a:latin typeface="Arial" pitchFamily="34" charset="0"/>
                <a:ea typeface="Arial" pitchFamily="34" charset="-122"/>
                <a:cs typeface="Arial" pitchFamily="34" charset="-120"/>
              </a:rPr>
              <a:t>Prototype, MVP, product, scale</a:t>
            </a:r>
            <a:endParaRPr lang="en-US" sz="3600" dirty="0"/>
          </a:p>
        </p:txBody>
      </p:sp>
      <p:sp>
        <p:nvSpPr>
          <p:cNvPr id="4" name="Shape 2"/>
          <p:cNvSpPr/>
          <p:nvPr/>
        </p:nvSpPr>
        <p:spPr>
          <a:xfrm>
            <a:off x="812800" y="1905000"/>
            <a:ext cx="2159000" cy="2286000"/>
          </a:xfrm>
          <a:prstGeom prst="roundRect">
            <a:avLst>
              <a:gd name="adj" fmla="val 4706"/>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5" name="Shape 3"/>
          <p:cNvSpPr/>
          <p:nvPr/>
        </p:nvSpPr>
        <p:spPr>
          <a:xfrm>
            <a:off x="812800" y="1905000"/>
            <a:ext cx="2159000" cy="2286000"/>
          </a:xfrm>
          <a:custGeom>
            <a:avLst/>
            <a:gdLst/>
            <a:ahLst/>
            <a:cxnLst/>
            <a:rect l="l" t="t" r="r" b="b"/>
            <a:pathLst>
              <a:path w="2159000" h="2286000">
                <a:moveTo>
                  <a:pt x="0" y="101600"/>
                </a:moveTo>
                <a:lnTo>
                  <a:pt x="0" y="101600"/>
                </a:lnTo>
                <a:arcTo wR="101600" hR="101600" stAng="10800000" swAng="5400000"/>
                <a:lnTo>
                  <a:pt x="2057400" y="0"/>
                </a:lnTo>
                <a:arcTo wR="101600" hR="101600" stAng="16200000" swAng="5400000"/>
                <a:lnTo>
                  <a:pt x="2159000" y="101600"/>
                </a:lnTo>
                <a:arcTo wR="101600" hR="38100" stAng="0" swAng="-5400000"/>
                <a:lnTo>
                  <a:pt x="101600" y="63500"/>
                </a:lnTo>
                <a:arcTo wR="101600" hR="38100" stAng="16200000" swAng="-5400000"/>
                <a:close/>
              </a:path>
            </a:pathLst>
          </a:custGeom>
          <a:solidFill>
            <a:srgbClr val="12A4A0"/>
          </a:solidFill>
          <a:ln/>
        </p:spPr>
        <p:txBody>
          <a:bodyPr/>
          <a:lstStyle/>
          <a:p>
            <a:endParaRPr lang="en-US"/>
          </a:p>
        </p:txBody>
      </p:sp>
      <p:pic>
        <p:nvPicPr>
          <p:cNvPr id="6" name="Image 0" descr="Search"/>
          <p:cNvPicPr>
            <a:picLocks noChangeAspect="1"/>
          </p:cNvPicPr>
          <p:nvPr/>
        </p:nvPicPr>
        <p:blipFill>
          <a:blip r:embed="rId3"/>
          <a:srcRect/>
          <a:stretch/>
        </p:blipFill>
        <p:spPr>
          <a:xfrm>
            <a:off x="990600" y="2146300"/>
            <a:ext cx="330200" cy="330200"/>
          </a:xfrm>
          <a:prstGeom prst="rect">
            <a:avLst/>
          </a:prstGeom>
        </p:spPr>
      </p:pic>
      <p:sp>
        <p:nvSpPr>
          <p:cNvPr id="7" name="Text 4"/>
          <p:cNvSpPr/>
          <p:nvPr/>
        </p:nvSpPr>
        <p:spPr>
          <a:xfrm>
            <a:off x="990600" y="2552700"/>
            <a:ext cx="1857502"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0B1F3A"/>
                </a:solidFill>
                <a:latin typeface="Arial" pitchFamily="34" charset="0"/>
                <a:ea typeface="Arial" pitchFamily="34" charset="-122"/>
                <a:cs typeface="Arial" pitchFamily="34" charset="-120"/>
              </a:rPr>
              <a:t>Prototype</a:t>
            </a:r>
            <a:endParaRPr lang="en-US" sz="1600" dirty="0"/>
          </a:p>
        </p:txBody>
      </p:sp>
      <p:sp>
        <p:nvSpPr>
          <p:cNvPr id="8" name="Text 5"/>
          <p:cNvSpPr/>
          <p:nvPr/>
        </p:nvSpPr>
        <p:spPr>
          <a:xfrm>
            <a:off x="990600" y="2872680"/>
            <a:ext cx="1857502" cy="454025"/>
          </a:xfrm>
          <a:prstGeom prst="rect">
            <a:avLst/>
          </a:prstGeom>
          <a:noFill/>
          <a:ln/>
        </p:spPr>
        <p:txBody>
          <a:bodyPr wrap="square" lIns="0" tIns="0" rIns="0" bIns="0" rtlCol="0" anchor="t">
            <a:normAutofit/>
          </a:bodyPr>
          <a:lstStyle/>
          <a:p>
            <a:pPr marL="0" indent="0" algn="l">
              <a:lnSpc>
                <a:spcPts val="1688"/>
              </a:lnSpc>
              <a:buNone/>
            </a:pPr>
            <a:r>
              <a:rPr lang="en-US" sz="1350" dirty="0">
                <a:solidFill>
                  <a:srgbClr val="3C4C5E"/>
                </a:solidFill>
                <a:latin typeface="Arial" pitchFamily="34" charset="0"/>
                <a:ea typeface="Arial" pitchFamily="34" charset="-122"/>
                <a:cs typeface="Arial" pitchFamily="34" charset="-120"/>
              </a:rPr>
              <a:t>Investigates an assumption</a:t>
            </a:r>
            <a:endParaRPr lang="en-US" sz="1350" dirty="0"/>
          </a:p>
        </p:txBody>
      </p:sp>
      <p:sp>
        <p:nvSpPr>
          <p:cNvPr id="9" name="Shape 6"/>
          <p:cNvSpPr/>
          <p:nvPr/>
        </p:nvSpPr>
        <p:spPr>
          <a:xfrm>
            <a:off x="3613150" y="1905000"/>
            <a:ext cx="2159000" cy="2286000"/>
          </a:xfrm>
          <a:prstGeom prst="roundRect">
            <a:avLst>
              <a:gd name="adj" fmla="val 4706"/>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10" name="Shape 7"/>
          <p:cNvSpPr/>
          <p:nvPr/>
        </p:nvSpPr>
        <p:spPr>
          <a:xfrm>
            <a:off x="3613150" y="1905000"/>
            <a:ext cx="2159000" cy="2286000"/>
          </a:xfrm>
          <a:custGeom>
            <a:avLst/>
            <a:gdLst/>
            <a:ahLst/>
            <a:cxnLst/>
            <a:rect l="l" t="t" r="r" b="b"/>
            <a:pathLst>
              <a:path w="2159000" h="2286000">
                <a:moveTo>
                  <a:pt x="0" y="101600"/>
                </a:moveTo>
                <a:lnTo>
                  <a:pt x="0" y="101600"/>
                </a:lnTo>
                <a:arcTo wR="101600" hR="101600" stAng="10800000" swAng="5400000"/>
                <a:lnTo>
                  <a:pt x="2057400" y="0"/>
                </a:lnTo>
                <a:arcTo wR="101600" hR="101600" stAng="16200000" swAng="5400000"/>
                <a:lnTo>
                  <a:pt x="2159000" y="101600"/>
                </a:lnTo>
                <a:arcTo wR="101600" hR="38100" stAng="0" swAng="-5400000"/>
                <a:lnTo>
                  <a:pt x="101600" y="63500"/>
                </a:lnTo>
                <a:arcTo wR="101600" hR="38100" stAng="16200000" swAng="-5400000"/>
                <a:close/>
              </a:path>
            </a:pathLst>
          </a:custGeom>
          <a:solidFill>
            <a:srgbClr val="7C5CFC"/>
          </a:solidFill>
          <a:ln/>
        </p:spPr>
        <p:txBody>
          <a:bodyPr/>
          <a:lstStyle/>
          <a:p>
            <a:endParaRPr lang="en-US"/>
          </a:p>
        </p:txBody>
      </p:sp>
      <p:pic>
        <p:nvPicPr>
          <p:cNvPr id="11" name="Image 1" descr="Star"/>
          <p:cNvPicPr>
            <a:picLocks noChangeAspect="1"/>
          </p:cNvPicPr>
          <p:nvPr/>
        </p:nvPicPr>
        <p:blipFill>
          <a:blip r:embed="rId4"/>
          <a:srcRect/>
          <a:stretch/>
        </p:blipFill>
        <p:spPr>
          <a:xfrm>
            <a:off x="3790950" y="2146300"/>
            <a:ext cx="330200" cy="330200"/>
          </a:xfrm>
          <a:prstGeom prst="rect">
            <a:avLst/>
          </a:prstGeom>
        </p:spPr>
      </p:pic>
      <p:sp>
        <p:nvSpPr>
          <p:cNvPr id="12" name="Text 8"/>
          <p:cNvSpPr/>
          <p:nvPr/>
        </p:nvSpPr>
        <p:spPr>
          <a:xfrm>
            <a:off x="3790950" y="2552700"/>
            <a:ext cx="1857502"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0B1F3A"/>
                </a:solidFill>
                <a:latin typeface="Arial" pitchFamily="34" charset="0"/>
                <a:ea typeface="Arial" pitchFamily="34" charset="-122"/>
                <a:cs typeface="Arial" pitchFamily="34" charset="-120"/>
              </a:rPr>
              <a:t>MVP</a:t>
            </a:r>
            <a:endParaRPr lang="en-US" sz="1600" dirty="0"/>
          </a:p>
        </p:txBody>
      </p:sp>
      <p:sp>
        <p:nvSpPr>
          <p:cNvPr id="13" name="Text 9"/>
          <p:cNvSpPr/>
          <p:nvPr/>
        </p:nvSpPr>
        <p:spPr>
          <a:xfrm>
            <a:off x="3790950" y="2872680"/>
            <a:ext cx="1857502" cy="882650"/>
          </a:xfrm>
          <a:prstGeom prst="rect">
            <a:avLst/>
          </a:prstGeom>
          <a:noFill/>
          <a:ln/>
        </p:spPr>
        <p:txBody>
          <a:bodyPr wrap="square" lIns="0" tIns="0" rIns="0" bIns="0" rtlCol="0" anchor="t">
            <a:normAutofit/>
          </a:bodyPr>
          <a:lstStyle/>
          <a:p>
            <a:pPr marL="0" indent="0" algn="l">
              <a:lnSpc>
                <a:spcPts val="1688"/>
              </a:lnSpc>
              <a:buNone/>
            </a:pPr>
            <a:r>
              <a:rPr lang="en-US" sz="1350" dirty="0">
                <a:solidFill>
                  <a:srgbClr val="3C4C5E"/>
                </a:solidFill>
                <a:latin typeface="Arial" pitchFamily="34" charset="0"/>
                <a:ea typeface="Arial" pitchFamily="34" charset="-122"/>
                <a:cs typeface="Arial" pitchFamily="34" charset="-120"/>
              </a:rPr>
              <a:t>Smallest usable version that delivers core value and supports learning</a:t>
            </a:r>
            <a:endParaRPr lang="en-US" sz="1350" dirty="0"/>
          </a:p>
        </p:txBody>
      </p:sp>
      <p:sp>
        <p:nvSpPr>
          <p:cNvPr id="14" name="Shape 10"/>
          <p:cNvSpPr/>
          <p:nvPr/>
        </p:nvSpPr>
        <p:spPr>
          <a:xfrm>
            <a:off x="6413500" y="1905000"/>
            <a:ext cx="2159000" cy="2286000"/>
          </a:xfrm>
          <a:prstGeom prst="roundRect">
            <a:avLst>
              <a:gd name="adj" fmla="val 4706"/>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15" name="Shape 11"/>
          <p:cNvSpPr/>
          <p:nvPr/>
        </p:nvSpPr>
        <p:spPr>
          <a:xfrm>
            <a:off x="6413500" y="1905000"/>
            <a:ext cx="2159000" cy="2286000"/>
          </a:xfrm>
          <a:custGeom>
            <a:avLst/>
            <a:gdLst/>
            <a:ahLst/>
            <a:cxnLst/>
            <a:rect l="l" t="t" r="r" b="b"/>
            <a:pathLst>
              <a:path w="2159000" h="2286000">
                <a:moveTo>
                  <a:pt x="0" y="101600"/>
                </a:moveTo>
                <a:lnTo>
                  <a:pt x="0" y="101600"/>
                </a:lnTo>
                <a:arcTo wR="101600" hR="101600" stAng="10800000" swAng="5400000"/>
                <a:lnTo>
                  <a:pt x="2057400" y="0"/>
                </a:lnTo>
                <a:arcTo wR="101600" hR="101600" stAng="16200000" swAng="5400000"/>
                <a:lnTo>
                  <a:pt x="2159000" y="101600"/>
                </a:lnTo>
                <a:arcTo wR="101600" hR="38100" stAng="0" swAng="-5400000"/>
                <a:lnTo>
                  <a:pt x="101600" y="63500"/>
                </a:lnTo>
                <a:arcTo wR="101600" hR="38100" stAng="16200000" swAng="-5400000"/>
                <a:close/>
              </a:path>
            </a:pathLst>
          </a:custGeom>
          <a:solidFill>
            <a:srgbClr val="F5A623"/>
          </a:solidFill>
          <a:ln/>
        </p:spPr>
        <p:txBody>
          <a:bodyPr/>
          <a:lstStyle/>
          <a:p>
            <a:endParaRPr lang="en-US"/>
          </a:p>
        </p:txBody>
      </p:sp>
      <p:pic>
        <p:nvPicPr>
          <p:cNvPr id="16" name="Image 2" descr="Verified"/>
          <p:cNvPicPr>
            <a:picLocks noChangeAspect="1"/>
          </p:cNvPicPr>
          <p:nvPr/>
        </p:nvPicPr>
        <p:blipFill>
          <a:blip r:embed="rId5"/>
          <a:srcRect/>
          <a:stretch/>
        </p:blipFill>
        <p:spPr>
          <a:xfrm>
            <a:off x="6591300" y="2146300"/>
            <a:ext cx="330200" cy="330200"/>
          </a:xfrm>
          <a:prstGeom prst="rect">
            <a:avLst/>
          </a:prstGeom>
        </p:spPr>
      </p:pic>
      <p:sp>
        <p:nvSpPr>
          <p:cNvPr id="17" name="Text 12"/>
          <p:cNvSpPr/>
          <p:nvPr/>
        </p:nvSpPr>
        <p:spPr>
          <a:xfrm>
            <a:off x="6591300" y="2552700"/>
            <a:ext cx="1857502"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0B1F3A"/>
                </a:solidFill>
                <a:latin typeface="Arial" pitchFamily="34" charset="0"/>
                <a:ea typeface="Arial" pitchFamily="34" charset="-122"/>
                <a:cs typeface="Arial" pitchFamily="34" charset="-120"/>
              </a:rPr>
              <a:t>Product</a:t>
            </a:r>
            <a:endParaRPr lang="en-US" sz="1600" dirty="0"/>
          </a:p>
        </p:txBody>
      </p:sp>
      <p:sp>
        <p:nvSpPr>
          <p:cNvPr id="18" name="Text 13"/>
          <p:cNvSpPr/>
          <p:nvPr/>
        </p:nvSpPr>
        <p:spPr>
          <a:xfrm>
            <a:off x="6591300" y="2872680"/>
            <a:ext cx="1857502" cy="454025"/>
          </a:xfrm>
          <a:prstGeom prst="rect">
            <a:avLst/>
          </a:prstGeom>
          <a:noFill/>
          <a:ln/>
        </p:spPr>
        <p:txBody>
          <a:bodyPr wrap="square" lIns="0" tIns="0" rIns="0" bIns="0" rtlCol="0" anchor="t">
            <a:normAutofit/>
          </a:bodyPr>
          <a:lstStyle/>
          <a:p>
            <a:pPr marL="0" indent="0" algn="l">
              <a:lnSpc>
                <a:spcPts val="1688"/>
              </a:lnSpc>
              <a:buNone/>
            </a:pPr>
            <a:r>
              <a:rPr lang="en-US" sz="1350" dirty="0">
                <a:solidFill>
                  <a:srgbClr val="3C4C5E"/>
                </a:solidFill>
                <a:latin typeface="Arial" pitchFamily="34" charset="0"/>
                <a:ea typeface="Arial" pitchFamily="34" charset="-122"/>
                <a:cs typeface="Arial" pitchFamily="34" charset="-120"/>
              </a:rPr>
              <a:t>Reliable, supported and maintainable</a:t>
            </a:r>
            <a:endParaRPr lang="en-US" sz="1350" dirty="0"/>
          </a:p>
        </p:txBody>
      </p:sp>
      <p:sp>
        <p:nvSpPr>
          <p:cNvPr id="19" name="Shape 14"/>
          <p:cNvSpPr/>
          <p:nvPr/>
        </p:nvSpPr>
        <p:spPr>
          <a:xfrm>
            <a:off x="9213850" y="1905000"/>
            <a:ext cx="2159000" cy="2286000"/>
          </a:xfrm>
          <a:prstGeom prst="roundRect">
            <a:avLst>
              <a:gd name="adj" fmla="val 4706"/>
            </a:avLst>
          </a:prstGeom>
          <a:solidFill>
            <a:srgbClr val="0B1F3A"/>
          </a:solidFill>
          <a:ln/>
        </p:spPr>
        <p:txBody>
          <a:bodyPr/>
          <a:lstStyle/>
          <a:p>
            <a:endParaRPr lang="en-US"/>
          </a:p>
        </p:txBody>
      </p:sp>
      <p:sp>
        <p:nvSpPr>
          <p:cNvPr id="20" name="Shape 15"/>
          <p:cNvSpPr/>
          <p:nvPr/>
        </p:nvSpPr>
        <p:spPr>
          <a:xfrm>
            <a:off x="9213850" y="1905000"/>
            <a:ext cx="2159000" cy="2286000"/>
          </a:xfrm>
          <a:custGeom>
            <a:avLst/>
            <a:gdLst/>
            <a:ahLst/>
            <a:cxnLst/>
            <a:rect l="l" t="t" r="r" b="b"/>
            <a:pathLst>
              <a:path w="2159000" h="2286000">
                <a:moveTo>
                  <a:pt x="0" y="101600"/>
                </a:moveTo>
                <a:lnTo>
                  <a:pt x="0" y="101600"/>
                </a:lnTo>
                <a:arcTo wR="101600" hR="101600" stAng="10800000" swAng="5400000"/>
                <a:lnTo>
                  <a:pt x="2057400" y="0"/>
                </a:lnTo>
                <a:arcTo wR="101600" hR="101600" stAng="16200000" swAng="5400000"/>
                <a:lnTo>
                  <a:pt x="2159000" y="101600"/>
                </a:lnTo>
                <a:arcTo wR="101600" hR="38100" stAng="0" swAng="-5400000"/>
                <a:lnTo>
                  <a:pt x="101600" y="63500"/>
                </a:lnTo>
                <a:arcTo wR="101600" hR="38100" stAng="16200000" swAng="-5400000"/>
                <a:close/>
              </a:path>
            </a:pathLst>
          </a:custGeom>
          <a:solidFill>
            <a:srgbClr val="B6E04A"/>
          </a:solidFill>
          <a:ln/>
        </p:spPr>
        <p:txBody>
          <a:bodyPr/>
          <a:lstStyle/>
          <a:p>
            <a:endParaRPr lang="en-US"/>
          </a:p>
        </p:txBody>
      </p:sp>
      <p:pic>
        <p:nvPicPr>
          <p:cNvPr id="21" name="Image 3" descr="Chart"/>
          <p:cNvPicPr>
            <a:picLocks noChangeAspect="1"/>
          </p:cNvPicPr>
          <p:nvPr/>
        </p:nvPicPr>
        <p:blipFill>
          <a:blip r:embed="rId6"/>
          <a:srcRect/>
          <a:stretch/>
        </p:blipFill>
        <p:spPr>
          <a:xfrm>
            <a:off x="9391650" y="2146300"/>
            <a:ext cx="330200" cy="330200"/>
          </a:xfrm>
          <a:prstGeom prst="rect">
            <a:avLst/>
          </a:prstGeom>
        </p:spPr>
      </p:pic>
      <p:sp>
        <p:nvSpPr>
          <p:cNvPr id="22" name="Text 16"/>
          <p:cNvSpPr/>
          <p:nvPr/>
        </p:nvSpPr>
        <p:spPr>
          <a:xfrm>
            <a:off x="9391650" y="2552700"/>
            <a:ext cx="1857502"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FAF7F2"/>
                </a:solidFill>
                <a:latin typeface="Arial" pitchFamily="34" charset="0"/>
                <a:ea typeface="Arial" pitchFamily="34" charset="-122"/>
                <a:cs typeface="Arial" pitchFamily="34" charset="-120"/>
              </a:rPr>
              <a:t>Scale</a:t>
            </a:r>
            <a:endParaRPr lang="en-US" sz="1600" dirty="0"/>
          </a:p>
        </p:txBody>
      </p:sp>
      <p:sp>
        <p:nvSpPr>
          <p:cNvPr id="23" name="Text 17"/>
          <p:cNvSpPr/>
          <p:nvPr/>
        </p:nvSpPr>
        <p:spPr>
          <a:xfrm>
            <a:off x="9391650" y="2872680"/>
            <a:ext cx="1857502" cy="668338"/>
          </a:xfrm>
          <a:prstGeom prst="rect">
            <a:avLst/>
          </a:prstGeom>
          <a:noFill/>
          <a:ln/>
        </p:spPr>
        <p:txBody>
          <a:bodyPr wrap="square" lIns="0" tIns="0" rIns="0" bIns="0" rtlCol="0" anchor="t">
            <a:normAutofit/>
          </a:bodyPr>
          <a:lstStyle/>
          <a:p>
            <a:pPr marL="0" indent="0" algn="l">
              <a:lnSpc>
                <a:spcPts val="1688"/>
              </a:lnSpc>
              <a:buNone/>
            </a:pPr>
            <a:r>
              <a:rPr lang="en-US" sz="1350" dirty="0">
                <a:solidFill>
                  <a:srgbClr val="FAF7F2"/>
                </a:solidFill>
                <a:latin typeface="Arial" pitchFamily="34" charset="0"/>
                <a:ea typeface="Arial" pitchFamily="34" charset="-122"/>
                <a:cs typeface="Arial" pitchFamily="34" charset="-120"/>
              </a:rPr>
              <a:t>Expand when evidence and delivery capacity justify it</a:t>
            </a:r>
            <a:endParaRPr lang="en-US" sz="1350" dirty="0"/>
          </a:p>
        </p:txBody>
      </p:sp>
      <p:pic>
        <p:nvPicPr>
          <p:cNvPr id="24" name="Image 4" descr="diamond"/>
          <p:cNvPicPr>
            <a:picLocks noChangeAspect="1"/>
          </p:cNvPicPr>
          <p:nvPr/>
        </p:nvPicPr>
        <p:blipFill>
          <a:blip r:embed="rId7"/>
          <a:srcRect/>
          <a:stretch/>
        </p:blipFill>
        <p:spPr>
          <a:xfrm>
            <a:off x="3111500" y="2870200"/>
            <a:ext cx="355600" cy="355600"/>
          </a:xfrm>
          <a:prstGeom prst="rect">
            <a:avLst/>
          </a:prstGeom>
        </p:spPr>
      </p:pic>
      <p:pic>
        <p:nvPicPr>
          <p:cNvPr id="25" name="Image 5" descr="diamond"/>
          <p:cNvPicPr>
            <a:picLocks noChangeAspect="1"/>
          </p:cNvPicPr>
          <p:nvPr/>
        </p:nvPicPr>
        <p:blipFill>
          <a:blip r:embed="rId7"/>
          <a:srcRect/>
          <a:stretch/>
        </p:blipFill>
        <p:spPr>
          <a:xfrm>
            <a:off x="5918200" y="2870200"/>
            <a:ext cx="355600" cy="355600"/>
          </a:xfrm>
          <a:prstGeom prst="rect">
            <a:avLst/>
          </a:prstGeom>
        </p:spPr>
      </p:pic>
      <p:pic>
        <p:nvPicPr>
          <p:cNvPr id="26" name="Image 6" descr="diamond"/>
          <p:cNvPicPr>
            <a:picLocks noChangeAspect="1"/>
          </p:cNvPicPr>
          <p:nvPr/>
        </p:nvPicPr>
        <p:blipFill>
          <a:blip r:embed="rId7"/>
          <a:srcRect/>
          <a:stretch/>
        </p:blipFill>
        <p:spPr>
          <a:xfrm>
            <a:off x="8718550" y="2870200"/>
            <a:ext cx="355600" cy="355600"/>
          </a:xfrm>
          <a:prstGeom prst="rect">
            <a:avLst/>
          </a:prstGeom>
        </p:spPr>
      </p:pic>
      <p:pic>
        <p:nvPicPr>
          <p:cNvPr id="27" name="Image 7" descr="Feedback arrow looping from Scale back to Prototype"/>
          <p:cNvPicPr>
            <a:picLocks noChangeAspect="1"/>
          </p:cNvPicPr>
          <p:nvPr/>
        </p:nvPicPr>
        <p:blipFill>
          <a:blip r:embed="rId8"/>
          <a:srcRect t="-31" b="-31"/>
          <a:stretch/>
        </p:blipFill>
        <p:spPr>
          <a:xfrm>
            <a:off x="812800" y="4191000"/>
            <a:ext cx="10566400" cy="635000"/>
          </a:xfrm>
          <a:prstGeom prst="rect">
            <a:avLst/>
          </a:prstGeom>
        </p:spPr>
      </p:pic>
      <p:sp>
        <p:nvSpPr>
          <p:cNvPr id="28" name="Text 18"/>
          <p:cNvSpPr/>
          <p:nvPr/>
        </p:nvSpPr>
        <p:spPr>
          <a:xfrm>
            <a:off x="2413000" y="4343400"/>
            <a:ext cx="7366000" cy="299641"/>
          </a:xfrm>
          <a:prstGeom prst="rect">
            <a:avLst/>
          </a:prstGeom>
          <a:solidFill>
            <a:srgbClr val="FAF7F2"/>
          </a:solidFill>
          <a:ln/>
        </p:spPr>
        <p:txBody>
          <a:bodyPr wrap="square" lIns="0" tIns="25400" rIns="0" bIns="0" rtlCol="0" anchor="t">
            <a:normAutofit/>
          </a:bodyPr>
          <a:lstStyle/>
          <a:p>
            <a:pPr marL="0" indent="0" algn="ctr">
              <a:lnSpc>
                <a:spcPts val="1960"/>
              </a:lnSpc>
              <a:buNone/>
            </a:pPr>
            <a:r>
              <a:rPr lang="en-US" sz="1400" b="1" dirty="0">
                <a:solidFill>
                  <a:srgbClr val="0B1F3A"/>
                </a:solidFill>
                <a:latin typeface="Arial" pitchFamily="34" charset="0"/>
                <a:ea typeface="Arial" pitchFamily="34" charset="-122"/>
                <a:cs typeface="Arial" pitchFamily="34" charset="-120"/>
              </a:rPr>
              <a:t>Amber diamonds are learning gates. Feedback may mean adapt, pivot or stop.</a:t>
            </a:r>
            <a:endParaRPr lang="en-US" sz="1400" dirty="0"/>
          </a:p>
        </p:txBody>
      </p:sp>
      <p:sp>
        <p:nvSpPr>
          <p:cNvPr id="29" name="Shape 19"/>
          <p:cNvSpPr/>
          <p:nvPr/>
        </p:nvSpPr>
        <p:spPr>
          <a:xfrm>
            <a:off x="812800" y="5029200"/>
            <a:ext cx="10566400" cy="609600"/>
          </a:xfrm>
          <a:prstGeom prst="roundRect">
            <a:avLst>
              <a:gd name="adj" fmla="val 16667"/>
            </a:avLst>
          </a:prstGeom>
          <a:solidFill>
            <a:srgbClr val="0B1F3A"/>
          </a:solidFill>
          <a:ln/>
        </p:spPr>
        <p:txBody>
          <a:bodyPr/>
          <a:lstStyle/>
          <a:p>
            <a:endParaRPr lang="en-US"/>
          </a:p>
        </p:txBody>
      </p:sp>
      <p:pic>
        <p:nvPicPr>
          <p:cNvPr id="30" name="Image 8" descr="Lightbulb"/>
          <p:cNvPicPr>
            <a:picLocks noChangeAspect="1"/>
          </p:cNvPicPr>
          <p:nvPr/>
        </p:nvPicPr>
        <p:blipFill>
          <a:blip r:embed="rId9"/>
          <a:srcRect/>
          <a:stretch/>
        </p:blipFill>
        <p:spPr>
          <a:xfrm>
            <a:off x="1016000" y="5181600"/>
            <a:ext cx="304800" cy="304800"/>
          </a:xfrm>
          <a:prstGeom prst="rect">
            <a:avLst/>
          </a:prstGeom>
        </p:spPr>
      </p:pic>
      <p:sp>
        <p:nvSpPr>
          <p:cNvPr id="31" name="Text 20"/>
          <p:cNvSpPr/>
          <p:nvPr/>
        </p:nvSpPr>
        <p:spPr>
          <a:xfrm>
            <a:off x="1447800" y="5214938"/>
            <a:ext cx="8180189" cy="263525"/>
          </a:xfrm>
          <a:prstGeom prst="rect">
            <a:avLst/>
          </a:prstGeom>
          <a:noFill/>
          <a:ln/>
        </p:spPr>
        <p:txBody>
          <a:bodyPr wrap="square" lIns="0" tIns="0" rIns="0" bIns="0" rtlCol="0" anchor="t">
            <a:normAutofit/>
          </a:bodyPr>
          <a:lstStyle/>
          <a:p>
            <a:pPr marL="0" indent="0" algn="l">
              <a:lnSpc>
                <a:spcPts val="1875"/>
              </a:lnSpc>
              <a:buNone/>
            </a:pPr>
            <a:r>
              <a:rPr lang="en-US" sz="1500" b="1" dirty="0">
                <a:solidFill>
                  <a:srgbClr val="FAF7F2"/>
                </a:solidFill>
                <a:latin typeface="Arial" pitchFamily="34" charset="0"/>
                <a:ea typeface="Arial" pitchFamily="34" charset="-122"/>
                <a:cs typeface="Arial" pitchFamily="34" charset="-120"/>
              </a:rPr>
              <a:t>What must be true before you can responsibly call your prototype an MVP?</a:t>
            </a:r>
            <a:endParaRPr lang="en-US" sz="1500" dirty="0"/>
          </a:p>
        </p:txBody>
      </p:sp>
      <p:sp>
        <p:nvSpPr>
          <p:cNvPr id="32" name="Text 21"/>
          <p:cNvSpPr/>
          <p:nvPr/>
        </p:nvSpPr>
        <p:spPr>
          <a:xfrm>
            <a:off x="834340" y="6187480"/>
            <a:ext cx="2009160"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Empathise</a:t>
            </a:r>
            <a:endParaRPr lang="en-US" sz="1200" dirty="0"/>
          </a:p>
        </p:txBody>
      </p:sp>
      <p:sp>
        <p:nvSpPr>
          <p:cNvPr id="33" name="Text 22"/>
          <p:cNvSpPr/>
          <p:nvPr/>
        </p:nvSpPr>
        <p:spPr>
          <a:xfrm>
            <a:off x="2962780"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Define</a:t>
            </a:r>
            <a:endParaRPr lang="en-US" sz="1200" dirty="0"/>
          </a:p>
        </p:txBody>
      </p:sp>
      <p:sp>
        <p:nvSpPr>
          <p:cNvPr id="34" name="Text 23"/>
          <p:cNvSpPr/>
          <p:nvPr/>
        </p:nvSpPr>
        <p:spPr>
          <a:xfrm>
            <a:off x="5091319"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Ideate</a:t>
            </a:r>
            <a:endParaRPr lang="en-US" sz="1200" dirty="0"/>
          </a:p>
        </p:txBody>
      </p:sp>
      <p:sp>
        <p:nvSpPr>
          <p:cNvPr id="35" name="Text 24"/>
          <p:cNvSpPr/>
          <p:nvPr/>
        </p:nvSpPr>
        <p:spPr>
          <a:xfrm>
            <a:off x="7198320" y="6136680"/>
            <a:ext cx="2052340" cy="314920"/>
          </a:xfrm>
          <a:custGeom>
            <a:avLst/>
            <a:gdLst/>
            <a:ahLst/>
            <a:cxnLst/>
            <a:rect l="l" t="t" r="r" b="b"/>
            <a:pathLst>
              <a:path w="2052340" h="314920">
                <a:moveTo>
                  <a:pt x="127000" y="0"/>
                </a:moveTo>
                <a:lnTo>
                  <a:pt x="1925340" y="0"/>
                </a:lnTo>
                <a:arcTo wR="127000" hR="127000" stAng="16200000" swAng="5400000"/>
                <a:lnTo>
                  <a:pt x="2052340" y="187920"/>
                </a:lnTo>
                <a:arcTo wR="127000" hR="127000" stAng="0" swAng="5400000"/>
                <a:lnTo>
                  <a:pt x="127000" y="314920"/>
                </a:lnTo>
                <a:arcTo wR="127000" hR="127000" stAng="5400000" swAng="5400000"/>
                <a:lnTo>
                  <a:pt x="0" y="127000"/>
                </a:lnTo>
                <a:arcTo wR="127000" hR="127000" stAng="10800000" swAng="5400000"/>
                <a:close/>
              </a:path>
            </a:pathLst>
          </a:custGeom>
          <a:solidFill>
            <a:srgbClr val="12A4A0"/>
          </a:solidFill>
          <a:ln/>
        </p:spPr>
        <p:txBody>
          <a:bodyPr wrap="square" lIns="21539" tIns="50800" rIns="21539" bIns="25400" rtlCol="0" anchor="t">
            <a:normAutofit/>
          </a:bodyPr>
          <a:lstStyle/>
          <a:p>
            <a:pPr marL="0" indent="0" algn="ctr">
              <a:lnSpc>
                <a:spcPts val="1680"/>
              </a:lnSpc>
              <a:buNone/>
            </a:pPr>
            <a:r>
              <a:rPr lang="en-US" sz="1200" b="1" dirty="0">
                <a:solidFill>
                  <a:srgbClr val="0B1F3A"/>
                </a:solidFill>
                <a:latin typeface="Arial" pitchFamily="34" charset="0"/>
                <a:ea typeface="Arial" pitchFamily="34" charset="-122"/>
                <a:cs typeface="Arial" pitchFamily="34" charset="-120"/>
              </a:rPr>
              <a:t>Prototype</a:t>
            </a:r>
            <a:endParaRPr lang="en-US" sz="1200" dirty="0"/>
          </a:p>
        </p:txBody>
      </p:sp>
      <p:sp>
        <p:nvSpPr>
          <p:cNvPr id="36" name="Text 25"/>
          <p:cNvSpPr/>
          <p:nvPr/>
        </p:nvSpPr>
        <p:spPr>
          <a:xfrm>
            <a:off x="9348399"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Test</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9">
    <p:bg>
      <p:bgPr>
        <a:solidFill>
          <a:srgbClr val="FAF7F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74241"/>
          </a:xfrm>
          <a:prstGeom prst="rect">
            <a:avLst/>
          </a:prstGeom>
          <a:noFill/>
          <a:ln/>
        </p:spPr>
        <p:txBody>
          <a:bodyPr wrap="square" lIns="0" tIns="0" rIns="0" bIns="0" rtlCol="0" anchor="t">
            <a:normAutofit/>
          </a:bodyPr>
          <a:lstStyle/>
          <a:p>
            <a:pPr marL="0" indent="0" algn="l">
              <a:lnSpc>
                <a:spcPts val="1960"/>
              </a:lnSpc>
              <a:buNone/>
            </a:pPr>
            <a:r>
              <a:rPr lang="en-US" sz="1400" b="1" kern="0" spc="150" dirty="0">
                <a:solidFill>
                  <a:srgbClr val="C23B3B"/>
                </a:solidFill>
                <a:latin typeface="Arial" pitchFamily="34" charset="0"/>
                <a:ea typeface="Arial" pitchFamily="34" charset="-122"/>
                <a:cs typeface="Arial" pitchFamily="34" charset="-120"/>
              </a:rPr>
              <a:t>WORKED EXAMPLE: SOIL-MOISTURE DECISION SUPPORT</a:t>
            </a:r>
            <a:endParaRPr lang="en-US" sz="1400" dirty="0"/>
          </a:p>
        </p:txBody>
      </p:sp>
      <p:sp>
        <p:nvSpPr>
          <p:cNvPr id="3" name="Text 1"/>
          <p:cNvSpPr>
            <a:spLocks noGrp="1"/>
          </p:cNvSpPr>
          <p:nvPr>
            <p:ph type="title"/>
          </p:nvPr>
        </p:nvSpPr>
        <p:spPr>
          <a:xfrm>
            <a:off x="812800" y="1137841"/>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0B1F3A"/>
                </a:solidFill>
                <a:latin typeface="Arial" pitchFamily="34" charset="0"/>
                <a:ea typeface="Arial" pitchFamily="34" charset="-122"/>
                <a:cs typeface="Arial" pitchFamily="34" charset="-120"/>
              </a:rPr>
              <a:t>Limited water, one decision rule</a:t>
            </a:r>
            <a:endParaRPr lang="en-US" sz="3200" dirty="0"/>
          </a:p>
        </p:txBody>
      </p:sp>
      <p:sp>
        <p:nvSpPr>
          <p:cNvPr id="4" name="Shape 2"/>
          <p:cNvSpPr/>
          <p:nvPr/>
        </p:nvSpPr>
        <p:spPr>
          <a:xfrm>
            <a:off x="812800" y="1801316"/>
            <a:ext cx="2260600" cy="1432421"/>
          </a:xfrm>
          <a:prstGeom prst="roundRect">
            <a:avLst>
              <a:gd name="adj" fmla="val 7093"/>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5" name="Shape 3"/>
          <p:cNvSpPr/>
          <p:nvPr/>
        </p:nvSpPr>
        <p:spPr>
          <a:xfrm>
            <a:off x="812800" y="1801316"/>
            <a:ext cx="2260600" cy="1432421"/>
          </a:xfrm>
          <a:custGeom>
            <a:avLst/>
            <a:gdLst/>
            <a:ahLst/>
            <a:cxnLst/>
            <a:rect l="l" t="t" r="r" b="b"/>
            <a:pathLst>
              <a:path w="2260600" h="1432421">
                <a:moveTo>
                  <a:pt x="0" y="101600"/>
                </a:moveTo>
                <a:lnTo>
                  <a:pt x="0" y="101600"/>
                </a:lnTo>
                <a:arcTo wR="101600" hR="101600" stAng="10800000" swAng="5400000"/>
                <a:lnTo>
                  <a:pt x="2159000" y="0"/>
                </a:lnTo>
                <a:arcTo wR="101600" hR="101600" stAng="16200000" swAng="5400000"/>
                <a:lnTo>
                  <a:pt x="2260600" y="101600"/>
                </a:lnTo>
                <a:arcTo wR="101600" hR="38100" stAng="0" swAng="-5400000"/>
                <a:lnTo>
                  <a:pt x="101600" y="63500"/>
                </a:lnTo>
                <a:arcTo wR="101600" hR="38100" stAng="16200000" swAng="-5400000"/>
                <a:close/>
              </a:path>
            </a:pathLst>
          </a:custGeom>
          <a:solidFill>
            <a:srgbClr val="A9693F"/>
          </a:solidFill>
          <a:ln/>
        </p:spPr>
        <p:txBody>
          <a:bodyPr/>
          <a:lstStyle/>
          <a:p>
            <a:endParaRPr lang="en-US"/>
          </a:p>
        </p:txBody>
      </p:sp>
      <p:sp>
        <p:nvSpPr>
          <p:cNvPr id="6" name="Text 4"/>
          <p:cNvSpPr/>
          <p:nvPr/>
        </p:nvSpPr>
        <p:spPr>
          <a:xfrm>
            <a:off x="965200" y="2017216"/>
            <a:ext cx="2014474"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0B1F3A"/>
                </a:solidFill>
                <a:latin typeface="Arial" pitchFamily="34" charset="0"/>
                <a:ea typeface="Arial" pitchFamily="34" charset="-122"/>
                <a:cs typeface="Arial" pitchFamily="34" charset="-120"/>
              </a:rPr>
              <a:t>1 Plot sections</a:t>
            </a:r>
            <a:endParaRPr lang="en-US" sz="1500" dirty="0"/>
          </a:p>
        </p:txBody>
      </p:sp>
      <p:sp>
        <p:nvSpPr>
          <p:cNvPr id="7" name="Text 5"/>
          <p:cNvSpPr/>
          <p:nvPr/>
        </p:nvSpPr>
        <p:spPr>
          <a:xfrm>
            <a:off x="965200" y="2334716"/>
            <a:ext cx="407888" cy="426641"/>
          </a:xfrm>
          <a:prstGeom prst="roundRect">
            <a:avLst>
              <a:gd name="adj" fmla="val 18682"/>
            </a:avLst>
          </a:prstGeom>
          <a:solidFill>
            <a:srgbClr val="6B4429"/>
          </a:solidFill>
          <a:ln/>
        </p:spPr>
        <p:txBody>
          <a:bodyPr wrap="none" lIns="0" tIns="0" rIns="0" bIns="0" rtlCol="0" anchor="ctr">
            <a:normAutofit/>
          </a:bodyPr>
          <a:lstStyle/>
          <a:p>
            <a:pPr marL="0" indent="0" algn="ctr">
              <a:lnSpc>
                <a:spcPts val="1960"/>
              </a:lnSpc>
              <a:buNone/>
            </a:pPr>
            <a:r>
              <a:rPr lang="en-US" sz="1400" b="1" dirty="0">
                <a:solidFill>
                  <a:srgbClr val="FAF7F2"/>
                </a:solidFill>
                <a:latin typeface="Arial" pitchFamily="34" charset="0"/>
                <a:ea typeface="Arial" pitchFamily="34" charset="-122"/>
                <a:cs typeface="Arial" pitchFamily="34" charset="-120"/>
              </a:rPr>
              <a:t>A</a:t>
            </a:r>
            <a:endParaRPr lang="en-US" sz="1400" dirty="0"/>
          </a:p>
        </p:txBody>
      </p:sp>
      <p:sp>
        <p:nvSpPr>
          <p:cNvPr id="8" name="Text 6"/>
          <p:cNvSpPr/>
          <p:nvPr/>
        </p:nvSpPr>
        <p:spPr>
          <a:xfrm>
            <a:off x="1436588" y="2334716"/>
            <a:ext cx="407888" cy="426641"/>
          </a:xfrm>
          <a:prstGeom prst="roundRect">
            <a:avLst>
              <a:gd name="adj" fmla="val 18682"/>
            </a:avLst>
          </a:prstGeom>
          <a:solidFill>
            <a:srgbClr val="5A3A24"/>
          </a:solidFill>
          <a:ln/>
        </p:spPr>
        <p:txBody>
          <a:bodyPr wrap="none" lIns="0" tIns="0" rIns="0" bIns="0" rtlCol="0" anchor="ctr">
            <a:normAutofit/>
          </a:bodyPr>
          <a:lstStyle/>
          <a:p>
            <a:pPr marL="0" indent="0" algn="ctr">
              <a:lnSpc>
                <a:spcPts val="1960"/>
              </a:lnSpc>
              <a:buNone/>
            </a:pPr>
            <a:r>
              <a:rPr lang="en-US" sz="1400" b="1" dirty="0">
                <a:solidFill>
                  <a:srgbClr val="FAF7F2"/>
                </a:solidFill>
                <a:latin typeface="Arial" pitchFamily="34" charset="0"/>
                <a:ea typeface="Arial" pitchFamily="34" charset="-122"/>
                <a:cs typeface="Arial" pitchFamily="34" charset="-120"/>
              </a:rPr>
              <a:t>B</a:t>
            </a:r>
            <a:endParaRPr lang="en-US" sz="1400" dirty="0"/>
          </a:p>
        </p:txBody>
      </p:sp>
      <p:sp>
        <p:nvSpPr>
          <p:cNvPr id="9" name="Text 7"/>
          <p:cNvSpPr/>
          <p:nvPr/>
        </p:nvSpPr>
        <p:spPr>
          <a:xfrm>
            <a:off x="1907977" y="2334716"/>
            <a:ext cx="407888" cy="426641"/>
          </a:xfrm>
          <a:prstGeom prst="roundRect">
            <a:avLst>
              <a:gd name="adj" fmla="val 18682"/>
            </a:avLst>
          </a:prstGeom>
          <a:solidFill>
            <a:srgbClr val="7A4E31"/>
          </a:solidFill>
          <a:ln/>
        </p:spPr>
        <p:txBody>
          <a:bodyPr wrap="none" lIns="0" tIns="0" rIns="0" bIns="0" rtlCol="0" anchor="ctr">
            <a:normAutofit/>
          </a:bodyPr>
          <a:lstStyle/>
          <a:p>
            <a:pPr marL="0" indent="0" algn="ctr">
              <a:lnSpc>
                <a:spcPts val="1960"/>
              </a:lnSpc>
              <a:buNone/>
            </a:pPr>
            <a:r>
              <a:rPr lang="en-US" sz="1400" b="1" dirty="0">
                <a:solidFill>
                  <a:srgbClr val="FAF7F2"/>
                </a:solidFill>
                <a:latin typeface="Arial" pitchFamily="34" charset="0"/>
                <a:ea typeface="Arial" pitchFamily="34" charset="-122"/>
                <a:cs typeface="Arial" pitchFamily="34" charset="-120"/>
              </a:rPr>
              <a:t>C</a:t>
            </a:r>
            <a:endParaRPr lang="en-US" sz="1400" dirty="0"/>
          </a:p>
        </p:txBody>
      </p:sp>
      <p:sp>
        <p:nvSpPr>
          <p:cNvPr id="10" name="Text 8"/>
          <p:cNvSpPr/>
          <p:nvPr/>
        </p:nvSpPr>
        <p:spPr>
          <a:xfrm>
            <a:off x="965200" y="2850257"/>
            <a:ext cx="2014474" cy="2564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C4C5E"/>
                </a:solidFill>
                <a:latin typeface="Arial" pitchFamily="34" charset="0"/>
                <a:ea typeface="Arial" pitchFamily="34" charset="-122"/>
                <a:cs typeface="Arial" pitchFamily="34" charset="-120"/>
              </a:rPr>
              <a:t>Three labelled sections</a:t>
            </a:r>
            <a:endParaRPr lang="en-US" sz="1300" dirty="0"/>
          </a:p>
        </p:txBody>
      </p:sp>
      <p:pic>
        <p:nvPicPr>
          <p:cNvPr id="11" name="Image 0" descr="arrow-right"/>
          <p:cNvPicPr>
            <a:picLocks noChangeAspect="1"/>
          </p:cNvPicPr>
          <p:nvPr/>
        </p:nvPicPr>
        <p:blipFill>
          <a:blip r:embed="rId3"/>
          <a:srcRect/>
          <a:stretch/>
        </p:blipFill>
        <p:spPr>
          <a:xfrm>
            <a:off x="3175000" y="2403277"/>
            <a:ext cx="304800" cy="228600"/>
          </a:xfrm>
          <a:prstGeom prst="rect">
            <a:avLst/>
          </a:prstGeom>
        </p:spPr>
      </p:pic>
      <p:sp>
        <p:nvSpPr>
          <p:cNvPr id="12" name="Shape 9"/>
          <p:cNvSpPr/>
          <p:nvPr/>
        </p:nvSpPr>
        <p:spPr>
          <a:xfrm>
            <a:off x="3581400" y="1869877"/>
            <a:ext cx="2260600" cy="1295301"/>
          </a:xfrm>
          <a:prstGeom prst="roundRect">
            <a:avLst>
              <a:gd name="adj" fmla="val 7844"/>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13" name="Shape 10"/>
          <p:cNvSpPr/>
          <p:nvPr/>
        </p:nvSpPr>
        <p:spPr>
          <a:xfrm>
            <a:off x="3581400" y="1869877"/>
            <a:ext cx="2260600" cy="1295301"/>
          </a:xfrm>
          <a:custGeom>
            <a:avLst/>
            <a:gdLst/>
            <a:ahLst/>
            <a:cxnLst/>
            <a:rect l="l" t="t" r="r" b="b"/>
            <a:pathLst>
              <a:path w="2260600" h="1295301">
                <a:moveTo>
                  <a:pt x="0" y="101600"/>
                </a:moveTo>
                <a:lnTo>
                  <a:pt x="0" y="101600"/>
                </a:lnTo>
                <a:arcTo wR="101600" hR="101600" stAng="10800000" swAng="5400000"/>
                <a:lnTo>
                  <a:pt x="2159000" y="0"/>
                </a:lnTo>
                <a:arcTo wR="101600" hR="101600" stAng="16200000" swAng="5400000"/>
                <a:lnTo>
                  <a:pt x="2260600" y="101600"/>
                </a:lnTo>
                <a:arcTo wR="101600" hR="38100" stAng="0" swAng="-5400000"/>
                <a:lnTo>
                  <a:pt x="101600" y="63500"/>
                </a:lnTo>
                <a:arcTo wR="101600" hR="38100" stAng="16200000" swAng="-5400000"/>
                <a:close/>
              </a:path>
            </a:pathLst>
          </a:custGeom>
          <a:solidFill>
            <a:srgbClr val="F5A623"/>
          </a:solidFill>
          <a:ln/>
        </p:spPr>
        <p:txBody>
          <a:bodyPr/>
          <a:lstStyle/>
          <a:p>
            <a:endParaRPr lang="en-US"/>
          </a:p>
        </p:txBody>
      </p:sp>
      <p:sp>
        <p:nvSpPr>
          <p:cNvPr id="14" name="Text 11"/>
          <p:cNvSpPr/>
          <p:nvPr/>
        </p:nvSpPr>
        <p:spPr>
          <a:xfrm>
            <a:off x="3733800" y="2085777"/>
            <a:ext cx="2014474"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0B1F3A"/>
                </a:solidFill>
                <a:latin typeface="Arial" pitchFamily="34" charset="0"/>
                <a:ea typeface="Arial" pitchFamily="34" charset="-122"/>
                <a:cs typeface="Arial" pitchFamily="34" charset="-120"/>
              </a:rPr>
              <a:t>2 Readings</a:t>
            </a:r>
            <a:endParaRPr lang="en-US" sz="1500" dirty="0"/>
          </a:p>
        </p:txBody>
      </p:sp>
      <p:sp>
        <p:nvSpPr>
          <p:cNvPr id="15" name="Text 12"/>
          <p:cNvSpPr/>
          <p:nvPr/>
        </p:nvSpPr>
        <p:spPr>
          <a:xfrm>
            <a:off x="3733800" y="2403277"/>
            <a:ext cx="1955800" cy="289520"/>
          </a:xfrm>
          <a:custGeom>
            <a:avLst/>
            <a:gdLst/>
            <a:ahLst/>
            <a:cxnLst/>
            <a:rect l="l" t="t" r="r" b="b"/>
            <a:pathLst>
              <a:path w="1955800" h="289520">
                <a:moveTo>
                  <a:pt x="144760" y="0"/>
                </a:moveTo>
                <a:lnTo>
                  <a:pt x="1811040" y="0"/>
                </a:lnTo>
                <a:arcTo wR="144760" hR="144760" stAng="16200000" swAng="5400000"/>
                <a:lnTo>
                  <a:pt x="1955800" y="144760"/>
                </a:lnTo>
                <a:arcTo wR="144760" hR="144760" stAng="0" swAng="5400000"/>
                <a:lnTo>
                  <a:pt x="144760" y="289520"/>
                </a:lnTo>
                <a:arcTo wR="144760" hR="144760" stAng="5400000" swAng="5400000"/>
                <a:lnTo>
                  <a:pt x="0" y="144760"/>
                </a:lnTo>
                <a:arcTo wR="144760" hR="144760" stAng="10800000" swAng="5400000"/>
                <a:close/>
              </a:path>
            </a:pathLst>
          </a:custGeom>
          <a:solidFill>
            <a:srgbClr val="F5A623"/>
          </a:solidFill>
          <a:ln/>
        </p:spPr>
        <p:txBody>
          <a:bodyPr wrap="square" lIns="101600" tIns="38100" rIns="49022" bIns="12700" rtlCol="0" anchor="t">
            <a:normAutofit/>
          </a:bodyPr>
          <a:lstStyle/>
          <a:p>
            <a:pPr marL="0" indent="0" algn="l">
              <a:lnSpc>
                <a:spcPts val="1680"/>
              </a:lnSpc>
              <a:buNone/>
            </a:pPr>
            <a:r>
              <a:rPr lang="en-US" sz="1200" b="1" dirty="0">
                <a:solidFill>
                  <a:srgbClr val="0B1F3A"/>
                </a:solidFill>
                <a:latin typeface="Arial" pitchFamily="34" charset="0"/>
                <a:ea typeface="Arial" pitchFamily="34" charset="-122"/>
                <a:cs typeface="Arial" pitchFamily="34" charset="-120"/>
              </a:rPr>
              <a:t>SIMULATED</a:t>
            </a:r>
            <a:endParaRPr lang="en-US" sz="1200" dirty="0"/>
          </a:p>
        </p:txBody>
      </p:sp>
      <p:sp>
        <p:nvSpPr>
          <p:cNvPr id="16" name="Text 13"/>
          <p:cNvSpPr/>
          <p:nvPr/>
        </p:nvSpPr>
        <p:spPr>
          <a:xfrm>
            <a:off x="3733800" y="2781697"/>
            <a:ext cx="2108200" cy="2564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C4C5E"/>
                </a:solidFill>
                <a:latin typeface="Arial" pitchFamily="34" charset="0"/>
                <a:ea typeface="Arial" pitchFamily="34" charset="-122"/>
                <a:cs typeface="Arial" pitchFamily="34" charset="-120"/>
              </a:rPr>
              <a:t>Sample values per section</a:t>
            </a:r>
            <a:endParaRPr lang="en-US" sz="1300" dirty="0"/>
          </a:p>
        </p:txBody>
      </p:sp>
      <p:pic>
        <p:nvPicPr>
          <p:cNvPr id="17" name="Image 1" descr="arrow-right"/>
          <p:cNvPicPr>
            <a:picLocks noChangeAspect="1"/>
          </p:cNvPicPr>
          <p:nvPr/>
        </p:nvPicPr>
        <p:blipFill>
          <a:blip r:embed="rId3"/>
          <a:srcRect/>
          <a:stretch/>
        </p:blipFill>
        <p:spPr>
          <a:xfrm>
            <a:off x="5943600" y="2403277"/>
            <a:ext cx="304800" cy="228600"/>
          </a:xfrm>
          <a:prstGeom prst="rect">
            <a:avLst/>
          </a:prstGeom>
        </p:spPr>
      </p:pic>
      <p:sp>
        <p:nvSpPr>
          <p:cNvPr id="18" name="Shape 14"/>
          <p:cNvSpPr/>
          <p:nvPr/>
        </p:nvSpPr>
        <p:spPr>
          <a:xfrm>
            <a:off x="6350000" y="1788021"/>
            <a:ext cx="2260600" cy="1459111"/>
          </a:xfrm>
          <a:prstGeom prst="roundRect">
            <a:avLst>
              <a:gd name="adj" fmla="val 6963"/>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19" name="Shape 15"/>
          <p:cNvSpPr/>
          <p:nvPr/>
        </p:nvSpPr>
        <p:spPr>
          <a:xfrm>
            <a:off x="6350000" y="1788021"/>
            <a:ext cx="2260600" cy="1459111"/>
          </a:xfrm>
          <a:custGeom>
            <a:avLst/>
            <a:gdLst/>
            <a:ahLst/>
            <a:cxnLst/>
            <a:rect l="l" t="t" r="r" b="b"/>
            <a:pathLst>
              <a:path w="2260600" h="1459111">
                <a:moveTo>
                  <a:pt x="0" y="101600"/>
                </a:moveTo>
                <a:lnTo>
                  <a:pt x="0" y="101600"/>
                </a:lnTo>
                <a:arcTo wR="101600" hR="101600" stAng="10800000" swAng="5400000"/>
                <a:lnTo>
                  <a:pt x="2159000" y="0"/>
                </a:lnTo>
                <a:arcTo wR="101600" hR="101600" stAng="16200000" swAng="5400000"/>
                <a:lnTo>
                  <a:pt x="2260600" y="101600"/>
                </a:lnTo>
                <a:arcTo wR="101600" hR="38100" stAng="0" swAng="-5400000"/>
                <a:lnTo>
                  <a:pt x="101600" y="63500"/>
                </a:lnTo>
                <a:arcTo wR="101600" hR="38100" stAng="16200000" swAng="-5400000"/>
                <a:close/>
              </a:path>
            </a:pathLst>
          </a:custGeom>
          <a:solidFill>
            <a:srgbClr val="7C5CFC"/>
          </a:solidFill>
          <a:ln/>
        </p:spPr>
        <p:txBody>
          <a:bodyPr/>
          <a:lstStyle/>
          <a:p>
            <a:endParaRPr lang="en-US"/>
          </a:p>
        </p:txBody>
      </p:sp>
      <p:sp>
        <p:nvSpPr>
          <p:cNvPr id="20" name="Text 16"/>
          <p:cNvSpPr/>
          <p:nvPr/>
        </p:nvSpPr>
        <p:spPr>
          <a:xfrm>
            <a:off x="6502400" y="2003921"/>
            <a:ext cx="2014474"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0B1F3A"/>
                </a:solidFill>
                <a:latin typeface="Arial" pitchFamily="34" charset="0"/>
                <a:ea typeface="Arial" pitchFamily="34" charset="-122"/>
                <a:cs typeface="Arial" pitchFamily="34" charset="-120"/>
              </a:rPr>
              <a:t>3 Recommendation</a:t>
            </a:r>
            <a:endParaRPr lang="en-US" sz="1500" dirty="0"/>
          </a:p>
        </p:txBody>
      </p:sp>
      <p:sp>
        <p:nvSpPr>
          <p:cNvPr id="21" name="Text 17"/>
          <p:cNvSpPr/>
          <p:nvPr/>
        </p:nvSpPr>
        <p:spPr>
          <a:xfrm>
            <a:off x="6502400" y="2321421"/>
            <a:ext cx="2014474" cy="247650"/>
          </a:xfrm>
          <a:prstGeom prst="rect">
            <a:avLst/>
          </a:prstGeom>
          <a:noFill/>
          <a:ln/>
        </p:spPr>
        <p:txBody>
          <a:bodyPr wrap="square" lIns="0" tIns="0" rIns="0" bIns="0" rtlCol="0" anchor="t">
            <a:normAutofit/>
          </a:bodyPr>
          <a:lstStyle/>
          <a:p>
            <a:pPr marL="0" indent="0" algn="l">
              <a:lnSpc>
                <a:spcPts val="1750"/>
              </a:lnSpc>
              <a:buNone/>
            </a:pPr>
            <a:r>
              <a:rPr lang="en-US" sz="1400" b="1" dirty="0">
                <a:solidFill>
                  <a:srgbClr val="0B1F3A"/>
                </a:solidFill>
                <a:latin typeface="Arial" pitchFamily="34" charset="0"/>
                <a:ea typeface="Arial" pitchFamily="34" charset="-122"/>
                <a:cs typeface="Arial" pitchFamily="34" charset="-120"/>
              </a:rPr>
              <a:t>A visible decision rule</a:t>
            </a:r>
            <a:endParaRPr lang="en-US" sz="1400" dirty="0"/>
          </a:p>
        </p:txBody>
      </p:sp>
      <p:sp>
        <p:nvSpPr>
          <p:cNvPr id="22" name="Text 18"/>
          <p:cNvSpPr/>
          <p:nvPr/>
        </p:nvSpPr>
        <p:spPr>
          <a:xfrm>
            <a:off x="6502400" y="2632571"/>
            <a:ext cx="2014474" cy="48756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C4C5E"/>
                </a:solidFill>
                <a:latin typeface="Arial" pitchFamily="34" charset="0"/>
                <a:ea typeface="Arial" pitchFamily="34" charset="-122"/>
                <a:cs typeface="Arial" pitchFamily="34" charset="-120"/>
              </a:rPr>
              <a:t>Which section needs attention</a:t>
            </a:r>
            <a:endParaRPr lang="en-US" sz="1300" dirty="0"/>
          </a:p>
        </p:txBody>
      </p:sp>
      <p:pic>
        <p:nvPicPr>
          <p:cNvPr id="23" name="Image 2" descr="arrow-right"/>
          <p:cNvPicPr>
            <a:picLocks noChangeAspect="1"/>
          </p:cNvPicPr>
          <p:nvPr/>
        </p:nvPicPr>
        <p:blipFill>
          <a:blip r:embed="rId3"/>
          <a:srcRect/>
          <a:stretch/>
        </p:blipFill>
        <p:spPr>
          <a:xfrm>
            <a:off x="8712200" y="2403277"/>
            <a:ext cx="304800" cy="228600"/>
          </a:xfrm>
          <a:prstGeom prst="rect">
            <a:avLst/>
          </a:prstGeom>
        </p:spPr>
      </p:pic>
      <p:sp>
        <p:nvSpPr>
          <p:cNvPr id="24" name="Shape 19"/>
          <p:cNvSpPr/>
          <p:nvPr/>
        </p:nvSpPr>
        <p:spPr>
          <a:xfrm>
            <a:off x="9118600" y="1903512"/>
            <a:ext cx="2260600" cy="1228030"/>
          </a:xfrm>
          <a:prstGeom prst="roundRect">
            <a:avLst>
              <a:gd name="adj" fmla="val 8273"/>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25" name="Shape 20"/>
          <p:cNvSpPr/>
          <p:nvPr/>
        </p:nvSpPr>
        <p:spPr>
          <a:xfrm>
            <a:off x="9118600" y="1903512"/>
            <a:ext cx="2260600" cy="1228030"/>
          </a:xfrm>
          <a:custGeom>
            <a:avLst/>
            <a:gdLst/>
            <a:ahLst/>
            <a:cxnLst/>
            <a:rect l="l" t="t" r="r" b="b"/>
            <a:pathLst>
              <a:path w="2260600" h="1228030">
                <a:moveTo>
                  <a:pt x="0" y="101600"/>
                </a:moveTo>
                <a:lnTo>
                  <a:pt x="0" y="101600"/>
                </a:lnTo>
                <a:arcTo wR="101600" hR="101600" stAng="10800000" swAng="5400000"/>
                <a:lnTo>
                  <a:pt x="2159000" y="0"/>
                </a:lnTo>
                <a:arcTo wR="101600" hR="101600" stAng="16200000" swAng="5400000"/>
                <a:lnTo>
                  <a:pt x="2260600" y="101600"/>
                </a:lnTo>
                <a:arcTo wR="101600" hR="38100" stAng="0" swAng="-5400000"/>
                <a:lnTo>
                  <a:pt x="101600" y="63500"/>
                </a:lnTo>
                <a:arcTo wR="101600" hR="38100" stAng="16200000" swAng="-5400000"/>
                <a:close/>
              </a:path>
            </a:pathLst>
          </a:custGeom>
          <a:solidFill>
            <a:srgbClr val="B6E04A"/>
          </a:solidFill>
          <a:ln/>
        </p:spPr>
        <p:txBody>
          <a:bodyPr/>
          <a:lstStyle/>
          <a:p>
            <a:endParaRPr lang="en-US"/>
          </a:p>
        </p:txBody>
      </p:sp>
      <p:sp>
        <p:nvSpPr>
          <p:cNvPr id="26" name="Text 21"/>
          <p:cNvSpPr/>
          <p:nvPr/>
        </p:nvSpPr>
        <p:spPr>
          <a:xfrm>
            <a:off x="9271000" y="2119412"/>
            <a:ext cx="2014474"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0B1F3A"/>
                </a:solidFill>
                <a:latin typeface="Arial" pitchFamily="34" charset="0"/>
                <a:ea typeface="Arial" pitchFamily="34" charset="-122"/>
                <a:cs typeface="Arial" pitchFamily="34" charset="-120"/>
              </a:rPr>
              <a:t>4 Farmer decision</a:t>
            </a:r>
            <a:endParaRPr lang="en-US" sz="1500" dirty="0"/>
          </a:p>
        </p:txBody>
      </p:sp>
      <p:sp>
        <p:nvSpPr>
          <p:cNvPr id="27" name="Text 22"/>
          <p:cNvSpPr/>
          <p:nvPr/>
        </p:nvSpPr>
        <p:spPr>
          <a:xfrm>
            <a:off x="9271000" y="2436912"/>
            <a:ext cx="2108200" cy="247650"/>
          </a:xfrm>
          <a:prstGeom prst="rect">
            <a:avLst/>
          </a:prstGeom>
          <a:noFill/>
          <a:ln/>
        </p:spPr>
        <p:txBody>
          <a:bodyPr wrap="square" lIns="0" tIns="0" rIns="0" bIns="0" rtlCol="0" anchor="t">
            <a:normAutofit/>
          </a:bodyPr>
          <a:lstStyle/>
          <a:p>
            <a:pPr marL="0" indent="0" algn="l">
              <a:lnSpc>
                <a:spcPts val="1750"/>
              </a:lnSpc>
              <a:buNone/>
            </a:pPr>
            <a:r>
              <a:rPr lang="en-US" sz="1400" b="1" dirty="0">
                <a:solidFill>
                  <a:srgbClr val="0B1F3A"/>
                </a:solidFill>
                <a:latin typeface="Arial" pitchFamily="34" charset="0"/>
                <a:ea typeface="Arial" pitchFamily="34" charset="-122"/>
                <a:cs typeface="Arial" pitchFamily="34" charset="-120"/>
              </a:rPr>
              <a:t>Explain the next action</a:t>
            </a:r>
            <a:endParaRPr lang="en-US" sz="1400" dirty="0"/>
          </a:p>
        </p:txBody>
      </p:sp>
      <p:sp>
        <p:nvSpPr>
          <p:cNvPr id="28" name="Text 23"/>
          <p:cNvSpPr/>
          <p:nvPr/>
        </p:nvSpPr>
        <p:spPr>
          <a:xfrm>
            <a:off x="9271000" y="2748062"/>
            <a:ext cx="2014474" cy="2564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C4C5E"/>
                </a:solidFill>
                <a:latin typeface="Arial" pitchFamily="34" charset="0"/>
                <a:ea typeface="Arial" pitchFamily="34" charset="-122"/>
                <a:cs typeface="Arial" pitchFamily="34" charset="-120"/>
              </a:rPr>
              <a:t>This is the test</a:t>
            </a:r>
            <a:endParaRPr lang="en-US" sz="1300" dirty="0"/>
          </a:p>
        </p:txBody>
      </p:sp>
      <p:sp>
        <p:nvSpPr>
          <p:cNvPr id="29" name="Shape 24"/>
          <p:cNvSpPr/>
          <p:nvPr/>
        </p:nvSpPr>
        <p:spPr>
          <a:xfrm>
            <a:off x="812800" y="3450332"/>
            <a:ext cx="5207000" cy="1156891"/>
          </a:xfrm>
          <a:prstGeom prst="roundRect">
            <a:avLst>
              <a:gd name="adj" fmla="val 8782"/>
            </a:avLst>
          </a:prstGeom>
          <a:solidFill>
            <a:srgbClr val="12A4A0"/>
          </a:solidFill>
          <a:ln/>
        </p:spPr>
        <p:txBody>
          <a:bodyPr/>
          <a:lstStyle/>
          <a:p>
            <a:endParaRPr lang="en-US"/>
          </a:p>
        </p:txBody>
      </p:sp>
      <p:sp>
        <p:nvSpPr>
          <p:cNvPr id="30" name="Text 25"/>
          <p:cNvSpPr/>
          <p:nvPr/>
        </p:nvSpPr>
        <p:spPr>
          <a:xfrm>
            <a:off x="990600" y="3628132"/>
            <a:ext cx="4996942" cy="274241"/>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0B1F3A"/>
                </a:solidFill>
                <a:latin typeface="Arial" pitchFamily="34" charset="0"/>
                <a:ea typeface="Arial" pitchFamily="34" charset="-122"/>
                <a:cs typeface="Arial" pitchFamily="34" charset="-120"/>
              </a:rPr>
              <a:t>DEMONSTRATED</a:t>
            </a:r>
            <a:endParaRPr lang="en-US" sz="1400" dirty="0"/>
          </a:p>
        </p:txBody>
      </p:sp>
      <p:sp>
        <p:nvSpPr>
          <p:cNvPr id="31" name="Text 26"/>
          <p:cNvSpPr/>
          <p:nvPr/>
        </p:nvSpPr>
        <p:spPr>
          <a:xfrm>
            <a:off x="990600" y="3953173"/>
            <a:ext cx="4996942" cy="263525"/>
          </a:xfrm>
          <a:prstGeom prst="rect">
            <a:avLst/>
          </a:prstGeom>
          <a:noFill/>
          <a:ln/>
        </p:spPr>
        <p:txBody>
          <a:bodyPr wrap="square" lIns="0" tIns="0" rIns="0" bIns="0" rtlCol="0" anchor="t">
            <a:normAutofit/>
          </a:bodyPr>
          <a:lstStyle/>
          <a:p>
            <a:pPr marL="0" indent="0" algn="l">
              <a:lnSpc>
                <a:spcPts val="1875"/>
              </a:lnSpc>
              <a:buNone/>
            </a:pPr>
            <a:r>
              <a:rPr lang="en-US" sz="1500" b="1" dirty="0">
                <a:solidFill>
                  <a:srgbClr val="0B1F3A"/>
                </a:solidFill>
                <a:latin typeface="Arial" pitchFamily="34" charset="0"/>
                <a:ea typeface="Arial" pitchFamily="34" charset="-122"/>
                <a:cs typeface="Arial" pitchFamily="34" charset="-120"/>
              </a:rPr>
              <a:t>User workflow and clarity of the recommendation</a:t>
            </a:r>
            <a:endParaRPr lang="en-US" sz="1500" dirty="0"/>
          </a:p>
        </p:txBody>
      </p:sp>
      <p:sp>
        <p:nvSpPr>
          <p:cNvPr id="32" name="Shape 27"/>
          <p:cNvSpPr/>
          <p:nvPr/>
        </p:nvSpPr>
        <p:spPr>
          <a:xfrm>
            <a:off x="6172200" y="3450332"/>
            <a:ext cx="5207000" cy="1156891"/>
          </a:xfrm>
          <a:prstGeom prst="roundRect">
            <a:avLst>
              <a:gd name="adj" fmla="val 8782"/>
            </a:avLst>
          </a:prstGeom>
          <a:solidFill>
            <a:srgbClr val="0B1F3A"/>
          </a:solidFill>
          <a:ln/>
        </p:spPr>
        <p:txBody>
          <a:bodyPr/>
          <a:lstStyle/>
          <a:p>
            <a:endParaRPr lang="en-US"/>
          </a:p>
        </p:txBody>
      </p:sp>
      <p:sp>
        <p:nvSpPr>
          <p:cNvPr id="33" name="Text 28"/>
          <p:cNvSpPr/>
          <p:nvPr/>
        </p:nvSpPr>
        <p:spPr>
          <a:xfrm>
            <a:off x="6350000" y="3628132"/>
            <a:ext cx="4996942" cy="274241"/>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F5A623"/>
                </a:solidFill>
                <a:latin typeface="Arial" pitchFamily="34" charset="0"/>
                <a:ea typeface="Arial" pitchFamily="34" charset="-122"/>
                <a:cs typeface="Arial" pitchFamily="34" charset="-120"/>
              </a:rPr>
              <a:t>STILL UNPROVEN</a:t>
            </a:r>
            <a:endParaRPr lang="en-US" sz="1400" dirty="0"/>
          </a:p>
        </p:txBody>
      </p:sp>
      <p:sp>
        <p:nvSpPr>
          <p:cNvPr id="34" name="Text 29"/>
          <p:cNvSpPr/>
          <p:nvPr/>
        </p:nvSpPr>
        <p:spPr>
          <a:xfrm>
            <a:off x="6350000" y="3953173"/>
            <a:ext cx="4996942" cy="501650"/>
          </a:xfrm>
          <a:prstGeom prst="rect">
            <a:avLst/>
          </a:prstGeom>
          <a:noFill/>
          <a:ln/>
        </p:spPr>
        <p:txBody>
          <a:bodyPr wrap="square" lIns="0" tIns="0" rIns="0" bIns="0" rtlCol="0" anchor="t">
            <a:normAutofit/>
          </a:bodyPr>
          <a:lstStyle/>
          <a:p>
            <a:pPr marL="0" indent="0" algn="l">
              <a:lnSpc>
                <a:spcPts val="1875"/>
              </a:lnSpc>
              <a:buNone/>
            </a:pPr>
            <a:r>
              <a:rPr lang="en-US" sz="1500" b="1" dirty="0">
                <a:solidFill>
                  <a:srgbClr val="FAF7F2"/>
                </a:solidFill>
                <a:latin typeface="Arial" pitchFamily="34" charset="0"/>
                <a:ea typeface="Arial" pitchFamily="34" charset="-122"/>
                <a:cs typeface="Arial" pitchFamily="34" charset="-120"/>
              </a:rPr>
              <a:t>Sensor accuracy, agronomic correctness, water savings, crop benefits, season-long reliability</a:t>
            </a:r>
            <a:endParaRPr lang="en-US" sz="1500" dirty="0"/>
          </a:p>
        </p:txBody>
      </p:sp>
      <p:sp>
        <p:nvSpPr>
          <p:cNvPr id="35" name="Text 30"/>
          <p:cNvSpPr/>
          <p:nvPr/>
        </p:nvSpPr>
        <p:spPr>
          <a:xfrm>
            <a:off x="834340" y="6187480"/>
            <a:ext cx="2009160"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Empathise</a:t>
            </a:r>
            <a:endParaRPr lang="en-US" sz="1200" dirty="0"/>
          </a:p>
        </p:txBody>
      </p:sp>
      <p:sp>
        <p:nvSpPr>
          <p:cNvPr id="36" name="Text 31"/>
          <p:cNvSpPr/>
          <p:nvPr/>
        </p:nvSpPr>
        <p:spPr>
          <a:xfrm>
            <a:off x="2962780"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Define</a:t>
            </a:r>
            <a:endParaRPr lang="en-US" sz="1200" dirty="0"/>
          </a:p>
        </p:txBody>
      </p:sp>
      <p:sp>
        <p:nvSpPr>
          <p:cNvPr id="37" name="Text 32"/>
          <p:cNvSpPr/>
          <p:nvPr/>
        </p:nvSpPr>
        <p:spPr>
          <a:xfrm>
            <a:off x="5091319"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Ideate</a:t>
            </a:r>
            <a:endParaRPr lang="en-US" sz="1200" dirty="0"/>
          </a:p>
        </p:txBody>
      </p:sp>
      <p:sp>
        <p:nvSpPr>
          <p:cNvPr id="38" name="Text 33"/>
          <p:cNvSpPr/>
          <p:nvPr/>
        </p:nvSpPr>
        <p:spPr>
          <a:xfrm>
            <a:off x="7198320" y="6136680"/>
            <a:ext cx="2052340" cy="314920"/>
          </a:xfrm>
          <a:custGeom>
            <a:avLst/>
            <a:gdLst/>
            <a:ahLst/>
            <a:cxnLst/>
            <a:rect l="l" t="t" r="r" b="b"/>
            <a:pathLst>
              <a:path w="2052340" h="314920">
                <a:moveTo>
                  <a:pt x="127000" y="0"/>
                </a:moveTo>
                <a:lnTo>
                  <a:pt x="1925340" y="0"/>
                </a:lnTo>
                <a:arcTo wR="127000" hR="127000" stAng="16200000" swAng="5400000"/>
                <a:lnTo>
                  <a:pt x="2052340" y="187920"/>
                </a:lnTo>
                <a:arcTo wR="127000" hR="127000" stAng="0" swAng="5400000"/>
                <a:lnTo>
                  <a:pt x="127000" y="314920"/>
                </a:lnTo>
                <a:arcTo wR="127000" hR="127000" stAng="5400000" swAng="5400000"/>
                <a:lnTo>
                  <a:pt x="0" y="127000"/>
                </a:lnTo>
                <a:arcTo wR="127000" hR="127000" stAng="10800000" swAng="5400000"/>
                <a:close/>
              </a:path>
            </a:pathLst>
          </a:custGeom>
          <a:solidFill>
            <a:srgbClr val="12A4A0"/>
          </a:solidFill>
          <a:ln/>
        </p:spPr>
        <p:txBody>
          <a:bodyPr wrap="square" lIns="21539" tIns="50800" rIns="21539" bIns="25400" rtlCol="0" anchor="t">
            <a:normAutofit/>
          </a:bodyPr>
          <a:lstStyle/>
          <a:p>
            <a:pPr marL="0" indent="0" algn="ctr">
              <a:lnSpc>
                <a:spcPts val="1680"/>
              </a:lnSpc>
              <a:buNone/>
            </a:pPr>
            <a:r>
              <a:rPr lang="en-US" sz="1200" b="1" dirty="0">
                <a:solidFill>
                  <a:srgbClr val="0B1F3A"/>
                </a:solidFill>
                <a:latin typeface="Arial" pitchFamily="34" charset="0"/>
                <a:ea typeface="Arial" pitchFamily="34" charset="-122"/>
                <a:cs typeface="Arial" pitchFamily="34" charset="-120"/>
              </a:rPr>
              <a:t>Prototype</a:t>
            </a:r>
            <a:endParaRPr lang="en-US" sz="1200" dirty="0"/>
          </a:p>
        </p:txBody>
      </p:sp>
      <p:sp>
        <p:nvSpPr>
          <p:cNvPr id="39" name="Text 34"/>
          <p:cNvSpPr/>
          <p:nvPr/>
        </p:nvSpPr>
        <p:spPr>
          <a:xfrm>
            <a:off x="9326860" y="6136680"/>
            <a:ext cx="2052340" cy="314920"/>
          </a:xfrm>
          <a:custGeom>
            <a:avLst/>
            <a:gdLst/>
            <a:ahLst/>
            <a:cxnLst/>
            <a:rect l="l" t="t" r="r" b="b"/>
            <a:pathLst>
              <a:path w="2052340" h="314920">
                <a:moveTo>
                  <a:pt x="127000" y="0"/>
                </a:moveTo>
                <a:lnTo>
                  <a:pt x="1925340" y="0"/>
                </a:lnTo>
                <a:arcTo wR="127000" hR="127000" stAng="16200000" swAng="5400000"/>
                <a:lnTo>
                  <a:pt x="2052340" y="187920"/>
                </a:lnTo>
                <a:arcTo wR="127000" hR="127000" stAng="0" swAng="5400000"/>
                <a:lnTo>
                  <a:pt x="127000" y="314920"/>
                </a:lnTo>
                <a:arcTo wR="127000" hR="127000" stAng="5400000" swAng="5400000"/>
                <a:lnTo>
                  <a:pt x="0" y="127000"/>
                </a:lnTo>
                <a:arcTo wR="127000" hR="127000" stAng="10800000" swAng="5400000"/>
                <a:close/>
              </a:path>
            </a:pathLst>
          </a:custGeom>
          <a:solidFill>
            <a:srgbClr val="12A4A0"/>
          </a:solidFill>
          <a:ln/>
        </p:spPr>
        <p:txBody>
          <a:bodyPr wrap="square" lIns="21539" tIns="50800" rIns="21539" bIns="25400" rtlCol="0" anchor="t">
            <a:normAutofit/>
          </a:bodyPr>
          <a:lstStyle/>
          <a:p>
            <a:pPr marL="0" indent="0" algn="ctr">
              <a:lnSpc>
                <a:spcPts val="1680"/>
              </a:lnSpc>
              <a:buNone/>
            </a:pPr>
            <a:r>
              <a:rPr lang="en-US" sz="1200" b="1" dirty="0">
                <a:solidFill>
                  <a:srgbClr val="0B1F3A"/>
                </a:solidFill>
                <a:latin typeface="Arial" pitchFamily="34" charset="0"/>
                <a:ea typeface="Arial" pitchFamily="34" charset="-122"/>
                <a:cs typeface="Arial" pitchFamily="34" charset="-120"/>
              </a:rPr>
              <a:t>Test</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0">
    <p:bg>
      <p:bgPr>
        <a:solidFill>
          <a:srgbClr val="FAF7F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74241"/>
          </a:xfrm>
          <a:prstGeom prst="rect">
            <a:avLst/>
          </a:prstGeom>
          <a:noFill/>
          <a:ln/>
        </p:spPr>
        <p:txBody>
          <a:bodyPr wrap="square" lIns="0" tIns="0" rIns="0" bIns="0" rtlCol="0" anchor="t">
            <a:normAutofit/>
          </a:bodyPr>
          <a:lstStyle/>
          <a:p>
            <a:pPr marL="0" indent="0" algn="l">
              <a:lnSpc>
                <a:spcPts val="1960"/>
              </a:lnSpc>
              <a:buNone/>
            </a:pPr>
            <a:r>
              <a:rPr lang="en-US" sz="1400" b="1" kern="0" spc="150" dirty="0">
                <a:solidFill>
                  <a:srgbClr val="4F7A0B"/>
                </a:solidFill>
                <a:latin typeface="Arial" pitchFamily="34" charset="0"/>
                <a:ea typeface="Arial" pitchFamily="34" charset="-122"/>
                <a:cs typeface="Arial" pitchFamily="34" charset="-120"/>
              </a:rPr>
              <a:t>TEST</a:t>
            </a:r>
            <a:endParaRPr lang="en-US" sz="1400" dirty="0"/>
          </a:p>
        </p:txBody>
      </p:sp>
      <p:sp>
        <p:nvSpPr>
          <p:cNvPr id="3" name="Text 1"/>
          <p:cNvSpPr>
            <a:spLocks noGrp="1"/>
          </p:cNvSpPr>
          <p:nvPr>
            <p:ph type="title"/>
          </p:nvPr>
        </p:nvSpPr>
        <p:spPr>
          <a:xfrm>
            <a:off x="812800" y="1137841"/>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0B1F3A"/>
                </a:solidFill>
                <a:latin typeface="Arial" pitchFamily="34" charset="0"/>
                <a:ea typeface="Arial" pitchFamily="34" charset="-122"/>
                <a:cs typeface="Arial" pitchFamily="34" charset="-120"/>
              </a:rPr>
              <a:t>Define the evidence before you test</a:t>
            </a:r>
            <a:endParaRPr lang="en-US" sz="3600" dirty="0"/>
          </a:p>
        </p:txBody>
      </p:sp>
      <p:sp>
        <p:nvSpPr>
          <p:cNvPr id="4" name="Shape 2"/>
          <p:cNvSpPr/>
          <p:nvPr/>
        </p:nvSpPr>
        <p:spPr>
          <a:xfrm>
            <a:off x="812800" y="1843881"/>
            <a:ext cx="3390900" cy="1186160"/>
          </a:xfrm>
          <a:prstGeom prst="roundRect">
            <a:avLst>
              <a:gd name="adj" fmla="val 8565"/>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5" name="Shape 3"/>
          <p:cNvSpPr/>
          <p:nvPr/>
        </p:nvSpPr>
        <p:spPr>
          <a:xfrm>
            <a:off x="812800" y="1843881"/>
            <a:ext cx="3390900" cy="1186160"/>
          </a:xfrm>
          <a:custGeom>
            <a:avLst/>
            <a:gdLst/>
            <a:ahLst/>
            <a:cxnLst/>
            <a:rect l="l" t="t" r="r" b="b"/>
            <a:pathLst>
              <a:path w="3390900" h="1186160">
                <a:moveTo>
                  <a:pt x="0" y="101600"/>
                </a:moveTo>
                <a:lnTo>
                  <a:pt x="0" y="101600"/>
                </a:lnTo>
                <a:arcTo wR="101600" hR="101600" stAng="10800000" swAng="5400000"/>
                <a:lnTo>
                  <a:pt x="3289300" y="0"/>
                </a:lnTo>
                <a:arcTo wR="101600" hR="101600" stAng="16200000" swAng="5400000"/>
                <a:lnTo>
                  <a:pt x="3390900" y="101600"/>
                </a:lnTo>
                <a:arcTo wR="101600" hR="38100" stAng="0" swAng="-5400000"/>
                <a:lnTo>
                  <a:pt x="101600" y="63500"/>
                </a:lnTo>
                <a:arcTo wR="101600" hR="38100" stAng="16200000" swAng="-5400000"/>
                <a:close/>
              </a:path>
            </a:pathLst>
          </a:custGeom>
          <a:solidFill>
            <a:srgbClr val="12A4A0"/>
          </a:solidFill>
          <a:ln/>
        </p:spPr>
        <p:txBody>
          <a:bodyPr/>
          <a:lstStyle/>
          <a:p>
            <a:endParaRPr lang="en-US"/>
          </a:p>
        </p:txBody>
      </p:sp>
      <p:sp>
        <p:nvSpPr>
          <p:cNvPr id="6" name="Text 4"/>
          <p:cNvSpPr/>
          <p:nvPr/>
        </p:nvSpPr>
        <p:spPr>
          <a:xfrm>
            <a:off x="990600" y="2085181"/>
            <a:ext cx="3126359"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0B1F3A"/>
                </a:solidFill>
                <a:latin typeface="Arial" pitchFamily="34" charset="0"/>
                <a:ea typeface="Arial" pitchFamily="34" charset="-122"/>
                <a:cs typeface="Arial" pitchFamily="34" charset="-120"/>
              </a:rPr>
              <a:t>1 Task</a:t>
            </a:r>
            <a:endParaRPr lang="en-US" sz="1700" dirty="0"/>
          </a:p>
        </p:txBody>
      </p:sp>
      <p:sp>
        <p:nvSpPr>
          <p:cNvPr id="7" name="Text 5"/>
          <p:cNvSpPr/>
          <p:nvPr/>
        </p:nvSpPr>
        <p:spPr>
          <a:xfrm>
            <a:off x="990600" y="2407741"/>
            <a:ext cx="3126359" cy="247650"/>
          </a:xfrm>
          <a:prstGeom prst="rect">
            <a:avLst/>
          </a:prstGeom>
          <a:noFill/>
          <a:ln/>
        </p:spPr>
        <p:txBody>
          <a:bodyPr wrap="square" lIns="0" tIns="0" rIns="0" bIns="0" rtlCol="0" anchor="t">
            <a:normAutofit/>
          </a:bodyPr>
          <a:lstStyle/>
          <a:p>
            <a:pPr marL="0" indent="0" algn="l">
              <a:lnSpc>
                <a:spcPts val="1750"/>
              </a:lnSpc>
              <a:buNone/>
            </a:pPr>
            <a:r>
              <a:rPr lang="en-US" sz="1400" dirty="0">
                <a:solidFill>
                  <a:srgbClr val="3C4C5E"/>
                </a:solidFill>
                <a:latin typeface="Arial" pitchFamily="34" charset="0"/>
                <a:ea typeface="Arial" pitchFamily="34" charset="-122"/>
                <a:cs typeface="Arial" pitchFamily="34" charset="-120"/>
              </a:rPr>
              <a:t>What will the user do?</a:t>
            </a:r>
            <a:endParaRPr lang="en-US" sz="1400" dirty="0"/>
          </a:p>
        </p:txBody>
      </p:sp>
      <p:sp>
        <p:nvSpPr>
          <p:cNvPr id="8" name="Shape 6"/>
          <p:cNvSpPr/>
          <p:nvPr/>
        </p:nvSpPr>
        <p:spPr>
          <a:xfrm>
            <a:off x="4330700" y="1843881"/>
            <a:ext cx="3390900" cy="1186160"/>
          </a:xfrm>
          <a:prstGeom prst="roundRect">
            <a:avLst>
              <a:gd name="adj" fmla="val 8565"/>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9" name="Shape 7"/>
          <p:cNvSpPr/>
          <p:nvPr/>
        </p:nvSpPr>
        <p:spPr>
          <a:xfrm>
            <a:off x="4330700" y="1843881"/>
            <a:ext cx="3390900" cy="1186160"/>
          </a:xfrm>
          <a:custGeom>
            <a:avLst/>
            <a:gdLst/>
            <a:ahLst/>
            <a:cxnLst/>
            <a:rect l="l" t="t" r="r" b="b"/>
            <a:pathLst>
              <a:path w="3390900" h="1186160">
                <a:moveTo>
                  <a:pt x="0" y="101600"/>
                </a:moveTo>
                <a:lnTo>
                  <a:pt x="0" y="101600"/>
                </a:lnTo>
                <a:arcTo wR="101600" hR="101600" stAng="10800000" swAng="5400000"/>
                <a:lnTo>
                  <a:pt x="3289300" y="0"/>
                </a:lnTo>
                <a:arcTo wR="101600" hR="101600" stAng="16200000" swAng="5400000"/>
                <a:lnTo>
                  <a:pt x="3390900" y="101600"/>
                </a:lnTo>
                <a:arcTo wR="101600" hR="38100" stAng="0" swAng="-5400000"/>
                <a:lnTo>
                  <a:pt x="101600" y="63500"/>
                </a:lnTo>
                <a:arcTo wR="101600" hR="38100" stAng="16200000" swAng="-5400000"/>
                <a:close/>
              </a:path>
            </a:pathLst>
          </a:custGeom>
          <a:solidFill>
            <a:srgbClr val="7C5CFC"/>
          </a:solidFill>
          <a:ln/>
        </p:spPr>
        <p:txBody>
          <a:bodyPr/>
          <a:lstStyle/>
          <a:p>
            <a:endParaRPr lang="en-US"/>
          </a:p>
        </p:txBody>
      </p:sp>
      <p:sp>
        <p:nvSpPr>
          <p:cNvPr id="10" name="Text 8"/>
          <p:cNvSpPr/>
          <p:nvPr/>
        </p:nvSpPr>
        <p:spPr>
          <a:xfrm>
            <a:off x="4508500" y="2085181"/>
            <a:ext cx="3126359"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0B1F3A"/>
                </a:solidFill>
                <a:latin typeface="Arial" pitchFamily="34" charset="0"/>
                <a:ea typeface="Arial" pitchFamily="34" charset="-122"/>
                <a:cs typeface="Arial" pitchFamily="34" charset="-120"/>
              </a:rPr>
              <a:t>2 Observation</a:t>
            </a:r>
            <a:endParaRPr lang="en-US" sz="1700" dirty="0"/>
          </a:p>
        </p:txBody>
      </p:sp>
      <p:sp>
        <p:nvSpPr>
          <p:cNvPr id="11" name="Text 9"/>
          <p:cNvSpPr/>
          <p:nvPr/>
        </p:nvSpPr>
        <p:spPr>
          <a:xfrm>
            <a:off x="4508500" y="2407741"/>
            <a:ext cx="3126359" cy="469900"/>
          </a:xfrm>
          <a:prstGeom prst="rect">
            <a:avLst/>
          </a:prstGeom>
          <a:noFill/>
          <a:ln/>
        </p:spPr>
        <p:txBody>
          <a:bodyPr wrap="square" lIns="0" tIns="0" rIns="0" bIns="0" rtlCol="0" anchor="t">
            <a:normAutofit/>
          </a:bodyPr>
          <a:lstStyle/>
          <a:p>
            <a:pPr marL="0" indent="0" algn="l">
              <a:lnSpc>
                <a:spcPts val="1750"/>
              </a:lnSpc>
              <a:buNone/>
            </a:pPr>
            <a:r>
              <a:rPr lang="en-US" sz="1400" dirty="0">
                <a:solidFill>
                  <a:srgbClr val="3C4C5E"/>
                </a:solidFill>
                <a:latin typeface="Arial" pitchFamily="34" charset="0"/>
                <a:ea typeface="Arial" pitchFamily="34" charset="-122"/>
                <a:cs typeface="Arial" pitchFamily="34" charset="-120"/>
              </a:rPr>
              <a:t>What will you observe or measure? Record confusion and errors.</a:t>
            </a:r>
            <a:endParaRPr lang="en-US" sz="1400" dirty="0"/>
          </a:p>
        </p:txBody>
      </p:sp>
      <p:sp>
        <p:nvSpPr>
          <p:cNvPr id="12" name="Shape 10"/>
          <p:cNvSpPr/>
          <p:nvPr/>
        </p:nvSpPr>
        <p:spPr>
          <a:xfrm>
            <a:off x="812800" y="3157041"/>
            <a:ext cx="3390900" cy="1186160"/>
          </a:xfrm>
          <a:prstGeom prst="roundRect">
            <a:avLst>
              <a:gd name="adj" fmla="val 8565"/>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13" name="Shape 11"/>
          <p:cNvSpPr/>
          <p:nvPr/>
        </p:nvSpPr>
        <p:spPr>
          <a:xfrm>
            <a:off x="812800" y="3157041"/>
            <a:ext cx="3390900" cy="1186160"/>
          </a:xfrm>
          <a:custGeom>
            <a:avLst/>
            <a:gdLst/>
            <a:ahLst/>
            <a:cxnLst/>
            <a:rect l="l" t="t" r="r" b="b"/>
            <a:pathLst>
              <a:path w="3390900" h="1186160">
                <a:moveTo>
                  <a:pt x="0" y="101600"/>
                </a:moveTo>
                <a:lnTo>
                  <a:pt x="0" y="101600"/>
                </a:lnTo>
                <a:arcTo wR="101600" hR="101600" stAng="10800000" swAng="5400000"/>
                <a:lnTo>
                  <a:pt x="3289300" y="0"/>
                </a:lnTo>
                <a:arcTo wR="101600" hR="101600" stAng="16200000" swAng="5400000"/>
                <a:lnTo>
                  <a:pt x="3390900" y="101600"/>
                </a:lnTo>
                <a:arcTo wR="101600" hR="38100" stAng="0" swAng="-5400000"/>
                <a:lnTo>
                  <a:pt x="101600" y="63500"/>
                </a:lnTo>
                <a:arcTo wR="101600" hR="38100" stAng="16200000" swAng="-5400000"/>
                <a:close/>
              </a:path>
            </a:pathLst>
          </a:custGeom>
          <a:solidFill>
            <a:srgbClr val="F5A623"/>
          </a:solidFill>
          <a:ln/>
        </p:spPr>
        <p:txBody>
          <a:bodyPr/>
          <a:lstStyle/>
          <a:p>
            <a:endParaRPr lang="en-US"/>
          </a:p>
        </p:txBody>
      </p:sp>
      <p:sp>
        <p:nvSpPr>
          <p:cNvPr id="14" name="Text 12"/>
          <p:cNvSpPr/>
          <p:nvPr/>
        </p:nvSpPr>
        <p:spPr>
          <a:xfrm>
            <a:off x="990600" y="3398341"/>
            <a:ext cx="3126359"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0B1F3A"/>
                </a:solidFill>
                <a:latin typeface="Arial" pitchFamily="34" charset="0"/>
                <a:ea typeface="Arial" pitchFamily="34" charset="-122"/>
                <a:cs typeface="Arial" pitchFamily="34" charset="-120"/>
              </a:rPr>
              <a:t>3 Criterion</a:t>
            </a:r>
            <a:endParaRPr lang="en-US" sz="1700" dirty="0"/>
          </a:p>
        </p:txBody>
      </p:sp>
      <p:sp>
        <p:nvSpPr>
          <p:cNvPr id="15" name="Text 13"/>
          <p:cNvSpPr/>
          <p:nvPr/>
        </p:nvSpPr>
        <p:spPr>
          <a:xfrm>
            <a:off x="990600" y="3720902"/>
            <a:ext cx="3126359" cy="469900"/>
          </a:xfrm>
          <a:prstGeom prst="rect">
            <a:avLst/>
          </a:prstGeom>
          <a:noFill/>
          <a:ln/>
        </p:spPr>
        <p:txBody>
          <a:bodyPr wrap="square" lIns="0" tIns="0" rIns="0" bIns="0" rtlCol="0" anchor="t">
            <a:normAutofit/>
          </a:bodyPr>
          <a:lstStyle/>
          <a:p>
            <a:pPr marL="0" indent="0" algn="l">
              <a:lnSpc>
                <a:spcPts val="1750"/>
              </a:lnSpc>
              <a:buNone/>
            </a:pPr>
            <a:r>
              <a:rPr lang="en-US" sz="1400" dirty="0">
                <a:solidFill>
                  <a:srgbClr val="3C4C5E"/>
                </a:solidFill>
                <a:latin typeface="Arial" pitchFamily="34" charset="0"/>
                <a:ea typeface="Arial" pitchFamily="34" charset="-122"/>
                <a:cs typeface="Arial" pitchFamily="34" charset="-120"/>
              </a:rPr>
              <a:t>A reasonable success measure, set before the test.</a:t>
            </a:r>
            <a:endParaRPr lang="en-US" sz="1400" dirty="0"/>
          </a:p>
        </p:txBody>
      </p:sp>
      <p:sp>
        <p:nvSpPr>
          <p:cNvPr id="16" name="Shape 14"/>
          <p:cNvSpPr/>
          <p:nvPr/>
        </p:nvSpPr>
        <p:spPr>
          <a:xfrm>
            <a:off x="4330700" y="3157041"/>
            <a:ext cx="3390900" cy="1186160"/>
          </a:xfrm>
          <a:prstGeom prst="roundRect">
            <a:avLst>
              <a:gd name="adj" fmla="val 8565"/>
            </a:avLst>
          </a:prstGeom>
          <a:solidFill>
            <a:srgbClr val="FFFFFF"/>
          </a:solidFill>
          <a:ln/>
          <a:effectLst>
            <a:outerShdw blurRad="152400" dist="50800" dir="5400000" algn="bl" rotWithShape="0">
              <a:srgbClr val="0B1F3A">
                <a:alpha val="10000"/>
              </a:srgbClr>
            </a:outerShdw>
          </a:effectLst>
        </p:spPr>
        <p:txBody>
          <a:bodyPr/>
          <a:lstStyle/>
          <a:p>
            <a:endParaRPr lang="en-US"/>
          </a:p>
        </p:txBody>
      </p:sp>
      <p:sp>
        <p:nvSpPr>
          <p:cNvPr id="17" name="Shape 15"/>
          <p:cNvSpPr/>
          <p:nvPr/>
        </p:nvSpPr>
        <p:spPr>
          <a:xfrm>
            <a:off x="4330700" y="3157041"/>
            <a:ext cx="3390900" cy="1186160"/>
          </a:xfrm>
          <a:custGeom>
            <a:avLst/>
            <a:gdLst/>
            <a:ahLst/>
            <a:cxnLst/>
            <a:rect l="l" t="t" r="r" b="b"/>
            <a:pathLst>
              <a:path w="3390900" h="1186160">
                <a:moveTo>
                  <a:pt x="0" y="101600"/>
                </a:moveTo>
                <a:lnTo>
                  <a:pt x="0" y="101600"/>
                </a:lnTo>
                <a:arcTo wR="101600" hR="101600" stAng="10800000" swAng="5400000"/>
                <a:lnTo>
                  <a:pt x="3289300" y="0"/>
                </a:lnTo>
                <a:arcTo wR="101600" hR="101600" stAng="16200000" swAng="5400000"/>
                <a:lnTo>
                  <a:pt x="3390900" y="101600"/>
                </a:lnTo>
                <a:arcTo wR="101600" hR="38100" stAng="0" swAng="-5400000"/>
                <a:lnTo>
                  <a:pt x="101600" y="63500"/>
                </a:lnTo>
                <a:arcTo wR="101600" hR="38100" stAng="16200000" swAng="-5400000"/>
                <a:close/>
              </a:path>
            </a:pathLst>
          </a:custGeom>
          <a:solidFill>
            <a:srgbClr val="B6E04A"/>
          </a:solidFill>
          <a:ln/>
        </p:spPr>
        <p:txBody>
          <a:bodyPr/>
          <a:lstStyle/>
          <a:p>
            <a:endParaRPr lang="en-US"/>
          </a:p>
        </p:txBody>
      </p:sp>
      <p:sp>
        <p:nvSpPr>
          <p:cNvPr id="18" name="Text 16"/>
          <p:cNvSpPr/>
          <p:nvPr/>
        </p:nvSpPr>
        <p:spPr>
          <a:xfrm>
            <a:off x="4508500" y="3398341"/>
            <a:ext cx="3126359"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0B1F3A"/>
                </a:solidFill>
                <a:latin typeface="Arial" pitchFamily="34" charset="0"/>
                <a:ea typeface="Arial" pitchFamily="34" charset="-122"/>
                <a:cs typeface="Arial" pitchFamily="34" charset="-120"/>
              </a:rPr>
              <a:t>4 Decision</a:t>
            </a:r>
            <a:endParaRPr lang="en-US" sz="1700" dirty="0"/>
          </a:p>
        </p:txBody>
      </p:sp>
      <p:sp>
        <p:nvSpPr>
          <p:cNvPr id="19" name="Text 17"/>
          <p:cNvSpPr/>
          <p:nvPr/>
        </p:nvSpPr>
        <p:spPr>
          <a:xfrm>
            <a:off x="4508500" y="3720902"/>
            <a:ext cx="3126359" cy="469900"/>
          </a:xfrm>
          <a:prstGeom prst="rect">
            <a:avLst/>
          </a:prstGeom>
          <a:noFill/>
          <a:ln/>
        </p:spPr>
        <p:txBody>
          <a:bodyPr wrap="square" lIns="0" tIns="0" rIns="0" bIns="0" rtlCol="0" anchor="t">
            <a:normAutofit/>
          </a:bodyPr>
          <a:lstStyle/>
          <a:p>
            <a:pPr marL="0" indent="0" algn="l">
              <a:lnSpc>
                <a:spcPts val="1750"/>
              </a:lnSpc>
              <a:buNone/>
            </a:pPr>
            <a:r>
              <a:rPr lang="en-US" sz="1400" dirty="0">
                <a:solidFill>
                  <a:srgbClr val="3C4C5E"/>
                </a:solidFill>
                <a:latin typeface="Arial" pitchFamily="34" charset="0"/>
                <a:ea typeface="Arial" pitchFamily="34" charset="-122"/>
                <a:cs typeface="Arial" pitchFamily="34" charset="-120"/>
              </a:rPr>
              <a:t>Continue, change, investigate further or stop.</a:t>
            </a:r>
            <a:endParaRPr lang="en-US" sz="1400" dirty="0"/>
          </a:p>
        </p:txBody>
      </p:sp>
      <p:sp>
        <p:nvSpPr>
          <p:cNvPr id="20" name="Shape 18"/>
          <p:cNvSpPr/>
          <p:nvPr/>
        </p:nvSpPr>
        <p:spPr>
          <a:xfrm>
            <a:off x="7924800" y="1843881"/>
            <a:ext cx="3454400" cy="749300"/>
          </a:xfrm>
          <a:prstGeom prst="roundRect">
            <a:avLst>
              <a:gd name="adj" fmla="val 13559"/>
            </a:avLst>
          </a:prstGeom>
          <a:solidFill>
            <a:srgbClr val="FF6B6B"/>
          </a:solidFill>
          <a:ln/>
        </p:spPr>
        <p:txBody>
          <a:bodyPr/>
          <a:lstStyle/>
          <a:p>
            <a:endParaRPr lang="en-US"/>
          </a:p>
        </p:txBody>
      </p:sp>
      <p:pic>
        <p:nvPicPr>
          <p:cNvPr id="21" name="Image 0" descr="Warning"/>
          <p:cNvPicPr>
            <a:picLocks noChangeAspect="1"/>
          </p:cNvPicPr>
          <p:nvPr/>
        </p:nvPicPr>
        <p:blipFill>
          <a:blip r:embed="rId3"/>
          <a:srcRect t="-847" b="-847"/>
          <a:stretch/>
        </p:blipFill>
        <p:spPr>
          <a:xfrm>
            <a:off x="8077200" y="2066131"/>
            <a:ext cx="187325" cy="304800"/>
          </a:xfrm>
          <a:prstGeom prst="rect">
            <a:avLst/>
          </a:prstGeom>
        </p:spPr>
      </p:pic>
      <p:sp>
        <p:nvSpPr>
          <p:cNvPr id="22" name="Text 19"/>
          <p:cNvSpPr/>
          <p:nvPr/>
        </p:nvSpPr>
        <p:spPr>
          <a:xfrm>
            <a:off x="8366125" y="1996281"/>
            <a:ext cx="2946495" cy="469900"/>
          </a:xfrm>
          <a:prstGeom prst="rect">
            <a:avLst/>
          </a:prstGeom>
          <a:noFill/>
          <a:ln/>
        </p:spPr>
        <p:txBody>
          <a:bodyPr wrap="square" lIns="0" tIns="0" rIns="0" bIns="0" rtlCol="0" anchor="t">
            <a:normAutofit/>
          </a:bodyPr>
          <a:lstStyle/>
          <a:p>
            <a:pPr marL="0" indent="0" algn="l">
              <a:lnSpc>
                <a:spcPts val="1750"/>
              </a:lnSpc>
              <a:buNone/>
            </a:pPr>
            <a:r>
              <a:rPr lang="en-US" sz="1400" b="1" dirty="0">
                <a:solidFill>
                  <a:srgbClr val="0B1F3A"/>
                </a:solidFill>
                <a:latin typeface="Arial" pitchFamily="34" charset="0"/>
                <a:ea typeface="Arial" pitchFamily="34" charset="-122"/>
                <a:cs typeface="Arial" pitchFamily="34" charset="-120"/>
              </a:rPr>
              <a:t>Include evidence that could disprove your assumption.</a:t>
            </a:r>
            <a:endParaRPr lang="en-US" sz="1400" dirty="0"/>
          </a:p>
        </p:txBody>
      </p:sp>
      <p:sp>
        <p:nvSpPr>
          <p:cNvPr id="23" name="Shape 20"/>
          <p:cNvSpPr/>
          <p:nvPr/>
        </p:nvSpPr>
        <p:spPr>
          <a:xfrm>
            <a:off x="7924800" y="2720181"/>
            <a:ext cx="3454400" cy="1356122"/>
          </a:xfrm>
          <a:prstGeom prst="roundRect">
            <a:avLst>
              <a:gd name="adj" fmla="val 7492"/>
            </a:avLst>
          </a:prstGeom>
          <a:solidFill>
            <a:srgbClr val="0B1F3A"/>
          </a:solidFill>
          <a:ln/>
        </p:spPr>
        <p:txBody>
          <a:bodyPr/>
          <a:lstStyle/>
          <a:p>
            <a:endParaRPr lang="en-US"/>
          </a:p>
        </p:txBody>
      </p:sp>
      <p:sp>
        <p:nvSpPr>
          <p:cNvPr id="24" name="Text 21"/>
          <p:cNvSpPr/>
          <p:nvPr/>
        </p:nvSpPr>
        <p:spPr>
          <a:xfrm>
            <a:off x="8102600" y="2897981"/>
            <a:ext cx="3191764" cy="256480"/>
          </a:xfrm>
          <a:prstGeom prst="rect">
            <a:avLst/>
          </a:prstGeom>
          <a:noFill/>
          <a:ln/>
        </p:spPr>
        <p:txBody>
          <a:bodyPr wrap="square" lIns="0" tIns="0" rIns="0" bIns="0" rtlCol="0" anchor="t">
            <a:normAutofit/>
          </a:bodyPr>
          <a:lstStyle/>
          <a:p>
            <a:pPr marL="0" indent="0" algn="l">
              <a:lnSpc>
                <a:spcPts val="1820"/>
              </a:lnSpc>
              <a:buNone/>
            </a:pPr>
            <a:r>
              <a:rPr lang="en-US" sz="1300" b="1" kern="0" spc="100" dirty="0">
                <a:solidFill>
                  <a:srgbClr val="B6E04A"/>
                </a:solidFill>
                <a:latin typeface="Arial" pitchFamily="34" charset="0"/>
                <a:ea typeface="Arial" pitchFamily="34" charset="-122"/>
                <a:cs typeface="Arial" pitchFamily="34" charset="-120"/>
              </a:rPr>
              <a:t>FINISH THE SENTENCE</a:t>
            </a:r>
            <a:endParaRPr lang="en-US" sz="1300" dirty="0"/>
          </a:p>
        </p:txBody>
      </p:sp>
      <p:sp>
        <p:nvSpPr>
          <p:cNvPr id="25" name="Text 22"/>
          <p:cNvSpPr/>
          <p:nvPr/>
        </p:nvSpPr>
        <p:spPr>
          <a:xfrm>
            <a:off x="8102600" y="3205262"/>
            <a:ext cx="3191764" cy="718641"/>
          </a:xfrm>
          <a:prstGeom prst="rect">
            <a:avLst/>
          </a:prstGeom>
          <a:noFill/>
          <a:ln/>
        </p:spPr>
        <p:txBody>
          <a:bodyPr wrap="square" lIns="0" tIns="0" rIns="0" bIns="0" rtlCol="0" anchor="t">
            <a:normAutofit/>
          </a:bodyPr>
          <a:lstStyle/>
          <a:p>
            <a:pPr marL="0" indent="0" algn="l">
              <a:lnSpc>
                <a:spcPts val="1820"/>
              </a:lnSpc>
              <a:buNone/>
            </a:pPr>
            <a:r>
              <a:rPr lang="en-US" sz="1400" b="1" dirty="0">
                <a:solidFill>
                  <a:srgbClr val="FAF7F2"/>
                </a:solidFill>
                <a:latin typeface="Arial" pitchFamily="34" charset="0"/>
                <a:ea typeface="Arial" pitchFamily="34" charset="-122"/>
                <a:cs typeface="Arial" pitchFamily="34" charset="-120"/>
              </a:rPr>
              <a:t>We will know we have learned something useful when we observe…</a:t>
            </a:r>
            <a:endParaRPr lang="en-US" sz="1400" dirty="0"/>
          </a:p>
        </p:txBody>
      </p:sp>
      <p:sp>
        <p:nvSpPr>
          <p:cNvPr id="26" name="Text 23"/>
          <p:cNvSpPr/>
          <p:nvPr/>
        </p:nvSpPr>
        <p:spPr>
          <a:xfrm>
            <a:off x="834340" y="6187480"/>
            <a:ext cx="2009160"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Empathise</a:t>
            </a:r>
            <a:endParaRPr lang="en-US" sz="1200" dirty="0"/>
          </a:p>
        </p:txBody>
      </p:sp>
      <p:sp>
        <p:nvSpPr>
          <p:cNvPr id="27" name="Text 24"/>
          <p:cNvSpPr/>
          <p:nvPr/>
        </p:nvSpPr>
        <p:spPr>
          <a:xfrm>
            <a:off x="2962780"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Define</a:t>
            </a:r>
            <a:endParaRPr lang="en-US" sz="1200" dirty="0"/>
          </a:p>
        </p:txBody>
      </p:sp>
      <p:sp>
        <p:nvSpPr>
          <p:cNvPr id="28" name="Text 25"/>
          <p:cNvSpPr/>
          <p:nvPr/>
        </p:nvSpPr>
        <p:spPr>
          <a:xfrm>
            <a:off x="5091319"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Ideate</a:t>
            </a:r>
            <a:endParaRPr lang="en-US" sz="1200" dirty="0"/>
          </a:p>
        </p:txBody>
      </p:sp>
      <p:sp>
        <p:nvSpPr>
          <p:cNvPr id="29" name="Text 26"/>
          <p:cNvSpPr/>
          <p:nvPr/>
        </p:nvSpPr>
        <p:spPr>
          <a:xfrm>
            <a:off x="7219859"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Prototype</a:t>
            </a:r>
            <a:endParaRPr lang="en-US" sz="1200" dirty="0"/>
          </a:p>
        </p:txBody>
      </p:sp>
      <p:sp>
        <p:nvSpPr>
          <p:cNvPr id="30" name="Text 27"/>
          <p:cNvSpPr/>
          <p:nvPr/>
        </p:nvSpPr>
        <p:spPr>
          <a:xfrm>
            <a:off x="9326860" y="6136680"/>
            <a:ext cx="2052340" cy="314920"/>
          </a:xfrm>
          <a:custGeom>
            <a:avLst/>
            <a:gdLst/>
            <a:ahLst/>
            <a:cxnLst/>
            <a:rect l="l" t="t" r="r" b="b"/>
            <a:pathLst>
              <a:path w="2052340" h="314920">
                <a:moveTo>
                  <a:pt x="127000" y="0"/>
                </a:moveTo>
                <a:lnTo>
                  <a:pt x="1925340" y="0"/>
                </a:lnTo>
                <a:arcTo wR="127000" hR="127000" stAng="16200000" swAng="5400000"/>
                <a:lnTo>
                  <a:pt x="2052340" y="187920"/>
                </a:lnTo>
                <a:arcTo wR="127000" hR="127000" stAng="0" swAng="5400000"/>
                <a:lnTo>
                  <a:pt x="127000" y="314920"/>
                </a:lnTo>
                <a:arcTo wR="127000" hR="127000" stAng="5400000" swAng="5400000"/>
                <a:lnTo>
                  <a:pt x="0" y="127000"/>
                </a:lnTo>
                <a:arcTo wR="127000" hR="127000" stAng="10800000" swAng="5400000"/>
                <a:close/>
              </a:path>
            </a:pathLst>
          </a:custGeom>
          <a:solidFill>
            <a:srgbClr val="12A4A0"/>
          </a:solidFill>
          <a:ln/>
        </p:spPr>
        <p:txBody>
          <a:bodyPr wrap="square" lIns="21539" tIns="50800" rIns="21539" bIns="25400" rtlCol="0" anchor="t">
            <a:normAutofit/>
          </a:bodyPr>
          <a:lstStyle/>
          <a:p>
            <a:pPr marL="0" indent="0" algn="ctr">
              <a:lnSpc>
                <a:spcPts val="1680"/>
              </a:lnSpc>
              <a:buNone/>
            </a:pPr>
            <a:r>
              <a:rPr lang="en-US" sz="1200" b="1" dirty="0">
                <a:solidFill>
                  <a:srgbClr val="0B1F3A"/>
                </a:solidFill>
                <a:latin typeface="Arial" pitchFamily="34" charset="0"/>
                <a:ea typeface="Arial" pitchFamily="34" charset="-122"/>
                <a:cs typeface="Arial" pitchFamily="34" charset="-120"/>
              </a:rPr>
              <a:t>Test</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1">
    <p:bg>
      <p:bgPr>
        <a:solidFill>
          <a:srgbClr val="FAF7F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74241"/>
          </a:xfrm>
          <a:prstGeom prst="rect">
            <a:avLst/>
          </a:prstGeom>
          <a:noFill/>
          <a:ln/>
        </p:spPr>
        <p:txBody>
          <a:bodyPr wrap="square" lIns="0" tIns="0" rIns="0" bIns="0" rtlCol="0" anchor="t">
            <a:normAutofit/>
          </a:bodyPr>
          <a:lstStyle/>
          <a:p>
            <a:pPr marL="0" indent="0" algn="l">
              <a:lnSpc>
                <a:spcPts val="1960"/>
              </a:lnSpc>
              <a:buNone/>
            </a:pPr>
            <a:r>
              <a:rPr lang="en-US" sz="1400" b="1" kern="0" spc="150" dirty="0">
                <a:solidFill>
                  <a:srgbClr val="0B7F7B"/>
                </a:solidFill>
                <a:latin typeface="Arial" pitchFamily="34" charset="0"/>
                <a:ea typeface="Arial" pitchFamily="34" charset="-122"/>
                <a:cs typeface="Arial" pitchFamily="34" charset="-120"/>
              </a:rPr>
              <a:t>TEAM CHALLENGE</a:t>
            </a:r>
            <a:endParaRPr lang="en-US" sz="1400" dirty="0"/>
          </a:p>
        </p:txBody>
      </p:sp>
      <p:sp>
        <p:nvSpPr>
          <p:cNvPr id="3" name="Text 1"/>
          <p:cNvSpPr>
            <a:spLocks noGrp="1"/>
          </p:cNvSpPr>
          <p:nvPr>
            <p:ph type="title"/>
          </p:nvPr>
        </p:nvSpPr>
        <p:spPr>
          <a:xfrm>
            <a:off x="812800" y="1137841"/>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0B1F3A"/>
                </a:solidFill>
                <a:latin typeface="Arial" pitchFamily="34" charset="0"/>
                <a:ea typeface="Arial" pitchFamily="34" charset="-122"/>
                <a:cs typeface="Arial" pitchFamily="34" charset="-120"/>
              </a:rPr>
              <a:t>Design a test in three minutes</a:t>
            </a:r>
            <a:endParaRPr lang="en-US" sz="3600" dirty="0"/>
          </a:p>
        </p:txBody>
      </p:sp>
      <p:sp>
        <p:nvSpPr>
          <p:cNvPr id="4" name="Shape 2"/>
          <p:cNvSpPr/>
          <p:nvPr/>
        </p:nvSpPr>
        <p:spPr>
          <a:xfrm>
            <a:off x="812800" y="1905000"/>
            <a:ext cx="7112000" cy="563860"/>
          </a:xfrm>
          <a:prstGeom prst="roundRect">
            <a:avLst>
              <a:gd name="adj" fmla="val 18019"/>
            </a:avLst>
          </a:prstGeom>
          <a:solidFill>
            <a:srgbClr val="FFFFFF"/>
          </a:solidFill>
          <a:ln/>
          <a:effectLst>
            <a:outerShdw blurRad="114300" dist="38100" dir="5400000" algn="bl" rotWithShape="0">
              <a:srgbClr val="0B1F3A">
                <a:alpha val="8000"/>
              </a:srgbClr>
            </a:outerShdw>
          </a:effectLst>
        </p:spPr>
        <p:txBody>
          <a:bodyPr/>
          <a:lstStyle/>
          <a:p>
            <a:endParaRPr lang="en-US"/>
          </a:p>
        </p:txBody>
      </p:sp>
      <p:sp>
        <p:nvSpPr>
          <p:cNvPr id="5" name="Text 3"/>
          <p:cNvSpPr/>
          <p:nvPr/>
        </p:nvSpPr>
        <p:spPr>
          <a:xfrm>
            <a:off x="965200" y="2006600"/>
            <a:ext cx="367010" cy="360660"/>
          </a:xfrm>
          <a:custGeom>
            <a:avLst/>
            <a:gdLst/>
            <a:ahLst/>
            <a:cxnLst/>
            <a:rect l="l" t="t" r="r" b="b"/>
            <a:pathLst>
              <a:path w="367010" h="360660">
                <a:moveTo>
                  <a:pt x="180330" y="0"/>
                </a:moveTo>
                <a:lnTo>
                  <a:pt x="186680" y="0"/>
                </a:lnTo>
                <a:arcTo wR="180330" hR="180330" stAng="16200000" swAng="5400000"/>
                <a:lnTo>
                  <a:pt x="367010" y="180330"/>
                </a:lnTo>
                <a:arcTo wR="180330" hR="180330" stAng="0" swAng="5400000"/>
                <a:lnTo>
                  <a:pt x="180330" y="360660"/>
                </a:lnTo>
                <a:arcTo wR="180330" hR="180330" stAng="5400000" swAng="5400000"/>
                <a:lnTo>
                  <a:pt x="0" y="180330"/>
                </a:lnTo>
                <a:arcTo wR="180330" hR="180330" stAng="10800000" swAng="5400000"/>
                <a:close/>
              </a:path>
            </a:pathLst>
          </a:custGeom>
          <a:solidFill>
            <a:srgbClr val="12A4A0"/>
          </a:solidFill>
          <a:ln/>
        </p:spPr>
        <p:txBody>
          <a:bodyPr wrap="none" lIns="0" tIns="0" rIns="0" bIns="0" rtlCol="0" anchor="ctr">
            <a:normAutofit/>
          </a:bodyPr>
          <a:lstStyle/>
          <a:p>
            <a:pPr marL="0" indent="0" algn="ctr">
              <a:lnSpc>
                <a:spcPts val="2240"/>
              </a:lnSpc>
              <a:buNone/>
            </a:pPr>
            <a:r>
              <a:rPr lang="en-US" sz="1600" b="1" dirty="0">
                <a:solidFill>
                  <a:srgbClr val="0B1F3A"/>
                </a:solidFill>
                <a:latin typeface="Arial" pitchFamily="34" charset="0"/>
                <a:ea typeface="Arial" pitchFamily="34" charset="-122"/>
                <a:cs typeface="Arial" pitchFamily="34" charset="-120"/>
              </a:rPr>
              <a:t>1</a:t>
            </a:r>
            <a:endParaRPr lang="en-US" sz="1600" dirty="0"/>
          </a:p>
        </p:txBody>
      </p:sp>
      <p:sp>
        <p:nvSpPr>
          <p:cNvPr id="6" name="Text 4"/>
          <p:cNvSpPr/>
          <p:nvPr/>
        </p:nvSpPr>
        <p:spPr>
          <a:xfrm>
            <a:off x="1459210" y="2053530"/>
            <a:ext cx="3401060"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0B1F3A"/>
                </a:solidFill>
                <a:latin typeface="Arial" pitchFamily="34" charset="0"/>
                <a:ea typeface="Arial" pitchFamily="34" charset="-122"/>
                <a:cs typeface="Arial" pitchFamily="34" charset="-120"/>
              </a:rPr>
              <a:t>Name the user and problem</a:t>
            </a:r>
            <a:endParaRPr lang="en-US" sz="1500" dirty="0"/>
          </a:p>
        </p:txBody>
      </p:sp>
      <p:sp>
        <p:nvSpPr>
          <p:cNvPr id="7" name="Shape 5"/>
          <p:cNvSpPr/>
          <p:nvPr/>
        </p:nvSpPr>
        <p:spPr>
          <a:xfrm>
            <a:off x="4888210" y="2291655"/>
            <a:ext cx="2884190" cy="0"/>
          </a:xfrm>
          <a:prstGeom prst="line">
            <a:avLst/>
          </a:prstGeom>
          <a:noFill/>
          <a:ln w="19050">
            <a:solidFill>
              <a:srgbClr val="9AA6B2"/>
            </a:solidFill>
            <a:prstDash val="dash"/>
          </a:ln>
        </p:spPr>
        <p:txBody>
          <a:bodyPr/>
          <a:lstStyle/>
          <a:p>
            <a:endParaRPr lang="en-US"/>
          </a:p>
        </p:txBody>
      </p:sp>
      <p:sp>
        <p:nvSpPr>
          <p:cNvPr id="8" name="Shape 6"/>
          <p:cNvSpPr/>
          <p:nvPr/>
        </p:nvSpPr>
        <p:spPr>
          <a:xfrm>
            <a:off x="812800" y="2545060"/>
            <a:ext cx="7112000" cy="563860"/>
          </a:xfrm>
          <a:prstGeom prst="roundRect">
            <a:avLst>
              <a:gd name="adj" fmla="val 18019"/>
            </a:avLst>
          </a:prstGeom>
          <a:solidFill>
            <a:srgbClr val="FFFFFF"/>
          </a:solidFill>
          <a:ln/>
          <a:effectLst>
            <a:outerShdw blurRad="114300" dist="38100" dir="5400000" algn="bl" rotWithShape="0">
              <a:srgbClr val="0B1F3A">
                <a:alpha val="8000"/>
              </a:srgbClr>
            </a:outerShdw>
          </a:effectLst>
        </p:spPr>
        <p:txBody>
          <a:bodyPr/>
          <a:lstStyle/>
          <a:p>
            <a:endParaRPr lang="en-US"/>
          </a:p>
        </p:txBody>
      </p:sp>
      <p:sp>
        <p:nvSpPr>
          <p:cNvPr id="9" name="Text 7"/>
          <p:cNvSpPr/>
          <p:nvPr/>
        </p:nvSpPr>
        <p:spPr>
          <a:xfrm>
            <a:off x="965200" y="2646660"/>
            <a:ext cx="367010" cy="360660"/>
          </a:xfrm>
          <a:custGeom>
            <a:avLst/>
            <a:gdLst/>
            <a:ahLst/>
            <a:cxnLst/>
            <a:rect l="l" t="t" r="r" b="b"/>
            <a:pathLst>
              <a:path w="367010" h="360660">
                <a:moveTo>
                  <a:pt x="180330" y="0"/>
                </a:moveTo>
                <a:lnTo>
                  <a:pt x="186680" y="0"/>
                </a:lnTo>
                <a:arcTo wR="180330" hR="180330" stAng="16200000" swAng="5400000"/>
                <a:lnTo>
                  <a:pt x="367010" y="180330"/>
                </a:lnTo>
                <a:arcTo wR="180330" hR="180330" stAng="0" swAng="5400000"/>
                <a:lnTo>
                  <a:pt x="180330" y="360660"/>
                </a:lnTo>
                <a:arcTo wR="180330" hR="180330" stAng="5400000" swAng="5400000"/>
                <a:lnTo>
                  <a:pt x="0" y="180330"/>
                </a:lnTo>
                <a:arcTo wR="180330" hR="180330" stAng="10800000" swAng="5400000"/>
                <a:close/>
              </a:path>
            </a:pathLst>
          </a:custGeom>
          <a:solidFill>
            <a:srgbClr val="7C5CFC"/>
          </a:solidFill>
          <a:ln/>
        </p:spPr>
        <p:txBody>
          <a:bodyPr wrap="none" lIns="0" tIns="0" rIns="0" bIns="0" rtlCol="0" anchor="ctr">
            <a:normAutofit/>
          </a:bodyPr>
          <a:lstStyle/>
          <a:p>
            <a:pPr marL="0" indent="0" algn="ctr">
              <a:lnSpc>
                <a:spcPts val="2240"/>
              </a:lnSpc>
              <a:buNone/>
            </a:pPr>
            <a:r>
              <a:rPr lang="en-US" sz="1600" b="1" dirty="0">
                <a:solidFill>
                  <a:srgbClr val="FAF7F2"/>
                </a:solidFill>
                <a:latin typeface="Arial" pitchFamily="34" charset="0"/>
                <a:ea typeface="Arial" pitchFamily="34" charset="-122"/>
                <a:cs typeface="Arial" pitchFamily="34" charset="-120"/>
              </a:rPr>
              <a:t>2</a:t>
            </a:r>
            <a:endParaRPr lang="en-US" sz="1600" dirty="0"/>
          </a:p>
        </p:txBody>
      </p:sp>
      <p:sp>
        <p:nvSpPr>
          <p:cNvPr id="10" name="Text 8"/>
          <p:cNvSpPr/>
          <p:nvPr/>
        </p:nvSpPr>
        <p:spPr>
          <a:xfrm>
            <a:off x="1459210" y="2693591"/>
            <a:ext cx="3401060"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0B1F3A"/>
                </a:solidFill>
                <a:latin typeface="Arial" pitchFamily="34" charset="0"/>
                <a:ea typeface="Arial" pitchFamily="34" charset="-122"/>
                <a:cs typeface="Arial" pitchFamily="34" charset="-120"/>
              </a:rPr>
              <a:t>Pick one critical assumption</a:t>
            </a:r>
            <a:endParaRPr lang="en-US" sz="1500" dirty="0"/>
          </a:p>
        </p:txBody>
      </p:sp>
      <p:sp>
        <p:nvSpPr>
          <p:cNvPr id="11" name="Shape 9"/>
          <p:cNvSpPr/>
          <p:nvPr/>
        </p:nvSpPr>
        <p:spPr>
          <a:xfrm>
            <a:off x="4888210" y="2931716"/>
            <a:ext cx="2884190" cy="0"/>
          </a:xfrm>
          <a:prstGeom prst="line">
            <a:avLst/>
          </a:prstGeom>
          <a:noFill/>
          <a:ln w="19050">
            <a:solidFill>
              <a:srgbClr val="9AA6B2"/>
            </a:solidFill>
            <a:prstDash val="dash"/>
          </a:ln>
        </p:spPr>
        <p:txBody>
          <a:bodyPr/>
          <a:lstStyle/>
          <a:p>
            <a:endParaRPr lang="en-US"/>
          </a:p>
        </p:txBody>
      </p:sp>
      <p:sp>
        <p:nvSpPr>
          <p:cNvPr id="12" name="Shape 10"/>
          <p:cNvSpPr/>
          <p:nvPr/>
        </p:nvSpPr>
        <p:spPr>
          <a:xfrm>
            <a:off x="812800" y="3185120"/>
            <a:ext cx="7112000" cy="563860"/>
          </a:xfrm>
          <a:prstGeom prst="roundRect">
            <a:avLst>
              <a:gd name="adj" fmla="val 18019"/>
            </a:avLst>
          </a:prstGeom>
          <a:solidFill>
            <a:srgbClr val="FFFFFF"/>
          </a:solidFill>
          <a:ln/>
          <a:effectLst>
            <a:outerShdw blurRad="114300" dist="38100" dir="5400000" algn="bl" rotWithShape="0">
              <a:srgbClr val="0B1F3A">
                <a:alpha val="8000"/>
              </a:srgbClr>
            </a:outerShdw>
          </a:effectLst>
        </p:spPr>
        <p:txBody>
          <a:bodyPr/>
          <a:lstStyle/>
          <a:p>
            <a:endParaRPr lang="en-US"/>
          </a:p>
        </p:txBody>
      </p:sp>
      <p:sp>
        <p:nvSpPr>
          <p:cNvPr id="13" name="Text 11"/>
          <p:cNvSpPr/>
          <p:nvPr/>
        </p:nvSpPr>
        <p:spPr>
          <a:xfrm>
            <a:off x="965200" y="3286720"/>
            <a:ext cx="367010" cy="360660"/>
          </a:xfrm>
          <a:custGeom>
            <a:avLst/>
            <a:gdLst/>
            <a:ahLst/>
            <a:cxnLst/>
            <a:rect l="l" t="t" r="r" b="b"/>
            <a:pathLst>
              <a:path w="367010" h="360660">
                <a:moveTo>
                  <a:pt x="180330" y="0"/>
                </a:moveTo>
                <a:lnTo>
                  <a:pt x="186680" y="0"/>
                </a:lnTo>
                <a:arcTo wR="180330" hR="180330" stAng="16200000" swAng="5400000"/>
                <a:lnTo>
                  <a:pt x="367010" y="180330"/>
                </a:lnTo>
                <a:arcTo wR="180330" hR="180330" stAng="0" swAng="5400000"/>
                <a:lnTo>
                  <a:pt x="180330" y="360660"/>
                </a:lnTo>
                <a:arcTo wR="180330" hR="180330" stAng="5400000" swAng="5400000"/>
                <a:lnTo>
                  <a:pt x="0" y="180330"/>
                </a:lnTo>
                <a:arcTo wR="180330" hR="180330" stAng="10800000" swAng="5400000"/>
                <a:close/>
              </a:path>
            </a:pathLst>
          </a:custGeom>
          <a:solidFill>
            <a:srgbClr val="F5A623"/>
          </a:solidFill>
          <a:ln/>
        </p:spPr>
        <p:txBody>
          <a:bodyPr wrap="none" lIns="0" tIns="0" rIns="0" bIns="0" rtlCol="0" anchor="ctr">
            <a:normAutofit/>
          </a:bodyPr>
          <a:lstStyle/>
          <a:p>
            <a:pPr marL="0" indent="0" algn="ctr">
              <a:lnSpc>
                <a:spcPts val="2240"/>
              </a:lnSpc>
              <a:buNone/>
            </a:pPr>
            <a:r>
              <a:rPr lang="en-US" sz="1600" b="1" dirty="0">
                <a:solidFill>
                  <a:srgbClr val="0B1F3A"/>
                </a:solidFill>
                <a:latin typeface="Arial" pitchFamily="34" charset="0"/>
                <a:ea typeface="Arial" pitchFamily="34" charset="-122"/>
                <a:cs typeface="Arial" pitchFamily="34" charset="-120"/>
              </a:rPr>
              <a:t>3</a:t>
            </a:r>
            <a:endParaRPr lang="en-US" sz="1600" dirty="0"/>
          </a:p>
        </p:txBody>
      </p:sp>
      <p:sp>
        <p:nvSpPr>
          <p:cNvPr id="14" name="Text 12"/>
          <p:cNvSpPr/>
          <p:nvPr/>
        </p:nvSpPr>
        <p:spPr>
          <a:xfrm>
            <a:off x="1459210" y="3333651"/>
            <a:ext cx="3401060"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0B1F3A"/>
                </a:solidFill>
                <a:latin typeface="Arial" pitchFamily="34" charset="0"/>
                <a:ea typeface="Arial" pitchFamily="34" charset="-122"/>
                <a:cs typeface="Arial" pitchFamily="34" charset="-120"/>
              </a:rPr>
              <a:t>Choose the smallest prototype</a:t>
            </a:r>
            <a:endParaRPr lang="en-US" sz="1500" dirty="0"/>
          </a:p>
        </p:txBody>
      </p:sp>
      <p:sp>
        <p:nvSpPr>
          <p:cNvPr id="15" name="Shape 13"/>
          <p:cNvSpPr/>
          <p:nvPr/>
        </p:nvSpPr>
        <p:spPr>
          <a:xfrm>
            <a:off x="4888210" y="3571776"/>
            <a:ext cx="2884190" cy="0"/>
          </a:xfrm>
          <a:prstGeom prst="line">
            <a:avLst/>
          </a:prstGeom>
          <a:noFill/>
          <a:ln w="19050">
            <a:solidFill>
              <a:srgbClr val="9AA6B2"/>
            </a:solidFill>
            <a:prstDash val="dash"/>
          </a:ln>
        </p:spPr>
        <p:txBody>
          <a:bodyPr/>
          <a:lstStyle/>
          <a:p>
            <a:endParaRPr lang="en-US"/>
          </a:p>
        </p:txBody>
      </p:sp>
      <p:sp>
        <p:nvSpPr>
          <p:cNvPr id="16" name="Shape 14"/>
          <p:cNvSpPr/>
          <p:nvPr/>
        </p:nvSpPr>
        <p:spPr>
          <a:xfrm>
            <a:off x="812800" y="3825180"/>
            <a:ext cx="7112000" cy="563860"/>
          </a:xfrm>
          <a:prstGeom prst="roundRect">
            <a:avLst>
              <a:gd name="adj" fmla="val 18019"/>
            </a:avLst>
          </a:prstGeom>
          <a:solidFill>
            <a:srgbClr val="FFFFFF"/>
          </a:solidFill>
          <a:ln/>
          <a:effectLst>
            <a:outerShdw blurRad="114300" dist="38100" dir="5400000" algn="bl" rotWithShape="0">
              <a:srgbClr val="0B1F3A">
                <a:alpha val="8000"/>
              </a:srgbClr>
            </a:outerShdw>
          </a:effectLst>
        </p:spPr>
        <p:txBody>
          <a:bodyPr/>
          <a:lstStyle/>
          <a:p>
            <a:endParaRPr lang="en-US"/>
          </a:p>
        </p:txBody>
      </p:sp>
      <p:sp>
        <p:nvSpPr>
          <p:cNvPr id="17" name="Text 15"/>
          <p:cNvSpPr/>
          <p:nvPr/>
        </p:nvSpPr>
        <p:spPr>
          <a:xfrm>
            <a:off x="965200" y="3926780"/>
            <a:ext cx="367010" cy="360660"/>
          </a:xfrm>
          <a:custGeom>
            <a:avLst/>
            <a:gdLst/>
            <a:ahLst/>
            <a:cxnLst/>
            <a:rect l="l" t="t" r="r" b="b"/>
            <a:pathLst>
              <a:path w="367010" h="360660">
                <a:moveTo>
                  <a:pt x="180330" y="0"/>
                </a:moveTo>
                <a:lnTo>
                  <a:pt x="186680" y="0"/>
                </a:lnTo>
                <a:arcTo wR="180330" hR="180330" stAng="16200000" swAng="5400000"/>
                <a:lnTo>
                  <a:pt x="367010" y="180330"/>
                </a:lnTo>
                <a:arcTo wR="180330" hR="180330" stAng="0" swAng="5400000"/>
                <a:lnTo>
                  <a:pt x="180330" y="360660"/>
                </a:lnTo>
                <a:arcTo wR="180330" hR="180330" stAng="5400000" swAng="5400000"/>
                <a:lnTo>
                  <a:pt x="0" y="180330"/>
                </a:lnTo>
                <a:arcTo wR="180330" hR="180330" stAng="10800000" swAng="5400000"/>
                <a:close/>
              </a:path>
            </a:pathLst>
          </a:custGeom>
          <a:solidFill>
            <a:srgbClr val="FF6B6B"/>
          </a:solidFill>
          <a:ln/>
        </p:spPr>
        <p:txBody>
          <a:bodyPr wrap="none" lIns="0" tIns="0" rIns="0" bIns="0" rtlCol="0" anchor="ctr">
            <a:normAutofit/>
          </a:bodyPr>
          <a:lstStyle/>
          <a:p>
            <a:pPr marL="0" indent="0" algn="ctr">
              <a:lnSpc>
                <a:spcPts val="2240"/>
              </a:lnSpc>
              <a:buNone/>
            </a:pPr>
            <a:r>
              <a:rPr lang="en-US" sz="1600" b="1" dirty="0">
                <a:solidFill>
                  <a:srgbClr val="0B1F3A"/>
                </a:solidFill>
                <a:latin typeface="Arial" pitchFamily="34" charset="0"/>
                <a:ea typeface="Arial" pitchFamily="34" charset="-122"/>
                <a:cs typeface="Arial" pitchFamily="34" charset="-120"/>
              </a:rPr>
              <a:t>4</a:t>
            </a:r>
            <a:endParaRPr lang="en-US" sz="1600" dirty="0"/>
          </a:p>
        </p:txBody>
      </p:sp>
      <p:sp>
        <p:nvSpPr>
          <p:cNvPr id="18" name="Text 16"/>
          <p:cNvSpPr/>
          <p:nvPr/>
        </p:nvSpPr>
        <p:spPr>
          <a:xfrm>
            <a:off x="1459210" y="3973711"/>
            <a:ext cx="3401060"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0B1F3A"/>
                </a:solidFill>
                <a:latin typeface="Arial" pitchFamily="34" charset="0"/>
                <a:ea typeface="Arial" pitchFamily="34" charset="-122"/>
                <a:cs typeface="Arial" pitchFamily="34" charset="-120"/>
              </a:rPr>
              <a:t>Define what the user will do</a:t>
            </a:r>
            <a:endParaRPr lang="en-US" sz="1500" dirty="0"/>
          </a:p>
        </p:txBody>
      </p:sp>
      <p:sp>
        <p:nvSpPr>
          <p:cNvPr id="19" name="Shape 17"/>
          <p:cNvSpPr/>
          <p:nvPr/>
        </p:nvSpPr>
        <p:spPr>
          <a:xfrm>
            <a:off x="4888210" y="4211836"/>
            <a:ext cx="2884190" cy="0"/>
          </a:xfrm>
          <a:prstGeom prst="line">
            <a:avLst/>
          </a:prstGeom>
          <a:noFill/>
          <a:ln w="19050">
            <a:solidFill>
              <a:srgbClr val="9AA6B2"/>
            </a:solidFill>
            <a:prstDash val="dash"/>
          </a:ln>
        </p:spPr>
        <p:txBody>
          <a:bodyPr/>
          <a:lstStyle/>
          <a:p>
            <a:endParaRPr lang="en-US"/>
          </a:p>
        </p:txBody>
      </p:sp>
      <p:sp>
        <p:nvSpPr>
          <p:cNvPr id="20" name="Shape 18"/>
          <p:cNvSpPr/>
          <p:nvPr/>
        </p:nvSpPr>
        <p:spPr>
          <a:xfrm>
            <a:off x="812800" y="4465241"/>
            <a:ext cx="7112000" cy="563860"/>
          </a:xfrm>
          <a:prstGeom prst="roundRect">
            <a:avLst>
              <a:gd name="adj" fmla="val 18019"/>
            </a:avLst>
          </a:prstGeom>
          <a:solidFill>
            <a:srgbClr val="FFFFFF"/>
          </a:solidFill>
          <a:ln/>
          <a:effectLst>
            <a:outerShdw blurRad="114300" dist="38100" dir="5400000" algn="bl" rotWithShape="0">
              <a:srgbClr val="0B1F3A">
                <a:alpha val="8000"/>
              </a:srgbClr>
            </a:outerShdw>
          </a:effectLst>
        </p:spPr>
        <p:txBody>
          <a:bodyPr/>
          <a:lstStyle/>
          <a:p>
            <a:endParaRPr lang="en-US"/>
          </a:p>
        </p:txBody>
      </p:sp>
      <p:sp>
        <p:nvSpPr>
          <p:cNvPr id="21" name="Text 19"/>
          <p:cNvSpPr/>
          <p:nvPr/>
        </p:nvSpPr>
        <p:spPr>
          <a:xfrm>
            <a:off x="965200" y="4566841"/>
            <a:ext cx="367010" cy="360660"/>
          </a:xfrm>
          <a:custGeom>
            <a:avLst/>
            <a:gdLst/>
            <a:ahLst/>
            <a:cxnLst/>
            <a:rect l="l" t="t" r="r" b="b"/>
            <a:pathLst>
              <a:path w="367010" h="360660">
                <a:moveTo>
                  <a:pt x="180330" y="0"/>
                </a:moveTo>
                <a:lnTo>
                  <a:pt x="186680" y="0"/>
                </a:lnTo>
                <a:arcTo wR="180330" hR="180330" stAng="16200000" swAng="5400000"/>
                <a:lnTo>
                  <a:pt x="367010" y="180330"/>
                </a:lnTo>
                <a:arcTo wR="180330" hR="180330" stAng="0" swAng="5400000"/>
                <a:lnTo>
                  <a:pt x="180330" y="360660"/>
                </a:lnTo>
                <a:arcTo wR="180330" hR="180330" stAng="5400000" swAng="5400000"/>
                <a:lnTo>
                  <a:pt x="0" y="180330"/>
                </a:lnTo>
                <a:arcTo wR="180330" hR="180330" stAng="10800000" swAng="5400000"/>
                <a:close/>
              </a:path>
            </a:pathLst>
          </a:custGeom>
          <a:solidFill>
            <a:srgbClr val="B6E04A"/>
          </a:solidFill>
          <a:ln/>
        </p:spPr>
        <p:txBody>
          <a:bodyPr wrap="none" lIns="0" tIns="0" rIns="0" bIns="0" rtlCol="0" anchor="ctr">
            <a:normAutofit/>
          </a:bodyPr>
          <a:lstStyle/>
          <a:p>
            <a:pPr marL="0" indent="0" algn="ctr">
              <a:lnSpc>
                <a:spcPts val="2240"/>
              </a:lnSpc>
              <a:buNone/>
            </a:pPr>
            <a:r>
              <a:rPr lang="en-US" sz="1600" b="1" dirty="0">
                <a:solidFill>
                  <a:srgbClr val="0B1F3A"/>
                </a:solidFill>
                <a:latin typeface="Arial" pitchFamily="34" charset="0"/>
                <a:ea typeface="Arial" pitchFamily="34" charset="-122"/>
                <a:cs typeface="Arial" pitchFamily="34" charset="-120"/>
              </a:rPr>
              <a:t>5</a:t>
            </a:r>
            <a:endParaRPr lang="en-US" sz="1600" dirty="0"/>
          </a:p>
        </p:txBody>
      </p:sp>
      <p:sp>
        <p:nvSpPr>
          <p:cNvPr id="22" name="Text 20"/>
          <p:cNvSpPr/>
          <p:nvPr/>
        </p:nvSpPr>
        <p:spPr>
          <a:xfrm>
            <a:off x="1459210" y="4613771"/>
            <a:ext cx="3401060"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0B1F3A"/>
                </a:solidFill>
                <a:latin typeface="Arial" pitchFamily="34" charset="0"/>
                <a:ea typeface="Arial" pitchFamily="34" charset="-122"/>
                <a:cs typeface="Arial" pitchFamily="34" charset="-120"/>
              </a:rPr>
              <a:t>State the evidence you will collect</a:t>
            </a:r>
            <a:endParaRPr lang="en-US" sz="1500" dirty="0"/>
          </a:p>
        </p:txBody>
      </p:sp>
      <p:sp>
        <p:nvSpPr>
          <p:cNvPr id="23" name="Shape 21"/>
          <p:cNvSpPr/>
          <p:nvPr/>
        </p:nvSpPr>
        <p:spPr>
          <a:xfrm>
            <a:off x="4888210" y="4851896"/>
            <a:ext cx="2884190" cy="0"/>
          </a:xfrm>
          <a:prstGeom prst="line">
            <a:avLst/>
          </a:prstGeom>
          <a:noFill/>
          <a:ln w="19050">
            <a:solidFill>
              <a:srgbClr val="9AA6B2"/>
            </a:solidFill>
            <a:prstDash val="dash"/>
          </a:ln>
        </p:spPr>
        <p:txBody>
          <a:bodyPr/>
          <a:lstStyle/>
          <a:p>
            <a:endParaRPr lang="en-US"/>
          </a:p>
        </p:txBody>
      </p:sp>
      <p:pic>
        <p:nvPicPr>
          <p:cNvPr id="24" name="Image 0" descr="web embed"/>
          <p:cNvPicPr>
            <a:picLocks noChangeAspect="1"/>
          </p:cNvPicPr>
          <p:nvPr/>
        </p:nvPicPr>
        <p:blipFill>
          <a:blip r:embed="rId3"/>
          <a:srcRect/>
          <a:stretch/>
        </p:blipFill>
        <p:spPr>
          <a:xfrm>
            <a:off x="8331200" y="1905000"/>
            <a:ext cx="3048000" cy="3048000"/>
          </a:xfrm>
          <a:prstGeom prst="rect">
            <a:avLst/>
          </a:prstGeom>
        </p:spPr>
      </p:pic>
      <p:sp>
        <p:nvSpPr>
          <p:cNvPr id="25" name="Text 22"/>
          <p:cNvSpPr/>
          <p:nvPr/>
        </p:nvSpPr>
        <p:spPr>
          <a:xfrm>
            <a:off x="8331200" y="5130800"/>
            <a:ext cx="3139440" cy="469900"/>
          </a:xfrm>
          <a:prstGeom prst="rect">
            <a:avLst/>
          </a:prstGeom>
          <a:noFill/>
          <a:ln/>
        </p:spPr>
        <p:txBody>
          <a:bodyPr wrap="square" lIns="0" tIns="0" rIns="0" bIns="0" rtlCol="0" anchor="t">
            <a:normAutofit/>
          </a:bodyPr>
          <a:lstStyle/>
          <a:p>
            <a:pPr marL="0" indent="0" algn="l">
              <a:lnSpc>
                <a:spcPts val="1750"/>
              </a:lnSpc>
              <a:buNone/>
            </a:pPr>
            <a:r>
              <a:rPr lang="en-US" sz="1400" b="1" dirty="0">
                <a:solidFill>
                  <a:srgbClr val="0B1F3A"/>
                </a:solidFill>
                <a:latin typeface="Arial" pitchFamily="34" charset="0"/>
                <a:ea typeface="Arial" pitchFamily="34" charset="-122"/>
                <a:cs typeface="Arial" pitchFamily="34" charset="-120"/>
              </a:rPr>
              <a:t>At the end, underline your riskiest assumption.</a:t>
            </a:r>
            <a:endParaRPr lang="en-US" sz="1400" dirty="0"/>
          </a:p>
        </p:txBody>
      </p:sp>
      <p:sp>
        <p:nvSpPr>
          <p:cNvPr id="26" name="Text 23"/>
          <p:cNvSpPr/>
          <p:nvPr/>
        </p:nvSpPr>
        <p:spPr>
          <a:xfrm>
            <a:off x="812800" y="6136680"/>
            <a:ext cx="2052241" cy="314920"/>
          </a:xfrm>
          <a:custGeom>
            <a:avLst/>
            <a:gdLst/>
            <a:ahLst/>
            <a:cxnLst/>
            <a:rect l="l" t="t" r="r" b="b"/>
            <a:pathLst>
              <a:path w="2052241" h="314920">
                <a:moveTo>
                  <a:pt x="127000" y="0"/>
                </a:moveTo>
                <a:lnTo>
                  <a:pt x="1925241" y="0"/>
                </a:lnTo>
                <a:arcTo wR="127000" hR="127000" stAng="16200000" swAng="5400000"/>
                <a:lnTo>
                  <a:pt x="2052241" y="187920"/>
                </a:lnTo>
                <a:arcTo wR="127000" hR="127000" stAng="0" swAng="5400000"/>
                <a:lnTo>
                  <a:pt x="127000" y="314920"/>
                </a:lnTo>
                <a:arcTo wR="127000" hR="127000" stAng="5400000" swAng="5400000"/>
                <a:lnTo>
                  <a:pt x="0" y="127000"/>
                </a:lnTo>
                <a:arcTo wR="127000" hR="127000" stAng="10800000" swAng="5400000"/>
                <a:close/>
              </a:path>
            </a:pathLst>
          </a:custGeom>
          <a:solidFill>
            <a:srgbClr val="12A4A0"/>
          </a:solidFill>
          <a:ln/>
        </p:spPr>
        <p:txBody>
          <a:bodyPr wrap="square" lIns="21540" tIns="50800" rIns="21540" bIns="25400" rtlCol="0" anchor="t">
            <a:normAutofit/>
          </a:bodyPr>
          <a:lstStyle/>
          <a:p>
            <a:pPr marL="0" indent="0" algn="ctr">
              <a:lnSpc>
                <a:spcPts val="1680"/>
              </a:lnSpc>
              <a:buNone/>
            </a:pPr>
            <a:r>
              <a:rPr lang="en-US" sz="1200" b="1" dirty="0">
                <a:solidFill>
                  <a:srgbClr val="0B1F3A"/>
                </a:solidFill>
                <a:latin typeface="Arial" pitchFamily="34" charset="0"/>
                <a:ea typeface="Arial" pitchFamily="34" charset="-122"/>
                <a:cs typeface="Arial" pitchFamily="34" charset="-120"/>
              </a:rPr>
              <a:t>Empathise</a:t>
            </a:r>
            <a:endParaRPr lang="en-US" sz="1200" dirty="0"/>
          </a:p>
        </p:txBody>
      </p:sp>
      <p:sp>
        <p:nvSpPr>
          <p:cNvPr id="27" name="Text 24"/>
          <p:cNvSpPr/>
          <p:nvPr/>
        </p:nvSpPr>
        <p:spPr>
          <a:xfrm>
            <a:off x="2941241" y="6136680"/>
            <a:ext cx="2052340" cy="314920"/>
          </a:xfrm>
          <a:custGeom>
            <a:avLst/>
            <a:gdLst/>
            <a:ahLst/>
            <a:cxnLst/>
            <a:rect l="l" t="t" r="r" b="b"/>
            <a:pathLst>
              <a:path w="2052340" h="314920">
                <a:moveTo>
                  <a:pt x="127000" y="0"/>
                </a:moveTo>
                <a:lnTo>
                  <a:pt x="1925340" y="0"/>
                </a:lnTo>
                <a:arcTo wR="127000" hR="127000" stAng="16200000" swAng="5400000"/>
                <a:lnTo>
                  <a:pt x="2052340" y="187920"/>
                </a:lnTo>
                <a:arcTo wR="127000" hR="127000" stAng="0" swAng="5400000"/>
                <a:lnTo>
                  <a:pt x="127000" y="314920"/>
                </a:lnTo>
                <a:arcTo wR="127000" hR="127000" stAng="5400000" swAng="5400000"/>
                <a:lnTo>
                  <a:pt x="0" y="127000"/>
                </a:lnTo>
                <a:arcTo wR="127000" hR="127000" stAng="10800000" swAng="5400000"/>
                <a:close/>
              </a:path>
            </a:pathLst>
          </a:custGeom>
          <a:solidFill>
            <a:srgbClr val="12A4A0"/>
          </a:solidFill>
          <a:ln/>
        </p:spPr>
        <p:txBody>
          <a:bodyPr wrap="square" lIns="21539" tIns="50800" rIns="21539" bIns="25400" rtlCol="0" anchor="t">
            <a:normAutofit/>
          </a:bodyPr>
          <a:lstStyle/>
          <a:p>
            <a:pPr marL="0" indent="0" algn="ctr">
              <a:lnSpc>
                <a:spcPts val="1680"/>
              </a:lnSpc>
              <a:buNone/>
            </a:pPr>
            <a:r>
              <a:rPr lang="en-US" sz="1200" b="1" dirty="0">
                <a:solidFill>
                  <a:srgbClr val="0B1F3A"/>
                </a:solidFill>
                <a:latin typeface="Arial" pitchFamily="34" charset="0"/>
                <a:ea typeface="Arial" pitchFamily="34" charset="-122"/>
                <a:cs typeface="Arial" pitchFamily="34" charset="-120"/>
              </a:rPr>
              <a:t>Define</a:t>
            </a:r>
            <a:endParaRPr lang="en-US" sz="1200" dirty="0"/>
          </a:p>
        </p:txBody>
      </p:sp>
      <p:sp>
        <p:nvSpPr>
          <p:cNvPr id="28" name="Text 25"/>
          <p:cNvSpPr/>
          <p:nvPr/>
        </p:nvSpPr>
        <p:spPr>
          <a:xfrm>
            <a:off x="5069780" y="6136680"/>
            <a:ext cx="2052340" cy="314920"/>
          </a:xfrm>
          <a:custGeom>
            <a:avLst/>
            <a:gdLst/>
            <a:ahLst/>
            <a:cxnLst/>
            <a:rect l="l" t="t" r="r" b="b"/>
            <a:pathLst>
              <a:path w="2052340" h="314920">
                <a:moveTo>
                  <a:pt x="127000" y="0"/>
                </a:moveTo>
                <a:lnTo>
                  <a:pt x="1925340" y="0"/>
                </a:lnTo>
                <a:arcTo wR="127000" hR="127000" stAng="16200000" swAng="5400000"/>
                <a:lnTo>
                  <a:pt x="2052340" y="187920"/>
                </a:lnTo>
                <a:arcTo wR="127000" hR="127000" stAng="0" swAng="5400000"/>
                <a:lnTo>
                  <a:pt x="127000" y="314920"/>
                </a:lnTo>
                <a:arcTo wR="127000" hR="127000" stAng="5400000" swAng="5400000"/>
                <a:lnTo>
                  <a:pt x="0" y="127000"/>
                </a:lnTo>
                <a:arcTo wR="127000" hR="127000" stAng="10800000" swAng="5400000"/>
                <a:close/>
              </a:path>
            </a:pathLst>
          </a:custGeom>
          <a:solidFill>
            <a:srgbClr val="12A4A0"/>
          </a:solidFill>
          <a:ln/>
        </p:spPr>
        <p:txBody>
          <a:bodyPr wrap="square" lIns="21539" tIns="50800" rIns="21539" bIns="25400" rtlCol="0" anchor="t">
            <a:normAutofit/>
          </a:bodyPr>
          <a:lstStyle/>
          <a:p>
            <a:pPr marL="0" indent="0" algn="ctr">
              <a:lnSpc>
                <a:spcPts val="1680"/>
              </a:lnSpc>
              <a:buNone/>
            </a:pPr>
            <a:r>
              <a:rPr lang="en-US" sz="1200" b="1" dirty="0">
                <a:solidFill>
                  <a:srgbClr val="0B1F3A"/>
                </a:solidFill>
                <a:latin typeface="Arial" pitchFamily="34" charset="0"/>
                <a:ea typeface="Arial" pitchFamily="34" charset="-122"/>
                <a:cs typeface="Arial" pitchFamily="34" charset="-120"/>
              </a:rPr>
              <a:t>Ideate</a:t>
            </a:r>
            <a:endParaRPr lang="en-US" sz="1200" dirty="0"/>
          </a:p>
        </p:txBody>
      </p:sp>
      <p:sp>
        <p:nvSpPr>
          <p:cNvPr id="29" name="Text 26"/>
          <p:cNvSpPr/>
          <p:nvPr/>
        </p:nvSpPr>
        <p:spPr>
          <a:xfrm>
            <a:off x="7198320" y="6136680"/>
            <a:ext cx="2052340" cy="314920"/>
          </a:xfrm>
          <a:custGeom>
            <a:avLst/>
            <a:gdLst/>
            <a:ahLst/>
            <a:cxnLst/>
            <a:rect l="l" t="t" r="r" b="b"/>
            <a:pathLst>
              <a:path w="2052340" h="314920">
                <a:moveTo>
                  <a:pt x="127000" y="0"/>
                </a:moveTo>
                <a:lnTo>
                  <a:pt x="1925340" y="0"/>
                </a:lnTo>
                <a:arcTo wR="127000" hR="127000" stAng="16200000" swAng="5400000"/>
                <a:lnTo>
                  <a:pt x="2052340" y="187920"/>
                </a:lnTo>
                <a:arcTo wR="127000" hR="127000" stAng="0" swAng="5400000"/>
                <a:lnTo>
                  <a:pt x="127000" y="314920"/>
                </a:lnTo>
                <a:arcTo wR="127000" hR="127000" stAng="5400000" swAng="5400000"/>
                <a:lnTo>
                  <a:pt x="0" y="127000"/>
                </a:lnTo>
                <a:arcTo wR="127000" hR="127000" stAng="10800000" swAng="5400000"/>
                <a:close/>
              </a:path>
            </a:pathLst>
          </a:custGeom>
          <a:solidFill>
            <a:srgbClr val="12A4A0"/>
          </a:solidFill>
          <a:ln/>
        </p:spPr>
        <p:txBody>
          <a:bodyPr wrap="square" lIns="21539" tIns="50800" rIns="21539" bIns="25400" rtlCol="0" anchor="t">
            <a:normAutofit/>
          </a:bodyPr>
          <a:lstStyle/>
          <a:p>
            <a:pPr marL="0" indent="0" algn="ctr">
              <a:lnSpc>
                <a:spcPts val="1680"/>
              </a:lnSpc>
              <a:buNone/>
            </a:pPr>
            <a:r>
              <a:rPr lang="en-US" sz="1200" b="1" dirty="0">
                <a:solidFill>
                  <a:srgbClr val="0B1F3A"/>
                </a:solidFill>
                <a:latin typeface="Arial" pitchFamily="34" charset="0"/>
                <a:ea typeface="Arial" pitchFamily="34" charset="-122"/>
                <a:cs typeface="Arial" pitchFamily="34" charset="-120"/>
              </a:rPr>
              <a:t>Prototype</a:t>
            </a:r>
            <a:endParaRPr lang="en-US" sz="1200" dirty="0"/>
          </a:p>
        </p:txBody>
      </p:sp>
      <p:sp>
        <p:nvSpPr>
          <p:cNvPr id="30" name="Text 27"/>
          <p:cNvSpPr/>
          <p:nvPr/>
        </p:nvSpPr>
        <p:spPr>
          <a:xfrm>
            <a:off x="9326860" y="6136680"/>
            <a:ext cx="2052340" cy="314920"/>
          </a:xfrm>
          <a:custGeom>
            <a:avLst/>
            <a:gdLst/>
            <a:ahLst/>
            <a:cxnLst/>
            <a:rect l="l" t="t" r="r" b="b"/>
            <a:pathLst>
              <a:path w="2052340" h="314920">
                <a:moveTo>
                  <a:pt x="127000" y="0"/>
                </a:moveTo>
                <a:lnTo>
                  <a:pt x="1925340" y="0"/>
                </a:lnTo>
                <a:arcTo wR="127000" hR="127000" stAng="16200000" swAng="5400000"/>
                <a:lnTo>
                  <a:pt x="2052340" y="187920"/>
                </a:lnTo>
                <a:arcTo wR="127000" hR="127000" stAng="0" swAng="5400000"/>
                <a:lnTo>
                  <a:pt x="127000" y="314920"/>
                </a:lnTo>
                <a:arcTo wR="127000" hR="127000" stAng="5400000" swAng="5400000"/>
                <a:lnTo>
                  <a:pt x="0" y="127000"/>
                </a:lnTo>
                <a:arcTo wR="127000" hR="127000" stAng="10800000" swAng="5400000"/>
                <a:close/>
              </a:path>
            </a:pathLst>
          </a:custGeom>
          <a:solidFill>
            <a:srgbClr val="12A4A0"/>
          </a:solidFill>
          <a:ln/>
        </p:spPr>
        <p:txBody>
          <a:bodyPr wrap="square" lIns="21539" tIns="50800" rIns="21539" bIns="25400" rtlCol="0" anchor="t">
            <a:normAutofit/>
          </a:bodyPr>
          <a:lstStyle/>
          <a:p>
            <a:pPr marL="0" indent="0" algn="ctr">
              <a:lnSpc>
                <a:spcPts val="1680"/>
              </a:lnSpc>
              <a:buNone/>
            </a:pPr>
            <a:r>
              <a:rPr lang="en-US" sz="1200" b="1" dirty="0">
                <a:solidFill>
                  <a:srgbClr val="0B1F3A"/>
                </a:solidFill>
                <a:latin typeface="Arial" pitchFamily="34" charset="0"/>
                <a:ea typeface="Arial" pitchFamily="34" charset="-122"/>
                <a:cs typeface="Arial" pitchFamily="34" charset="-120"/>
              </a:rPr>
              <a:t>Test</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2">
    <p:bg>
      <p:bgPr>
        <a:solidFill>
          <a:srgbClr val="FAF7F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74241"/>
          </a:xfrm>
          <a:prstGeom prst="rect">
            <a:avLst/>
          </a:prstGeom>
          <a:noFill/>
          <a:ln/>
        </p:spPr>
        <p:txBody>
          <a:bodyPr wrap="square" lIns="0" tIns="0" rIns="0" bIns="0" rtlCol="0" anchor="t">
            <a:normAutofit/>
          </a:bodyPr>
          <a:lstStyle/>
          <a:p>
            <a:pPr marL="0" indent="0" algn="l">
              <a:lnSpc>
                <a:spcPts val="1960"/>
              </a:lnSpc>
              <a:buNone/>
            </a:pPr>
            <a:r>
              <a:rPr lang="en-US" sz="1400" b="1" kern="0" spc="150" dirty="0">
                <a:solidFill>
                  <a:srgbClr val="4F7A0B"/>
                </a:solidFill>
                <a:latin typeface="Arial" pitchFamily="34" charset="0"/>
                <a:ea typeface="Arial" pitchFamily="34" charset="-122"/>
                <a:cs typeface="Arial" pitchFamily="34" charset="-120"/>
              </a:rPr>
              <a:t>TEST</a:t>
            </a:r>
            <a:endParaRPr lang="en-US" sz="1400" dirty="0"/>
          </a:p>
        </p:txBody>
      </p:sp>
      <p:sp>
        <p:nvSpPr>
          <p:cNvPr id="3" name="Text 1"/>
          <p:cNvSpPr>
            <a:spLocks noGrp="1"/>
          </p:cNvSpPr>
          <p:nvPr>
            <p:ph type="title"/>
          </p:nvPr>
        </p:nvSpPr>
        <p:spPr>
          <a:xfrm>
            <a:off x="812800" y="1137841"/>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0B1F3A"/>
                </a:solidFill>
                <a:latin typeface="Arial" pitchFamily="34" charset="0"/>
                <a:ea typeface="Arial" pitchFamily="34" charset="-122"/>
                <a:cs typeface="Arial" pitchFamily="34" charset="-120"/>
              </a:rPr>
              <a:t>Is your prototype actually testable?</a:t>
            </a:r>
            <a:endParaRPr lang="en-US" sz="3600" dirty="0"/>
          </a:p>
        </p:txBody>
      </p:sp>
      <p:sp>
        <p:nvSpPr>
          <p:cNvPr id="4" name="Shape 2"/>
          <p:cNvSpPr/>
          <p:nvPr/>
        </p:nvSpPr>
        <p:spPr>
          <a:xfrm>
            <a:off x="812800" y="1894681"/>
            <a:ext cx="6217940" cy="533400"/>
          </a:xfrm>
          <a:prstGeom prst="roundRect">
            <a:avLst>
              <a:gd name="adj" fmla="val 19048"/>
            </a:avLst>
          </a:prstGeom>
          <a:solidFill>
            <a:srgbClr val="FFFFFF"/>
          </a:solidFill>
          <a:ln/>
          <a:effectLst>
            <a:outerShdw blurRad="114300" dist="38100" dir="5400000" algn="bl" rotWithShape="0">
              <a:srgbClr val="0B1F3A">
                <a:alpha val="8000"/>
              </a:srgbClr>
            </a:outerShdw>
          </a:effectLst>
        </p:spPr>
        <p:txBody>
          <a:bodyPr/>
          <a:lstStyle/>
          <a:p>
            <a:endParaRPr lang="en-US"/>
          </a:p>
        </p:txBody>
      </p:sp>
      <p:pic>
        <p:nvPicPr>
          <p:cNvPr id="5" name="Image 0" descr="CheckCircle"/>
          <p:cNvPicPr>
            <a:picLocks noChangeAspect="1"/>
          </p:cNvPicPr>
          <p:nvPr/>
        </p:nvPicPr>
        <p:blipFill>
          <a:blip r:embed="rId3"/>
          <a:srcRect/>
          <a:stretch/>
        </p:blipFill>
        <p:spPr>
          <a:xfrm>
            <a:off x="990600" y="2008981"/>
            <a:ext cx="304800" cy="304800"/>
          </a:xfrm>
          <a:prstGeom prst="rect">
            <a:avLst/>
          </a:prstGeom>
        </p:spPr>
      </p:pic>
      <p:sp>
        <p:nvSpPr>
          <p:cNvPr id="6" name="Text 3"/>
          <p:cNvSpPr/>
          <p:nvPr/>
        </p:nvSpPr>
        <p:spPr>
          <a:xfrm>
            <a:off x="1422400" y="2034381"/>
            <a:ext cx="4864418" cy="279400"/>
          </a:xfrm>
          <a:prstGeom prst="rect">
            <a:avLst/>
          </a:prstGeom>
          <a:noFill/>
          <a:ln/>
        </p:spPr>
        <p:txBody>
          <a:bodyPr wrap="square" lIns="0" tIns="0" rIns="0" bIns="0" rtlCol="0" anchor="t">
            <a:normAutofit/>
          </a:bodyPr>
          <a:lstStyle/>
          <a:p>
            <a:pPr marL="0" indent="0" algn="l">
              <a:lnSpc>
                <a:spcPts val="2000"/>
              </a:lnSpc>
              <a:buNone/>
            </a:pPr>
            <a:r>
              <a:rPr lang="en-US" sz="1600" b="1" dirty="0">
                <a:solidFill>
                  <a:srgbClr val="0B1F3A"/>
                </a:solidFill>
                <a:latin typeface="Arial" pitchFamily="34" charset="0"/>
                <a:ea typeface="Arial" pitchFamily="34" charset="-122"/>
                <a:cs typeface="Arial" pitchFamily="34" charset="-120"/>
              </a:rPr>
              <a:t>Can we name the intended user and task?</a:t>
            </a:r>
            <a:endParaRPr lang="en-US" sz="1600" dirty="0"/>
          </a:p>
        </p:txBody>
      </p:sp>
      <p:sp>
        <p:nvSpPr>
          <p:cNvPr id="7" name="Shape 4"/>
          <p:cNvSpPr/>
          <p:nvPr/>
        </p:nvSpPr>
        <p:spPr>
          <a:xfrm>
            <a:off x="812800" y="2516981"/>
            <a:ext cx="6217940" cy="533400"/>
          </a:xfrm>
          <a:prstGeom prst="roundRect">
            <a:avLst>
              <a:gd name="adj" fmla="val 19048"/>
            </a:avLst>
          </a:prstGeom>
          <a:solidFill>
            <a:srgbClr val="FFFFFF"/>
          </a:solidFill>
          <a:ln/>
          <a:effectLst>
            <a:outerShdw blurRad="114300" dist="38100" dir="5400000" algn="bl" rotWithShape="0">
              <a:srgbClr val="0B1F3A">
                <a:alpha val="8000"/>
              </a:srgbClr>
            </a:outerShdw>
          </a:effectLst>
        </p:spPr>
        <p:txBody>
          <a:bodyPr/>
          <a:lstStyle/>
          <a:p>
            <a:endParaRPr lang="en-US"/>
          </a:p>
        </p:txBody>
      </p:sp>
      <p:pic>
        <p:nvPicPr>
          <p:cNvPr id="8" name="Image 1" descr="CheckCircle"/>
          <p:cNvPicPr>
            <a:picLocks noChangeAspect="1"/>
          </p:cNvPicPr>
          <p:nvPr/>
        </p:nvPicPr>
        <p:blipFill>
          <a:blip r:embed="rId3"/>
          <a:srcRect/>
          <a:stretch/>
        </p:blipFill>
        <p:spPr>
          <a:xfrm>
            <a:off x="990600" y="2631281"/>
            <a:ext cx="304800" cy="304800"/>
          </a:xfrm>
          <a:prstGeom prst="rect">
            <a:avLst/>
          </a:prstGeom>
        </p:spPr>
      </p:pic>
      <p:sp>
        <p:nvSpPr>
          <p:cNvPr id="9" name="Text 5"/>
          <p:cNvSpPr/>
          <p:nvPr/>
        </p:nvSpPr>
        <p:spPr>
          <a:xfrm>
            <a:off x="1422400" y="2656681"/>
            <a:ext cx="3197781" cy="279400"/>
          </a:xfrm>
          <a:prstGeom prst="rect">
            <a:avLst/>
          </a:prstGeom>
          <a:noFill/>
          <a:ln/>
        </p:spPr>
        <p:txBody>
          <a:bodyPr wrap="square" lIns="0" tIns="0" rIns="0" bIns="0" rtlCol="0" anchor="t">
            <a:normAutofit/>
          </a:bodyPr>
          <a:lstStyle/>
          <a:p>
            <a:pPr marL="0" indent="0" algn="l">
              <a:lnSpc>
                <a:spcPts val="2000"/>
              </a:lnSpc>
              <a:buNone/>
            </a:pPr>
            <a:r>
              <a:rPr lang="en-US" sz="1600" b="1" dirty="0">
                <a:solidFill>
                  <a:srgbClr val="0B1F3A"/>
                </a:solidFill>
                <a:latin typeface="Arial" pitchFamily="34" charset="0"/>
                <a:ea typeface="Arial" pitchFamily="34" charset="-122"/>
                <a:cs typeface="Arial" pitchFamily="34" charset="-120"/>
              </a:rPr>
              <a:t>Is the assumption specific?</a:t>
            </a:r>
            <a:endParaRPr lang="en-US" sz="1600" dirty="0"/>
          </a:p>
        </p:txBody>
      </p:sp>
      <p:sp>
        <p:nvSpPr>
          <p:cNvPr id="10" name="Shape 6"/>
          <p:cNvSpPr/>
          <p:nvPr/>
        </p:nvSpPr>
        <p:spPr>
          <a:xfrm>
            <a:off x="812800" y="3139281"/>
            <a:ext cx="6217940" cy="533400"/>
          </a:xfrm>
          <a:prstGeom prst="roundRect">
            <a:avLst>
              <a:gd name="adj" fmla="val 19048"/>
            </a:avLst>
          </a:prstGeom>
          <a:solidFill>
            <a:srgbClr val="FFFFFF"/>
          </a:solidFill>
          <a:ln/>
          <a:effectLst>
            <a:outerShdw blurRad="114300" dist="38100" dir="5400000" algn="bl" rotWithShape="0">
              <a:srgbClr val="0B1F3A">
                <a:alpha val="8000"/>
              </a:srgbClr>
            </a:outerShdw>
          </a:effectLst>
        </p:spPr>
        <p:txBody>
          <a:bodyPr/>
          <a:lstStyle/>
          <a:p>
            <a:endParaRPr lang="en-US"/>
          </a:p>
        </p:txBody>
      </p:sp>
      <p:pic>
        <p:nvPicPr>
          <p:cNvPr id="11" name="Image 2" descr="CheckCircle"/>
          <p:cNvPicPr>
            <a:picLocks noChangeAspect="1"/>
          </p:cNvPicPr>
          <p:nvPr/>
        </p:nvPicPr>
        <p:blipFill>
          <a:blip r:embed="rId3"/>
          <a:srcRect/>
          <a:stretch/>
        </p:blipFill>
        <p:spPr>
          <a:xfrm>
            <a:off x="990600" y="3253581"/>
            <a:ext cx="304800" cy="304800"/>
          </a:xfrm>
          <a:prstGeom prst="rect">
            <a:avLst/>
          </a:prstGeom>
        </p:spPr>
      </p:pic>
      <p:sp>
        <p:nvSpPr>
          <p:cNvPr id="12" name="Text 7"/>
          <p:cNvSpPr/>
          <p:nvPr/>
        </p:nvSpPr>
        <p:spPr>
          <a:xfrm>
            <a:off x="1422400" y="3278981"/>
            <a:ext cx="3793450" cy="279400"/>
          </a:xfrm>
          <a:prstGeom prst="rect">
            <a:avLst/>
          </a:prstGeom>
          <a:noFill/>
          <a:ln/>
        </p:spPr>
        <p:txBody>
          <a:bodyPr wrap="square" lIns="0" tIns="0" rIns="0" bIns="0" rtlCol="0" anchor="t">
            <a:normAutofit/>
          </a:bodyPr>
          <a:lstStyle/>
          <a:p>
            <a:pPr marL="0" indent="0" algn="l">
              <a:lnSpc>
                <a:spcPts val="2000"/>
              </a:lnSpc>
              <a:buNone/>
            </a:pPr>
            <a:r>
              <a:rPr lang="en-US" sz="1600" b="1" dirty="0">
                <a:solidFill>
                  <a:srgbClr val="0B1F3A"/>
                </a:solidFill>
                <a:latin typeface="Arial" pitchFamily="34" charset="0"/>
                <a:ea typeface="Arial" pitchFamily="34" charset="-122"/>
                <a:cs typeface="Arial" pitchFamily="34" charset="-120"/>
              </a:rPr>
              <a:t>Can the prototype investigate it?</a:t>
            </a:r>
            <a:endParaRPr lang="en-US" sz="1600" dirty="0"/>
          </a:p>
        </p:txBody>
      </p:sp>
      <p:sp>
        <p:nvSpPr>
          <p:cNvPr id="13" name="Shape 8"/>
          <p:cNvSpPr/>
          <p:nvPr/>
        </p:nvSpPr>
        <p:spPr>
          <a:xfrm>
            <a:off x="812800" y="3761581"/>
            <a:ext cx="6217940" cy="533400"/>
          </a:xfrm>
          <a:prstGeom prst="roundRect">
            <a:avLst>
              <a:gd name="adj" fmla="val 19048"/>
            </a:avLst>
          </a:prstGeom>
          <a:solidFill>
            <a:srgbClr val="FFFFFF"/>
          </a:solidFill>
          <a:ln/>
          <a:effectLst>
            <a:outerShdw blurRad="114300" dist="38100" dir="5400000" algn="bl" rotWithShape="0">
              <a:srgbClr val="0B1F3A">
                <a:alpha val="8000"/>
              </a:srgbClr>
            </a:outerShdw>
          </a:effectLst>
        </p:spPr>
        <p:txBody>
          <a:bodyPr/>
          <a:lstStyle/>
          <a:p>
            <a:endParaRPr lang="en-US"/>
          </a:p>
        </p:txBody>
      </p:sp>
      <p:pic>
        <p:nvPicPr>
          <p:cNvPr id="14" name="Image 3" descr="CheckCircle"/>
          <p:cNvPicPr>
            <a:picLocks noChangeAspect="1"/>
          </p:cNvPicPr>
          <p:nvPr/>
        </p:nvPicPr>
        <p:blipFill>
          <a:blip r:embed="rId3"/>
          <a:srcRect/>
          <a:stretch/>
        </p:blipFill>
        <p:spPr>
          <a:xfrm>
            <a:off x="990600" y="3875881"/>
            <a:ext cx="304800" cy="304800"/>
          </a:xfrm>
          <a:prstGeom prst="rect">
            <a:avLst/>
          </a:prstGeom>
        </p:spPr>
      </p:pic>
      <p:sp>
        <p:nvSpPr>
          <p:cNvPr id="15" name="Text 9"/>
          <p:cNvSpPr/>
          <p:nvPr/>
        </p:nvSpPr>
        <p:spPr>
          <a:xfrm>
            <a:off x="1422400" y="3901281"/>
            <a:ext cx="4296013" cy="279400"/>
          </a:xfrm>
          <a:prstGeom prst="rect">
            <a:avLst/>
          </a:prstGeom>
          <a:noFill/>
          <a:ln/>
        </p:spPr>
        <p:txBody>
          <a:bodyPr wrap="square" lIns="0" tIns="0" rIns="0" bIns="0" rtlCol="0" anchor="t">
            <a:normAutofit/>
          </a:bodyPr>
          <a:lstStyle/>
          <a:p>
            <a:pPr marL="0" indent="0" algn="l">
              <a:lnSpc>
                <a:spcPts val="2000"/>
              </a:lnSpc>
              <a:buNone/>
            </a:pPr>
            <a:r>
              <a:rPr lang="en-US" sz="1600" b="1" dirty="0">
                <a:solidFill>
                  <a:srgbClr val="0B1F3A"/>
                </a:solidFill>
                <a:latin typeface="Arial" pitchFamily="34" charset="0"/>
                <a:ea typeface="Arial" pitchFamily="34" charset="-122"/>
                <a:cs typeface="Arial" pitchFamily="34" charset="-120"/>
              </a:rPr>
              <a:t>Can we record observable evidence?</a:t>
            </a:r>
            <a:endParaRPr lang="en-US" sz="1600" dirty="0"/>
          </a:p>
        </p:txBody>
      </p:sp>
      <p:sp>
        <p:nvSpPr>
          <p:cNvPr id="16" name="Shape 10"/>
          <p:cNvSpPr/>
          <p:nvPr/>
        </p:nvSpPr>
        <p:spPr>
          <a:xfrm>
            <a:off x="812800" y="4383881"/>
            <a:ext cx="6217940" cy="533400"/>
          </a:xfrm>
          <a:prstGeom prst="roundRect">
            <a:avLst>
              <a:gd name="adj" fmla="val 19048"/>
            </a:avLst>
          </a:prstGeom>
          <a:solidFill>
            <a:srgbClr val="FFFFFF"/>
          </a:solidFill>
          <a:ln/>
          <a:effectLst>
            <a:outerShdw blurRad="114300" dist="38100" dir="5400000" algn="bl" rotWithShape="0">
              <a:srgbClr val="0B1F3A">
                <a:alpha val="8000"/>
              </a:srgbClr>
            </a:outerShdw>
          </a:effectLst>
        </p:spPr>
        <p:txBody>
          <a:bodyPr/>
          <a:lstStyle/>
          <a:p>
            <a:endParaRPr lang="en-US"/>
          </a:p>
        </p:txBody>
      </p:sp>
      <p:pic>
        <p:nvPicPr>
          <p:cNvPr id="17" name="Image 4" descr="CheckCircle"/>
          <p:cNvPicPr>
            <a:picLocks noChangeAspect="1"/>
          </p:cNvPicPr>
          <p:nvPr/>
        </p:nvPicPr>
        <p:blipFill>
          <a:blip r:embed="rId3"/>
          <a:srcRect/>
          <a:stretch/>
        </p:blipFill>
        <p:spPr>
          <a:xfrm>
            <a:off x="990600" y="4498181"/>
            <a:ext cx="304800" cy="304800"/>
          </a:xfrm>
          <a:prstGeom prst="rect">
            <a:avLst/>
          </a:prstGeom>
        </p:spPr>
      </p:pic>
      <p:sp>
        <p:nvSpPr>
          <p:cNvPr id="18" name="Text 11"/>
          <p:cNvSpPr/>
          <p:nvPr/>
        </p:nvSpPr>
        <p:spPr>
          <a:xfrm>
            <a:off x="1422400" y="4523581"/>
            <a:ext cx="4362688" cy="279400"/>
          </a:xfrm>
          <a:prstGeom prst="rect">
            <a:avLst/>
          </a:prstGeom>
          <a:noFill/>
          <a:ln/>
        </p:spPr>
        <p:txBody>
          <a:bodyPr wrap="square" lIns="0" tIns="0" rIns="0" bIns="0" rtlCol="0" anchor="t">
            <a:normAutofit/>
          </a:bodyPr>
          <a:lstStyle/>
          <a:p>
            <a:pPr marL="0" indent="0" algn="l">
              <a:lnSpc>
                <a:spcPts val="2000"/>
              </a:lnSpc>
              <a:buNone/>
            </a:pPr>
            <a:r>
              <a:rPr lang="en-US" sz="1600" b="1" dirty="0">
                <a:solidFill>
                  <a:srgbClr val="0B1F3A"/>
                </a:solidFill>
                <a:latin typeface="Arial" pitchFamily="34" charset="0"/>
                <a:ea typeface="Arial" pitchFamily="34" charset="-122"/>
                <a:cs typeface="Arial" pitchFamily="34" charset="-120"/>
              </a:rPr>
              <a:t>Do we know what remains unproven?</a:t>
            </a:r>
            <a:endParaRPr lang="en-US" sz="1600" dirty="0"/>
          </a:p>
        </p:txBody>
      </p:sp>
      <p:sp>
        <p:nvSpPr>
          <p:cNvPr id="19" name="Shape 12"/>
          <p:cNvSpPr/>
          <p:nvPr/>
        </p:nvSpPr>
        <p:spPr>
          <a:xfrm>
            <a:off x="7233940" y="1894681"/>
            <a:ext cx="4145260" cy="1379141"/>
          </a:xfrm>
          <a:prstGeom prst="roundRect">
            <a:avLst>
              <a:gd name="adj" fmla="val 7367"/>
            </a:avLst>
          </a:prstGeom>
          <a:solidFill>
            <a:srgbClr val="0B1F3A"/>
          </a:solidFill>
          <a:ln/>
        </p:spPr>
        <p:txBody>
          <a:bodyPr/>
          <a:lstStyle/>
          <a:p>
            <a:endParaRPr lang="en-US"/>
          </a:p>
        </p:txBody>
      </p:sp>
      <p:pic>
        <p:nvPicPr>
          <p:cNvPr id="20" name="Image 5" descr="ThumbsUp"/>
          <p:cNvPicPr>
            <a:picLocks noChangeAspect="1"/>
          </p:cNvPicPr>
          <p:nvPr/>
        </p:nvPicPr>
        <p:blipFill>
          <a:blip r:embed="rId4"/>
          <a:srcRect/>
          <a:stretch/>
        </p:blipFill>
        <p:spPr>
          <a:xfrm>
            <a:off x="7437140" y="2097881"/>
            <a:ext cx="355600" cy="355600"/>
          </a:xfrm>
          <a:prstGeom prst="rect">
            <a:avLst/>
          </a:prstGeom>
        </p:spPr>
      </p:pic>
      <p:sp>
        <p:nvSpPr>
          <p:cNvPr id="21" name="Text 13"/>
          <p:cNvSpPr/>
          <p:nvPr/>
        </p:nvSpPr>
        <p:spPr>
          <a:xfrm>
            <a:off x="7437140" y="2542381"/>
            <a:ext cx="3851026" cy="553641"/>
          </a:xfrm>
          <a:prstGeom prst="rect">
            <a:avLst/>
          </a:prstGeom>
          <a:noFill/>
          <a:ln/>
        </p:spPr>
        <p:txBody>
          <a:bodyPr wrap="square" lIns="0" tIns="0" rIns="0" bIns="0" rtlCol="0" anchor="t">
            <a:normAutofit/>
          </a:bodyPr>
          <a:lstStyle/>
          <a:p>
            <a:pPr marL="0" indent="0" algn="l">
              <a:lnSpc>
                <a:spcPts val="2080"/>
              </a:lnSpc>
              <a:buNone/>
            </a:pPr>
            <a:r>
              <a:rPr lang="en-US" sz="1600" b="1" dirty="0">
                <a:solidFill>
                  <a:srgbClr val="FAF7F2"/>
                </a:solidFill>
                <a:latin typeface="Arial" pitchFamily="34" charset="0"/>
                <a:ea typeface="Arial" pitchFamily="34" charset="-122"/>
                <a:cs typeface="Arial" pitchFamily="34" charset="-120"/>
              </a:rPr>
              <a:t>Show of hands: which check does your team still need to work on?</a:t>
            </a:r>
            <a:endParaRPr lang="en-US" sz="1600" dirty="0"/>
          </a:p>
        </p:txBody>
      </p:sp>
      <p:sp>
        <p:nvSpPr>
          <p:cNvPr id="22" name="Shape 14"/>
          <p:cNvSpPr/>
          <p:nvPr/>
        </p:nvSpPr>
        <p:spPr>
          <a:xfrm>
            <a:off x="7233940" y="3426222"/>
            <a:ext cx="4145260" cy="1379141"/>
          </a:xfrm>
          <a:prstGeom prst="roundRect">
            <a:avLst>
              <a:gd name="adj" fmla="val 7367"/>
            </a:avLst>
          </a:prstGeom>
          <a:solidFill>
            <a:srgbClr val="EDE6D8"/>
          </a:solidFill>
          <a:ln/>
        </p:spPr>
        <p:txBody>
          <a:bodyPr/>
          <a:lstStyle/>
          <a:p>
            <a:endParaRPr lang="en-US"/>
          </a:p>
        </p:txBody>
      </p:sp>
      <p:pic>
        <p:nvPicPr>
          <p:cNvPr id="23" name="Image 6" descr="Clock"/>
          <p:cNvPicPr>
            <a:picLocks noChangeAspect="1"/>
          </p:cNvPicPr>
          <p:nvPr/>
        </p:nvPicPr>
        <p:blipFill>
          <a:blip r:embed="rId5"/>
          <a:srcRect/>
          <a:stretch/>
        </p:blipFill>
        <p:spPr>
          <a:xfrm>
            <a:off x="7437140" y="3629422"/>
            <a:ext cx="355600" cy="355600"/>
          </a:xfrm>
          <a:prstGeom prst="rect">
            <a:avLst/>
          </a:prstGeom>
        </p:spPr>
      </p:pic>
      <p:sp>
        <p:nvSpPr>
          <p:cNvPr id="24" name="Text 15"/>
          <p:cNvSpPr/>
          <p:nvPr/>
        </p:nvSpPr>
        <p:spPr>
          <a:xfrm>
            <a:off x="7437140" y="4073922"/>
            <a:ext cx="3851026" cy="553641"/>
          </a:xfrm>
          <a:prstGeom prst="rect">
            <a:avLst/>
          </a:prstGeom>
          <a:noFill/>
          <a:ln/>
        </p:spPr>
        <p:txBody>
          <a:bodyPr wrap="square" lIns="0" tIns="0" rIns="0" bIns="0" rtlCol="0" anchor="t">
            <a:normAutofit/>
          </a:bodyPr>
          <a:lstStyle/>
          <a:p>
            <a:pPr marL="0" indent="0" algn="l">
              <a:lnSpc>
                <a:spcPts val="2080"/>
              </a:lnSpc>
              <a:buNone/>
            </a:pPr>
            <a:r>
              <a:rPr lang="en-US" sz="1600" b="1" dirty="0">
                <a:solidFill>
                  <a:srgbClr val="0B1F3A"/>
                </a:solidFill>
                <a:latin typeface="Arial" pitchFamily="34" charset="0"/>
                <a:ea typeface="Arial" pitchFamily="34" charset="-122"/>
                <a:cs typeface="Arial" pitchFamily="34" charset="-120"/>
              </a:rPr>
              <a:t>20-second share: assumption, prototype, evidence.</a:t>
            </a:r>
            <a:endParaRPr lang="en-US" sz="1600" dirty="0"/>
          </a:p>
        </p:txBody>
      </p:sp>
      <p:sp>
        <p:nvSpPr>
          <p:cNvPr id="25" name="Text 16"/>
          <p:cNvSpPr/>
          <p:nvPr/>
        </p:nvSpPr>
        <p:spPr>
          <a:xfrm>
            <a:off x="834340" y="6187480"/>
            <a:ext cx="2009160"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Empathise</a:t>
            </a:r>
            <a:endParaRPr lang="en-US" sz="1200" dirty="0"/>
          </a:p>
        </p:txBody>
      </p:sp>
      <p:sp>
        <p:nvSpPr>
          <p:cNvPr id="26" name="Text 17"/>
          <p:cNvSpPr/>
          <p:nvPr/>
        </p:nvSpPr>
        <p:spPr>
          <a:xfrm>
            <a:off x="2962780"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Define</a:t>
            </a:r>
            <a:endParaRPr lang="en-US" sz="1200" dirty="0"/>
          </a:p>
        </p:txBody>
      </p:sp>
      <p:sp>
        <p:nvSpPr>
          <p:cNvPr id="27" name="Text 18"/>
          <p:cNvSpPr/>
          <p:nvPr/>
        </p:nvSpPr>
        <p:spPr>
          <a:xfrm>
            <a:off x="5091319"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Ideate</a:t>
            </a:r>
            <a:endParaRPr lang="en-US" sz="1200" dirty="0"/>
          </a:p>
        </p:txBody>
      </p:sp>
      <p:sp>
        <p:nvSpPr>
          <p:cNvPr id="28" name="Text 19"/>
          <p:cNvSpPr/>
          <p:nvPr/>
        </p:nvSpPr>
        <p:spPr>
          <a:xfrm>
            <a:off x="7219859" y="6187480"/>
            <a:ext cx="200926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B7A"/>
                </a:solidFill>
                <a:latin typeface="Arial" pitchFamily="34" charset="0"/>
                <a:ea typeface="Arial" pitchFamily="34" charset="-122"/>
                <a:cs typeface="Arial" pitchFamily="34" charset="-120"/>
              </a:rPr>
              <a:t>Prototype</a:t>
            </a:r>
            <a:endParaRPr lang="en-US" sz="1200" dirty="0"/>
          </a:p>
        </p:txBody>
      </p:sp>
      <p:sp>
        <p:nvSpPr>
          <p:cNvPr id="29" name="Text 20"/>
          <p:cNvSpPr/>
          <p:nvPr/>
        </p:nvSpPr>
        <p:spPr>
          <a:xfrm>
            <a:off x="9326860" y="6136680"/>
            <a:ext cx="2052340" cy="314920"/>
          </a:xfrm>
          <a:custGeom>
            <a:avLst/>
            <a:gdLst/>
            <a:ahLst/>
            <a:cxnLst/>
            <a:rect l="l" t="t" r="r" b="b"/>
            <a:pathLst>
              <a:path w="2052340" h="314920">
                <a:moveTo>
                  <a:pt x="127000" y="0"/>
                </a:moveTo>
                <a:lnTo>
                  <a:pt x="1925340" y="0"/>
                </a:lnTo>
                <a:arcTo wR="127000" hR="127000" stAng="16200000" swAng="5400000"/>
                <a:lnTo>
                  <a:pt x="2052340" y="187920"/>
                </a:lnTo>
                <a:arcTo wR="127000" hR="127000" stAng="0" swAng="5400000"/>
                <a:lnTo>
                  <a:pt x="127000" y="314920"/>
                </a:lnTo>
                <a:arcTo wR="127000" hR="127000" stAng="5400000" swAng="5400000"/>
                <a:lnTo>
                  <a:pt x="0" y="127000"/>
                </a:lnTo>
                <a:arcTo wR="127000" hR="127000" stAng="10800000" swAng="5400000"/>
                <a:close/>
              </a:path>
            </a:pathLst>
          </a:custGeom>
          <a:solidFill>
            <a:srgbClr val="12A4A0"/>
          </a:solidFill>
          <a:ln/>
        </p:spPr>
        <p:txBody>
          <a:bodyPr wrap="square" lIns="21539" tIns="50800" rIns="21539" bIns="25400" rtlCol="0" anchor="t">
            <a:normAutofit/>
          </a:bodyPr>
          <a:lstStyle/>
          <a:p>
            <a:pPr marL="0" indent="0" algn="ctr">
              <a:lnSpc>
                <a:spcPts val="1680"/>
              </a:lnSpc>
              <a:buNone/>
            </a:pPr>
            <a:r>
              <a:rPr lang="en-US" sz="1200" b="1" dirty="0">
                <a:solidFill>
                  <a:srgbClr val="0B1F3A"/>
                </a:solidFill>
                <a:latin typeface="Arial" pitchFamily="34" charset="0"/>
                <a:ea typeface="Arial" pitchFamily="34" charset="-122"/>
                <a:cs typeface="Arial" pitchFamily="34" charset="-120"/>
              </a:rPr>
              <a:t>Test</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3">
    <p:bg>
      <p:bgPr>
        <a:solidFill>
          <a:srgbClr val="0B1F3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74241"/>
          </a:xfrm>
          <a:prstGeom prst="rect">
            <a:avLst/>
          </a:prstGeom>
          <a:noFill/>
          <a:ln/>
        </p:spPr>
        <p:txBody>
          <a:bodyPr wrap="square" lIns="0" tIns="0" rIns="0" bIns="0" rtlCol="0" anchor="t">
            <a:normAutofit/>
          </a:bodyPr>
          <a:lstStyle/>
          <a:p>
            <a:pPr marL="0" indent="0" algn="l">
              <a:lnSpc>
                <a:spcPts val="1960"/>
              </a:lnSpc>
              <a:buNone/>
            </a:pPr>
            <a:r>
              <a:rPr lang="en-US" sz="1400" b="1" kern="0" spc="150" dirty="0">
                <a:solidFill>
                  <a:srgbClr val="B6E04A"/>
                </a:solidFill>
                <a:latin typeface="Arial" pitchFamily="34" charset="0"/>
                <a:ea typeface="Arial" pitchFamily="34" charset="-122"/>
                <a:cs typeface="Arial" pitchFamily="34" charset="-120"/>
              </a:rPr>
              <a:t>ITERATE</a:t>
            </a:r>
            <a:endParaRPr lang="en-US" sz="1400" dirty="0"/>
          </a:p>
        </p:txBody>
      </p:sp>
      <p:sp>
        <p:nvSpPr>
          <p:cNvPr id="3" name="Text 1"/>
          <p:cNvSpPr>
            <a:spLocks noGrp="1"/>
          </p:cNvSpPr>
          <p:nvPr>
            <p:ph type="title"/>
          </p:nvPr>
        </p:nvSpPr>
        <p:spPr>
          <a:xfrm>
            <a:off x="812800" y="1137841"/>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FAF7F2"/>
                </a:solidFill>
                <a:latin typeface="Arial" pitchFamily="34" charset="0"/>
                <a:ea typeface="Arial" pitchFamily="34" charset="-122"/>
                <a:cs typeface="Arial" pitchFamily="34" charset="-120"/>
              </a:rPr>
              <a:t>From four days to six months</a:t>
            </a:r>
            <a:endParaRPr lang="en-US" sz="3600" dirty="0"/>
          </a:p>
        </p:txBody>
      </p:sp>
      <p:sp>
        <p:nvSpPr>
          <p:cNvPr id="4" name="Shape 2"/>
          <p:cNvSpPr/>
          <p:nvPr/>
        </p:nvSpPr>
        <p:spPr>
          <a:xfrm>
            <a:off x="812800" y="1818481"/>
            <a:ext cx="2546350" cy="1586111"/>
          </a:xfrm>
          <a:prstGeom prst="roundRect">
            <a:avLst>
              <a:gd name="adj" fmla="val 6406"/>
            </a:avLst>
          </a:prstGeom>
          <a:solidFill>
            <a:srgbClr val="12304F"/>
          </a:solidFill>
          <a:ln/>
        </p:spPr>
        <p:txBody>
          <a:bodyPr/>
          <a:lstStyle/>
          <a:p>
            <a:endParaRPr lang="en-US"/>
          </a:p>
        </p:txBody>
      </p:sp>
      <p:sp>
        <p:nvSpPr>
          <p:cNvPr id="5" name="Shape 3"/>
          <p:cNvSpPr/>
          <p:nvPr/>
        </p:nvSpPr>
        <p:spPr>
          <a:xfrm>
            <a:off x="812800" y="1818481"/>
            <a:ext cx="2546350" cy="1586111"/>
          </a:xfrm>
          <a:custGeom>
            <a:avLst/>
            <a:gdLst/>
            <a:ahLst/>
            <a:cxnLst/>
            <a:rect l="l" t="t" r="r" b="b"/>
            <a:pathLst>
              <a:path w="2546350" h="1586111">
                <a:moveTo>
                  <a:pt x="0" y="101600"/>
                </a:moveTo>
                <a:lnTo>
                  <a:pt x="0" y="101600"/>
                </a:lnTo>
                <a:arcTo wR="101600" hR="101600" stAng="10800000" swAng="5400000"/>
                <a:lnTo>
                  <a:pt x="2444750" y="0"/>
                </a:lnTo>
                <a:arcTo wR="101600" hR="101600" stAng="16200000" swAng="5400000"/>
                <a:lnTo>
                  <a:pt x="2546350" y="101600"/>
                </a:lnTo>
                <a:arcTo wR="101600" hR="50800" stAng="0" swAng="-5400000"/>
                <a:lnTo>
                  <a:pt x="101600" y="50800"/>
                </a:lnTo>
                <a:arcTo wR="101600" hR="50800" stAng="16200000" swAng="-5400000"/>
                <a:close/>
              </a:path>
            </a:pathLst>
          </a:custGeom>
          <a:solidFill>
            <a:srgbClr val="12A4A0"/>
          </a:solidFill>
          <a:ln/>
        </p:spPr>
        <p:txBody>
          <a:bodyPr/>
          <a:lstStyle/>
          <a:p>
            <a:endParaRPr lang="en-US"/>
          </a:p>
        </p:txBody>
      </p:sp>
      <p:sp>
        <p:nvSpPr>
          <p:cNvPr id="6" name="Text 4"/>
          <p:cNvSpPr/>
          <p:nvPr/>
        </p:nvSpPr>
        <p:spPr>
          <a:xfrm>
            <a:off x="965200" y="2021681"/>
            <a:ext cx="2308796" cy="274241"/>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B6E04A"/>
                </a:solidFill>
                <a:latin typeface="Arial" pitchFamily="34" charset="0"/>
                <a:ea typeface="Arial" pitchFamily="34" charset="-122"/>
                <a:cs typeface="Arial" pitchFamily="34" charset="-120"/>
              </a:rPr>
              <a:t>Day 1</a:t>
            </a:r>
            <a:endParaRPr lang="en-US" sz="1400" dirty="0"/>
          </a:p>
        </p:txBody>
      </p:sp>
      <p:sp>
        <p:nvSpPr>
          <p:cNvPr id="7" name="Text 5"/>
          <p:cNvSpPr/>
          <p:nvPr/>
        </p:nvSpPr>
        <p:spPr>
          <a:xfrm>
            <a:off x="965200" y="2321322"/>
            <a:ext cx="2308796"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BFD8D5"/>
                </a:solidFill>
                <a:latin typeface="Arial" pitchFamily="34" charset="0"/>
                <a:ea typeface="Arial" pitchFamily="34" charset="-122"/>
                <a:cs typeface="Arial" pitchFamily="34" charset="-120"/>
              </a:rPr>
              <a:t>Mon 12 Oct</a:t>
            </a:r>
            <a:endParaRPr lang="en-US" sz="1200" dirty="0"/>
          </a:p>
        </p:txBody>
      </p:sp>
      <p:sp>
        <p:nvSpPr>
          <p:cNvPr id="8" name="Text 6"/>
          <p:cNvSpPr/>
          <p:nvPr/>
        </p:nvSpPr>
        <p:spPr>
          <a:xfrm>
            <a:off x="965200" y="2585442"/>
            <a:ext cx="2308796" cy="469900"/>
          </a:xfrm>
          <a:prstGeom prst="rect">
            <a:avLst/>
          </a:prstGeom>
          <a:noFill/>
          <a:ln/>
        </p:spPr>
        <p:txBody>
          <a:bodyPr wrap="square" lIns="0" tIns="0" rIns="0" bIns="0" rtlCol="0" anchor="t">
            <a:normAutofit/>
          </a:bodyPr>
          <a:lstStyle/>
          <a:p>
            <a:pPr marL="0" indent="0" algn="l">
              <a:lnSpc>
                <a:spcPts val="1750"/>
              </a:lnSpc>
              <a:buNone/>
            </a:pPr>
            <a:r>
              <a:rPr lang="en-US" sz="1400" b="1" dirty="0">
                <a:solidFill>
                  <a:srgbClr val="FAF7F2"/>
                </a:solidFill>
                <a:latin typeface="Arial" pitchFamily="34" charset="0"/>
                <a:ea typeface="Arial" pitchFamily="34" charset="-122"/>
                <a:cs typeface="Arial" pitchFamily="34" charset="-120"/>
              </a:rPr>
              <a:t>Define problem, assumptions and scope</a:t>
            </a:r>
            <a:endParaRPr lang="en-US" sz="1400" dirty="0"/>
          </a:p>
        </p:txBody>
      </p:sp>
      <p:sp>
        <p:nvSpPr>
          <p:cNvPr id="9" name="Shape 7"/>
          <p:cNvSpPr/>
          <p:nvPr/>
        </p:nvSpPr>
        <p:spPr>
          <a:xfrm>
            <a:off x="3486150" y="1818481"/>
            <a:ext cx="2546350" cy="1586111"/>
          </a:xfrm>
          <a:prstGeom prst="roundRect">
            <a:avLst>
              <a:gd name="adj" fmla="val 6406"/>
            </a:avLst>
          </a:prstGeom>
          <a:solidFill>
            <a:srgbClr val="12304F"/>
          </a:solidFill>
          <a:ln/>
        </p:spPr>
        <p:txBody>
          <a:bodyPr/>
          <a:lstStyle/>
          <a:p>
            <a:endParaRPr lang="en-US"/>
          </a:p>
        </p:txBody>
      </p:sp>
      <p:sp>
        <p:nvSpPr>
          <p:cNvPr id="10" name="Shape 8"/>
          <p:cNvSpPr/>
          <p:nvPr/>
        </p:nvSpPr>
        <p:spPr>
          <a:xfrm>
            <a:off x="3486150" y="1818481"/>
            <a:ext cx="2546350" cy="1586111"/>
          </a:xfrm>
          <a:custGeom>
            <a:avLst/>
            <a:gdLst/>
            <a:ahLst/>
            <a:cxnLst/>
            <a:rect l="l" t="t" r="r" b="b"/>
            <a:pathLst>
              <a:path w="2546350" h="1586111">
                <a:moveTo>
                  <a:pt x="0" y="101600"/>
                </a:moveTo>
                <a:lnTo>
                  <a:pt x="0" y="101600"/>
                </a:lnTo>
                <a:arcTo wR="101600" hR="101600" stAng="10800000" swAng="5400000"/>
                <a:lnTo>
                  <a:pt x="2444750" y="0"/>
                </a:lnTo>
                <a:arcTo wR="101600" hR="101600" stAng="16200000" swAng="5400000"/>
                <a:lnTo>
                  <a:pt x="2546350" y="101600"/>
                </a:lnTo>
                <a:arcTo wR="101600" hR="50800" stAng="0" swAng="-5400000"/>
                <a:lnTo>
                  <a:pt x="101600" y="50800"/>
                </a:lnTo>
                <a:arcTo wR="101600" hR="50800" stAng="16200000" swAng="-5400000"/>
                <a:close/>
              </a:path>
            </a:pathLst>
          </a:custGeom>
          <a:solidFill>
            <a:srgbClr val="7C5CFC"/>
          </a:solidFill>
          <a:ln/>
        </p:spPr>
        <p:txBody>
          <a:bodyPr/>
          <a:lstStyle/>
          <a:p>
            <a:endParaRPr lang="en-US"/>
          </a:p>
        </p:txBody>
      </p:sp>
      <p:sp>
        <p:nvSpPr>
          <p:cNvPr id="11" name="Text 9"/>
          <p:cNvSpPr/>
          <p:nvPr/>
        </p:nvSpPr>
        <p:spPr>
          <a:xfrm>
            <a:off x="3638550" y="2021681"/>
            <a:ext cx="2308796" cy="274241"/>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B6E04A"/>
                </a:solidFill>
                <a:latin typeface="Arial" pitchFamily="34" charset="0"/>
                <a:ea typeface="Arial" pitchFamily="34" charset="-122"/>
                <a:cs typeface="Arial" pitchFamily="34" charset="-120"/>
              </a:rPr>
              <a:t>Day 2</a:t>
            </a:r>
            <a:endParaRPr lang="en-US" sz="1400" dirty="0"/>
          </a:p>
        </p:txBody>
      </p:sp>
      <p:sp>
        <p:nvSpPr>
          <p:cNvPr id="12" name="Text 10"/>
          <p:cNvSpPr/>
          <p:nvPr/>
        </p:nvSpPr>
        <p:spPr>
          <a:xfrm>
            <a:off x="3638550" y="2321322"/>
            <a:ext cx="2308796"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BFD8D5"/>
                </a:solidFill>
                <a:latin typeface="Arial" pitchFamily="34" charset="0"/>
                <a:ea typeface="Arial" pitchFamily="34" charset="-122"/>
                <a:cs typeface="Arial" pitchFamily="34" charset="-120"/>
              </a:rPr>
              <a:t>Tue 13 Oct</a:t>
            </a:r>
            <a:endParaRPr lang="en-US" sz="1200" dirty="0"/>
          </a:p>
        </p:txBody>
      </p:sp>
      <p:sp>
        <p:nvSpPr>
          <p:cNvPr id="13" name="Text 11"/>
          <p:cNvSpPr/>
          <p:nvPr/>
        </p:nvSpPr>
        <p:spPr>
          <a:xfrm>
            <a:off x="3638550" y="2585442"/>
            <a:ext cx="2393950" cy="247650"/>
          </a:xfrm>
          <a:prstGeom prst="rect">
            <a:avLst/>
          </a:prstGeom>
          <a:noFill/>
          <a:ln/>
        </p:spPr>
        <p:txBody>
          <a:bodyPr wrap="square" lIns="0" tIns="0" rIns="0" bIns="0" rtlCol="0" anchor="t">
            <a:normAutofit/>
          </a:bodyPr>
          <a:lstStyle/>
          <a:p>
            <a:pPr marL="0" indent="0" algn="l">
              <a:lnSpc>
                <a:spcPts val="1750"/>
              </a:lnSpc>
              <a:buNone/>
            </a:pPr>
            <a:r>
              <a:rPr lang="en-US" sz="1400" b="1" dirty="0">
                <a:solidFill>
                  <a:srgbClr val="FAF7F2"/>
                </a:solidFill>
                <a:latin typeface="Arial" pitchFamily="34" charset="0"/>
                <a:ea typeface="Arial" pitchFamily="34" charset="-122"/>
                <a:cs typeface="Arial" pitchFamily="34" charset="-120"/>
              </a:rPr>
              <a:t>Build a testable prototype</a:t>
            </a:r>
            <a:endParaRPr lang="en-US" sz="1400" dirty="0"/>
          </a:p>
        </p:txBody>
      </p:sp>
      <p:sp>
        <p:nvSpPr>
          <p:cNvPr id="14" name="Shape 12"/>
          <p:cNvSpPr/>
          <p:nvPr/>
        </p:nvSpPr>
        <p:spPr>
          <a:xfrm>
            <a:off x="6159500" y="1818481"/>
            <a:ext cx="2546350" cy="1586111"/>
          </a:xfrm>
          <a:prstGeom prst="roundRect">
            <a:avLst>
              <a:gd name="adj" fmla="val 6406"/>
            </a:avLst>
          </a:prstGeom>
          <a:solidFill>
            <a:srgbClr val="12304F"/>
          </a:solidFill>
          <a:ln/>
        </p:spPr>
        <p:txBody>
          <a:bodyPr/>
          <a:lstStyle/>
          <a:p>
            <a:endParaRPr lang="en-US"/>
          </a:p>
        </p:txBody>
      </p:sp>
      <p:sp>
        <p:nvSpPr>
          <p:cNvPr id="15" name="Shape 13"/>
          <p:cNvSpPr/>
          <p:nvPr/>
        </p:nvSpPr>
        <p:spPr>
          <a:xfrm>
            <a:off x="6159500" y="1818481"/>
            <a:ext cx="2546350" cy="1586111"/>
          </a:xfrm>
          <a:custGeom>
            <a:avLst/>
            <a:gdLst/>
            <a:ahLst/>
            <a:cxnLst/>
            <a:rect l="l" t="t" r="r" b="b"/>
            <a:pathLst>
              <a:path w="2546350" h="1586111">
                <a:moveTo>
                  <a:pt x="0" y="101600"/>
                </a:moveTo>
                <a:lnTo>
                  <a:pt x="0" y="101600"/>
                </a:lnTo>
                <a:arcTo wR="101600" hR="101600" stAng="10800000" swAng="5400000"/>
                <a:lnTo>
                  <a:pt x="2444750" y="0"/>
                </a:lnTo>
                <a:arcTo wR="101600" hR="101600" stAng="16200000" swAng="5400000"/>
                <a:lnTo>
                  <a:pt x="2546350" y="101600"/>
                </a:lnTo>
                <a:arcTo wR="101600" hR="50800" stAng="0" swAng="-5400000"/>
                <a:lnTo>
                  <a:pt x="101600" y="50800"/>
                </a:lnTo>
                <a:arcTo wR="101600" hR="50800" stAng="16200000" swAng="-5400000"/>
                <a:close/>
              </a:path>
            </a:pathLst>
          </a:custGeom>
          <a:solidFill>
            <a:srgbClr val="F5A623"/>
          </a:solidFill>
          <a:ln/>
        </p:spPr>
        <p:txBody>
          <a:bodyPr/>
          <a:lstStyle/>
          <a:p>
            <a:endParaRPr lang="en-US"/>
          </a:p>
        </p:txBody>
      </p:sp>
      <p:sp>
        <p:nvSpPr>
          <p:cNvPr id="16" name="Text 14"/>
          <p:cNvSpPr/>
          <p:nvPr/>
        </p:nvSpPr>
        <p:spPr>
          <a:xfrm>
            <a:off x="6311900" y="2021681"/>
            <a:ext cx="2308796" cy="274241"/>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B6E04A"/>
                </a:solidFill>
                <a:latin typeface="Arial" pitchFamily="34" charset="0"/>
                <a:ea typeface="Arial" pitchFamily="34" charset="-122"/>
                <a:cs typeface="Arial" pitchFamily="34" charset="-120"/>
              </a:rPr>
              <a:t>Day 3</a:t>
            </a:r>
            <a:endParaRPr lang="en-US" sz="1400" dirty="0"/>
          </a:p>
        </p:txBody>
      </p:sp>
      <p:sp>
        <p:nvSpPr>
          <p:cNvPr id="17" name="Text 15"/>
          <p:cNvSpPr/>
          <p:nvPr/>
        </p:nvSpPr>
        <p:spPr>
          <a:xfrm>
            <a:off x="6311900" y="2321322"/>
            <a:ext cx="2308796"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BFD8D5"/>
                </a:solidFill>
                <a:latin typeface="Arial" pitchFamily="34" charset="0"/>
                <a:ea typeface="Arial" pitchFamily="34" charset="-122"/>
                <a:cs typeface="Arial" pitchFamily="34" charset="-120"/>
              </a:rPr>
              <a:t>Wed 14 Oct</a:t>
            </a:r>
            <a:endParaRPr lang="en-US" sz="1200" dirty="0"/>
          </a:p>
        </p:txBody>
      </p:sp>
      <p:sp>
        <p:nvSpPr>
          <p:cNvPr id="18" name="Text 16"/>
          <p:cNvSpPr/>
          <p:nvPr/>
        </p:nvSpPr>
        <p:spPr>
          <a:xfrm>
            <a:off x="6311900" y="2585442"/>
            <a:ext cx="2308796" cy="469900"/>
          </a:xfrm>
          <a:prstGeom prst="rect">
            <a:avLst/>
          </a:prstGeom>
          <a:noFill/>
          <a:ln/>
        </p:spPr>
        <p:txBody>
          <a:bodyPr wrap="square" lIns="0" tIns="0" rIns="0" bIns="0" rtlCol="0" anchor="t">
            <a:normAutofit/>
          </a:bodyPr>
          <a:lstStyle/>
          <a:p>
            <a:pPr marL="0" indent="0" algn="l">
              <a:lnSpc>
                <a:spcPts val="1750"/>
              </a:lnSpc>
              <a:buNone/>
            </a:pPr>
            <a:r>
              <a:rPr lang="en-US" sz="1400" b="1" dirty="0">
                <a:solidFill>
                  <a:srgbClr val="FAF7F2"/>
                </a:solidFill>
                <a:latin typeface="Arial" pitchFamily="34" charset="0"/>
                <a:ea typeface="Arial" pitchFamily="34" charset="-122"/>
                <a:cs typeface="Arial" pitchFamily="34" charset="-120"/>
              </a:rPr>
              <a:t>Test with users, learn and refine</a:t>
            </a:r>
            <a:endParaRPr lang="en-US" sz="1400" dirty="0"/>
          </a:p>
        </p:txBody>
      </p:sp>
      <p:sp>
        <p:nvSpPr>
          <p:cNvPr id="19" name="Shape 17"/>
          <p:cNvSpPr/>
          <p:nvPr/>
        </p:nvSpPr>
        <p:spPr>
          <a:xfrm>
            <a:off x="8832850" y="1818481"/>
            <a:ext cx="2546350" cy="1586111"/>
          </a:xfrm>
          <a:prstGeom prst="roundRect">
            <a:avLst>
              <a:gd name="adj" fmla="val 6406"/>
            </a:avLst>
          </a:prstGeom>
          <a:solidFill>
            <a:srgbClr val="12304F"/>
          </a:solidFill>
          <a:ln/>
        </p:spPr>
        <p:txBody>
          <a:bodyPr/>
          <a:lstStyle/>
          <a:p>
            <a:endParaRPr lang="en-US"/>
          </a:p>
        </p:txBody>
      </p:sp>
      <p:sp>
        <p:nvSpPr>
          <p:cNvPr id="20" name="Shape 18"/>
          <p:cNvSpPr/>
          <p:nvPr/>
        </p:nvSpPr>
        <p:spPr>
          <a:xfrm>
            <a:off x="8832850" y="1818481"/>
            <a:ext cx="2546350" cy="1586111"/>
          </a:xfrm>
          <a:custGeom>
            <a:avLst/>
            <a:gdLst/>
            <a:ahLst/>
            <a:cxnLst/>
            <a:rect l="l" t="t" r="r" b="b"/>
            <a:pathLst>
              <a:path w="2546350" h="1586111">
                <a:moveTo>
                  <a:pt x="0" y="101600"/>
                </a:moveTo>
                <a:lnTo>
                  <a:pt x="0" y="101600"/>
                </a:lnTo>
                <a:arcTo wR="101600" hR="101600" stAng="10800000" swAng="5400000"/>
                <a:lnTo>
                  <a:pt x="2444750" y="0"/>
                </a:lnTo>
                <a:arcTo wR="101600" hR="101600" stAng="16200000" swAng="5400000"/>
                <a:lnTo>
                  <a:pt x="2546350" y="101600"/>
                </a:lnTo>
                <a:arcTo wR="101600" hR="50800" stAng="0" swAng="-5400000"/>
                <a:lnTo>
                  <a:pt x="101600" y="50800"/>
                </a:lnTo>
                <a:arcTo wR="101600" hR="50800" stAng="16200000" swAng="-5400000"/>
                <a:close/>
              </a:path>
            </a:pathLst>
          </a:custGeom>
          <a:solidFill>
            <a:srgbClr val="FF6B6B"/>
          </a:solidFill>
          <a:ln/>
        </p:spPr>
        <p:txBody>
          <a:bodyPr/>
          <a:lstStyle/>
          <a:p>
            <a:endParaRPr lang="en-US"/>
          </a:p>
        </p:txBody>
      </p:sp>
      <p:sp>
        <p:nvSpPr>
          <p:cNvPr id="21" name="Text 19"/>
          <p:cNvSpPr/>
          <p:nvPr/>
        </p:nvSpPr>
        <p:spPr>
          <a:xfrm>
            <a:off x="8985250" y="2021681"/>
            <a:ext cx="2308796" cy="274241"/>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B6E04A"/>
                </a:solidFill>
                <a:latin typeface="Arial" pitchFamily="34" charset="0"/>
                <a:ea typeface="Arial" pitchFamily="34" charset="-122"/>
                <a:cs typeface="Arial" pitchFamily="34" charset="-120"/>
              </a:rPr>
              <a:t>Day 4</a:t>
            </a:r>
            <a:endParaRPr lang="en-US" sz="1400" dirty="0"/>
          </a:p>
        </p:txBody>
      </p:sp>
      <p:sp>
        <p:nvSpPr>
          <p:cNvPr id="22" name="Text 20"/>
          <p:cNvSpPr/>
          <p:nvPr/>
        </p:nvSpPr>
        <p:spPr>
          <a:xfrm>
            <a:off x="8985250" y="2321322"/>
            <a:ext cx="2308796"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BFD8D5"/>
                </a:solidFill>
                <a:latin typeface="Arial" pitchFamily="34" charset="0"/>
                <a:ea typeface="Arial" pitchFamily="34" charset="-122"/>
                <a:cs typeface="Arial" pitchFamily="34" charset="-120"/>
              </a:rPr>
              <a:t>Thu 15 Oct</a:t>
            </a:r>
            <a:endParaRPr lang="en-US" sz="1200" dirty="0"/>
          </a:p>
        </p:txBody>
      </p:sp>
      <p:sp>
        <p:nvSpPr>
          <p:cNvPr id="23" name="Text 21"/>
          <p:cNvSpPr/>
          <p:nvPr/>
        </p:nvSpPr>
        <p:spPr>
          <a:xfrm>
            <a:off x="8985250" y="2585442"/>
            <a:ext cx="2308796" cy="692150"/>
          </a:xfrm>
          <a:prstGeom prst="rect">
            <a:avLst/>
          </a:prstGeom>
          <a:noFill/>
          <a:ln/>
        </p:spPr>
        <p:txBody>
          <a:bodyPr wrap="square" lIns="0" tIns="0" rIns="0" bIns="0" rtlCol="0" anchor="t">
            <a:normAutofit/>
          </a:bodyPr>
          <a:lstStyle/>
          <a:p>
            <a:pPr marL="0" indent="0" algn="l">
              <a:lnSpc>
                <a:spcPts val="1750"/>
              </a:lnSpc>
              <a:buNone/>
            </a:pPr>
            <a:r>
              <a:rPr lang="en-US" sz="1400" b="1" dirty="0">
                <a:solidFill>
                  <a:srgbClr val="FAF7F2"/>
                </a:solidFill>
                <a:latin typeface="Arial" pitchFamily="34" charset="0"/>
                <a:ea typeface="Arial" pitchFamily="34" charset="-122"/>
                <a:cs typeface="Arial" pitchFamily="34" charset="-120"/>
              </a:rPr>
              <a:t>Demonstrate evidence, learning and next questions</a:t>
            </a:r>
            <a:endParaRPr lang="en-US" sz="1400" dirty="0"/>
          </a:p>
        </p:txBody>
      </p:sp>
      <p:sp>
        <p:nvSpPr>
          <p:cNvPr id="24" name="Shape 22"/>
          <p:cNvSpPr/>
          <p:nvPr/>
        </p:nvSpPr>
        <p:spPr>
          <a:xfrm>
            <a:off x="812800" y="3582392"/>
            <a:ext cx="10566400" cy="764381"/>
          </a:xfrm>
          <a:prstGeom prst="roundRect">
            <a:avLst>
              <a:gd name="adj" fmla="val 13292"/>
            </a:avLst>
          </a:prstGeom>
          <a:solidFill>
            <a:srgbClr val="12A4A0"/>
          </a:solidFill>
          <a:ln/>
        </p:spPr>
        <p:txBody>
          <a:bodyPr/>
          <a:lstStyle/>
          <a:p>
            <a:endParaRPr lang="en-US"/>
          </a:p>
        </p:txBody>
      </p:sp>
      <p:pic>
        <p:nvPicPr>
          <p:cNvPr id="25" name="Image 0" descr="Clock"/>
          <p:cNvPicPr>
            <a:picLocks noChangeAspect="1"/>
          </p:cNvPicPr>
          <p:nvPr/>
        </p:nvPicPr>
        <p:blipFill>
          <a:blip r:embed="rId3"/>
          <a:srcRect/>
          <a:stretch/>
        </p:blipFill>
        <p:spPr>
          <a:xfrm>
            <a:off x="1041400" y="3786783"/>
            <a:ext cx="355600" cy="355600"/>
          </a:xfrm>
          <a:prstGeom prst="rect">
            <a:avLst/>
          </a:prstGeom>
        </p:spPr>
      </p:pic>
      <p:sp>
        <p:nvSpPr>
          <p:cNvPr id="26" name="Text 23"/>
          <p:cNvSpPr/>
          <p:nvPr/>
        </p:nvSpPr>
        <p:spPr>
          <a:xfrm>
            <a:off x="1549400" y="3835003"/>
            <a:ext cx="7089902"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0B1F3A"/>
                </a:solidFill>
                <a:latin typeface="Arial" pitchFamily="34" charset="0"/>
                <a:ea typeface="Arial" pitchFamily="34" charset="-122"/>
                <a:cs typeface="Arial" pitchFamily="34" charset="-120"/>
              </a:rPr>
              <a:t>Six months: develop and validate through staged milestones</a:t>
            </a:r>
            <a:endParaRPr lang="en-US" sz="1700" dirty="0"/>
          </a:p>
        </p:txBody>
      </p:sp>
      <p:pic>
        <p:nvPicPr>
          <p:cNvPr id="27" name="Image 1" descr="diamond"/>
          <p:cNvPicPr>
            <a:picLocks noChangeAspect="1"/>
          </p:cNvPicPr>
          <p:nvPr/>
        </p:nvPicPr>
        <p:blipFill>
          <a:blip r:embed="rId4"/>
          <a:srcRect/>
          <a:stretch/>
        </p:blipFill>
        <p:spPr>
          <a:xfrm>
            <a:off x="8585200" y="3824883"/>
            <a:ext cx="279400" cy="279400"/>
          </a:xfrm>
          <a:prstGeom prst="rect">
            <a:avLst/>
          </a:prstGeom>
        </p:spPr>
      </p:pic>
      <p:pic>
        <p:nvPicPr>
          <p:cNvPr id="28" name="Image 2" descr="diamond"/>
          <p:cNvPicPr>
            <a:picLocks noChangeAspect="1"/>
          </p:cNvPicPr>
          <p:nvPr/>
        </p:nvPicPr>
        <p:blipFill>
          <a:blip r:embed="rId4"/>
          <a:srcRect/>
          <a:stretch/>
        </p:blipFill>
        <p:spPr>
          <a:xfrm>
            <a:off x="9017000" y="3824883"/>
            <a:ext cx="279400" cy="279400"/>
          </a:xfrm>
          <a:prstGeom prst="rect">
            <a:avLst/>
          </a:prstGeom>
        </p:spPr>
      </p:pic>
      <p:pic>
        <p:nvPicPr>
          <p:cNvPr id="29" name="Image 3" descr="diamond"/>
          <p:cNvPicPr>
            <a:picLocks noChangeAspect="1"/>
          </p:cNvPicPr>
          <p:nvPr/>
        </p:nvPicPr>
        <p:blipFill>
          <a:blip r:embed="rId4"/>
          <a:srcRect/>
          <a:stretch/>
        </p:blipFill>
        <p:spPr>
          <a:xfrm>
            <a:off x="9448800" y="3824883"/>
            <a:ext cx="279400" cy="279400"/>
          </a:xfrm>
          <a:prstGeom prst="rect">
            <a:avLst/>
          </a:prstGeom>
        </p:spPr>
      </p:pic>
      <p:sp>
        <p:nvSpPr>
          <p:cNvPr id="30" name="Text 24"/>
          <p:cNvSpPr/>
          <p:nvPr/>
        </p:nvSpPr>
        <p:spPr>
          <a:xfrm>
            <a:off x="9880600" y="3760192"/>
            <a:ext cx="1320800" cy="434181"/>
          </a:xfrm>
          <a:prstGeom prst="rect">
            <a:avLst/>
          </a:prstGeom>
          <a:noFill/>
          <a:ln/>
        </p:spPr>
        <p:txBody>
          <a:bodyPr wrap="square" lIns="0" tIns="0" rIns="0" bIns="0" rtlCol="0" anchor="t">
            <a:normAutofit/>
          </a:bodyPr>
          <a:lstStyle/>
          <a:p>
            <a:pPr marL="0" indent="0" algn="l">
              <a:lnSpc>
                <a:spcPts val="1610"/>
              </a:lnSpc>
              <a:buNone/>
            </a:pPr>
            <a:r>
              <a:rPr lang="en-US" sz="1400" b="1" dirty="0">
                <a:solidFill>
                  <a:srgbClr val="0B1F3A"/>
                </a:solidFill>
                <a:latin typeface="Arial" pitchFamily="34" charset="0"/>
                <a:ea typeface="Arial" pitchFamily="34" charset="-122"/>
                <a:cs typeface="Arial" pitchFamily="34" charset="-120"/>
              </a:rPr>
              <a:t>Evidence gates</a:t>
            </a:r>
            <a:endParaRPr lang="en-US" sz="1400" dirty="0"/>
          </a:p>
        </p:txBody>
      </p:sp>
      <p:sp>
        <p:nvSpPr>
          <p:cNvPr id="31" name="Text 25"/>
          <p:cNvSpPr/>
          <p:nvPr/>
        </p:nvSpPr>
        <p:spPr>
          <a:xfrm>
            <a:off x="812800" y="4524573"/>
            <a:ext cx="10883392" cy="3606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B6E04A"/>
                </a:solidFill>
                <a:latin typeface="Arial" pitchFamily="34" charset="0"/>
                <a:ea typeface="Arial" pitchFamily="34" charset="-122"/>
                <a:cs typeface="Arial" pitchFamily="34" charset="-120"/>
              </a:rPr>
              <a:t>Build to learn. Test to understand. Use evidence to decide.</a:t>
            </a:r>
            <a:endParaRPr lang="en-US" sz="2200" dirty="0"/>
          </a:p>
        </p:txBody>
      </p:sp>
      <p:sp>
        <p:nvSpPr>
          <p:cNvPr id="32" name="Shape 26"/>
          <p:cNvSpPr/>
          <p:nvPr/>
        </p:nvSpPr>
        <p:spPr>
          <a:xfrm>
            <a:off x="812800" y="5037634"/>
            <a:ext cx="10566400" cy="533400"/>
          </a:xfrm>
          <a:prstGeom prst="roundRect">
            <a:avLst>
              <a:gd name="adj" fmla="val 19048"/>
            </a:avLst>
          </a:prstGeom>
          <a:solidFill>
            <a:srgbClr val="FAF7F2"/>
          </a:solidFill>
          <a:ln/>
        </p:spPr>
        <p:txBody>
          <a:bodyPr/>
          <a:lstStyle/>
          <a:p>
            <a:endParaRPr lang="en-US"/>
          </a:p>
        </p:txBody>
      </p:sp>
      <p:pic>
        <p:nvPicPr>
          <p:cNvPr id="33" name="Image 4" descr="PaperPlane"/>
          <p:cNvPicPr>
            <a:picLocks noChangeAspect="1"/>
          </p:cNvPicPr>
          <p:nvPr/>
        </p:nvPicPr>
        <p:blipFill>
          <a:blip r:embed="rId5"/>
          <a:srcRect/>
          <a:stretch/>
        </p:blipFill>
        <p:spPr>
          <a:xfrm>
            <a:off x="1016000" y="5164634"/>
            <a:ext cx="279400" cy="279400"/>
          </a:xfrm>
          <a:prstGeom prst="rect">
            <a:avLst/>
          </a:prstGeom>
        </p:spPr>
      </p:pic>
      <p:sp>
        <p:nvSpPr>
          <p:cNvPr id="34" name="Text 27"/>
          <p:cNvSpPr/>
          <p:nvPr/>
        </p:nvSpPr>
        <p:spPr>
          <a:xfrm>
            <a:off x="1422400" y="5185271"/>
            <a:ext cx="5076706" cy="263525"/>
          </a:xfrm>
          <a:prstGeom prst="rect">
            <a:avLst/>
          </a:prstGeom>
          <a:noFill/>
          <a:ln/>
        </p:spPr>
        <p:txBody>
          <a:bodyPr wrap="square" lIns="0" tIns="0" rIns="0" bIns="0" rtlCol="0" anchor="t">
            <a:normAutofit/>
          </a:bodyPr>
          <a:lstStyle/>
          <a:p>
            <a:pPr marL="0" indent="0" algn="l">
              <a:lnSpc>
                <a:spcPts val="1875"/>
              </a:lnSpc>
              <a:buNone/>
            </a:pPr>
            <a:r>
              <a:rPr lang="en-US" sz="1500" b="1" dirty="0">
                <a:solidFill>
                  <a:srgbClr val="0B1F3A"/>
                </a:solidFill>
                <a:latin typeface="Arial" pitchFamily="34" charset="0"/>
                <a:ea typeface="Arial" pitchFamily="34" charset="-122"/>
                <a:cs typeface="Arial" pitchFamily="34" charset="-120"/>
              </a:rPr>
              <a:t>Next, 3:00 PM: Team Lab 2, Define the Solution</a:t>
            </a:r>
            <a:endParaRPr lang="en-US" sz="1500" dirty="0"/>
          </a:p>
        </p:txBody>
      </p:sp>
      <p:sp>
        <p:nvSpPr>
          <p:cNvPr id="35" name="Text 28"/>
          <p:cNvSpPr/>
          <p:nvPr/>
        </p:nvSpPr>
        <p:spPr>
          <a:xfrm>
            <a:off x="812800" y="6136680"/>
            <a:ext cx="2052241" cy="314920"/>
          </a:xfrm>
          <a:custGeom>
            <a:avLst/>
            <a:gdLst/>
            <a:ahLst/>
            <a:cxnLst/>
            <a:rect l="l" t="t" r="r" b="b"/>
            <a:pathLst>
              <a:path w="2052241" h="314920">
                <a:moveTo>
                  <a:pt x="127000" y="0"/>
                </a:moveTo>
                <a:lnTo>
                  <a:pt x="1925241" y="0"/>
                </a:lnTo>
                <a:arcTo wR="127000" hR="127000" stAng="16200000" swAng="5400000"/>
                <a:lnTo>
                  <a:pt x="2052241" y="187920"/>
                </a:lnTo>
                <a:arcTo wR="127000" hR="127000" stAng="0" swAng="5400000"/>
                <a:lnTo>
                  <a:pt x="127000" y="314920"/>
                </a:lnTo>
                <a:arcTo wR="127000" hR="127000" stAng="5400000" swAng="5400000"/>
                <a:lnTo>
                  <a:pt x="0" y="127000"/>
                </a:lnTo>
                <a:arcTo wR="127000" hR="127000" stAng="10800000" swAng="5400000"/>
                <a:close/>
              </a:path>
            </a:pathLst>
          </a:custGeom>
          <a:solidFill>
            <a:srgbClr val="12A4A0"/>
          </a:solidFill>
          <a:ln/>
        </p:spPr>
        <p:txBody>
          <a:bodyPr wrap="square" lIns="21540" tIns="50800" rIns="21540" bIns="25400" rtlCol="0" anchor="t">
            <a:normAutofit/>
          </a:bodyPr>
          <a:lstStyle/>
          <a:p>
            <a:pPr marL="0" indent="0" algn="ctr">
              <a:lnSpc>
                <a:spcPts val="1680"/>
              </a:lnSpc>
              <a:buNone/>
            </a:pPr>
            <a:r>
              <a:rPr lang="en-US" sz="1200" b="1" dirty="0">
                <a:solidFill>
                  <a:srgbClr val="0B1F3A"/>
                </a:solidFill>
                <a:latin typeface="Arial" pitchFamily="34" charset="0"/>
                <a:ea typeface="Arial" pitchFamily="34" charset="-122"/>
                <a:cs typeface="Arial" pitchFamily="34" charset="-120"/>
              </a:rPr>
              <a:t>Empathise</a:t>
            </a:r>
            <a:endParaRPr lang="en-US" sz="1200" dirty="0"/>
          </a:p>
        </p:txBody>
      </p:sp>
      <p:sp>
        <p:nvSpPr>
          <p:cNvPr id="36" name="Text 29"/>
          <p:cNvSpPr/>
          <p:nvPr/>
        </p:nvSpPr>
        <p:spPr>
          <a:xfrm>
            <a:off x="2941241" y="6136680"/>
            <a:ext cx="2052340" cy="314920"/>
          </a:xfrm>
          <a:custGeom>
            <a:avLst/>
            <a:gdLst/>
            <a:ahLst/>
            <a:cxnLst/>
            <a:rect l="l" t="t" r="r" b="b"/>
            <a:pathLst>
              <a:path w="2052340" h="314920">
                <a:moveTo>
                  <a:pt x="127000" y="0"/>
                </a:moveTo>
                <a:lnTo>
                  <a:pt x="1925340" y="0"/>
                </a:lnTo>
                <a:arcTo wR="127000" hR="127000" stAng="16200000" swAng="5400000"/>
                <a:lnTo>
                  <a:pt x="2052340" y="187920"/>
                </a:lnTo>
                <a:arcTo wR="127000" hR="127000" stAng="0" swAng="5400000"/>
                <a:lnTo>
                  <a:pt x="127000" y="314920"/>
                </a:lnTo>
                <a:arcTo wR="127000" hR="127000" stAng="5400000" swAng="5400000"/>
                <a:lnTo>
                  <a:pt x="0" y="127000"/>
                </a:lnTo>
                <a:arcTo wR="127000" hR="127000" stAng="10800000" swAng="5400000"/>
                <a:close/>
              </a:path>
            </a:pathLst>
          </a:custGeom>
          <a:solidFill>
            <a:srgbClr val="12A4A0"/>
          </a:solidFill>
          <a:ln/>
        </p:spPr>
        <p:txBody>
          <a:bodyPr wrap="square" lIns="21539" tIns="50800" rIns="21539" bIns="25400" rtlCol="0" anchor="t">
            <a:normAutofit/>
          </a:bodyPr>
          <a:lstStyle/>
          <a:p>
            <a:pPr marL="0" indent="0" algn="ctr">
              <a:lnSpc>
                <a:spcPts val="1680"/>
              </a:lnSpc>
              <a:buNone/>
            </a:pPr>
            <a:r>
              <a:rPr lang="en-US" sz="1200" b="1" dirty="0">
                <a:solidFill>
                  <a:srgbClr val="0B1F3A"/>
                </a:solidFill>
                <a:latin typeface="Arial" pitchFamily="34" charset="0"/>
                <a:ea typeface="Arial" pitchFamily="34" charset="-122"/>
                <a:cs typeface="Arial" pitchFamily="34" charset="-120"/>
              </a:rPr>
              <a:t>Define</a:t>
            </a:r>
            <a:endParaRPr lang="en-US" sz="1200" dirty="0"/>
          </a:p>
        </p:txBody>
      </p:sp>
      <p:sp>
        <p:nvSpPr>
          <p:cNvPr id="37" name="Text 30"/>
          <p:cNvSpPr/>
          <p:nvPr/>
        </p:nvSpPr>
        <p:spPr>
          <a:xfrm>
            <a:off x="5069780" y="6136680"/>
            <a:ext cx="2052340" cy="314920"/>
          </a:xfrm>
          <a:custGeom>
            <a:avLst/>
            <a:gdLst/>
            <a:ahLst/>
            <a:cxnLst/>
            <a:rect l="l" t="t" r="r" b="b"/>
            <a:pathLst>
              <a:path w="2052340" h="314920">
                <a:moveTo>
                  <a:pt x="127000" y="0"/>
                </a:moveTo>
                <a:lnTo>
                  <a:pt x="1925340" y="0"/>
                </a:lnTo>
                <a:arcTo wR="127000" hR="127000" stAng="16200000" swAng="5400000"/>
                <a:lnTo>
                  <a:pt x="2052340" y="187920"/>
                </a:lnTo>
                <a:arcTo wR="127000" hR="127000" stAng="0" swAng="5400000"/>
                <a:lnTo>
                  <a:pt x="127000" y="314920"/>
                </a:lnTo>
                <a:arcTo wR="127000" hR="127000" stAng="5400000" swAng="5400000"/>
                <a:lnTo>
                  <a:pt x="0" y="127000"/>
                </a:lnTo>
                <a:arcTo wR="127000" hR="127000" stAng="10800000" swAng="5400000"/>
                <a:close/>
              </a:path>
            </a:pathLst>
          </a:custGeom>
          <a:solidFill>
            <a:srgbClr val="12A4A0"/>
          </a:solidFill>
          <a:ln/>
        </p:spPr>
        <p:txBody>
          <a:bodyPr wrap="square" lIns="21539" tIns="50800" rIns="21539" bIns="25400" rtlCol="0" anchor="t">
            <a:normAutofit/>
          </a:bodyPr>
          <a:lstStyle/>
          <a:p>
            <a:pPr marL="0" indent="0" algn="ctr">
              <a:lnSpc>
                <a:spcPts val="1680"/>
              </a:lnSpc>
              <a:buNone/>
            </a:pPr>
            <a:r>
              <a:rPr lang="en-US" sz="1200" b="1" dirty="0">
                <a:solidFill>
                  <a:srgbClr val="0B1F3A"/>
                </a:solidFill>
                <a:latin typeface="Arial" pitchFamily="34" charset="0"/>
                <a:ea typeface="Arial" pitchFamily="34" charset="-122"/>
                <a:cs typeface="Arial" pitchFamily="34" charset="-120"/>
              </a:rPr>
              <a:t>Ideate</a:t>
            </a:r>
            <a:endParaRPr lang="en-US" sz="1200" dirty="0"/>
          </a:p>
        </p:txBody>
      </p:sp>
      <p:sp>
        <p:nvSpPr>
          <p:cNvPr id="38" name="Text 31"/>
          <p:cNvSpPr/>
          <p:nvPr/>
        </p:nvSpPr>
        <p:spPr>
          <a:xfrm>
            <a:off x="7198320" y="6136680"/>
            <a:ext cx="2052340" cy="314920"/>
          </a:xfrm>
          <a:custGeom>
            <a:avLst/>
            <a:gdLst/>
            <a:ahLst/>
            <a:cxnLst/>
            <a:rect l="l" t="t" r="r" b="b"/>
            <a:pathLst>
              <a:path w="2052340" h="314920">
                <a:moveTo>
                  <a:pt x="127000" y="0"/>
                </a:moveTo>
                <a:lnTo>
                  <a:pt x="1925340" y="0"/>
                </a:lnTo>
                <a:arcTo wR="127000" hR="127000" stAng="16200000" swAng="5400000"/>
                <a:lnTo>
                  <a:pt x="2052340" y="187920"/>
                </a:lnTo>
                <a:arcTo wR="127000" hR="127000" stAng="0" swAng="5400000"/>
                <a:lnTo>
                  <a:pt x="127000" y="314920"/>
                </a:lnTo>
                <a:arcTo wR="127000" hR="127000" stAng="5400000" swAng="5400000"/>
                <a:lnTo>
                  <a:pt x="0" y="127000"/>
                </a:lnTo>
                <a:arcTo wR="127000" hR="127000" stAng="10800000" swAng="5400000"/>
                <a:close/>
              </a:path>
            </a:pathLst>
          </a:custGeom>
          <a:solidFill>
            <a:srgbClr val="12A4A0"/>
          </a:solidFill>
          <a:ln/>
        </p:spPr>
        <p:txBody>
          <a:bodyPr wrap="square" lIns="21539" tIns="50800" rIns="21539" bIns="25400" rtlCol="0" anchor="t">
            <a:normAutofit/>
          </a:bodyPr>
          <a:lstStyle/>
          <a:p>
            <a:pPr marL="0" indent="0" algn="ctr">
              <a:lnSpc>
                <a:spcPts val="1680"/>
              </a:lnSpc>
              <a:buNone/>
            </a:pPr>
            <a:r>
              <a:rPr lang="en-US" sz="1200" b="1" dirty="0">
                <a:solidFill>
                  <a:srgbClr val="0B1F3A"/>
                </a:solidFill>
                <a:latin typeface="Arial" pitchFamily="34" charset="0"/>
                <a:ea typeface="Arial" pitchFamily="34" charset="-122"/>
                <a:cs typeface="Arial" pitchFamily="34" charset="-120"/>
              </a:rPr>
              <a:t>Prototype</a:t>
            </a:r>
            <a:endParaRPr lang="en-US" sz="1200" dirty="0"/>
          </a:p>
        </p:txBody>
      </p:sp>
      <p:sp>
        <p:nvSpPr>
          <p:cNvPr id="39" name="Text 32"/>
          <p:cNvSpPr/>
          <p:nvPr/>
        </p:nvSpPr>
        <p:spPr>
          <a:xfrm>
            <a:off x="9326860" y="6136680"/>
            <a:ext cx="2052340" cy="314920"/>
          </a:xfrm>
          <a:custGeom>
            <a:avLst/>
            <a:gdLst/>
            <a:ahLst/>
            <a:cxnLst/>
            <a:rect l="l" t="t" r="r" b="b"/>
            <a:pathLst>
              <a:path w="2052340" h="314920">
                <a:moveTo>
                  <a:pt x="127000" y="0"/>
                </a:moveTo>
                <a:lnTo>
                  <a:pt x="1925340" y="0"/>
                </a:lnTo>
                <a:arcTo wR="127000" hR="127000" stAng="16200000" swAng="5400000"/>
                <a:lnTo>
                  <a:pt x="2052340" y="187920"/>
                </a:lnTo>
                <a:arcTo wR="127000" hR="127000" stAng="0" swAng="5400000"/>
                <a:lnTo>
                  <a:pt x="127000" y="314920"/>
                </a:lnTo>
                <a:arcTo wR="127000" hR="127000" stAng="5400000" swAng="5400000"/>
                <a:lnTo>
                  <a:pt x="0" y="127000"/>
                </a:lnTo>
                <a:arcTo wR="127000" hR="127000" stAng="10800000" swAng="5400000"/>
                <a:close/>
              </a:path>
            </a:pathLst>
          </a:custGeom>
          <a:solidFill>
            <a:srgbClr val="12A4A0"/>
          </a:solidFill>
          <a:ln/>
        </p:spPr>
        <p:txBody>
          <a:bodyPr wrap="square" lIns="21539" tIns="50800" rIns="21539" bIns="25400" rtlCol="0" anchor="t">
            <a:normAutofit/>
          </a:bodyPr>
          <a:lstStyle/>
          <a:p>
            <a:pPr marL="0" indent="0" algn="ctr">
              <a:lnSpc>
                <a:spcPts val="1680"/>
              </a:lnSpc>
              <a:buNone/>
            </a:pPr>
            <a:r>
              <a:rPr lang="en-US" sz="1200" b="1" dirty="0">
                <a:solidFill>
                  <a:srgbClr val="0B1F3A"/>
                </a:solidFill>
                <a:latin typeface="Arial" pitchFamily="34" charset="0"/>
                <a:ea typeface="Arial" pitchFamily="34" charset="-122"/>
                <a:cs typeface="Arial" pitchFamily="34" charset="-120"/>
              </a:rPr>
              <a:t>Test</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4">
    <p:bg>
      <p:bgPr>
        <a:solidFill>
          <a:srgbClr val="0B1F3A"/>
        </a:solidFill>
        <a:effectLst/>
      </p:bgPr>
    </p:bg>
    <p:spTree>
      <p:nvGrpSpPr>
        <p:cNvPr id="1" name=""/>
        <p:cNvGrpSpPr/>
        <p:nvPr/>
      </p:nvGrpSpPr>
      <p:grpSpPr>
        <a:xfrm>
          <a:off x="0" y="0"/>
          <a:ext cx="0" cy="0"/>
          <a:chOff x="0" y="0"/>
          <a:chExt cx="0" cy="0"/>
        </a:xfrm>
      </p:grpSpPr>
      <p:pic>
        <p:nvPicPr>
          <p:cNvPr id="2" name="Image 0" descr="Two speech bubbles, one marked Q and one marked A, with a seedling and sun"/>
          <p:cNvPicPr>
            <a:picLocks noChangeAspect="1"/>
          </p:cNvPicPr>
          <p:nvPr/>
        </p:nvPicPr>
        <p:blipFill>
          <a:blip r:embed="rId3"/>
          <a:srcRect/>
          <a:stretch/>
        </p:blipFill>
        <p:spPr>
          <a:xfrm>
            <a:off x="7315200" y="1143000"/>
            <a:ext cx="4064000" cy="4699000"/>
          </a:xfrm>
          <a:prstGeom prst="rect">
            <a:avLst/>
          </a:prstGeom>
        </p:spPr>
      </p:pic>
      <p:sp>
        <p:nvSpPr>
          <p:cNvPr id="3" name="Text 0"/>
          <p:cNvSpPr/>
          <p:nvPr/>
        </p:nvSpPr>
        <p:spPr>
          <a:xfrm>
            <a:off x="7660005" y="1651000"/>
            <a:ext cx="2485390" cy="1003300"/>
          </a:xfrm>
          <a:prstGeom prst="rect">
            <a:avLst/>
          </a:prstGeom>
          <a:noFill/>
          <a:ln/>
        </p:spPr>
        <p:txBody>
          <a:bodyPr wrap="square" lIns="0" tIns="0" rIns="0" bIns="0" rtlCol="0" anchor="t">
            <a:normAutofit/>
          </a:bodyPr>
          <a:lstStyle/>
          <a:p>
            <a:pPr marL="0" indent="0" algn="ctr">
              <a:lnSpc>
                <a:spcPts val="7700"/>
              </a:lnSpc>
              <a:buNone/>
            </a:pPr>
            <a:r>
              <a:rPr lang="en-US" sz="7000" b="1" dirty="0">
                <a:solidFill>
                  <a:srgbClr val="0B1F3A"/>
                </a:solidFill>
                <a:latin typeface="Arial" pitchFamily="34" charset="0"/>
                <a:ea typeface="Arial" pitchFamily="34" charset="-122"/>
                <a:cs typeface="Arial" pitchFamily="34" charset="-120"/>
              </a:rPr>
              <a:t>Q</a:t>
            </a:r>
            <a:endParaRPr lang="en-US" sz="7000" dirty="0"/>
          </a:p>
        </p:txBody>
      </p:sp>
      <p:sp>
        <p:nvSpPr>
          <p:cNvPr id="4" name="Text 1"/>
          <p:cNvSpPr/>
          <p:nvPr/>
        </p:nvSpPr>
        <p:spPr>
          <a:xfrm>
            <a:off x="8549005" y="3810000"/>
            <a:ext cx="2485390" cy="1003300"/>
          </a:xfrm>
          <a:prstGeom prst="rect">
            <a:avLst/>
          </a:prstGeom>
          <a:noFill/>
          <a:ln/>
        </p:spPr>
        <p:txBody>
          <a:bodyPr wrap="square" lIns="0" tIns="0" rIns="0" bIns="0" rtlCol="0" anchor="t">
            <a:normAutofit/>
          </a:bodyPr>
          <a:lstStyle/>
          <a:p>
            <a:pPr marL="0" indent="0" algn="ctr">
              <a:lnSpc>
                <a:spcPts val="7700"/>
              </a:lnSpc>
              <a:buNone/>
            </a:pPr>
            <a:r>
              <a:rPr lang="en-US" sz="7000" b="1" dirty="0">
                <a:solidFill>
                  <a:srgbClr val="0B1F3A"/>
                </a:solidFill>
                <a:latin typeface="Arial" pitchFamily="34" charset="0"/>
                <a:ea typeface="Arial" pitchFamily="34" charset="-122"/>
                <a:cs typeface="Arial" pitchFamily="34" charset="-120"/>
              </a:rPr>
              <a:t>A</a:t>
            </a:r>
            <a:endParaRPr lang="en-US" sz="7000" dirty="0"/>
          </a:p>
        </p:txBody>
      </p:sp>
      <p:sp>
        <p:nvSpPr>
          <p:cNvPr id="5" name="Text 2"/>
          <p:cNvSpPr/>
          <p:nvPr/>
        </p:nvSpPr>
        <p:spPr>
          <a:xfrm>
            <a:off x="812800" y="1800920"/>
            <a:ext cx="10883392" cy="274241"/>
          </a:xfrm>
          <a:prstGeom prst="rect">
            <a:avLst/>
          </a:prstGeom>
          <a:noFill/>
          <a:ln/>
        </p:spPr>
        <p:txBody>
          <a:bodyPr wrap="square" lIns="0" tIns="0" rIns="0" bIns="0" rtlCol="0" anchor="t">
            <a:normAutofit/>
          </a:bodyPr>
          <a:lstStyle/>
          <a:p>
            <a:pPr marL="0" indent="0" algn="l">
              <a:lnSpc>
                <a:spcPts val="1960"/>
              </a:lnSpc>
              <a:buNone/>
            </a:pPr>
            <a:r>
              <a:rPr lang="en-US" sz="1400" b="1" kern="0" spc="200" dirty="0">
                <a:solidFill>
                  <a:srgbClr val="B6E04A"/>
                </a:solidFill>
                <a:latin typeface="Arial" pitchFamily="34" charset="0"/>
                <a:ea typeface="Arial" pitchFamily="34" charset="-122"/>
                <a:cs typeface="Arial" pitchFamily="34" charset="-120"/>
              </a:rPr>
              <a:t>WOMEN-IN-WACREN CLIMATE INNOVATION LAB 2026</a:t>
            </a:r>
            <a:endParaRPr lang="en-US" sz="1400" dirty="0"/>
          </a:p>
        </p:txBody>
      </p:sp>
      <p:sp>
        <p:nvSpPr>
          <p:cNvPr id="6" name="Text 3"/>
          <p:cNvSpPr>
            <a:spLocks noGrp="1"/>
          </p:cNvSpPr>
          <p:nvPr>
            <p:ph type="title"/>
          </p:nvPr>
        </p:nvSpPr>
        <p:spPr>
          <a:xfrm>
            <a:off x="812800" y="2227560"/>
            <a:ext cx="6278880" cy="878780"/>
          </a:xfrm>
          <a:prstGeom prst="rect">
            <a:avLst/>
          </a:prstGeom>
          <a:noFill/>
          <a:ln/>
        </p:spPr>
        <p:txBody>
          <a:bodyPr wrap="square" lIns="0" tIns="0" rIns="0" bIns="0" rtlCol="0" anchor="t">
            <a:normAutofit/>
          </a:bodyPr>
          <a:lstStyle/>
          <a:p>
            <a:pPr marL="0" indent="0" algn="l">
              <a:lnSpc>
                <a:spcPts val="6720"/>
              </a:lnSpc>
              <a:buNone/>
            </a:pPr>
            <a:r>
              <a:rPr lang="en-US" sz="6400" b="1" i="0" dirty="0">
                <a:solidFill>
                  <a:srgbClr val="FAF7F2"/>
                </a:solidFill>
                <a:latin typeface="Arial" pitchFamily="34" charset="0"/>
                <a:ea typeface="Arial" pitchFamily="34" charset="-122"/>
                <a:cs typeface="Arial" pitchFamily="34" charset="-120"/>
              </a:rPr>
              <a:t>Thank you</a:t>
            </a:r>
            <a:endParaRPr lang="en-US" sz="6400" dirty="0"/>
          </a:p>
        </p:txBody>
      </p:sp>
      <p:sp>
        <p:nvSpPr>
          <p:cNvPr id="7" name="Text 4"/>
          <p:cNvSpPr/>
          <p:nvPr/>
        </p:nvSpPr>
        <p:spPr>
          <a:xfrm>
            <a:off x="812800" y="3258741"/>
            <a:ext cx="6278880" cy="434280"/>
          </a:xfrm>
          <a:prstGeom prst="rect">
            <a:avLst/>
          </a:prstGeom>
          <a:noFill/>
          <a:ln/>
        </p:spPr>
        <p:txBody>
          <a:bodyPr wrap="square" lIns="0" tIns="0" rIns="0" bIns="0" rtlCol="0" anchor="t">
            <a:normAutofit/>
          </a:bodyPr>
          <a:lstStyle/>
          <a:p>
            <a:pPr marL="0" indent="0" algn="l">
              <a:lnSpc>
                <a:spcPts val="3220"/>
              </a:lnSpc>
              <a:buNone/>
            </a:pPr>
            <a:r>
              <a:rPr lang="en-US" sz="2800" b="1" dirty="0">
                <a:solidFill>
                  <a:srgbClr val="12A4A0"/>
                </a:solidFill>
                <a:latin typeface="Arial" pitchFamily="34" charset="0"/>
                <a:ea typeface="Arial" pitchFamily="34" charset="-122"/>
                <a:cs typeface="Arial" pitchFamily="34" charset="-120"/>
              </a:rPr>
              <a:t>Questions and answers</a:t>
            </a:r>
            <a:endParaRPr lang="en-US" sz="2800" dirty="0"/>
          </a:p>
        </p:txBody>
      </p:sp>
      <p:sp>
        <p:nvSpPr>
          <p:cNvPr id="8" name="Text 5"/>
          <p:cNvSpPr/>
          <p:nvPr/>
        </p:nvSpPr>
        <p:spPr>
          <a:xfrm>
            <a:off x="812800" y="3845421"/>
            <a:ext cx="6502400" cy="322560"/>
          </a:xfrm>
          <a:prstGeom prst="rect">
            <a:avLst/>
          </a:prstGeom>
          <a:noFill/>
          <a:ln/>
        </p:spPr>
        <p:txBody>
          <a:bodyPr wrap="square" lIns="0" tIns="0" rIns="0" bIns="0" rtlCol="0" anchor="t">
            <a:normAutofit/>
          </a:bodyPr>
          <a:lstStyle/>
          <a:p>
            <a:pPr marL="0" indent="0" algn="l">
              <a:lnSpc>
                <a:spcPts val="2340"/>
              </a:lnSpc>
              <a:buNone/>
            </a:pPr>
            <a:r>
              <a:rPr lang="en-US" sz="1800" dirty="0">
                <a:solidFill>
                  <a:srgbClr val="BFD8D5"/>
                </a:solidFill>
                <a:latin typeface="Arial" pitchFamily="34" charset="0"/>
                <a:ea typeface="Arial" pitchFamily="34" charset="-122"/>
                <a:cs typeface="Arial" pitchFamily="34" charset="-120"/>
              </a:rPr>
              <a:t>Build to learn. Test to understand. Use evidence to decide.</a:t>
            </a:r>
            <a:endParaRPr lang="en-US" sz="1800" dirty="0"/>
          </a:p>
        </p:txBody>
      </p:sp>
      <p:sp>
        <p:nvSpPr>
          <p:cNvPr id="9" name="Shape 6"/>
          <p:cNvSpPr/>
          <p:nvPr/>
        </p:nvSpPr>
        <p:spPr>
          <a:xfrm>
            <a:off x="812800" y="4320381"/>
            <a:ext cx="5715000" cy="533400"/>
          </a:xfrm>
          <a:prstGeom prst="roundRect">
            <a:avLst>
              <a:gd name="adj" fmla="val 19048"/>
            </a:avLst>
          </a:prstGeom>
          <a:solidFill>
            <a:srgbClr val="12304F"/>
          </a:solidFill>
          <a:ln/>
        </p:spPr>
        <p:txBody>
          <a:bodyPr/>
          <a:lstStyle/>
          <a:p>
            <a:endParaRPr lang="en-US"/>
          </a:p>
        </p:txBody>
      </p:sp>
      <p:pic>
        <p:nvPicPr>
          <p:cNvPr id="10" name="Image 1" descr="Users"/>
          <p:cNvPicPr>
            <a:picLocks noChangeAspect="1"/>
          </p:cNvPicPr>
          <p:nvPr/>
        </p:nvPicPr>
        <p:blipFill>
          <a:blip r:embed="rId4"/>
          <a:srcRect/>
          <a:stretch/>
        </p:blipFill>
        <p:spPr>
          <a:xfrm>
            <a:off x="990600" y="4447381"/>
            <a:ext cx="279400" cy="279400"/>
          </a:xfrm>
          <a:prstGeom prst="rect">
            <a:avLst/>
          </a:prstGeom>
        </p:spPr>
      </p:pic>
      <p:sp>
        <p:nvSpPr>
          <p:cNvPr id="11" name="Text 7"/>
          <p:cNvSpPr/>
          <p:nvPr/>
        </p:nvSpPr>
        <p:spPr>
          <a:xfrm>
            <a:off x="1397000" y="4468019"/>
            <a:ext cx="5130800" cy="263525"/>
          </a:xfrm>
          <a:prstGeom prst="rect">
            <a:avLst/>
          </a:prstGeom>
          <a:noFill/>
          <a:ln/>
        </p:spPr>
        <p:txBody>
          <a:bodyPr wrap="square" lIns="0" tIns="0" rIns="0" bIns="0" rtlCol="0" anchor="t">
            <a:normAutofit/>
          </a:bodyPr>
          <a:lstStyle/>
          <a:p>
            <a:pPr marL="0" indent="0" algn="l">
              <a:lnSpc>
                <a:spcPts val="1875"/>
              </a:lnSpc>
              <a:buNone/>
            </a:pPr>
            <a:r>
              <a:rPr lang="en-US" sz="1500" b="1" dirty="0">
                <a:solidFill>
                  <a:srgbClr val="FAF7F2"/>
                </a:solidFill>
                <a:latin typeface="Arial" pitchFamily="34" charset="0"/>
                <a:ea typeface="Arial" pitchFamily="34" charset="-122"/>
                <a:cs typeface="Arial" pitchFamily="34" charset="-120"/>
              </a:rPr>
              <a:t>Joshua Opoku Agyemang | +23354 888 9998</a:t>
            </a:r>
            <a:endParaRPr lang="en-US" sz="1500" dirty="0"/>
          </a:p>
        </p:txBody>
      </p:sp>
      <p:sp>
        <p:nvSpPr>
          <p:cNvPr id="12" name="Text 8"/>
          <p:cNvSpPr/>
          <p:nvPr/>
        </p:nvSpPr>
        <p:spPr>
          <a:xfrm>
            <a:off x="812800" y="6136680"/>
            <a:ext cx="2052241" cy="314920"/>
          </a:xfrm>
          <a:custGeom>
            <a:avLst/>
            <a:gdLst/>
            <a:ahLst/>
            <a:cxnLst/>
            <a:rect l="l" t="t" r="r" b="b"/>
            <a:pathLst>
              <a:path w="2052241" h="314920">
                <a:moveTo>
                  <a:pt x="127000" y="0"/>
                </a:moveTo>
                <a:lnTo>
                  <a:pt x="1925241" y="0"/>
                </a:lnTo>
                <a:arcTo wR="127000" hR="127000" stAng="16200000" swAng="5400000"/>
                <a:lnTo>
                  <a:pt x="2052241" y="187920"/>
                </a:lnTo>
                <a:arcTo wR="127000" hR="127000" stAng="0" swAng="5400000"/>
                <a:lnTo>
                  <a:pt x="127000" y="314920"/>
                </a:lnTo>
                <a:arcTo wR="127000" hR="127000" stAng="5400000" swAng="5400000"/>
                <a:lnTo>
                  <a:pt x="0" y="127000"/>
                </a:lnTo>
                <a:arcTo wR="127000" hR="127000" stAng="10800000" swAng="5400000"/>
                <a:close/>
              </a:path>
            </a:pathLst>
          </a:custGeom>
          <a:solidFill>
            <a:srgbClr val="12A4A0"/>
          </a:solidFill>
          <a:ln/>
        </p:spPr>
        <p:txBody>
          <a:bodyPr wrap="square" lIns="21540" tIns="50800" rIns="21540" bIns="25400" rtlCol="0" anchor="t">
            <a:normAutofit/>
          </a:bodyPr>
          <a:lstStyle/>
          <a:p>
            <a:pPr marL="0" indent="0" algn="ctr">
              <a:lnSpc>
                <a:spcPts val="1680"/>
              </a:lnSpc>
              <a:buNone/>
            </a:pPr>
            <a:r>
              <a:rPr lang="en-US" sz="1200" b="1" dirty="0">
                <a:solidFill>
                  <a:srgbClr val="0B1F3A"/>
                </a:solidFill>
                <a:latin typeface="Arial" pitchFamily="34" charset="0"/>
                <a:ea typeface="Arial" pitchFamily="34" charset="-122"/>
                <a:cs typeface="Arial" pitchFamily="34" charset="-120"/>
              </a:rPr>
              <a:t>Empathise</a:t>
            </a:r>
            <a:endParaRPr lang="en-US" sz="1200" dirty="0"/>
          </a:p>
        </p:txBody>
      </p:sp>
      <p:sp>
        <p:nvSpPr>
          <p:cNvPr id="13" name="Text 9"/>
          <p:cNvSpPr/>
          <p:nvPr/>
        </p:nvSpPr>
        <p:spPr>
          <a:xfrm>
            <a:off x="2941241" y="6136680"/>
            <a:ext cx="2052340" cy="314920"/>
          </a:xfrm>
          <a:custGeom>
            <a:avLst/>
            <a:gdLst/>
            <a:ahLst/>
            <a:cxnLst/>
            <a:rect l="l" t="t" r="r" b="b"/>
            <a:pathLst>
              <a:path w="2052340" h="314920">
                <a:moveTo>
                  <a:pt x="127000" y="0"/>
                </a:moveTo>
                <a:lnTo>
                  <a:pt x="1925340" y="0"/>
                </a:lnTo>
                <a:arcTo wR="127000" hR="127000" stAng="16200000" swAng="5400000"/>
                <a:lnTo>
                  <a:pt x="2052340" y="187920"/>
                </a:lnTo>
                <a:arcTo wR="127000" hR="127000" stAng="0" swAng="5400000"/>
                <a:lnTo>
                  <a:pt x="127000" y="314920"/>
                </a:lnTo>
                <a:arcTo wR="127000" hR="127000" stAng="5400000" swAng="5400000"/>
                <a:lnTo>
                  <a:pt x="0" y="127000"/>
                </a:lnTo>
                <a:arcTo wR="127000" hR="127000" stAng="10800000" swAng="5400000"/>
                <a:close/>
              </a:path>
            </a:pathLst>
          </a:custGeom>
          <a:solidFill>
            <a:srgbClr val="12A4A0"/>
          </a:solidFill>
          <a:ln/>
        </p:spPr>
        <p:txBody>
          <a:bodyPr wrap="square" lIns="21539" tIns="50800" rIns="21539" bIns="25400" rtlCol="0" anchor="t">
            <a:normAutofit/>
          </a:bodyPr>
          <a:lstStyle/>
          <a:p>
            <a:pPr marL="0" indent="0" algn="ctr">
              <a:lnSpc>
                <a:spcPts val="1680"/>
              </a:lnSpc>
              <a:buNone/>
            </a:pPr>
            <a:r>
              <a:rPr lang="en-US" sz="1200" b="1" dirty="0">
                <a:solidFill>
                  <a:srgbClr val="0B1F3A"/>
                </a:solidFill>
                <a:latin typeface="Arial" pitchFamily="34" charset="0"/>
                <a:ea typeface="Arial" pitchFamily="34" charset="-122"/>
                <a:cs typeface="Arial" pitchFamily="34" charset="-120"/>
              </a:rPr>
              <a:t>Define</a:t>
            </a:r>
            <a:endParaRPr lang="en-US" sz="1200" dirty="0"/>
          </a:p>
        </p:txBody>
      </p:sp>
      <p:sp>
        <p:nvSpPr>
          <p:cNvPr id="14" name="Text 10"/>
          <p:cNvSpPr/>
          <p:nvPr/>
        </p:nvSpPr>
        <p:spPr>
          <a:xfrm>
            <a:off x="5069780" y="6136680"/>
            <a:ext cx="2052340" cy="314920"/>
          </a:xfrm>
          <a:custGeom>
            <a:avLst/>
            <a:gdLst/>
            <a:ahLst/>
            <a:cxnLst/>
            <a:rect l="l" t="t" r="r" b="b"/>
            <a:pathLst>
              <a:path w="2052340" h="314920">
                <a:moveTo>
                  <a:pt x="127000" y="0"/>
                </a:moveTo>
                <a:lnTo>
                  <a:pt x="1925340" y="0"/>
                </a:lnTo>
                <a:arcTo wR="127000" hR="127000" stAng="16200000" swAng="5400000"/>
                <a:lnTo>
                  <a:pt x="2052340" y="187920"/>
                </a:lnTo>
                <a:arcTo wR="127000" hR="127000" stAng="0" swAng="5400000"/>
                <a:lnTo>
                  <a:pt x="127000" y="314920"/>
                </a:lnTo>
                <a:arcTo wR="127000" hR="127000" stAng="5400000" swAng="5400000"/>
                <a:lnTo>
                  <a:pt x="0" y="127000"/>
                </a:lnTo>
                <a:arcTo wR="127000" hR="127000" stAng="10800000" swAng="5400000"/>
                <a:close/>
              </a:path>
            </a:pathLst>
          </a:custGeom>
          <a:solidFill>
            <a:srgbClr val="12A4A0"/>
          </a:solidFill>
          <a:ln/>
        </p:spPr>
        <p:txBody>
          <a:bodyPr wrap="square" lIns="21539" tIns="50800" rIns="21539" bIns="25400" rtlCol="0" anchor="t">
            <a:normAutofit/>
          </a:bodyPr>
          <a:lstStyle/>
          <a:p>
            <a:pPr marL="0" indent="0" algn="ctr">
              <a:lnSpc>
                <a:spcPts val="1680"/>
              </a:lnSpc>
              <a:buNone/>
            </a:pPr>
            <a:r>
              <a:rPr lang="en-US" sz="1200" b="1" dirty="0">
                <a:solidFill>
                  <a:srgbClr val="0B1F3A"/>
                </a:solidFill>
                <a:latin typeface="Arial" pitchFamily="34" charset="0"/>
                <a:ea typeface="Arial" pitchFamily="34" charset="-122"/>
                <a:cs typeface="Arial" pitchFamily="34" charset="-120"/>
              </a:rPr>
              <a:t>Ideate</a:t>
            </a:r>
            <a:endParaRPr lang="en-US" sz="1200" dirty="0"/>
          </a:p>
        </p:txBody>
      </p:sp>
      <p:sp>
        <p:nvSpPr>
          <p:cNvPr id="15" name="Text 11"/>
          <p:cNvSpPr/>
          <p:nvPr/>
        </p:nvSpPr>
        <p:spPr>
          <a:xfrm>
            <a:off x="7198320" y="6136680"/>
            <a:ext cx="2052340" cy="314920"/>
          </a:xfrm>
          <a:custGeom>
            <a:avLst/>
            <a:gdLst/>
            <a:ahLst/>
            <a:cxnLst/>
            <a:rect l="l" t="t" r="r" b="b"/>
            <a:pathLst>
              <a:path w="2052340" h="314920">
                <a:moveTo>
                  <a:pt x="127000" y="0"/>
                </a:moveTo>
                <a:lnTo>
                  <a:pt x="1925340" y="0"/>
                </a:lnTo>
                <a:arcTo wR="127000" hR="127000" stAng="16200000" swAng="5400000"/>
                <a:lnTo>
                  <a:pt x="2052340" y="187920"/>
                </a:lnTo>
                <a:arcTo wR="127000" hR="127000" stAng="0" swAng="5400000"/>
                <a:lnTo>
                  <a:pt x="127000" y="314920"/>
                </a:lnTo>
                <a:arcTo wR="127000" hR="127000" stAng="5400000" swAng="5400000"/>
                <a:lnTo>
                  <a:pt x="0" y="127000"/>
                </a:lnTo>
                <a:arcTo wR="127000" hR="127000" stAng="10800000" swAng="5400000"/>
                <a:close/>
              </a:path>
            </a:pathLst>
          </a:custGeom>
          <a:solidFill>
            <a:srgbClr val="12A4A0"/>
          </a:solidFill>
          <a:ln/>
        </p:spPr>
        <p:txBody>
          <a:bodyPr wrap="square" lIns="21539" tIns="50800" rIns="21539" bIns="25400" rtlCol="0" anchor="t">
            <a:normAutofit/>
          </a:bodyPr>
          <a:lstStyle/>
          <a:p>
            <a:pPr marL="0" indent="0" algn="ctr">
              <a:lnSpc>
                <a:spcPts val="1680"/>
              </a:lnSpc>
              <a:buNone/>
            </a:pPr>
            <a:r>
              <a:rPr lang="en-US" sz="1200" b="1" dirty="0">
                <a:solidFill>
                  <a:srgbClr val="0B1F3A"/>
                </a:solidFill>
                <a:latin typeface="Arial" pitchFamily="34" charset="0"/>
                <a:ea typeface="Arial" pitchFamily="34" charset="-122"/>
                <a:cs typeface="Arial" pitchFamily="34" charset="-120"/>
              </a:rPr>
              <a:t>Prototype</a:t>
            </a:r>
            <a:endParaRPr lang="en-US" sz="1200" dirty="0"/>
          </a:p>
        </p:txBody>
      </p:sp>
      <p:sp>
        <p:nvSpPr>
          <p:cNvPr id="16" name="Text 12"/>
          <p:cNvSpPr/>
          <p:nvPr/>
        </p:nvSpPr>
        <p:spPr>
          <a:xfrm>
            <a:off x="9326860" y="6136680"/>
            <a:ext cx="2052340" cy="314920"/>
          </a:xfrm>
          <a:custGeom>
            <a:avLst/>
            <a:gdLst/>
            <a:ahLst/>
            <a:cxnLst/>
            <a:rect l="l" t="t" r="r" b="b"/>
            <a:pathLst>
              <a:path w="2052340" h="314920">
                <a:moveTo>
                  <a:pt x="127000" y="0"/>
                </a:moveTo>
                <a:lnTo>
                  <a:pt x="1925340" y="0"/>
                </a:lnTo>
                <a:arcTo wR="127000" hR="127000" stAng="16200000" swAng="5400000"/>
                <a:lnTo>
                  <a:pt x="2052340" y="187920"/>
                </a:lnTo>
                <a:arcTo wR="127000" hR="127000" stAng="0" swAng="5400000"/>
                <a:lnTo>
                  <a:pt x="127000" y="314920"/>
                </a:lnTo>
                <a:arcTo wR="127000" hR="127000" stAng="5400000" swAng="5400000"/>
                <a:lnTo>
                  <a:pt x="0" y="127000"/>
                </a:lnTo>
                <a:arcTo wR="127000" hR="127000" stAng="10800000" swAng="5400000"/>
                <a:close/>
              </a:path>
            </a:pathLst>
          </a:custGeom>
          <a:solidFill>
            <a:srgbClr val="12A4A0"/>
          </a:solidFill>
          <a:ln/>
        </p:spPr>
        <p:txBody>
          <a:bodyPr wrap="square" lIns="21539" tIns="50800" rIns="21539" bIns="25400" rtlCol="0" anchor="t">
            <a:normAutofit/>
          </a:bodyPr>
          <a:lstStyle/>
          <a:p>
            <a:pPr marL="0" indent="0" algn="ctr">
              <a:lnSpc>
                <a:spcPts val="1680"/>
              </a:lnSpc>
              <a:buNone/>
            </a:pPr>
            <a:r>
              <a:rPr lang="en-US" sz="1200" b="1" dirty="0">
                <a:solidFill>
                  <a:srgbClr val="0B1F3A"/>
                </a:solidFill>
                <a:latin typeface="Arial" pitchFamily="34" charset="0"/>
                <a:ea typeface="Arial" pitchFamily="34" charset="-122"/>
                <a:cs typeface="Arial" pitchFamily="34" charset="-120"/>
              </a:rPr>
              <a:t>Test</a:t>
            </a:r>
            <a:endParaRPr lang="en-US" sz="1200" dirty="0"/>
          </a:p>
        </p:txBody>
      </p:sp>
    </p:spTree>
  </p:cSld>
  <p:clrMapOvr>
    <a:masterClrMapping/>
  </p:clrMapOvr>
</p:sld>
</file>

<file path=ppt/theme/theme1.xml><?xml version="1.0" encoding="utf-8"?>
<a:theme xmlns:a="http://schemas.openxmlformats.org/drawingml/2006/main" name="From Ideas to Testable Prototypes">
  <a:themeElements>
    <a:clrScheme name="From Ideas to Testable Prototypes">
      <a:dk1>
        <a:srgbClr val="0B1F3A"/>
      </a:dk1>
      <a:lt1>
        <a:srgbClr val="FAF7F2"/>
      </a:lt1>
      <a:dk2>
        <a:srgbClr val="475568"/>
      </a:dk2>
      <a:lt2>
        <a:srgbClr val="E2E1E0"/>
      </a:lt2>
      <a:accent1>
        <a:srgbClr val="12A4A0"/>
      </a:accent1>
      <a:accent2>
        <a:srgbClr val="B6E04A"/>
      </a:accent2>
      <a:accent3>
        <a:srgbClr val="0B7F7B"/>
      </a:accent3>
      <a:accent4>
        <a:srgbClr val="C23B3B"/>
      </a:accent4>
      <a:accent5>
        <a:srgbClr val="5B3FD6"/>
      </a:accent5>
      <a:accent6>
        <a:srgbClr val="B36B00"/>
      </a:accent6>
      <a:hlink>
        <a:srgbClr val="0563C1"/>
      </a:hlink>
      <a:folHlink>
        <a:srgbClr val="954F72"/>
      </a:folHlink>
    </a:clrScheme>
    <a:fontScheme name="From Ideas to Testable Prototypes">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TotalTime>
  <Words>4066</Words>
  <Application>Microsoft Office PowerPoint</Application>
  <PresentationFormat>Widescreen</PresentationFormat>
  <Paragraphs>478</Paragraphs>
  <Slides>23</Slides>
  <Notes>23</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23</vt:i4>
      </vt:variant>
    </vt:vector>
  </HeadingPairs>
  <TitlesOfParts>
    <vt:vector size="25" baseType="lpstr">
      <vt:lpstr>Arial</vt:lpstr>
      <vt:lpstr>From Ideas to Testable Prototypes</vt:lpstr>
      <vt:lpstr>From Ideas to Testable Prototypes</vt:lpstr>
      <vt:lpstr>Joshua Opoku Agyemang</vt:lpstr>
      <vt:lpstr>What you will leave with</vt:lpstr>
      <vt:lpstr>A promising idea sits in the overlap</vt:lpstr>
      <vt:lpstr>Start with the problem, not the technology</vt:lpstr>
      <vt:lpstr>Diverge before you converge</vt:lpstr>
      <vt:lpstr>SCAMPER: change what already exists</vt:lpstr>
      <vt:lpstr>Solutions come in different shapes</vt:lpstr>
      <vt:lpstr>Prioritise by impact and effort</vt:lpstr>
      <vt:lpstr>Validation is a learning loop</vt:lpstr>
      <vt:lpstr>Three kinds of assumptions to test</vt:lpstr>
      <vt:lpstr>Write a testable hypothesis</vt:lpstr>
      <vt:lpstr>What counts as a prototype?</vt:lpstr>
      <vt:lpstr>Climb the prototyping ladder</vt:lpstr>
      <vt:lpstr>Match the method to the question</vt:lpstr>
      <vt:lpstr>Use the tools you have</vt:lpstr>
      <vt:lpstr>Prototype, MVP, product, scale</vt:lpstr>
      <vt:lpstr>Limited water, one decision rule</vt:lpstr>
      <vt:lpstr>Define the evidence before you test</vt:lpstr>
      <vt:lpstr>Design a test in three minutes</vt:lpstr>
      <vt:lpstr>Is your prototype actually testable?</vt:lpstr>
      <vt:lpstr>From four days to six months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Ideas to Testable Prototypes</dc:title>
  <dc:subject/>
  <dc:creator/>
  <cp:lastModifiedBy>Avva</cp:lastModifiedBy>
  <cp:revision>2</cp:revision>
  <dcterms:created xsi:type="dcterms:W3CDTF">2026-10-11T20:48:57Z</dcterms:created>
  <dcterms:modified xsi:type="dcterms:W3CDTF">2026-10-11T21:04:09Z</dcterms:modified>
</cp:coreProperties>
</file>