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2"/>
  </p:notesMasterIdLst>
  <p:sldIdLst>
    <p:sldId id="257" r:id="rId2"/>
    <p:sldId id="258" r:id="rId3"/>
    <p:sldId id="259" r:id="rId4"/>
    <p:sldId id="272" r:id="rId5"/>
    <p:sldId id="273" r:id="rId6"/>
    <p:sldId id="260" r:id="rId7"/>
    <p:sldId id="261" r:id="rId8"/>
    <p:sldId id="262" r:id="rId9"/>
    <p:sldId id="271" r:id="rId10"/>
    <p:sldId id="269" r:id="rId1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73" d="100"/>
          <a:sy n="73" d="100"/>
        </p:scale>
        <p:origin x="618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spPr>
            <a:ln w="50800"/>
          </c:spPr>
          <c:explosion val="3"/>
          <c:dPt>
            <c:idx val="0"/>
            <c:bubble3D val="0"/>
            <c:spPr>
              <a:solidFill>
                <a:srgbClr val="F7AB9B"/>
              </a:solidFill>
              <a:ln w="5080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1E23-4A60-825E-8B60900E46D6}"/>
              </c:ext>
            </c:extLst>
          </c:dPt>
          <c:dPt>
            <c:idx val="1"/>
            <c:bubble3D val="0"/>
            <c:spPr>
              <a:solidFill>
                <a:srgbClr val="094A44"/>
              </a:solidFill>
              <a:ln w="5080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1E23-4A60-825E-8B60900E46D6}"/>
              </c:ext>
            </c:extLst>
          </c:dPt>
          <c:dPt>
            <c:idx val="2"/>
            <c:bubble3D val="0"/>
            <c:spPr>
              <a:solidFill>
                <a:srgbClr val="45726D"/>
              </a:solidFill>
              <a:ln w="5080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4-1E23-4A60-825E-8B60900E46D6}"/>
              </c:ext>
            </c:extLst>
          </c:dPt>
          <c:dPt>
            <c:idx val="3"/>
            <c:bubble3D val="0"/>
            <c:spPr>
              <a:solidFill>
                <a:srgbClr val="FF725E"/>
              </a:solidFill>
              <a:ln w="5080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2-1E23-4A60-825E-8B60900E46D6}"/>
              </c:ext>
            </c:extLst>
          </c:dPt>
          <c:cat>
            <c:strRef>
              <c:f>Sheet1!$A$2:$A$5</c:f>
              <c:strCache>
                <c:ptCount val="4"/>
                <c:pt idx="0">
                  <c:v>1st Qtr</c:v>
                </c:pt>
                <c:pt idx="1">
                  <c:v>2nd Qtr</c:v>
                </c:pt>
                <c:pt idx="2">
                  <c:v>3rd Qtr</c:v>
                </c:pt>
                <c:pt idx="3">
                  <c:v>4th Qtr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25</c:v>
                </c:pt>
                <c:pt idx="1">
                  <c:v>25</c:v>
                </c:pt>
                <c:pt idx="2">
                  <c:v>25</c:v>
                </c:pt>
                <c:pt idx="3">
                  <c:v>25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1E23-4A60-825E-8B60900E46D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54"/>
      </c:doughnutChart>
      <c:spPr>
        <a:noFill/>
        <a:ln>
          <a:noFill/>
        </a:ln>
        <a:effectLst/>
      </c:spPr>
    </c:plotArea>
    <c:plotVisOnly val="1"/>
    <c:dispBlanksAs val="gap"/>
    <c:showDLblsOverMax val="0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0A43648-CF74-4055-AAE8-9DE92C5A06F3}" type="datetimeFigureOut">
              <a:rPr lang="en-US" smtClean="0"/>
              <a:t>10/11/2026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BA558D4-4F63-4CE4-A4F4-44D61C13E9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638556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&lt;a </a:t>
            </a:r>
            <a:r>
              <a:rPr lang="en-US" dirty="0" err="1"/>
              <a:t>href</a:t>
            </a:r>
            <a:r>
              <a:rPr lang="en-US" dirty="0"/>
              <a:t>="https://www.freepik.com/free-photos-vectors/certificate"&gt;Certificate vector created by </a:t>
            </a:r>
            <a:r>
              <a:rPr lang="en-US" dirty="0" err="1"/>
              <a:t>macrovector</a:t>
            </a:r>
            <a:r>
              <a:rPr lang="en-US" dirty="0"/>
              <a:t> - www.freepik.com&lt;/a&gt;</a:t>
            </a:r>
            <a:endParaRPr lang="en-ID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F66109C-92B7-49EC-AC2C-7D9B7199FDF5}" type="slidenum">
              <a:rPr lang="en-ID" smtClean="0"/>
              <a:t>1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284554979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7446D3C-7248-4466-83D3-3CA300DE77F3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692651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8E8EE67-7A75-494E-98A3-D8E57C5B2CB1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9549293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https://www.freepik.com/free-vector/remote-meeting-concept-illustration_11906661.htm#query=team&amp;position=16&amp;from_view=search</a:t>
            </a:r>
          </a:p>
          <a:p>
            <a:endParaRPr lang="en-US" dirty="0"/>
          </a:p>
          <a:p>
            <a:r>
              <a:rPr lang="en-US" dirty="0"/>
              <a:t>https://www.freepik.com/free-vector/avatars-set-with-people-face-social-media-profile-app-vector-flat-collection-men-women-heads-circle-frame-female-male-characters-portraits-with-different-hairstyle_22445017.htm#&amp;position=0&amp;from_view=detail#&amp;position=0&amp;from_view=detail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2F1A93A-355D-4CDE-8294-B36B06ECC3D6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6077679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&lt;a </a:t>
            </a:r>
            <a:r>
              <a:rPr lang="en-US" dirty="0" err="1"/>
              <a:t>href</a:t>
            </a:r>
            <a:r>
              <a:rPr lang="en-US" dirty="0"/>
              <a:t>="https://www.freepik.com/free-photos-vectors/certificate"&gt;Certificate vector created by </a:t>
            </a:r>
            <a:r>
              <a:rPr lang="en-US" dirty="0" err="1"/>
              <a:t>macrovector</a:t>
            </a:r>
            <a:r>
              <a:rPr lang="en-US" dirty="0"/>
              <a:t> - www.freepik.com&lt;/a&gt;</a:t>
            </a:r>
            <a:endParaRPr lang="en-ID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F66109C-92B7-49EC-AC2C-7D9B7199FDF5}" type="slidenum">
              <a:rPr lang="en-ID" smtClean="0"/>
              <a:t>10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219954387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555B94-A088-4291-A6CD-20FEE5233EF6}" type="datetimeFigureOut">
              <a:rPr lang="en-US" smtClean="0"/>
              <a:t>10/11/2026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D71F61-7798-4F19-AB0A-3A5028C38B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25760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555B94-A088-4291-A6CD-20FEE5233EF6}" type="datetimeFigureOut">
              <a:rPr lang="en-US" smtClean="0"/>
              <a:t>10/11/2026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D71F61-7798-4F19-AB0A-3A5028C38B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566163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555B94-A088-4291-A6CD-20FEE5233EF6}" type="datetimeFigureOut">
              <a:rPr lang="en-US" smtClean="0"/>
              <a:t>10/11/2026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D71F61-7798-4F19-AB0A-3A5028C38B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07675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555B94-A088-4291-A6CD-20FEE5233EF6}" type="datetimeFigureOut">
              <a:rPr lang="en-US" smtClean="0"/>
              <a:t>10/11/2026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D71F61-7798-4F19-AB0A-3A5028C38B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256594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555B94-A088-4291-A6CD-20FEE5233EF6}" type="datetimeFigureOut">
              <a:rPr lang="en-US" smtClean="0"/>
              <a:t>10/11/2026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D71F61-7798-4F19-AB0A-3A5028C38B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432549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555B94-A088-4291-A6CD-20FEE5233EF6}" type="datetimeFigureOut">
              <a:rPr lang="en-US" smtClean="0"/>
              <a:t>10/11/2026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D71F61-7798-4F19-AB0A-3A5028C38B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732264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555B94-A088-4291-A6CD-20FEE5233EF6}" type="datetimeFigureOut">
              <a:rPr lang="en-US" smtClean="0"/>
              <a:t>10/11/2026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D71F61-7798-4F19-AB0A-3A5028C38B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869790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555B94-A088-4291-A6CD-20FEE5233EF6}" type="datetimeFigureOut">
              <a:rPr lang="en-US" smtClean="0"/>
              <a:t>10/11/2026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D71F61-7798-4F19-AB0A-3A5028C38B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863106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555B94-A088-4291-A6CD-20FEE5233EF6}" type="datetimeFigureOut">
              <a:rPr lang="en-US" smtClean="0"/>
              <a:t>10/11/2026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D71F61-7798-4F19-AB0A-3A5028C38B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877723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555B94-A088-4291-A6CD-20FEE5233EF6}" type="datetimeFigureOut">
              <a:rPr lang="en-US" smtClean="0"/>
              <a:t>10/11/2026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D71F61-7798-4F19-AB0A-3A5028C38B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223261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555B94-A088-4291-A6CD-20FEE5233EF6}" type="datetimeFigureOut">
              <a:rPr lang="en-US" smtClean="0"/>
              <a:t>10/11/2026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D71F61-7798-4F19-AB0A-3A5028C38B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754569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4555B94-A088-4291-A6CD-20FEE5233EF6}" type="datetimeFigureOut">
              <a:rPr lang="en-US" smtClean="0"/>
              <a:t>10/11/2026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D71F61-7798-4F19-AB0A-3A5028C38B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66360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sv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sv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sv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2.svg"/><Relationship Id="rId4" Type="http://schemas.openxmlformats.org/officeDocument/2006/relationships/image" Target="../media/image12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13" Type="http://schemas.openxmlformats.org/officeDocument/2006/relationships/image" Target="../media/image22.png"/><Relationship Id="rId3" Type="http://schemas.openxmlformats.org/officeDocument/2006/relationships/chart" Target="../charts/chart1.xml"/><Relationship Id="rId7" Type="http://schemas.openxmlformats.org/officeDocument/2006/relationships/image" Target="../media/image16.png"/><Relationship Id="rId12" Type="http://schemas.openxmlformats.org/officeDocument/2006/relationships/image" Target="../media/image2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.png"/><Relationship Id="rId11" Type="http://schemas.openxmlformats.org/officeDocument/2006/relationships/image" Target="../media/image20.png"/><Relationship Id="rId5" Type="http://schemas.openxmlformats.org/officeDocument/2006/relationships/image" Target="../media/image14.png"/><Relationship Id="rId15" Type="http://schemas.openxmlformats.org/officeDocument/2006/relationships/image" Target="../media/image24.png"/><Relationship Id="rId10" Type="http://schemas.openxmlformats.org/officeDocument/2006/relationships/image" Target="../media/image19.png"/><Relationship Id="rId4" Type="http://schemas.openxmlformats.org/officeDocument/2006/relationships/image" Target="../media/image13.png"/><Relationship Id="rId9" Type="http://schemas.openxmlformats.org/officeDocument/2006/relationships/image" Target="../media/image18.png"/><Relationship Id="rId14" Type="http://schemas.openxmlformats.org/officeDocument/2006/relationships/image" Target="../media/image2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Group 17">
            <a:extLst>
              <a:ext uri="{FF2B5EF4-FFF2-40B4-BE49-F238E27FC236}">
                <a16:creationId xmlns="" xmlns:a16="http://schemas.microsoft.com/office/drawing/2014/main" id="{83A84255-FD52-4F5D-A3CE-98DB78858DB9}"/>
              </a:ext>
            </a:extLst>
          </p:cNvPr>
          <p:cNvGrpSpPr/>
          <p:nvPr/>
        </p:nvGrpSpPr>
        <p:grpSpPr>
          <a:xfrm rot="5400000">
            <a:off x="2667000" y="-2304346"/>
            <a:ext cx="6858000" cy="11466692"/>
            <a:chOff x="0" y="430218"/>
            <a:chExt cx="12192000" cy="5997564"/>
          </a:xfrm>
          <a:solidFill>
            <a:schemeClr val="tx2">
              <a:lumMod val="20000"/>
              <a:lumOff val="80000"/>
              <a:alpha val="20000"/>
            </a:schemeClr>
          </a:solidFill>
        </p:grpSpPr>
        <p:sp>
          <p:nvSpPr>
            <p:cNvPr id="19" name="Rectangle 18">
              <a:extLst>
                <a:ext uri="{FF2B5EF4-FFF2-40B4-BE49-F238E27FC236}">
                  <a16:creationId xmlns="" xmlns:a16="http://schemas.microsoft.com/office/drawing/2014/main" id="{AEDA00D1-A821-4BE0-980B-0AFBFC601E1C}"/>
                </a:ext>
              </a:extLst>
            </p:cNvPr>
            <p:cNvSpPr/>
            <p:nvPr/>
          </p:nvSpPr>
          <p:spPr>
            <a:xfrm>
              <a:off x="0" y="430218"/>
              <a:ext cx="12192000" cy="351144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D"/>
            </a:p>
          </p:txBody>
        </p:sp>
        <p:sp>
          <p:nvSpPr>
            <p:cNvPr id="20" name="Rectangle 19">
              <a:extLst>
                <a:ext uri="{FF2B5EF4-FFF2-40B4-BE49-F238E27FC236}">
                  <a16:creationId xmlns="" xmlns:a16="http://schemas.microsoft.com/office/drawing/2014/main" id="{6D6B9771-87AF-4A78-BF6B-70F49F7CBD7B}"/>
                </a:ext>
              </a:extLst>
            </p:cNvPr>
            <p:cNvSpPr/>
            <p:nvPr/>
          </p:nvSpPr>
          <p:spPr>
            <a:xfrm>
              <a:off x="0" y="1136021"/>
              <a:ext cx="12192000" cy="351144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D"/>
            </a:p>
          </p:txBody>
        </p:sp>
        <p:sp>
          <p:nvSpPr>
            <p:cNvPr id="21" name="Rectangle 20">
              <a:extLst>
                <a:ext uri="{FF2B5EF4-FFF2-40B4-BE49-F238E27FC236}">
                  <a16:creationId xmlns="" xmlns:a16="http://schemas.microsoft.com/office/drawing/2014/main" id="{B6425C30-E7EB-4EDC-ABE7-5A57BEFF83D0}"/>
                </a:ext>
              </a:extLst>
            </p:cNvPr>
            <p:cNvSpPr/>
            <p:nvPr/>
          </p:nvSpPr>
          <p:spPr>
            <a:xfrm>
              <a:off x="0" y="1841824"/>
              <a:ext cx="12192000" cy="351144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D"/>
            </a:p>
          </p:txBody>
        </p:sp>
        <p:sp>
          <p:nvSpPr>
            <p:cNvPr id="22" name="Rectangle 21">
              <a:extLst>
                <a:ext uri="{FF2B5EF4-FFF2-40B4-BE49-F238E27FC236}">
                  <a16:creationId xmlns="" xmlns:a16="http://schemas.microsoft.com/office/drawing/2014/main" id="{3ABC6269-BCA6-4BA7-BF8F-8E4F3A6F663C}"/>
                </a:ext>
              </a:extLst>
            </p:cNvPr>
            <p:cNvSpPr/>
            <p:nvPr/>
          </p:nvSpPr>
          <p:spPr>
            <a:xfrm>
              <a:off x="0" y="2547627"/>
              <a:ext cx="12192000" cy="351144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D"/>
            </a:p>
          </p:txBody>
        </p:sp>
        <p:sp>
          <p:nvSpPr>
            <p:cNvPr id="23" name="Rectangle 22">
              <a:extLst>
                <a:ext uri="{FF2B5EF4-FFF2-40B4-BE49-F238E27FC236}">
                  <a16:creationId xmlns="" xmlns:a16="http://schemas.microsoft.com/office/drawing/2014/main" id="{BF3C32B6-2A33-4C5E-A457-4AF98CD64794}"/>
                </a:ext>
              </a:extLst>
            </p:cNvPr>
            <p:cNvSpPr/>
            <p:nvPr/>
          </p:nvSpPr>
          <p:spPr>
            <a:xfrm>
              <a:off x="0" y="3253429"/>
              <a:ext cx="12192000" cy="351144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D"/>
            </a:p>
          </p:txBody>
        </p:sp>
        <p:sp>
          <p:nvSpPr>
            <p:cNvPr id="24" name="Rectangle 23">
              <a:extLst>
                <a:ext uri="{FF2B5EF4-FFF2-40B4-BE49-F238E27FC236}">
                  <a16:creationId xmlns="" xmlns:a16="http://schemas.microsoft.com/office/drawing/2014/main" id="{5AE43746-A8E0-4697-9C6F-A64DA81B700F}"/>
                </a:ext>
              </a:extLst>
            </p:cNvPr>
            <p:cNvSpPr/>
            <p:nvPr/>
          </p:nvSpPr>
          <p:spPr>
            <a:xfrm>
              <a:off x="0" y="3959231"/>
              <a:ext cx="12192000" cy="351144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D"/>
            </a:p>
          </p:txBody>
        </p:sp>
        <p:sp>
          <p:nvSpPr>
            <p:cNvPr id="25" name="Rectangle 24">
              <a:extLst>
                <a:ext uri="{FF2B5EF4-FFF2-40B4-BE49-F238E27FC236}">
                  <a16:creationId xmlns="" xmlns:a16="http://schemas.microsoft.com/office/drawing/2014/main" id="{38A6833F-C9A0-44E7-BD59-97E5E5F56EA0}"/>
                </a:ext>
              </a:extLst>
            </p:cNvPr>
            <p:cNvSpPr/>
            <p:nvPr/>
          </p:nvSpPr>
          <p:spPr>
            <a:xfrm>
              <a:off x="0" y="4665033"/>
              <a:ext cx="12192000" cy="351144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D"/>
            </a:p>
          </p:txBody>
        </p:sp>
        <p:sp>
          <p:nvSpPr>
            <p:cNvPr id="26" name="Rectangle 25">
              <a:extLst>
                <a:ext uri="{FF2B5EF4-FFF2-40B4-BE49-F238E27FC236}">
                  <a16:creationId xmlns="" xmlns:a16="http://schemas.microsoft.com/office/drawing/2014/main" id="{E81AB660-5CCC-4A3C-88D0-5B89BB2240FE}"/>
                </a:ext>
              </a:extLst>
            </p:cNvPr>
            <p:cNvSpPr/>
            <p:nvPr/>
          </p:nvSpPr>
          <p:spPr>
            <a:xfrm>
              <a:off x="0" y="5370836"/>
              <a:ext cx="12192000" cy="351144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D"/>
            </a:p>
          </p:txBody>
        </p:sp>
        <p:sp>
          <p:nvSpPr>
            <p:cNvPr id="27" name="Rectangle 26">
              <a:extLst>
                <a:ext uri="{FF2B5EF4-FFF2-40B4-BE49-F238E27FC236}">
                  <a16:creationId xmlns="" xmlns:a16="http://schemas.microsoft.com/office/drawing/2014/main" id="{F70BCCEC-92C6-4D8A-9EFB-92406F0298E5}"/>
                </a:ext>
              </a:extLst>
            </p:cNvPr>
            <p:cNvSpPr/>
            <p:nvPr/>
          </p:nvSpPr>
          <p:spPr>
            <a:xfrm>
              <a:off x="0" y="6076638"/>
              <a:ext cx="12192000" cy="351144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D"/>
            </a:p>
          </p:txBody>
        </p:sp>
      </p:grpSp>
      <p:sp>
        <p:nvSpPr>
          <p:cNvPr id="6" name="TextBox 5">
            <a:extLst>
              <a:ext uri="{FF2B5EF4-FFF2-40B4-BE49-F238E27FC236}">
                <a16:creationId xmlns="" xmlns:a16="http://schemas.microsoft.com/office/drawing/2014/main" id="{5F56BE94-15A7-45EA-B207-6D95308835FB}"/>
              </a:ext>
            </a:extLst>
          </p:cNvPr>
          <p:cNvSpPr txBox="1"/>
          <p:nvPr/>
        </p:nvSpPr>
        <p:spPr>
          <a:xfrm>
            <a:off x="489621" y="444630"/>
            <a:ext cx="11702379" cy="101566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6600" dirty="0" smtClean="0">
                <a:solidFill>
                  <a:schemeClr val="accent4">
                    <a:lumMod val="50000"/>
                  </a:schemeClr>
                </a:solidFill>
              </a:rPr>
              <a:t>FROM PROBLEMS TO SOLUTIONS</a:t>
            </a:r>
            <a:endParaRPr lang="en-ID" sz="6600" dirty="0">
              <a:solidFill>
                <a:schemeClr val="accent4">
                  <a:lumMod val="50000"/>
                </a:schemeClr>
              </a:solidFill>
              <a:latin typeface="+mj-lt"/>
            </a:endParaRPr>
          </a:p>
        </p:txBody>
      </p:sp>
      <p:pic>
        <p:nvPicPr>
          <p:cNvPr id="17" name="Graphic 16">
            <a:extLst>
              <a:ext uri="{FF2B5EF4-FFF2-40B4-BE49-F238E27FC236}">
                <a16:creationId xmlns="" xmlns:a16="http://schemas.microsoft.com/office/drawing/2014/main" id="{B48B2721-4945-45A6-975D-67159890DBB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=""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544492" y="2499397"/>
            <a:ext cx="5523886" cy="3853542"/>
          </a:xfrm>
          <a:prstGeom prst="rect">
            <a:avLst/>
          </a:prstGeom>
        </p:spPr>
      </p:pic>
      <p:sp>
        <p:nvSpPr>
          <p:cNvPr id="28" name="Rectangle 27">
            <a:extLst>
              <a:ext uri="{FF2B5EF4-FFF2-40B4-BE49-F238E27FC236}">
                <a16:creationId xmlns="" xmlns:a16="http://schemas.microsoft.com/office/drawing/2014/main" id="{BBE3173A-0008-47CE-B713-232ED1F53809}"/>
              </a:ext>
            </a:extLst>
          </p:cNvPr>
          <p:cNvSpPr/>
          <p:nvPr/>
        </p:nvSpPr>
        <p:spPr>
          <a:xfrm>
            <a:off x="1712071" y="1275627"/>
            <a:ext cx="8894824" cy="369332"/>
          </a:xfrm>
          <a:prstGeom prst="rect">
            <a:avLst/>
          </a:prstGeom>
        </p:spPr>
        <p:txBody>
          <a:bodyPr wrap="square" lIns="0" tIns="0" rIns="0" bIns="0" anchor="ctr">
            <a:spAutoFit/>
          </a:bodyPr>
          <a:lstStyle/>
          <a:p>
            <a:pPr algn="ctr"/>
            <a:r>
              <a:rPr lang="en-US" sz="2400" i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Bahnschrift SemiBold SemiConden" panose="020B0502040204020203" pitchFamily="34" charset="0"/>
              </a:rPr>
              <a:t>Designing practical, user centered digital solutions for climate resilience</a:t>
            </a:r>
            <a:endParaRPr lang="en-ID" sz="2400" i="1" dirty="0">
              <a:solidFill>
                <a:schemeClr val="tx1">
                  <a:lumMod val="65000"/>
                  <a:lumOff val="35000"/>
                </a:schemeClr>
              </a:solidFill>
              <a:latin typeface="Bahnschrift SemiBold SemiConden" panose="020B0502040204020203" pitchFamily="34" charset="0"/>
            </a:endParaRPr>
          </a:p>
        </p:txBody>
      </p:sp>
      <p:grpSp>
        <p:nvGrpSpPr>
          <p:cNvPr id="15" name="object 17"/>
          <p:cNvGrpSpPr/>
          <p:nvPr/>
        </p:nvGrpSpPr>
        <p:grpSpPr>
          <a:xfrm>
            <a:off x="486411" y="5210447"/>
            <a:ext cx="5813228" cy="1142492"/>
            <a:chOff x="2670429" y="5973890"/>
            <a:chExt cx="2706370" cy="831215"/>
          </a:xfrm>
        </p:grpSpPr>
        <p:sp>
          <p:nvSpPr>
            <p:cNvPr id="16" name="object 18"/>
            <p:cNvSpPr/>
            <p:nvPr/>
          </p:nvSpPr>
          <p:spPr>
            <a:xfrm>
              <a:off x="2670429" y="5973891"/>
              <a:ext cx="2706370" cy="831214"/>
            </a:xfrm>
            <a:custGeom>
              <a:avLst/>
              <a:gdLst/>
              <a:ahLst/>
              <a:cxnLst/>
              <a:rect l="l" t="t" r="r" b="b"/>
              <a:pathLst>
                <a:path w="2706370" h="831215">
                  <a:moveTo>
                    <a:pt x="2706370" y="0"/>
                  </a:moveTo>
                  <a:lnTo>
                    <a:pt x="0" y="0"/>
                  </a:lnTo>
                  <a:lnTo>
                    <a:pt x="0" y="830999"/>
                  </a:lnTo>
                  <a:lnTo>
                    <a:pt x="2706370" y="830999"/>
                  </a:lnTo>
                  <a:lnTo>
                    <a:pt x="2706370" y="0"/>
                  </a:lnTo>
                  <a:close/>
                </a:path>
              </a:pathLst>
            </a:custGeom>
            <a:solidFill>
              <a:srgbClr val="FFFFFF"/>
            </a:solidFill>
            <a:ln>
              <a:solidFill>
                <a:schemeClr val="tx1"/>
              </a:solidFill>
              <a:prstDash val="sysDash"/>
            </a:ln>
          </p:spPr>
          <p:txBody>
            <a:bodyPr wrap="square" lIns="0" tIns="0" rIns="0" bIns="0" rtlCol="0"/>
            <a:lstStyle/>
            <a:p>
              <a:r>
                <a:rPr lang="en-US" b="1" dirty="0" smtClean="0">
                  <a:solidFill>
                    <a:schemeClr val="bg2">
                      <a:lumMod val="25000"/>
                    </a:schemeClr>
                  </a:solidFill>
                </a:rPr>
                <a:t>PRESENTED BY: DR. VIVIAN CHINWE NNAMDI</a:t>
              </a:r>
            </a:p>
            <a:p>
              <a:endParaRPr lang="en-US" b="1" dirty="0" smtClean="0">
                <a:solidFill>
                  <a:schemeClr val="bg2">
                    <a:lumMod val="25000"/>
                  </a:schemeClr>
                </a:solidFill>
              </a:endParaRPr>
            </a:p>
            <a:p>
              <a:r>
                <a:rPr lang="en-US" b="1" dirty="0" smtClean="0">
                  <a:solidFill>
                    <a:schemeClr val="bg2">
                      <a:lumMod val="25000"/>
                    </a:schemeClr>
                  </a:solidFill>
                </a:rPr>
                <a:t>DATE: 12</a:t>
              </a:r>
              <a:r>
                <a:rPr lang="en-US" b="1" baseline="30000" dirty="0" smtClean="0">
                  <a:solidFill>
                    <a:schemeClr val="bg2">
                      <a:lumMod val="25000"/>
                    </a:schemeClr>
                  </a:solidFill>
                </a:rPr>
                <a:t>TH</a:t>
              </a:r>
              <a:r>
                <a:rPr lang="en-US" b="1" dirty="0" smtClean="0">
                  <a:solidFill>
                    <a:schemeClr val="bg2">
                      <a:lumMod val="25000"/>
                    </a:schemeClr>
                  </a:solidFill>
                </a:rPr>
                <a:t> OCTOBER, 2026</a:t>
              </a:r>
            </a:p>
            <a:p>
              <a:r>
                <a:rPr lang="en-US" b="1" dirty="0" smtClean="0">
                  <a:solidFill>
                    <a:schemeClr val="bg2">
                      <a:lumMod val="25000"/>
                    </a:schemeClr>
                  </a:solidFill>
                </a:rPr>
                <a:t>@ WOMEN-IN-WACREN CLIMATE INNOVATION LAB 2026</a:t>
              </a:r>
            </a:p>
          </p:txBody>
        </p:sp>
        <p:sp>
          <p:nvSpPr>
            <p:cNvPr id="29" name="object 19"/>
            <p:cNvSpPr/>
            <p:nvPr/>
          </p:nvSpPr>
          <p:spPr>
            <a:xfrm>
              <a:off x="2670429" y="5973890"/>
              <a:ext cx="2706370" cy="831215"/>
            </a:xfrm>
            <a:custGeom>
              <a:avLst/>
              <a:gdLst/>
              <a:ahLst/>
              <a:cxnLst/>
              <a:rect l="l" t="t" r="r" b="b"/>
              <a:pathLst>
                <a:path w="2706370" h="831215">
                  <a:moveTo>
                    <a:pt x="0" y="830999"/>
                  </a:moveTo>
                  <a:lnTo>
                    <a:pt x="2706370" y="830999"/>
                  </a:lnTo>
                  <a:lnTo>
                    <a:pt x="2706370" y="0"/>
                  </a:lnTo>
                  <a:lnTo>
                    <a:pt x="0" y="0"/>
                  </a:lnTo>
                  <a:lnTo>
                    <a:pt x="0" y="830999"/>
                  </a:lnTo>
                  <a:close/>
                </a:path>
              </a:pathLst>
            </a:custGeom>
            <a:ln w="25400">
              <a:solidFill>
                <a:srgbClr val="00799E"/>
              </a:solidFill>
              <a:prstDash val="sysDash"/>
            </a:ln>
          </p:spPr>
          <p:txBody>
            <a:bodyPr wrap="square" lIns="0" tIns="0" rIns="0" bIns="0" rtlCol="0"/>
            <a:lstStyle/>
            <a:p>
              <a:endParaRPr b="1">
                <a:solidFill>
                  <a:schemeClr val="bg2">
                    <a:lumMod val="50000"/>
                  </a:schemeClr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49771283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>
            <a:extLst>
              <a:ext uri="{FF2B5EF4-FFF2-40B4-BE49-F238E27FC236}">
                <a16:creationId xmlns="" xmlns:a16="http://schemas.microsoft.com/office/drawing/2014/main" id="{96681360-99F0-411F-872E-D08276548030}"/>
              </a:ext>
            </a:extLst>
          </p:cNvPr>
          <p:cNvGrpSpPr/>
          <p:nvPr/>
        </p:nvGrpSpPr>
        <p:grpSpPr>
          <a:xfrm>
            <a:off x="169817" y="524227"/>
            <a:ext cx="4258492" cy="5979501"/>
            <a:chOff x="500751" y="632830"/>
            <a:chExt cx="3433074" cy="3499804"/>
          </a:xfrm>
        </p:grpSpPr>
        <p:sp>
          <p:nvSpPr>
            <p:cNvPr id="4" name="Rectangle 3">
              <a:extLst>
                <a:ext uri="{FF2B5EF4-FFF2-40B4-BE49-F238E27FC236}">
                  <a16:creationId xmlns="" xmlns:a16="http://schemas.microsoft.com/office/drawing/2014/main" id="{673714BC-1D6D-47E8-BDBC-A4EE1D7C9B24}"/>
                </a:ext>
              </a:extLst>
            </p:cNvPr>
            <p:cNvSpPr/>
            <p:nvPr/>
          </p:nvSpPr>
          <p:spPr>
            <a:xfrm>
              <a:off x="500751" y="632830"/>
              <a:ext cx="3433074" cy="1082916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 lvl="0">
                <a:defRPr/>
              </a:pPr>
              <a:r>
                <a:rPr lang="en-US" sz="3200" b="1" dirty="0" smtClean="0">
                  <a:solidFill>
                    <a:schemeClr val="accent1">
                      <a:lumMod val="50000"/>
                    </a:schemeClr>
                  </a:solidFill>
                </a:rPr>
                <a:t>NOW WE </a:t>
              </a:r>
              <a:r>
                <a:rPr lang="en-US" sz="3200" b="1" dirty="0">
                  <a:solidFill>
                    <a:schemeClr val="accent1">
                      <a:lumMod val="50000"/>
                    </a:schemeClr>
                  </a:solidFill>
                </a:rPr>
                <a:t>UNDERSTAND THE CHALLENGE. WHAT DO WE DO NEXT?</a:t>
              </a:r>
              <a:endPara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Segoe UI" panose="020B0502040204020203" pitchFamily="34" charset="0"/>
                <a:ea typeface="Open Sans" panose="020B0606030504020204" pitchFamily="34" charset="0"/>
                <a:cs typeface="Segoe UI" panose="020B0502040204020203" pitchFamily="34" charset="0"/>
              </a:endParaRPr>
            </a:p>
          </p:txBody>
        </p:sp>
        <p:grpSp>
          <p:nvGrpSpPr>
            <p:cNvPr id="33" name="Group 32">
              <a:extLst>
                <a:ext uri="{FF2B5EF4-FFF2-40B4-BE49-F238E27FC236}">
                  <a16:creationId xmlns="" xmlns:a16="http://schemas.microsoft.com/office/drawing/2014/main" id="{31FD8C54-4C3F-44EA-9673-BD480EC120A6}"/>
                </a:ext>
              </a:extLst>
            </p:cNvPr>
            <p:cNvGrpSpPr/>
            <p:nvPr/>
          </p:nvGrpSpPr>
          <p:grpSpPr>
            <a:xfrm>
              <a:off x="500751" y="1918821"/>
              <a:ext cx="3425682" cy="2213813"/>
              <a:chOff x="536434" y="1758040"/>
              <a:chExt cx="3425682" cy="2213813"/>
            </a:xfrm>
          </p:grpSpPr>
          <p:grpSp>
            <p:nvGrpSpPr>
              <p:cNvPr id="6" name="Group 5">
                <a:extLst>
                  <a:ext uri="{FF2B5EF4-FFF2-40B4-BE49-F238E27FC236}">
                    <a16:creationId xmlns="" xmlns:a16="http://schemas.microsoft.com/office/drawing/2014/main" id="{1DCE930A-08F2-4BA3-86B8-09331FBF8E51}"/>
                  </a:ext>
                </a:extLst>
              </p:cNvPr>
              <p:cNvGrpSpPr/>
              <p:nvPr/>
            </p:nvGrpSpPr>
            <p:grpSpPr>
              <a:xfrm>
                <a:off x="1311641" y="1758040"/>
                <a:ext cx="1748473" cy="354679"/>
                <a:chOff x="1302338" y="1854602"/>
                <a:chExt cx="1748473" cy="354679"/>
              </a:xfrm>
            </p:grpSpPr>
            <p:sp>
              <p:nvSpPr>
                <p:cNvPr id="16" name="Rectangle 15">
                  <a:extLst>
                    <a:ext uri="{FF2B5EF4-FFF2-40B4-BE49-F238E27FC236}">
                      <a16:creationId xmlns="" xmlns:a16="http://schemas.microsoft.com/office/drawing/2014/main" id="{5BC30E7C-5C96-4416-A4EC-46663B83EDE4}"/>
                    </a:ext>
                  </a:extLst>
                </p:cNvPr>
                <p:cNvSpPr/>
                <p:nvPr/>
              </p:nvSpPr>
              <p:spPr>
                <a:xfrm>
                  <a:off x="1302338" y="1854602"/>
                  <a:ext cx="1748473" cy="183559"/>
                </a:xfrm>
                <a:prstGeom prst="rect">
                  <a:avLst/>
                </a:prstGeom>
              </p:spPr>
              <p:txBody>
                <a:bodyPr wrap="square" lIns="0" tIns="0" rIns="0" bIns="0">
                  <a:spAutoFit/>
                </a:bodyPr>
                <a:lstStyle/>
                <a:p>
                  <a:pPr lvl="0">
                    <a:defRPr/>
                  </a:pPr>
                  <a:r>
                    <a:rPr lang="en-US" b="1" dirty="0" smtClean="0">
                      <a:solidFill>
                        <a:srgbClr val="002060"/>
                      </a:solidFill>
                    </a:rPr>
                    <a:t>START </a:t>
                  </a:r>
                  <a:r>
                    <a:rPr lang="en-US" b="1" dirty="0">
                      <a:solidFill>
                        <a:srgbClr val="002060"/>
                      </a:solidFill>
                    </a:rPr>
                    <a:t>WITH PEOPLE</a:t>
                  </a:r>
                  <a:endParaRPr kumimoji="0" lang="en-US" sz="18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2060"/>
                    </a:solidFill>
                    <a:effectLst/>
                    <a:uLnTx/>
                    <a:uFillTx/>
                    <a:latin typeface="Segoe UI" panose="020B0502040204020203" pitchFamily="34" charset="0"/>
                    <a:ea typeface="Open Sans" panose="020B0606030504020204" pitchFamily="34" charset="0"/>
                    <a:cs typeface="Segoe UI" panose="020B0502040204020203" pitchFamily="34" charset="0"/>
                  </a:endParaRPr>
                </a:p>
              </p:txBody>
            </p:sp>
            <p:sp>
              <p:nvSpPr>
                <p:cNvPr id="17" name="Rectangle 16">
                  <a:extLst>
                    <a:ext uri="{FF2B5EF4-FFF2-40B4-BE49-F238E27FC236}">
                      <a16:creationId xmlns="" xmlns:a16="http://schemas.microsoft.com/office/drawing/2014/main" id="{FFB2F49C-CAAC-49C0-9DAB-BA185649FBDC}"/>
                    </a:ext>
                  </a:extLst>
                </p:cNvPr>
                <p:cNvSpPr/>
                <p:nvPr/>
              </p:nvSpPr>
              <p:spPr>
                <a:xfrm>
                  <a:off x="1329440" y="2083182"/>
                  <a:ext cx="1635188" cy="126099"/>
                </a:xfrm>
                <a:prstGeom prst="rect">
                  <a:avLst/>
                </a:prstGeom>
              </p:spPr>
              <p:txBody>
                <a:bodyPr wrap="square" lIns="0" tIns="0" rIns="0" bIns="0">
                  <a:spAutoFit/>
                </a:bodyPr>
                <a:lstStyle/>
                <a:p>
                  <a:pPr lvl="0">
                    <a:defRPr/>
                  </a:pPr>
                  <a:r>
                    <a:rPr lang="en-US" sz="1100" b="1" dirty="0">
                      <a:solidFill>
                        <a:srgbClr val="002060"/>
                      </a:solidFill>
                    </a:rPr>
                    <a:t>Understand </a:t>
                  </a:r>
                  <a:r>
                    <a:rPr lang="en-US" sz="1400" b="1" dirty="0">
                      <a:solidFill>
                        <a:srgbClr val="002060"/>
                      </a:solidFill>
                    </a:rPr>
                    <a:t>who</a:t>
                  </a:r>
                  <a:r>
                    <a:rPr lang="en-US" sz="1100" b="1" dirty="0">
                      <a:solidFill>
                        <a:srgbClr val="002060"/>
                      </a:solidFill>
                    </a:rPr>
                    <a:t> is affected</a:t>
                  </a:r>
                  <a:endParaRPr kumimoji="0" lang="en-US" sz="11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2060"/>
                    </a:solidFill>
                    <a:effectLst/>
                    <a:uLnTx/>
                    <a:uFillTx/>
                    <a:latin typeface="Segoe UI" panose="020B0502040204020203" pitchFamily="34" charset="0"/>
                    <a:ea typeface="Open Sans" panose="020B0606030504020204" pitchFamily="34" charset="0"/>
                    <a:cs typeface="Segoe UI" panose="020B0502040204020203" pitchFamily="34" charset="0"/>
                  </a:endParaRPr>
                </a:p>
              </p:txBody>
            </p:sp>
          </p:grpSp>
          <p:grpSp>
            <p:nvGrpSpPr>
              <p:cNvPr id="19" name="Group 18">
                <a:extLst>
                  <a:ext uri="{FF2B5EF4-FFF2-40B4-BE49-F238E27FC236}">
                    <a16:creationId xmlns="" xmlns:a16="http://schemas.microsoft.com/office/drawing/2014/main" id="{57233790-1B6D-4875-B97A-E9994CC2D151}"/>
                  </a:ext>
                </a:extLst>
              </p:cNvPr>
              <p:cNvGrpSpPr/>
              <p:nvPr/>
            </p:nvGrpSpPr>
            <p:grpSpPr>
              <a:xfrm>
                <a:off x="1311641" y="2496023"/>
                <a:ext cx="2422137" cy="358686"/>
                <a:chOff x="1298189" y="1838184"/>
                <a:chExt cx="2422137" cy="358686"/>
              </a:xfrm>
            </p:grpSpPr>
            <p:sp>
              <p:nvSpPr>
                <p:cNvPr id="21" name="Rectangle 20">
                  <a:extLst>
                    <a:ext uri="{FF2B5EF4-FFF2-40B4-BE49-F238E27FC236}">
                      <a16:creationId xmlns="" xmlns:a16="http://schemas.microsoft.com/office/drawing/2014/main" id="{24A8F3DC-D1FA-49B5-AE50-458D87DB47F2}"/>
                    </a:ext>
                  </a:extLst>
                </p:cNvPr>
                <p:cNvSpPr/>
                <p:nvPr/>
              </p:nvSpPr>
              <p:spPr>
                <a:xfrm>
                  <a:off x="1298189" y="1838184"/>
                  <a:ext cx="2053456" cy="183559"/>
                </a:xfrm>
                <a:prstGeom prst="rect">
                  <a:avLst/>
                </a:prstGeom>
              </p:spPr>
              <p:txBody>
                <a:bodyPr wrap="square" lIns="0" tIns="0" rIns="0" bIns="0">
                  <a:spAutoFit/>
                </a:bodyPr>
                <a:lstStyle/>
                <a:p>
                  <a:pPr lvl="0">
                    <a:defRPr/>
                  </a:pPr>
                  <a:r>
                    <a:rPr lang="en-US" b="1" dirty="0">
                      <a:solidFill>
                        <a:srgbClr val="002060"/>
                      </a:solidFill>
                    </a:rPr>
                    <a:t>IDENTIFY THE NEED</a:t>
                  </a:r>
                  <a:endParaRPr kumimoji="0" lang="en-US" sz="18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2060"/>
                    </a:solidFill>
                    <a:effectLst/>
                    <a:uLnTx/>
                    <a:uFillTx/>
                    <a:latin typeface="Segoe UI" panose="020B0502040204020203" pitchFamily="34" charset="0"/>
                    <a:ea typeface="Open Sans" panose="020B0606030504020204" pitchFamily="34" charset="0"/>
                    <a:cs typeface="Segoe UI" panose="020B0502040204020203" pitchFamily="34" charset="0"/>
                  </a:endParaRPr>
                </a:p>
              </p:txBody>
            </p:sp>
            <p:sp>
              <p:nvSpPr>
                <p:cNvPr id="22" name="Rectangle 21">
                  <a:extLst>
                    <a:ext uri="{FF2B5EF4-FFF2-40B4-BE49-F238E27FC236}">
                      <a16:creationId xmlns="" xmlns:a16="http://schemas.microsoft.com/office/drawing/2014/main" id="{750E0D5B-32E7-45B7-8417-3D2C7694985A}"/>
                    </a:ext>
                  </a:extLst>
                </p:cNvPr>
                <p:cNvSpPr/>
                <p:nvPr/>
              </p:nvSpPr>
              <p:spPr>
                <a:xfrm>
                  <a:off x="1298189" y="2070770"/>
                  <a:ext cx="2422137" cy="126100"/>
                </a:xfrm>
                <a:prstGeom prst="rect">
                  <a:avLst/>
                </a:prstGeom>
              </p:spPr>
              <p:txBody>
                <a:bodyPr wrap="square" lIns="0" tIns="0" rIns="0" bIns="0">
                  <a:spAutoFit/>
                </a:bodyPr>
                <a:lstStyle/>
                <a:p>
                  <a:pPr lvl="0">
                    <a:defRPr/>
                  </a:pPr>
                  <a:r>
                    <a:rPr lang="en-US" sz="1400" b="1" dirty="0">
                      <a:solidFill>
                        <a:srgbClr val="002060"/>
                      </a:solidFill>
                    </a:rPr>
                    <a:t>Find out what people need to do better.</a:t>
                  </a:r>
                  <a:endParaRPr kumimoji="0" lang="en-US" sz="14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2060"/>
                    </a:solidFill>
                    <a:effectLst/>
                    <a:uLnTx/>
                    <a:uFillTx/>
                    <a:latin typeface="Segoe UI" panose="020B0502040204020203" pitchFamily="34" charset="0"/>
                    <a:ea typeface="Open Sans" panose="020B0606030504020204" pitchFamily="34" charset="0"/>
                    <a:cs typeface="Segoe UI" panose="020B0502040204020203" pitchFamily="34" charset="0"/>
                  </a:endParaRPr>
                </a:p>
              </p:txBody>
            </p:sp>
          </p:grpSp>
          <p:sp>
            <p:nvSpPr>
              <p:cNvPr id="24" name="Rectangle 23">
                <a:extLst>
                  <a:ext uri="{FF2B5EF4-FFF2-40B4-BE49-F238E27FC236}">
                    <a16:creationId xmlns="" xmlns:a16="http://schemas.microsoft.com/office/drawing/2014/main" id="{0274503B-5122-4623-AB9F-1245C2B01E9D}"/>
                  </a:ext>
                </a:extLst>
              </p:cNvPr>
              <p:cNvSpPr/>
              <p:nvPr/>
            </p:nvSpPr>
            <p:spPr>
              <a:xfrm>
                <a:off x="536434" y="3115243"/>
                <a:ext cx="3425682" cy="856610"/>
              </a:xfrm>
              <a:prstGeom prst="rect">
                <a:avLst/>
              </a:prstGeom>
            </p:spPr>
            <p:txBody>
              <a:bodyPr wrap="square" lIns="0" tIns="0" rIns="0" bIns="0">
                <a:spAutoFit/>
              </a:bodyPr>
              <a:lstStyle/>
              <a:p>
                <a:pPr lvl="0">
                  <a:defRPr/>
                </a:pPr>
                <a:r>
                  <a:rPr lang="en-US" sz="3600" b="1" dirty="0">
                    <a:solidFill>
                      <a:schemeClr val="accent1">
                        <a:lumMod val="50000"/>
                      </a:schemeClr>
                    </a:solidFill>
                  </a:rPr>
                  <a:t>DESIGN FOR </a:t>
                </a:r>
                <a:r>
                  <a:rPr lang="en-US" sz="3600" b="1" dirty="0" smtClean="0">
                    <a:solidFill>
                      <a:schemeClr val="accent1">
                        <a:lumMod val="50000"/>
                      </a:schemeClr>
                    </a:solidFill>
                  </a:rPr>
                  <a:t>IMPACT</a:t>
                </a:r>
              </a:p>
              <a:p>
                <a:pPr lvl="0" algn="just">
                  <a:defRPr/>
                </a:pPr>
                <a:r>
                  <a:rPr lang="en-US" sz="1600" b="1" dirty="0">
                    <a:solidFill>
                      <a:schemeClr val="accent1">
                        <a:lumMod val="50000"/>
                      </a:schemeClr>
                    </a:solidFill>
                  </a:rPr>
                  <a:t>Climate challenges become innovation opportunities when we understand people's needs and the decisions they struggle to make.</a:t>
                </a:r>
                <a:endParaRPr kumimoji="0" lang="en-US" sz="1600" b="1" i="0" u="none" strike="noStrike" kern="1200" cap="none" spc="0" normalizeH="0" baseline="0" noProof="0" dirty="0">
                  <a:ln>
                    <a:noFill/>
                  </a:ln>
                  <a:solidFill>
                    <a:schemeClr val="accent1">
                      <a:lumMod val="50000"/>
                    </a:schemeClr>
                  </a:solidFill>
                  <a:effectLst/>
                  <a:uLnTx/>
                  <a:uFillTx/>
                  <a:latin typeface="Segoe UI" panose="020B0502040204020203" pitchFamily="34" charset="0"/>
                  <a:ea typeface="Open Sans" panose="020B0606030504020204" pitchFamily="34" charset="0"/>
                  <a:cs typeface="Segoe UI" panose="020B0502040204020203" pitchFamily="34" charset="0"/>
                </a:endParaRPr>
              </a:p>
            </p:txBody>
          </p:sp>
        </p:grpSp>
      </p:grpSp>
      <p:pic>
        <p:nvPicPr>
          <p:cNvPr id="23" name="Picture 2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24696" y="245169"/>
            <a:ext cx="7171489" cy="3104403"/>
          </a:xfrm>
          <a:prstGeom prst="rect">
            <a:avLst/>
          </a:prstGeom>
        </p:spPr>
      </p:pic>
      <p:sp>
        <p:nvSpPr>
          <p:cNvPr id="57" name="Rectangle: Top Corners Rounded 77">
            <a:extLst>
              <a:ext uri="{FF2B5EF4-FFF2-40B4-BE49-F238E27FC236}">
                <a16:creationId xmlns="" xmlns:a16="http://schemas.microsoft.com/office/drawing/2014/main" id="{9D683C2B-0854-4DB1-BB80-EFBFAF984346}"/>
              </a:ext>
            </a:extLst>
          </p:cNvPr>
          <p:cNvSpPr/>
          <p:nvPr/>
        </p:nvSpPr>
        <p:spPr>
          <a:xfrm rot="5400000">
            <a:off x="6199090" y="3077830"/>
            <a:ext cx="286259" cy="1031810"/>
          </a:xfrm>
          <a:prstGeom prst="round2SameRect">
            <a:avLst>
              <a:gd name="adj1" fmla="val 50000"/>
              <a:gd name="adj2" fmla="val 0"/>
            </a:avLst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8" name="Rectangle: Top Corners Rounded 77">
            <a:extLst>
              <a:ext uri="{FF2B5EF4-FFF2-40B4-BE49-F238E27FC236}">
                <a16:creationId xmlns="" xmlns:a16="http://schemas.microsoft.com/office/drawing/2014/main" id="{9D683C2B-0854-4DB1-BB80-EFBFAF984346}"/>
              </a:ext>
            </a:extLst>
          </p:cNvPr>
          <p:cNvSpPr/>
          <p:nvPr/>
        </p:nvSpPr>
        <p:spPr>
          <a:xfrm rot="5400000">
            <a:off x="10344217" y="3050826"/>
            <a:ext cx="286259" cy="1031810"/>
          </a:xfrm>
          <a:prstGeom prst="round2SameRect">
            <a:avLst>
              <a:gd name="adj1" fmla="val 50000"/>
              <a:gd name="adj2" fmla="val 0"/>
            </a:avLst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9" name="TextBox 58">
            <a:extLst>
              <a:ext uri="{FF2B5EF4-FFF2-40B4-BE49-F238E27FC236}">
                <a16:creationId xmlns="" xmlns:a16="http://schemas.microsoft.com/office/drawing/2014/main" id="{7CDEE80E-DD26-44BB-AFC3-1DB8F5430D75}"/>
              </a:ext>
            </a:extLst>
          </p:cNvPr>
          <p:cNvSpPr txBox="1"/>
          <p:nvPr/>
        </p:nvSpPr>
        <p:spPr>
          <a:xfrm>
            <a:off x="6001399" y="3439776"/>
            <a:ext cx="804754" cy="24622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d-ID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before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1" name="TextBox 60">
            <a:extLst>
              <a:ext uri="{FF2B5EF4-FFF2-40B4-BE49-F238E27FC236}">
                <a16:creationId xmlns="" xmlns:a16="http://schemas.microsoft.com/office/drawing/2014/main" id="{6831C2E5-3D29-449F-BA5C-32EFE486EF15}"/>
              </a:ext>
            </a:extLst>
          </p:cNvPr>
          <p:cNvSpPr txBox="1"/>
          <p:nvPr/>
        </p:nvSpPr>
        <p:spPr>
          <a:xfrm>
            <a:off x="10173079" y="3438644"/>
            <a:ext cx="628533" cy="24622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d-ID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after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25" name="Picture 2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397" y="3717167"/>
            <a:ext cx="924054" cy="771633"/>
          </a:xfrm>
          <a:prstGeom prst="rect">
            <a:avLst/>
          </a:prstGeom>
        </p:spPr>
      </p:pic>
      <p:pic>
        <p:nvPicPr>
          <p:cNvPr id="26" name="Picture 2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43112" y="2469865"/>
            <a:ext cx="853339" cy="908648"/>
          </a:xfrm>
          <a:prstGeom prst="rect">
            <a:avLst/>
          </a:prstGeom>
        </p:spPr>
      </p:pic>
      <p:sp>
        <p:nvSpPr>
          <p:cNvPr id="27" name="Rounded Rectangle 26"/>
          <p:cNvSpPr/>
          <p:nvPr/>
        </p:nvSpPr>
        <p:spPr>
          <a:xfrm>
            <a:off x="4785726" y="3783888"/>
            <a:ext cx="3585744" cy="2875764"/>
          </a:xfrm>
          <a:prstGeom prst="round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8" name="Rounded Rectangle 67"/>
          <p:cNvSpPr/>
          <p:nvPr/>
        </p:nvSpPr>
        <p:spPr>
          <a:xfrm>
            <a:off x="8510441" y="3783888"/>
            <a:ext cx="3585744" cy="2875764"/>
          </a:xfrm>
          <a:prstGeom prst="round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TextBox 28"/>
          <p:cNvSpPr txBox="1"/>
          <p:nvPr/>
        </p:nvSpPr>
        <p:spPr>
          <a:xfrm>
            <a:off x="5017586" y="4017739"/>
            <a:ext cx="3122024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n-US" dirty="0" smtClean="0">
                <a:solidFill>
                  <a:schemeClr val="accent4">
                    <a:lumMod val="75000"/>
                  </a:schemeClr>
                </a:solidFill>
              </a:rPr>
              <a:t>A real climate challenge, such as flooding or drought affecting a community.</a:t>
            </a:r>
          </a:p>
          <a:p>
            <a:pPr algn="just"/>
            <a:endParaRPr lang="en-US" dirty="0" smtClean="0">
              <a:solidFill>
                <a:schemeClr val="accent4">
                  <a:lumMod val="75000"/>
                </a:schemeClr>
              </a:solidFill>
            </a:endParaRPr>
          </a:p>
          <a:p>
            <a:pPr algn="just"/>
            <a:endParaRPr lang="en-US" dirty="0" smtClean="0">
              <a:solidFill>
                <a:schemeClr val="accent4">
                  <a:lumMod val="75000"/>
                </a:schemeClr>
              </a:solidFill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n-US" dirty="0" smtClean="0">
                <a:solidFill>
                  <a:schemeClr val="accent4">
                    <a:lumMod val="75000"/>
                  </a:schemeClr>
                </a:solidFill>
              </a:rPr>
              <a:t>The difficulty people face: delayed warnings, missing information or limited access to useful data.</a:t>
            </a:r>
            <a:endParaRPr lang="en-US" dirty="0">
              <a:solidFill>
                <a:schemeClr val="accent4">
                  <a:lumMod val="75000"/>
                </a:schemeClr>
              </a:solidFill>
            </a:endParaRPr>
          </a:p>
        </p:txBody>
      </p:sp>
      <p:sp>
        <p:nvSpPr>
          <p:cNvPr id="70" name="TextBox 69"/>
          <p:cNvSpPr txBox="1"/>
          <p:nvPr/>
        </p:nvSpPr>
        <p:spPr>
          <a:xfrm>
            <a:off x="8612067" y="4017739"/>
            <a:ext cx="3262070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n-US" dirty="0" smtClean="0">
                <a:solidFill>
                  <a:schemeClr val="accent6">
                    <a:lumMod val="75000"/>
                  </a:schemeClr>
                </a:solidFill>
              </a:rPr>
              <a:t>A simple concept, such as a flood-risk map, early-warning interface or climate information dashboard.</a:t>
            </a:r>
          </a:p>
          <a:p>
            <a:pPr algn="just"/>
            <a:endParaRPr lang="en-US" dirty="0" smtClean="0">
              <a:solidFill>
                <a:schemeClr val="accent6">
                  <a:lumMod val="75000"/>
                </a:schemeClr>
              </a:solidFill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n-US" dirty="0" smtClean="0">
                <a:solidFill>
                  <a:schemeClr val="accent6">
                    <a:lumMod val="75000"/>
                  </a:schemeClr>
                </a:solidFill>
              </a:rPr>
              <a:t>The intended benefit: earlier decisions, better preparedness or more effective resource allocation.</a:t>
            </a:r>
            <a:endParaRPr lang="en-US" dirty="0">
              <a:solidFill>
                <a:schemeClr val="accent6">
                  <a:lumMod val="75000"/>
                </a:schemeClr>
              </a:solidFill>
            </a:endParaRPr>
          </a:p>
        </p:txBody>
      </p:sp>
      <p:cxnSp>
        <p:nvCxnSpPr>
          <p:cNvPr id="31" name="Straight Arrow Connector 30"/>
          <p:cNvCxnSpPr/>
          <p:nvPr/>
        </p:nvCxnSpPr>
        <p:spPr>
          <a:xfrm>
            <a:off x="7888144" y="4684743"/>
            <a:ext cx="966651" cy="0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0" name="Straight Arrow Connector 79"/>
          <p:cNvCxnSpPr/>
          <p:nvPr/>
        </p:nvCxnSpPr>
        <p:spPr>
          <a:xfrm>
            <a:off x="7888144" y="6004762"/>
            <a:ext cx="966651" cy="0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8640110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ounded Rectangle 7"/>
          <p:cNvSpPr/>
          <p:nvPr/>
        </p:nvSpPr>
        <p:spPr>
          <a:xfrm>
            <a:off x="7301432" y="116190"/>
            <a:ext cx="4676176" cy="6611181"/>
          </a:xfrm>
          <a:prstGeom prst="round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>
            <a:extLst>
              <a:ext uri="{FF2B5EF4-FFF2-40B4-BE49-F238E27FC236}">
                <a16:creationId xmlns="" xmlns:a16="http://schemas.microsoft.com/office/drawing/2014/main" id="{F4A23E82-4ADA-4290-A732-46C59CED37BE}"/>
              </a:ext>
            </a:extLst>
          </p:cNvPr>
          <p:cNvSpPr/>
          <p:nvPr/>
        </p:nvSpPr>
        <p:spPr>
          <a:xfrm>
            <a:off x="7499917" y="573390"/>
            <a:ext cx="4374220" cy="861774"/>
          </a:xfrm>
          <a:prstGeom prst="rect">
            <a:avLst/>
          </a:prstGeom>
          <a:ln w="3175">
            <a:solidFill>
              <a:schemeClr val="bg2"/>
            </a:solidFill>
          </a:ln>
        </p:spPr>
        <p:txBody>
          <a:bodyPr wrap="square" lIns="0" tIns="0" rIns="0" bIns="0">
            <a:spAutoFit/>
          </a:bodyPr>
          <a:lstStyle/>
          <a:p>
            <a:pPr lvl="0" algn="just">
              <a:defRPr/>
            </a:pPr>
            <a:r>
              <a:rPr lang="en-US" sz="2800" b="1" dirty="0" smtClean="0">
                <a:solidFill>
                  <a:schemeClr val="bg2">
                    <a:lumMod val="50000"/>
                  </a:schemeClr>
                </a:solidFill>
              </a:rPr>
              <a:t>Different climate challenges, one innovation question…</a:t>
            </a:r>
            <a:endParaRPr kumimoji="0" lang="en-US" sz="2800" b="1" i="0" u="none" strike="noStrike" kern="1200" cap="none" spc="0" normalizeH="0" baseline="0" noProof="0" dirty="0">
              <a:ln>
                <a:noFill/>
              </a:ln>
              <a:solidFill>
                <a:schemeClr val="bg2">
                  <a:lumMod val="50000"/>
                </a:schemeClr>
              </a:solidFill>
              <a:effectLst/>
              <a:uLnTx/>
              <a:uFillTx/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39503119"/>
              </p:ext>
            </p:extLst>
          </p:nvPr>
        </p:nvGraphicFramePr>
        <p:xfrm>
          <a:off x="182882" y="104503"/>
          <a:ext cx="6882062" cy="6578871"/>
        </p:xfrm>
        <a:graphic>
          <a:graphicData uri="http://schemas.openxmlformats.org/drawingml/2006/table">
            <a:tbl>
              <a:tblPr/>
              <a:tblGrid>
                <a:gridCol w="1201781"/>
                <a:gridCol w="1879737"/>
                <a:gridCol w="1738293"/>
                <a:gridCol w="2062251"/>
              </a:tblGrid>
              <a:tr h="765668">
                <a:tc>
                  <a:txBody>
                    <a:bodyPr/>
                    <a:lstStyle/>
                    <a:p>
                      <a:r>
                        <a:rPr lang="en-US" sz="1600" b="1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</a:rPr>
                        <a:t>Country</a:t>
                      </a:r>
                      <a:endParaRPr lang="en-US" sz="1600" b="1" dirty="0">
                        <a:solidFill>
                          <a:schemeClr val="tx2">
                            <a:lumMod val="75000"/>
                          </a:schemeClr>
                        </a:solidFill>
                      </a:endParaRPr>
                    </a:p>
                  </a:txBody>
                  <a:tcPr marL="67990" marR="67990" marT="33995" marB="3399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b="1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</a:rPr>
                        <a:t>Climate context</a:t>
                      </a:r>
                      <a:endParaRPr lang="en-US" sz="1600" b="1" dirty="0">
                        <a:solidFill>
                          <a:schemeClr val="tx2">
                            <a:lumMod val="75000"/>
                          </a:schemeClr>
                        </a:solidFill>
                      </a:endParaRPr>
                    </a:p>
                  </a:txBody>
                  <a:tcPr marL="67990" marR="67990" marT="33995" marB="3399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b="1" smtClean="0">
                          <a:solidFill>
                            <a:schemeClr val="tx2">
                              <a:lumMod val="75000"/>
                            </a:schemeClr>
                          </a:solidFill>
                        </a:rPr>
                        <a:t>People / systems affected</a:t>
                      </a:r>
                      <a:endParaRPr lang="en-US" sz="1600" b="1">
                        <a:solidFill>
                          <a:schemeClr val="tx2">
                            <a:lumMod val="75000"/>
                          </a:schemeClr>
                        </a:solidFill>
                      </a:endParaRPr>
                    </a:p>
                  </a:txBody>
                  <a:tcPr marL="67990" marR="67990" marT="33995" marB="3399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b="1" smtClean="0">
                          <a:solidFill>
                            <a:schemeClr val="tx2">
                              <a:lumMod val="75000"/>
                            </a:schemeClr>
                          </a:solidFill>
                        </a:rPr>
                        <a:t>Question to investigate</a:t>
                      </a:r>
                      <a:endParaRPr lang="en-US" sz="1600" b="1" dirty="0">
                        <a:solidFill>
                          <a:schemeClr val="tx2">
                            <a:lumMod val="75000"/>
                          </a:schemeClr>
                        </a:solidFill>
                      </a:endParaRPr>
                    </a:p>
                  </a:txBody>
                  <a:tcPr marL="67990" marR="67990" marT="33995" marB="3399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086757">
                <a:tc>
                  <a:txBody>
                    <a:bodyPr/>
                    <a:lstStyle/>
                    <a:p>
                      <a:r>
                        <a:rPr lang="en-US" sz="1400" b="1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</a:rPr>
                        <a:t>Ghana</a:t>
                      </a:r>
                      <a:endParaRPr lang="en-US" sz="1400" b="1" dirty="0">
                        <a:solidFill>
                          <a:schemeClr val="tx2">
                            <a:lumMod val="75000"/>
                          </a:schemeClr>
                        </a:solidFill>
                      </a:endParaRPr>
                    </a:p>
                  </a:txBody>
                  <a:tcPr marL="67990" marR="67990" marT="33995" marB="3399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</a:rPr>
                        <a:t>Greater Accra flooding</a:t>
                      </a:r>
                      <a:endParaRPr lang="en-US" sz="1400" dirty="0">
                        <a:solidFill>
                          <a:schemeClr val="tx2">
                            <a:lumMod val="75000"/>
                          </a:schemeClr>
                        </a:solidFill>
                      </a:endParaRPr>
                    </a:p>
                  </a:txBody>
                  <a:tcPr marL="67990" marR="67990" marT="33995" marB="3399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</a:rPr>
                        <a:t>Residents, commuters, traders, emergency services</a:t>
                      </a:r>
                      <a:endParaRPr lang="en-US" sz="1400" dirty="0">
                        <a:solidFill>
                          <a:schemeClr val="tx2">
                            <a:lumMod val="75000"/>
                          </a:schemeClr>
                        </a:solidFill>
                      </a:endParaRPr>
                    </a:p>
                  </a:txBody>
                  <a:tcPr marL="67990" marR="67990" marT="33995" marB="3399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b="1" smtClean="0">
                          <a:solidFill>
                            <a:schemeClr val="tx2">
                              <a:lumMod val="75000"/>
                            </a:schemeClr>
                          </a:solidFill>
                        </a:rPr>
                        <a:t>Where are the biggest decision and response gaps?</a:t>
                      </a:r>
                      <a:endParaRPr lang="en-US" sz="1400">
                        <a:solidFill>
                          <a:schemeClr val="tx2">
                            <a:lumMod val="75000"/>
                          </a:schemeClr>
                        </a:solidFill>
                      </a:endParaRPr>
                    </a:p>
                  </a:txBody>
                  <a:tcPr marL="67990" marR="67990" marT="33995" marB="3399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103877">
                <a:tc>
                  <a:txBody>
                    <a:bodyPr/>
                    <a:lstStyle/>
                    <a:p>
                      <a:r>
                        <a:rPr lang="en-US" sz="1400" b="1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</a:rPr>
                        <a:t>Nigeria</a:t>
                      </a:r>
                      <a:endParaRPr lang="en-US" sz="1400" b="1" dirty="0">
                        <a:solidFill>
                          <a:schemeClr val="tx2">
                            <a:lumMod val="75000"/>
                          </a:schemeClr>
                        </a:solidFill>
                      </a:endParaRPr>
                    </a:p>
                  </a:txBody>
                  <a:tcPr marL="67990" marR="67990" marT="33995" marB="3399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smtClean="0">
                          <a:solidFill>
                            <a:schemeClr val="tx2">
                              <a:lumMod val="75000"/>
                            </a:schemeClr>
                          </a:solidFill>
                        </a:rPr>
                        <a:t>Dry spells/rainfall variability</a:t>
                      </a:r>
                      <a:endParaRPr lang="en-US" sz="1400">
                        <a:solidFill>
                          <a:schemeClr val="tx2">
                            <a:lumMod val="75000"/>
                          </a:schemeClr>
                        </a:solidFill>
                      </a:endParaRPr>
                    </a:p>
                  </a:txBody>
                  <a:tcPr marL="67990" marR="67990" marT="33995" marB="3399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smtClean="0">
                          <a:solidFill>
                            <a:schemeClr val="tx2">
                              <a:lumMod val="75000"/>
                            </a:schemeClr>
                          </a:solidFill>
                        </a:rPr>
                        <a:t>Smallholder farmers</a:t>
                      </a:r>
                      <a:endParaRPr lang="en-US" sz="1400">
                        <a:solidFill>
                          <a:schemeClr val="tx2">
                            <a:lumMod val="75000"/>
                          </a:schemeClr>
                        </a:solidFill>
                      </a:endParaRPr>
                    </a:p>
                  </a:txBody>
                  <a:tcPr marL="67990" marR="67990" marT="33995" marB="3399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b="1" smtClean="0">
                          <a:solidFill>
                            <a:schemeClr val="tx2">
                              <a:lumMod val="75000"/>
                            </a:schemeClr>
                          </a:solidFill>
                        </a:rPr>
                        <a:t>What decisions are being made with insufficient climate information?</a:t>
                      </a:r>
                      <a:endParaRPr lang="en-US" sz="1400">
                        <a:solidFill>
                          <a:schemeClr val="tx2">
                            <a:lumMod val="75000"/>
                          </a:schemeClr>
                        </a:solidFill>
                      </a:endParaRPr>
                    </a:p>
                  </a:txBody>
                  <a:tcPr marL="67990" marR="67990" marT="33995" marB="3399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897281">
                <a:tc>
                  <a:txBody>
                    <a:bodyPr/>
                    <a:lstStyle/>
                    <a:p>
                      <a:r>
                        <a:rPr lang="en-US" sz="1400" b="1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</a:rPr>
                        <a:t>The Gambia</a:t>
                      </a:r>
                      <a:endParaRPr lang="en-US" sz="1400" b="1" dirty="0">
                        <a:solidFill>
                          <a:schemeClr val="tx2">
                            <a:lumMod val="75000"/>
                          </a:schemeClr>
                        </a:solidFill>
                      </a:endParaRPr>
                    </a:p>
                  </a:txBody>
                  <a:tcPr marL="67990" marR="67990" marT="33995" marB="3399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smtClean="0">
                          <a:solidFill>
                            <a:schemeClr val="tx2">
                              <a:lumMod val="75000"/>
                            </a:schemeClr>
                          </a:solidFill>
                        </a:rPr>
                        <a:t>Flooding/coastal risks</a:t>
                      </a:r>
                      <a:endParaRPr lang="en-US" sz="1400">
                        <a:solidFill>
                          <a:schemeClr val="tx2">
                            <a:lumMod val="75000"/>
                          </a:schemeClr>
                        </a:solidFill>
                      </a:endParaRPr>
                    </a:p>
                  </a:txBody>
                  <a:tcPr marL="67990" marR="67990" marT="33995" marB="3399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smtClean="0">
                          <a:solidFill>
                            <a:schemeClr val="tx2">
                              <a:lumMod val="75000"/>
                            </a:schemeClr>
                          </a:solidFill>
                        </a:rPr>
                        <a:t>Urban/coastal communities</a:t>
                      </a:r>
                      <a:endParaRPr lang="en-US" sz="1400">
                        <a:solidFill>
                          <a:schemeClr val="tx2">
                            <a:lumMod val="75000"/>
                          </a:schemeClr>
                        </a:solidFill>
                      </a:endParaRPr>
                    </a:p>
                  </a:txBody>
                  <a:tcPr marL="67990" marR="67990" marT="33995" marB="3399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b="1" smtClean="0">
                          <a:solidFill>
                            <a:schemeClr val="tx2">
                              <a:lumMod val="75000"/>
                            </a:schemeClr>
                          </a:solidFill>
                        </a:rPr>
                        <a:t>Which vulnerabilities can realistically be reduced?</a:t>
                      </a:r>
                      <a:endParaRPr lang="en-US" sz="1400" dirty="0">
                        <a:solidFill>
                          <a:schemeClr val="tx2">
                            <a:lumMod val="75000"/>
                          </a:schemeClr>
                        </a:solidFill>
                      </a:endParaRPr>
                    </a:p>
                  </a:txBody>
                  <a:tcPr marL="67990" marR="67990" marT="33995" marB="3399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882428">
                <a:tc>
                  <a:txBody>
                    <a:bodyPr/>
                    <a:lstStyle/>
                    <a:p>
                      <a:r>
                        <a:rPr lang="en-US" sz="1400" b="1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</a:rPr>
                        <a:t>Liberia</a:t>
                      </a:r>
                      <a:endParaRPr lang="en-US" sz="1400" b="1" dirty="0">
                        <a:solidFill>
                          <a:schemeClr val="tx2">
                            <a:lumMod val="75000"/>
                          </a:schemeClr>
                        </a:solidFill>
                      </a:endParaRPr>
                    </a:p>
                  </a:txBody>
                  <a:tcPr marL="67990" marR="67990" marT="33995" marB="3399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smtClean="0">
                          <a:solidFill>
                            <a:schemeClr val="tx2">
                              <a:lumMod val="75000"/>
                            </a:schemeClr>
                          </a:solidFill>
                        </a:rPr>
                        <a:t>Windstorm/storm-surge risk</a:t>
                      </a:r>
                      <a:endParaRPr lang="en-US" sz="1400">
                        <a:solidFill>
                          <a:schemeClr val="tx2">
                            <a:lumMod val="75000"/>
                          </a:schemeClr>
                        </a:solidFill>
                      </a:endParaRPr>
                    </a:p>
                  </a:txBody>
                  <a:tcPr marL="67990" marR="67990" marT="33995" marB="3399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smtClean="0">
                          <a:solidFill>
                            <a:schemeClr val="tx2">
                              <a:lumMod val="75000"/>
                            </a:schemeClr>
                          </a:solidFill>
                        </a:rPr>
                        <a:t>Coastal communities</a:t>
                      </a:r>
                      <a:endParaRPr lang="en-US" sz="1400">
                        <a:solidFill>
                          <a:schemeClr val="tx2">
                            <a:lumMod val="75000"/>
                          </a:schemeClr>
                        </a:solidFill>
                      </a:endParaRPr>
                    </a:p>
                  </a:txBody>
                  <a:tcPr marL="67990" marR="67990" marT="33995" marB="3399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b="1" smtClean="0">
                          <a:solidFill>
                            <a:schemeClr val="tx2">
                              <a:lumMod val="75000"/>
                            </a:schemeClr>
                          </a:solidFill>
                        </a:rPr>
                        <a:t>Where are preparedness and response weakest?</a:t>
                      </a:r>
                      <a:endParaRPr lang="en-US" sz="1400">
                        <a:solidFill>
                          <a:schemeClr val="tx2">
                            <a:lumMod val="75000"/>
                          </a:schemeClr>
                        </a:solidFill>
                      </a:endParaRPr>
                    </a:p>
                  </a:txBody>
                  <a:tcPr marL="67990" marR="67990" marT="33995" marB="3399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913787">
                <a:tc>
                  <a:txBody>
                    <a:bodyPr/>
                    <a:lstStyle/>
                    <a:p>
                      <a:r>
                        <a:rPr lang="en-US" sz="1400" b="1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</a:rPr>
                        <a:t>South Africa</a:t>
                      </a:r>
                      <a:endParaRPr lang="en-US" sz="1400" b="1" dirty="0">
                        <a:solidFill>
                          <a:schemeClr val="tx2">
                            <a:lumMod val="75000"/>
                          </a:schemeClr>
                        </a:solidFill>
                      </a:endParaRPr>
                    </a:p>
                  </a:txBody>
                  <a:tcPr marL="67990" marR="67990" marT="33995" marB="3399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smtClean="0">
                          <a:solidFill>
                            <a:schemeClr val="tx2">
                              <a:lumMod val="75000"/>
                            </a:schemeClr>
                          </a:solidFill>
                        </a:rPr>
                        <a:t>Wildfire/severe-weather risks</a:t>
                      </a:r>
                      <a:endParaRPr lang="en-US" sz="1400">
                        <a:solidFill>
                          <a:schemeClr val="tx2">
                            <a:lumMod val="75000"/>
                          </a:schemeClr>
                        </a:solidFill>
                      </a:endParaRPr>
                    </a:p>
                  </a:txBody>
                  <a:tcPr marL="67990" marR="67990" marT="33995" marB="3399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smtClean="0">
                          <a:solidFill>
                            <a:schemeClr val="tx2">
                              <a:lumMod val="75000"/>
                            </a:schemeClr>
                          </a:solidFill>
                        </a:rPr>
                        <a:t>Communities, farmers</a:t>
                      </a:r>
                      <a:endParaRPr lang="en-US" sz="1400">
                        <a:solidFill>
                          <a:schemeClr val="tx2">
                            <a:lumMod val="75000"/>
                          </a:schemeClr>
                        </a:solidFill>
                      </a:endParaRPr>
                    </a:p>
                  </a:txBody>
                  <a:tcPr marL="67990" marR="67990" marT="33995" marB="3399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b="1" smtClean="0">
                          <a:solidFill>
                            <a:schemeClr val="tx2">
                              <a:lumMod val="75000"/>
                            </a:schemeClr>
                          </a:solidFill>
                        </a:rPr>
                        <a:t>Where can earlier information or intervention reduce losses?</a:t>
                      </a:r>
                      <a:endParaRPr lang="en-US" sz="1400">
                        <a:solidFill>
                          <a:schemeClr val="tx2">
                            <a:lumMod val="75000"/>
                          </a:schemeClr>
                        </a:solidFill>
                      </a:endParaRPr>
                    </a:p>
                  </a:txBody>
                  <a:tcPr marL="67990" marR="67990" marT="33995" marB="3399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913787">
                <a:tc>
                  <a:txBody>
                    <a:bodyPr/>
                    <a:lstStyle/>
                    <a:p>
                      <a:r>
                        <a:rPr lang="en-US" sz="1400" b="1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</a:rPr>
                        <a:t>Senegal</a:t>
                      </a:r>
                      <a:endParaRPr lang="en-US" sz="1400" b="1" dirty="0">
                        <a:solidFill>
                          <a:schemeClr val="tx2">
                            <a:lumMod val="75000"/>
                          </a:schemeClr>
                        </a:solidFill>
                      </a:endParaRPr>
                    </a:p>
                  </a:txBody>
                  <a:tcPr marL="67990" marR="67990" marT="33995" marB="3399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</a:rPr>
                        <a:t>Coastal erosion/displacement</a:t>
                      </a:r>
                      <a:endParaRPr lang="en-US" sz="1400" dirty="0">
                        <a:solidFill>
                          <a:schemeClr val="tx2">
                            <a:lumMod val="75000"/>
                          </a:schemeClr>
                        </a:solidFill>
                      </a:endParaRPr>
                    </a:p>
                  </a:txBody>
                  <a:tcPr marL="67990" marR="67990" marT="33995" marB="3399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smtClean="0">
                          <a:solidFill>
                            <a:schemeClr val="tx2">
                              <a:lumMod val="75000"/>
                            </a:schemeClr>
                          </a:solidFill>
                        </a:rPr>
                        <a:t>Coastal households, fishers</a:t>
                      </a:r>
                      <a:endParaRPr lang="en-US" sz="1400">
                        <a:solidFill>
                          <a:schemeClr val="tx2">
                            <a:lumMod val="75000"/>
                          </a:schemeClr>
                        </a:solidFill>
                      </a:endParaRPr>
                    </a:p>
                  </a:txBody>
                  <a:tcPr marL="67990" marR="67990" marT="33995" marB="3399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b="1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</a:rPr>
                        <a:t>Which part of the displacement/resilience problem can be improved?</a:t>
                      </a:r>
                      <a:endParaRPr lang="en-US" sz="1400" dirty="0">
                        <a:solidFill>
                          <a:schemeClr val="tx2">
                            <a:lumMod val="75000"/>
                          </a:schemeClr>
                        </a:solidFill>
                      </a:endParaRPr>
                    </a:p>
                  </a:txBody>
                  <a:tcPr marL="67990" marR="67990" marT="33995" marB="3399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pic>
        <p:nvPicPr>
          <p:cNvPr id="10" name="Picture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99917" y="1645920"/>
            <a:ext cx="4301654" cy="3422469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7811589" y="5279145"/>
            <a:ext cx="3461657" cy="1015663"/>
          </a:xfrm>
          <a:prstGeom prst="rect">
            <a:avLst/>
          </a:prstGeom>
          <a:noFill/>
          <a:ln>
            <a:solidFill>
              <a:schemeClr val="bg2">
                <a:lumMod val="90000"/>
              </a:schemeClr>
            </a:solidFill>
          </a:ln>
        </p:spPr>
        <p:txBody>
          <a:bodyPr wrap="square" rtlCol="0">
            <a:spAutoFit/>
          </a:bodyPr>
          <a:lstStyle/>
          <a:p>
            <a:pPr algn="just"/>
            <a:r>
              <a:rPr lang="en-US" sz="2000" b="1" i="1" dirty="0" smtClean="0"/>
              <a:t>Within the affected, what decision is difficult, and where might intervention help?</a:t>
            </a:r>
            <a:endParaRPr lang="en-US" sz="2000" b="1" i="1" dirty="0"/>
          </a:p>
        </p:txBody>
      </p:sp>
    </p:spTree>
    <p:extLst>
      <p:ext uri="{BB962C8B-B14F-4D97-AF65-F5344CB8AC3E}">
        <p14:creationId xmlns:p14="http://schemas.microsoft.com/office/powerpoint/2010/main" val="71199755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2" name="Group 61">
            <a:extLst>
              <a:ext uri="{FF2B5EF4-FFF2-40B4-BE49-F238E27FC236}">
                <a16:creationId xmlns:a16="http://schemas.microsoft.com/office/drawing/2014/main" xmlns="" id="{CB7AEFAE-A4C9-46F0-9A6F-97D631BC71C5}"/>
              </a:ext>
            </a:extLst>
          </p:cNvPr>
          <p:cNvGrpSpPr/>
          <p:nvPr/>
        </p:nvGrpSpPr>
        <p:grpSpPr>
          <a:xfrm rot="5400000">
            <a:off x="2667000" y="-2304346"/>
            <a:ext cx="6858000" cy="11466692"/>
            <a:chOff x="0" y="430218"/>
            <a:chExt cx="12192000" cy="5997564"/>
          </a:xfrm>
          <a:solidFill>
            <a:schemeClr val="tx2">
              <a:lumMod val="20000"/>
              <a:lumOff val="80000"/>
              <a:alpha val="20000"/>
            </a:schemeClr>
          </a:solidFill>
        </p:grpSpPr>
        <p:sp>
          <p:nvSpPr>
            <p:cNvPr id="63" name="Rectangle 62">
              <a:extLst>
                <a:ext uri="{FF2B5EF4-FFF2-40B4-BE49-F238E27FC236}">
                  <a16:creationId xmlns:a16="http://schemas.microsoft.com/office/drawing/2014/main" xmlns="" id="{FEDD67BD-2FD1-4213-892A-0DCFF55C24D7}"/>
                </a:ext>
              </a:extLst>
            </p:cNvPr>
            <p:cNvSpPr/>
            <p:nvPr/>
          </p:nvSpPr>
          <p:spPr>
            <a:xfrm>
              <a:off x="0" y="430218"/>
              <a:ext cx="12192000" cy="351144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D"/>
            </a:p>
          </p:txBody>
        </p:sp>
        <p:sp>
          <p:nvSpPr>
            <p:cNvPr id="64" name="Rectangle 63">
              <a:extLst>
                <a:ext uri="{FF2B5EF4-FFF2-40B4-BE49-F238E27FC236}">
                  <a16:creationId xmlns:a16="http://schemas.microsoft.com/office/drawing/2014/main" xmlns="" id="{5CCD07EE-F9A5-41B0-B158-9D019C96BB27}"/>
                </a:ext>
              </a:extLst>
            </p:cNvPr>
            <p:cNvSpPr/>
            <p:nvPr/>
          </p:nvSpPr>
          <p:spPr>
            <a:xfrm>
              <a:off x="0" y="1136021"/>
              <a:ext cx="12192000" cy="351144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D"/>
            </a:p>
          </p:txBody>
        </p:sp>
        <p:sp>
          <p:nvSpPr>
            <p:cNvPr id="65" name="Rectangle 64">
              <a:extLst>
                <a:ext uri="{FF2B5EF4-FFF2-40B4-BE49-F238E27FC236}">
                  <a16:creationId xmlns:a16="http://schemas.microsoft.com/office/drawing/2014/main" xmlns="" id="{F3C284D9-25A5-4003-B13E-0EE15A5DD6C0}"/>
                </a:ext>
              </a:extLst>
            </p:cNvPr>
            <p:cNvSpPr/>
            <p:nvPr/>
          </p:nvSpPr>
          <p:spPr>
            <a:xfrm>
              <a:off x="0" y="1841824"/>
              <a:ext cx="12192000" cy="351144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D"/>
            </a:p>
          </p:txBody>
        </p:sp>
        <p:sp>
          <p:nvSpPr>
            <p:cNvPr id="66" name="Rectangle 65">
              <a:extLst>
                <a:ext uri="{FF2B5EF4-FFF2-40B4-BE49-F238E27FC236}">
                  <a16:creationId xmlns:a16="http://schemas.microsoft.com/office/drawing/2014/main" xmlns="" id="{35633F7E-5DB9-4890-903F-A345BBBBC0A7}"/>
                </a:ext>
              </a:extLst>
            </p:cNvPr>
            <p:cNvSpPr/>
            <p:nvPr/>
          </p:nvSpPr>
          <p:spPr>
            <a:xfrm>
              <a:off x="0" y="2547627"/>
              <a:ext cx="12192000" cy="351144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D"/>
            </a:p>
          </p:txBody>
        </p:sp>
        <p:sp>
          <p:nvSpPr>
            <p:cNvPr id="67" name="Rectangle 66">
              <a:extLst>
                <a:ext uri="{FF2B5EF4-FFF2-40B4-BE49-F238E27FC236}">
                  <a16:creationId xmlns:a16="http://schemas.microsoft.com/office/drawing/2014/main" xmlns="" id="{3B37951B-6803-423E-8D6E-E29B09177A75}"/>
                </a:ext>
              </a:extLst>
            </p:cNvPr>
            <p:cNvSpPr/>
            <p:nvPr/>
          </p:nvSpPr>
          <p:spPr>
            <a:xfrm>
              <a:off x="0" y="3253429"/>
              <a:ext cx="12192000" cy="351144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D"/>
            </a:p>
          </p:txBody>
        </p:sp>
        <p:sp>
          <p:nvSpPr>
            <p:cNvPr id="68" name="Rectangle 67">
              <a:extLst>
                <a:ext uri="{FF2B5EF4-FFF2-40B4-BE49-F238E27FC236}">
                  <a16:creationId xmlns:a16="http://schemas.microsoft.com/office/drawing/2014/main" xmlns="" id="{02A52A19-7FE2-49C0-96D9-2133DC867DFE}"/>
                </a:ext>
              </a:extLst>
            </p:cNvPr>
            <p:cNvSpPr/>
            <p:nvPr/>
          </p:nvSpPr>
          <p:spPr>
            <a:xfrm>
              <a:off x="0" y="3959231"/>
              <a:ext cx="12192000" cy="351144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D"/>
            </a:p>
          </p:txBody>
        </p:sp>
        <p:sp>
          <p:nvSpPr>
            <p:cNvPr id="69" name="Rectangle 68">
              <a:extLst>
                <a:ext uri="{FF2B5EF4-FFF2-40B4-BE49-F238E27FC236}">
                  <a16:creationId xmlns:a16="http://schemas.microsoft.com/office/drawing/2014/main" xmlns="" id="{4310C8B2-4BA7-4148-90CB-9B3601FAFA3C}"/>
                </a:ext>
              </a:extLst>
            </p:cNvPr>
            <p:cNvSpPr/>
            <p:nvPr/>
          </p:nvSpPr>
          <p:spPr>
            <a:xfrm>
              <a:off x="0" y="4665033"/>
              <a:ext cx="12192000" cy="351144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D"/>
            </a:p>
          </p:txBody>
        </p:sp>
        <p:sp>
          <p:nvSpPr>
            <p:cNvPr id="70" name="Rectangle 69">
              <a:extLst>
                <a:ext uri="{FF2B5EF4-FFF2-40B4-BE49-F238E27FC236}">
                  <a16:creationId xmlns:a16="http://schemas.microsoft.com/office/drawing/2014/main" xmlns="" id="{789E6938-0AD4-4281-85A0-CF5C769D655C}"/>
                </a:ext>
              </a:extLst>
            </p:cNvPr>
            <p:cNvSpPr/>
            <p:nvPr/>
          </p:nvSpPr>
          <p:spPr>
            <a:xfrm>
              <a:off x="0" y="5370836"/>
              <a:ext cx="12192000" cy="351144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D"/>
            </a:p>
          </p:txBody>
        </p:sp>
        <p:sp>
          <p:nvSpPr>
            <p:cNvPr id="71" name="Rectangle 70">
              <a:extLst>
                <a:ext uri="{FF2B5EF4-FFF2-40B4-BE49-F238E27FC236}">
                  <a16:creationId xmlns:a16="http://schemas.microsoft.com/office/drawing/2014/main" xmlns="" id="{6F7CF37C-AC0D-4E5D-8467-0A296F9237B5}"/>
                </a:ext>
              </a:extLst>
            </p:cNvPr>
            <p:cNvSpPr/>
            <p:nvPr/>
          </p:nvSpPr>
          <p:spPr>
            <a:xfrm>
              <a:off x="0" y="6076638"/>
              <a:ext cx="12192000" cy="351144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D"/>
            </a:p>
          </p:txBody>
        </p:sp>
      </p:grp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8494" y="0"/>
            <a:ext cx="11895008" cy="6356350"/>
          </a:xfrm>
          <a:prstGeom prst="rect">
            <a:avLst/>
          </a:prstGeom>
        </p:spPr>
      </p:pic>
      <p:sp>
        <p:nvSpPr>
          <p:cNvPr id="26" name="TextBox 25"/>
          <p:cNvSpPr txBox="1"/>
          <p:nvPr/>
        </p:nvSpPr>
        <p:spPr>
          <a:xfrm>
            <a:off x="1819891" y="6384086"/>
            <a:ext cx="922356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i="1" dirty="0" smtClean="0">
                <a:solidFill>
                  <a:schemeClr val="tx2"/>
                </a:solidFill>
              </a:rPr>
              <a:t>We are not building technology because everyone is doing it, rather, to solve a real problem.</a:t>
            </a:r>
            <a:endParaRPr lang="en-US" b="1" i="1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7637143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xmlns="" id="{8D2FBA9E-3DE0-4B25-A067-34913904B5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5F1C5D-165C-456A-95A7-40CDD202D01E}" type="slidenum">
              <a:rPr lang="en-ID" smtClean="0"/>
              <a:t>5</a:t>
            </a:fld>
            <a:endParaRPr lang="en-ID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3895" y="485639"/>
            <a:ext cx="11380764" cy="5870711"/>
          </a:xfrm>
          <a:prstGeom prst="rect">
            <a:avLst/>
          </a:prstGeom>
        </p:spPr>
      </p:pic>
      <p:sp>
        <p:nvSpPr>
          <p:cNvPr id="36" name="Rectangle 35">
            <a:extLst>
              <a:ext uri="{FF2B5EF4-FFF2-40B4-BE49-F238E27FC236}">
                <a16:creationId xmlns="" xmlns:a16="http://schemas.microsoft.com/office/drawing/2014/main" id="{1AA2A670-4772-4504-9A86-BE460BACA39F}"/>
              </a:ext>
            </a:extLst>
          </p:cNvPr>
          <p:cNvSpPr/>
          <p:nvPr/>
        </p:nvSpPr>
        <p:spPr>
          <a:xfrm>
            <a:off x="2183103" y="48537"/>
            <a:ext cx="6726506" cy="430887"/>
          </a:xfrm>
          <a:prstGeom prst="rect">
            <a:avLst/>
          </a:prstGeom>
          <a:ln>
            <a:solidFill>
              <a:schemeClr val="bg1">
                <a:lumMod val="65000"/>
              </a:schemeClr>
            </a:solidFill>
          </a:ln>
        </p:spPr>
        <p:txBody>
          <a:bodyPr wrap="square" lIns="0" tIns="0" rIns="0" bIns="0">
            <a:spAutoFit/>
          </a:bodyPr>
          <a:lstStyle/>
          <a:p>
            <a:pPr lvl="0" algn="ctr">
              <a:defRPr/>
            </a:pPr>
            <a:r>
              <a:rPr lang="en-US" sz="2800" b="1" dirty="0" smtClean="0">
                <a:solidFill>
                  <a:srgbClr val="7030A0"/>
                </a:solidFill>
              </a:rPr>
              <a:t>WHAT NEXT?</a:t>
            </a:r>
            <a:endParaRPr kumimoji="0" lang="en-US" sz="2800" b="1" i="0" u="none" strike="noStrike" kern="1200" cap="none" spc="0" normalizeH="0" baseline="0" noProof="0" dirty="0">
              <a:ln>
                <a:noFill/>
              </a:ln>
              <a:solidFill>
                <a:srgbClr val="7030A0"/>
              </a:solidFill>
              <a:effectLst/>
              <a:uLnTx/>
              <a:uFillTx/>
              <a:cs typeface="Segoe UI" panose="020B0502040204020203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856935" y="6398309"/>
            <a:ext cx="966482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i="1" dirty="0">
                <a:solidFill>
                  <a:schemeClr val="accent1">
                    <a:lumMod val="50000"/>
                  </a:schemeClr>
                </a:solidFill>
              </a:rPr>
              <a:t>Make your assumptions explicit, test the riskiest ones first, and let evidence guide what you build next</a:t>
            </a:r>
            <a:r>
              <a:rPr lang="en-US" b="1" i="1" dirty="0" smtClean="0">
                <a:solidFill>
                  <a:schemeClr val="accent1">
                    <a:lumMod val="50000"/>
                  </a:schemeClr>
                </a:solidFill>
              </a:rPr>
              <a:t>.</a:t>
            </a:r>
            <a:endParaRPr lang="en-US" b="1" i="1" dirty="0">
              <a:solidFill>
                <a:schemeClr val="accent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1279870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Rectangle 43">
            <a:extLst>
              <a:ext uri="{FF2B5EF4-FFF2-40B4-BE49-F238E27FC236}">
                <a16:creationId xmlns="" xmlns:a16="http://schemas.microsoft.com/office/drawing/2014/main" id="{1AA2A670-4772-4504-9A86-BE460BACA39F}"/>
              </a:ext>
            </a:extLst>
          </p:cNvPr>
          <p:cNvSpPr/>
          <p:nvPr/>
        </p:nvSpPr>
        <p:spPr>
          <a:xfrm>
            <a:off x="2183103" y="48537"/>
            <a:ext cx="6726506" cy="430887"/>
          </a:xfrm>
          <a:prstGeom prst="rect">
            <a:avLst/>
          </a:prstGeom>
          <a:ln>
            <a:solidFill>
              <a:schemeClr val="bg1">
                <a:lumMod val="65000"/>
              </a:schemeClr>
            </a:solidFill>
          </a:ln>
        </p:spPr>
        <p:txBody>
          <a:bodyPr wrap="square" lIns="0" tIns="0" rIns="0" bIns="0">
            <a:spAutoFit/>
          </a:bodyPr>
          <a:lstStyle/>
          <a:p>
            <a:pPr lvl="0" algn="ctr">
              <a:defRPr/>
            </a:pPr>
            <a:r>
              <a:rPr lang="en-US" sz="2800" b="1" dirty="0">
                <a:solidFill>
                  <a:srgbClr val="7030A0"/>
                </a:solidFill>
              </a:rPr>
              <a:t>THE SOLUTION THINKING FRAMEWORK</a:t>
            </a:r>
            <a:endParaRPr kumimoji="0" lang="en-US" sz="2800" b="1" i="0" u="none" strike="noStrike" kern="1200" cap="none" spc="0" normalizeH="0" baseline="0" noProof="0" dirty="0">
              <a:ln>
                <a:noFill/>
              </a:ln>
              <a:solidFill>
                <a:srgbClr val="7030A0"/>
              </a:solidFill>
              <a:effectLst/>
              <a:uLnTx/>
              <a:uFillTx/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184" name="Rounded Rectangle 109">
            <a:extLst>
              <a:ext uri="{FF2B5EF4-FFF2-40B4-BE49-F238E27FC236}">
                <a16:creationId xmlns="" xmlns:a16="http://schemas.microsoft.com/office/drawing/2014/main" id="{FE924B0A-EE56-47DC-A2B2-4E228E4169C0}"/>
              </a:ext>
            </a:extLst>
          </p:cNvPr>
          <p:cNvSpPr/>
          <p:nvPr/>
        </p:nvSpPr>
        <p:spPr>
          <a:xfrm>
            <a:off x="10744964" y="6914539"/>
            <a:ext cx="2094671" cy="354514"/>
          </a:xfrm>
          <a:prstGeom prst="roundRect">
            <a:avLst>
              <a:gd name="adj" fmla="val 5000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 Light" panose="020F0302020204030204"/>
              <a:ea typeface="+mn-ea"/>
              <a:cs typeface="+mn-cs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112" y="903860"/>
            <a:ext cx="5771173" cy="5862699"/>
          </a:xfrm>
          <a:prstGeom prst="rect">
            <a:avLst/>
          </a:prstGeom>
        </p:spPr>
      </p:pic>
      <p:sp>
        <p:nvSpPr>
          <p:cNvPr id="4" name="Rounded Rectangle 3"/>
          <p:cNvSpPr/>
          <p:nvPr/>
        </p:nvSpPr>
        <p:spPr>
          <a:xfrm>
            <a:off x="4811484" y="903860"/>
            <a:ext cx="1066801" cy="474317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ound Diagonal Corner Rectangle 10"/>
          <p:cNvSpPr/>
          <p:nvPr/>
        </p:nvSpPr>
        <p:spPr>
          <a:xfrm>
            <a:off x="5969726" y="618978"/>
            <a:ext cx="6126479" cy="6239022"/>
          </a:xfrm>
          <a:prstGeom prst="round2Diag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just"/>
            <a:r>
              <a:rPr lang="en-US" sz="2000" b="1" dirty="0" smtClean="0">
                <a:solidFill>
                  <a:schemeClr val="accent5">
                    <a:lumMod val="75000"/>
                  </a:schemeClr>
                </a:solidFill>
              </a:rPr>
              <a:t>WHAT SHOULD EXIST BY THE END OF DAY 4?</a:t>
            </a:r>
          </a:p>
          <a:p>
            <a:pPr algn="just"/>
            <a:r>
              <a:rPr lang="en-US" sz="1400" dirty="0" smtClean="0">
                <a:solidFill>
                  <a:schemeClr val="bg2">
                    <a:lumMod val="25000"/>
                  </a:schemeClr>
                </a:solidFill>
              </a:rPr>
              <a:t>Each team should leave the four day Lab with:</a:t>
            </a:r>
          </a:p>
          <a:p>
            <a:pPr algn="just"/>
            <a:endParaRPr lang="en-US" sz="1400" dirty="0" smtClean="0">
              <a:solidFill>
                <a:schemeClr val="bg2">
                  <a:lumMod val="25000"/>
                </a:schemeClr>
              </a:solidFill>
            </a:endParaRPr>
          </a:p>
          <a:p>
            <a:pPr algn="just"/>
            <a:r>
              <a:rPr lang="en-US" sz="1400" dirty="0" smtClean="0">
                <a:solidFill>
                  <a:schemeClr val="bg2">
                    <a:lumMod val="25000"/>
                  </a:schemeClr>
                </a:solidFill>
              </a:rPr>
              <a:t>1. A clearly defined climate resilience problem;</a:t>
            </a:r>
          </a:p>
          <a:p>
            <a:pPr algn="just"/>
            <a:r>
              <a:rPr lang="en-US" sz="1400" dirty="0" smtClean="0">
                <a:solidFill>
                  <a:schemeClr val="bg2">
                    <a:lumMod val="25000"/>
                  </a:schemeClr>
                </a:solidFill>
              </a:rPr>
              <a:t>Not a broad climate issue, but a problem sufficiently focused to work on.</a:t>
            </a:r>
          </a:p>
          <a:p>
            <a:pPr algn="just"/>
            <a:endParaRPr lang="en-US" sz="1400" dirty="0" smtClean="0">
              <a:solidFill>
                <a:schemeClr val="bg2">
                  <a:lumMod val="25000"/>
                </a:schemeClr>
              </a:solidFill>
            </a:endParaRPr>
          </a:p>
          <a:p>
            <a:pPr algn="just"/>
            <a:r>
              <a:rPr lang="en-US" sz="1400" dirty="0" smtClean="0">
                <a:solidFill>
                  <a:schemeClr val="bg2">
                    <a:lumMod val="25000"/>
                  </a:schemeClr>
                </a:solidFill>
              </a:rPr>
              <a:t>2. Identified target users</a:t>
            </a:r>
          </a:p>
          <a:p>
            <a:pPr algn="just"/>
            <a:r>
              <a:rPr lang="en-US" sz="1400" dirty="0" smtClean="0">
                <a:solidFill>
                  <a:schemeClr val="bg2">
                    <a:lumMod val="25000"/>
                  </a:schemeClr>
                </a:solidFill>
              </a:rPr>
              <a:t>Specific people, organizations or stakeholders connected to the problem.</a:t>
            </a:r>
          </a:p>
          <a:p>
            <a:pPr algn="just"/>
            <a:endParaRPr lang="en-US" sz="1400" dirty="0" smtClean="0">
              <a:solidFill>
                <a:schemeClr val="bg2">
                  <a:lumMod val="25000"/>
                </a:schemeClr>
              </a:solidFill>
            </a:endParaRPr>
          </a:p>
          <a:p>
            <a:pPr algn="just"/>
            <a:r>
              <a:rPr lang="en-US" sz="1400" dirty="0" smtClean="0">
                <a:solidFill>
                  <a:schemeClr val="bg2">
                    <a:lumMod val="25000"/>
                  </a:schemeClr>
                </a:solidFill>
              </a:rPr>
              <a:t>3. Evidence</a:t>
            </a:r>
          </a:p>
          <a:p>
            <a:pPr algn="just"/>
            <a:r>
              <a:rPr lang="en-US" sz="1400" dirty="0" smtClean="0">
                <a:solidFill>
                  <a:schemeClr val="bg2">
                    <a:lumMod val="25000"/>
                  </a:schemeClr>
                </a:solidFill>
              </a:rPr>
              <a:t>Information from users and/or relevant </a:t>
            </a:r>
            <a:r>
              <a:rPr lang="en-US" sz="1400" dirty="0" smtClean="0">
                <a:solidFill>
                  <a:schemeClr val="bg2">
                    <a:lumMod val="25000"/>
                  </a:schemeClr>
                </a:solidFill>
              </a:rPr>
              <a:t>domain stakeholders </a:t>
            </a:r>
            <a:r>
              <a:rPr lang="en-US" sz="1400" dirty="0" smtClean="0">
                <a:solidFill>
                  <a:schemeClr val="bg2">
                    <a:lumMod val="25000"/>
                  </a:schemeClr>
                </a:solidFill>
              </a:rPr>
              <a:t>that supports, challenges or refines the problem and proposed intervention.</a:t>
            </a:r>
          </a:p>
          <a:p>
            <a:pPr algn="just"/>
            <a:endParaRPr lang="en-US" sz="1400" dirty="0" smtClean="0">
              <a:solidFill>
                <a:schemeClr val="bg2">
                  <a:lumMod val="25000"/>
                </a:schemeClr>
              </a:solidFill>
            </a:endParaRPr>
          </a:p>
          <a:p>
            <a:pPr algn="just"/>
            <a:r>
              <a:rPr lang="en-US" sz="1400" dirty="0" smtClean="0">
                <a:solidFill>
                  <a:schemeClr val="bg2">
                    <a:lumMod val="25000"/>
                  </a:schemeClr>
                </a:solidFill>
              </a:rPr>
              <a:t>4. A demonstrable prototype</a:t>
            </a:r>
          </a:p>
          <a:p>
            <a:pPr algn="just"/>
            <a:r>
              <a:rPr lang="en-US" sz="1400" dirty="0" smtClean="0">
                <a:solidFill>
                  <a:schemeClr val="bg2">
                    <a:lumMod val="25000"/>
                  </a:schemeClr>
                </a:solidFill>
              </a:rPr>
              <a:t>A prototype showing the core proposition, not necessarily a production-ready system.</a:t>
            </a:r>
          </a:p>
          <a:p>
            <a:pPr algn="just"/>
            <a:endParaRPr lang="en-US" sz="1400" dirty="0" smtClean="0">
              <a:solidFill>
                <a:schemeClr val="bg2">
                  <a:lumMod val="25000"/>
                </a:schemeClr>
              </a:solidFill>
            </a:endParaRPr>
          </a:p>
          <a:p>
            <a:pPr algn="just"/>
            <a:r>
              <a:rPr lang="en-US" sz="1400" dirty="0" smtClean="0">
                <a:solidFill>
                  <a:schemeClr val="bg2">
                    <a:lumMod val="25000"/>
                  </a:schemeClr>
                </a:solidFill>
              </a:rPr>
              <a:t>5. A record of learning, what assumptions were: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n-US" sz="1400" dirty="0" smtClean="0">
                <a:solidFill>
                  <a:schemeClr val="bg2">
                    <a:lumMod val="25000"/>
                  </a:schemeClr>
                </a:solidFill>
              </a:rPr>
              <a:t>confirmed,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n-US" sz="1400" dirty="0" smtClean="0">
                <a:solidFill>
                  <a:schemeClr val="bg2">
                    <a:lumMod val="25000"/>
                  </a:schemeClr>
                </a:solidFill>
              </a:rPr>
              <a:t>challenged,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n-US" sz="1400" dirty="0" smtClean="0">
                <a:solidFill>
                  <a:schemeClr val="bg2">
                    <a:lumMod val="25000"/>
                  </a:schemeClr>
                </a:solidFill>
              </a:rPr>
              <a:t>rejected,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n-US" sz="1400" dirty="0" smtClean="0">
                <a:solidFill>
                  <a:schemeClr val="bg2">
                    <a:lumMod val="25000"/>
                  </a:schemeClr>
                </a:solidFill>
              </a:rPr>
              <a:t>or still untested?</a:t>
            </a:r>
          </a:p>
          <a:p>
            <a:pPr algn="just"/>
            <a:endParaRPr lang="en-US" sz="1400" dirty="0" smtClean="0">
              <a:solidFill>
                <a:schemeClr val="bg2">
                  <a:lumMod val="25000"/>
                </a:schemeClr>
              </a:solidFill>
            </a:endParaRPr>
          </a:p>
          <a:p>
            <a:pPr algn="just"/>
            <a:r>
              <a:rPr lang="en-US" sz="1400" dirty="0" smtClean="0">
                <a:solidFill>
                  <a:schemeClr val="bg2">
                    <a:lumMod val="25000"/>
                  </a:schemeClr>
                </a:solidFill>
              </a:rPr>
              <a:t>6. A basis for deciding whether the idea should proceed</a:t>
            </a:r>
          </a:p>
          <a:p>
            <a:pPr algn="just"/>
            <a:r>
              <a:rPr lang="en-US" sz="1400" dirty="0" smtClean="0">
                <a:solidFill>
                  <a:schemeClr val="bg2">
                    <a:lumMod val="25000"/>
                  </a:schemeClr>
                </a:solidFill>
              </a:rPr>
              <a:t>7. A six-month development hypothesis</a:t>
            </a:r>
          </a:p>
          <a:p>
            <a:pPr algn="just"/>
            <a:r>
              <a:rPr lang="en-US" sz="1400" dirty="0" smtClean="0">
                <a:solidFill>
                  <a:schemeClr val="bg2">
                    <a:lumMod val="25000"/>
                  </a:schemeClr>
                </a:solidFill>
              </a:rPr>
              <a:t>In other words:, the goal is to learn enough to know what should be built next.</a:t>
            </a:r>
            <a:endParaRPr lang="en-US" sz="1400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12" name="Oval 11"/>
          <p:cNvSpPr/>
          <p:nvPr/>
        </p:nvSpPr>
        <p:spPr>
          <a:xfrm>
            <a:off x="844062" y="263980"/>
            <a:ext cx="647114" cy="538100"/>
          </a:xfrm>
          <a:prstGeom prst="ellipse">
            <a:avLst/>
          </a:prstGeom>
          <a:solidFill>
            <a:schemeClr val="bg2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 smtClean="0"/>
              <a:t>A</a:t>
            </a:r>
            <a:endParaRPr lang="en-US" sz="3200" b="1" dirty="0"/>
          </a:p>
        </p:txBody>
      </p:sp>
      <p:sp>
        <p:nvSpPr>
          <p:cNvPr id="109" name="Oval 108"/>
          <p:cNvSpPr/>
          <p:nvPr/>
        </p:nvSpPr>
        <p:spPr>
          <a:xfrm>
            <a:off x="10956388" y="81439"/>
            <a:ext cx="647114" cy="538100"/>
          </a:xfrm>
          <a:prstGeom prst="ellipse">
            <a:avLst/>
          </a:prstGeom>
          <a:solidFill>
            <a:schemeClr val="bg2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 smtClean="0"/>
              <a:t>B</a:t>
            </a:r>
            <a:endParaRPr lang="en-US" sz="3200" b="1" dirty="0"/>
          </a:p>
        </p:txBody>
      </p:sp>
    </p:spTree>
    <p:extLst>
      <p:ext uri="{BB962C8B-B14F-4D97-AF65-F5344CB8AC3E}">
        <p14:creationId xmlns:p14="http://schemas.microsoft.com/office/powerpoint/2010/main" val="65200233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9" name="Group 38">
            <a:extLst>
              <a:ext uri="{FF2B5EF4-FFF2-40B4-BE49-F238E27FC236}">
                <a16:creationId xmlns="" xmlns:a16="http://schemas.microsoft.com/office/drawing/2014/main" id="{C724D9B9-3FE0-402A-AE2E-8E16E2F9FCF6}"/>
              </a:ext>
            </a:extLst>
          </p:cNvPr>
          <p:cNvGrpSpPr/>
          <p:nvPr/>
        </p:nvGrpSpPr>
        <p:grpSpPr>
          <a:xfrm rot="5400000">
            <a:off x="2667000" y="-2304346"/>
            <a:ext cx="6858000" cy="11466692"/>
            <a:chOff x="0" y="430218"/>
            <a:chExt cx="12192000" cy="5997564"/>
          </a:xfrm>
          <a:solidFill>
            <a:schemeClr val="tx2">
              <a:lumMod val="20000"/>
              <a:lumOff val="80000"/>
              <a:alpha val="20000"/>
            </a:schemeClr>
          </a:solidFill>
        </p:grpSpPr>
        <p:sp>
          <p:nvSpPr>
            <p:cNvPr id="40" name="Rectangle 39">
              <a:extLst>
                <a:ext uri="{FF2B5EF4-FFF2-40B4-BE49-F238E27FC236}">
                  <a16:creationId xmlns="" xmlns:a16="http://schemas.microsoft.com/office/drawing/2014/main" id="{64CDADFA-0122-4308-8E1F-3B11EE52C100}"/>
                </a:ext>
              </a:extLst>
            </p:cNvPr>
            <p:cNvSpPr/>
            <p:nvPr/>
          </p:nvSpPr>
          <p:spPr>
            <a:xfrm>
              <a:off x="0" y="430218"/>
              <a:ext cx="12192000" cy="351144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D"/>
            </a:p>
          </p:txBody>
        </p:sp>
        <p:sp>
          <p:nvSpPr>
            <p:cNvPr id="41" name="Rectangle 40">
              <a:extLst>
                <a:ext uri="{FF2B5EF4-FFF2-40B4-BE49-F238E27FC236}">
                  <a16:creationId xmlns="" xmlns:a16="http://schemas.microsoft.com/office/drawing/2014/main" id="{E50A5916-29AC-4DFF-9D46-7766CA0D1EEB}"/>
                </a:ext>
              </a:extLst>
            </p:cNvPr>
            <p:cNvSpPr/>
            <p:nvPr/>
          </p:nvSpPr>
          <p:spPr>
            <a:xfrm>
              <a:off x="0" y="1136021"/>
              <a:ext cx="12192000" cy="351144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D"/>
            </a:p>
          </p:txBody>
        </p:sp>
        <p:sp>
          <p:nvSpPr>
            <p:cNvPr id="42" name="Rectangle 41">
              <a:extLst>
                <a:ext uri="{FF2B5EF4-FFF2-40B4-BE49-F238E27FC236}">
                  <a16:creationId xmlns="" xmlns:a16="http://schemas.microsoft.com/office/drawing/2014/main" id="{A78DBD99-4A13-434F-8CDC-819F8B0EDF6B}"/>
                </a:ext>
              </a:extLst>
            </p:cNvPr>
            <p:cNvSpPr/>
            <p:nvPr/>
          </p:nvSpPr>
          <p:spPr>
            <a:xfrm>
              <a:off x="0" y="1841824"/>
              <a:ext cx="12192000" cy="351144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D"/>
            </a:p>
          </p:txBody>
        </p:sp>
        <p:sp>
          <p:nvSpPr>
            <p:cNvPr id="43" name="Rectangle 42">
              <a:extLst>
                <a:ext uri="{FF2B5EF4-FFF2-40B4-BE49-F238E27FC236}">
                  <a16:creationId xmlns="" xmlns:a16="http://schemas.microsoft.com/office/drawing/2014/main" id="{446F48D1-F6B3-4DEA-926B-32449091C559}"/>
                </a:ext>
              </a:extLst>
            </p:cNvPr>
            <p:cNvSpPr/>
            <p:nvPr/>
          </p:nvSpPr>
          <p:spPr>
            <a:xfrm>
              <a:off x="0" y="2547627"/>
              <a:ext cx="12192000" cy="351144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D"/>
            </a:p>
          </p:txBody>
        </p:sp>
        <p:sp>
          <p:nvSpPr>
            <p:cNvPr id="44" name="Rectangle 43">
              <a:extLst>
                <a:ext uri="{FF2B5EF4-FFF2-40B4-BE49-F238E27FC236}">
                  <a16:creationId xmlns="" xmlns:a16="http://schemas.microsoft.com/office/drawing/2014/main" id="{C17F7877-66C4-452F-B0AB-3B23547EC4B1}"/>
                </a:ext>
              </a:extLst>
            </p:cNvPr>
            <p:cNvSpPr/>
            <p:nvPr/>
          </p:nvSpPr>
          <p:spPr>
            <a:xfrm>
              <a:off x="0" y="3253429"/>
              <a:ext cx="12192000" cy="351144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D"/>
            </a:p>
          </p:txBody>
        </p:sp>
        <p:sp>
          <p:nvSpPr>
            <p:cNvPr id="45" name="Rectangle 44">
              <a:extLst>
                <a:ext uri="{FF2B5EF4-FFF2-40B4-BE49-F238E27FC236}">
                  <a16:creationId xmlns="" xmlns:a16="http://schemas.microsoft.com/office/drawing/2014/main" id="{552040EE-ED64-4E15-B74F-AC39BA0A0D48}"/>
                </a:ext>
              </a:extLst>
            </p:cNvPr>
            <p:cNvSpPr/>
            <p:nvPr/>
          </p:nvSpPr>
          <p:spPr>
            <a:xfrm>
              <a:off x="0" y="3959231"/>
              <a:ext cx="12192000" cy="351144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D"/>
            </a:p>
          </p:txBody>
        </p:sp>
        <p:sp>
          <p:nvSpPr>
            <p:cNvPr id="46" name="Rectangle 45">
              <a:extLst>
                <a:ext uri="{FF2B5EF4-FFF2-40B4-BE49-F238E27FC236}">
                  <a16:creationId xmlns="" xmlns:a16="http://schemas.microsoft.com/office/drawing/2014/main" id="{6B21D73C-78EE-4BB0-BBEB-14F8CEBB2977}"/>
                </a:ext>
              </a:extLst>
            </p:cNvPr>
            <p:cNvSpPr/>
            <p:nvPr/>
          </p:nvSpPr>
          <p:spPr>
            <a:xfrm>
              <a:off x="0" y="4665033"/>
              <a:ext cx="12192000" cy="351144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D"/>
            </a:p>
          </p:txBody>
        </p:sp>
        <p:sp>
          <p:nvSpPr>
            <p:cNvPr id="47" name="Rectangle 46">
              <a:extLst>
                <a:ext uri="{FF2B5EF4-FFF2-40B4-BE49-F238E27FC236}">
                  <a16:creationId xmlns="" xmlns:a16="http://schemas.microsoft.com/office/drawing/2014/main" id="{469A6E71-5D30-43CE-ADCC-E58A8436B317}"/>
                </a:ext>
              </a:extLst>
            </p:cNvPr>
            <p:cNvSpPr/>
            <p:nvPr/>
          </p:nvSpPr>
          <p:spPr>
            <a:xfrm>
              <a:off x="0" y="5370836"/>
              <a:ext cx="12192000" cy="351144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D"/>
            </a:p>
          </p:txBody>
        </p:sp>
        <p:sp>
          <p:nvSpPr>
            <p:cNvPr id="48" name="Rectangle 47">
              <a:extLst>
                <a:ext uri="{FF2B5EF4-FFF2-40B4-BE49-F238E27FC236}">
                  <a16:creationId xmlns="" xmlns:a16="http://schemas.microsoft.com/office/drawing/2014/main" id="{F217D517-9379-4930-8CC9-DC294D648BCE}"/>
                </a:ext>
              </a:extLst>
            </p:cNvPr>
            <p:cNvSpPr/>
            <p:nvPr/>
          </p:nvSpPr>
          <p:spPr>
            <a:xfrm>
              <a:off x="0" y="6076638"/>
              <a:ext cx="12192000" cy="351144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D"/>
            </a:p>
          </p:txBody>
        </p:sp>
      </p:grpSp>
      <p:sp>
        <p:nvSpPr>
          <p:cNvPr id="2" name="TextBox 1">
            <a:extLst>
              <a:ext uri="{FF2B5EF4-FFF2-40B4-BE49-F238E27FC236}">
                <a16:creationId xmlns="" xmlns:a16="http://schemas.microsoft.com/office/drawing/2014/main" id="{D9CCBF31-DEE5-464C-B965-9EEDE54FF990}"/>
              </a:ext>
            </a:extLst>
          </p:cNvPr>
          <p:cNvSpPr txBox="1"/>
          <p:nvPr/>
        </p:nvSpPr>
        <p:spPr>
          <a:xfrm>
            <a:off x="399346" y="158175"/>
            <a:ext cx="11430000" cy="98488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44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A SOLUTION MUST SURVIVE THE REAL WORLD</a:t>
            </a:r>
          </a:p>
          <a:p>
            <a:pPr algn="ctr"/>
            <a:r>
              <a:rPr lang="en-US" sz="2000" b="1" i="1" dirty="0" smtClean="0"/>
              <a:t>A technically functional prototype is not automatically a viable solution. It should be able to survive:</a:t>
            </a:r>
            <a:endParaRPr lang="en-ID" sz="2000" b="1" i="1" dirty="0">
              <a:solidFill>
                <a:schemeClr val="tx2"/>
              </a:solidFill>
            </a:endParaRPr>
          </a:p>
        </p:txBody>
      </p:sp>
      <p:pic>
        <p:nvPicPr>
          <p:cNvPr id="3" name="Graphic 2">
            <a:extLst>
              <a:ext uri="{FF2B5EF4-FFF2-40B4-BE49-F238E27FC236}">
                <a16:creationId xmlns="" xmlns:a16="http://schemas.microsoft.com/office/drawing/2014/main" id="{9EB03787-B87B-42B9-8E6E-BFD15AC5CDB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=""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785" y="3664356"/>
            <a:ext cx="2272127" cy="2991296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36763" y="1419496"/>
            <a:ext cx="9884367" cy="5073899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3592526" y="6448577"/>
            <a:ext cx="53457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1" dirty="0" smtClean="0"/>
              <a:t>This is why a </a:t>
            </a:r>
            <a:r>
              <a:rPr lang="en-US" b="1" i="1" dirty="0" smtClean="0"/>
              <a:t>solution is a system, not merely an app.</a:t>
            </a:r>
            <a:endParaRPr lang="en-US" i="1" dirty="0"/>
          </a:p>
        </p:txBody>
      </p:sp>
    </p:spTree>
    <p:extLst>
      <p:ext uri="{BB962C8B-B14F-4D97-AF65-F5344CB8AC3E}">
        <p14:creationId xmlns:p14="http://schemas.microsoft.com/office/powerpoint/2010/main" val="260830081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2" name="Group 61">
            <a:extLst>
              <a:ext uri="{FF2B5EF4-FFF2-40B4-BE49-F238E27FC236}">
                <a16:creationId xmlns="" xmlns:a16="http://schemas.microsoft.com/office/drawing/2014/main" id="{CB7AEFAE-A4C9-46F0-9A6F-97D631BC71C5}"/>
              </a:ext>
            </a:extLst>
          </p:cNvPr>
          <p:cNvGrpSpPr/>
          <p:nvPr/>
        </p:nvGrpSpPr>
        <p:grpSpPr>
          <a:xfrm rot="5400000">
            <a:off x="2408958" y="-2215392"/>
            <a:ext cx="6858000" cy="11466692"/>
            <a:chOff x="0" y="430218"/>
            <a:chExt cx="12192000" cy="5997564"/>
          </a:xfrm>
          <a:solidFill>
            <a:schemeClr val="tx2">
              <a:lumMod val="20000"/>
              <a:lumOff val="80000"/>
              <a:alpha val="20000"/>
            </a:schemeClr>
          </a:solidFill>
        </p:grpSpPr>
        <p:sp>
          <p:nvSpPr>
            <p:cNvPr id="63" name="Rectangle 62">
              <a:extLst>
                <a:ext uri="{FF2B5EF4-FFF2-40B4-BE49-F238E27FC236}">
                  <a16:creationId xmlns="" xmlns:a16="http://schemas.microsoft.com/office/drawing/2014/main" id="{FEDD67BD-2FD1-4213-892A-0DCFF55C24D7}"/>
                </a:ext>
              </a:extLst>
            </p:cNvPr>
            <p:cNvSpPr/>
            <p:nvPr/>
          </p:nvSpPr>
          <p:spPr>
            <a:xfrm>
              <a:off x="0" y="430218"/>
              <a:ext cx="12192000" cy="351144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D"/>
            </a:p>
          </p:txBody>
        </p:sp>
        <p:sp>
          <p:nvSpPr>
            <p:cNvPr id="64" name="Rectangle 63">
              <a:extLst>
                <a:ext uri="{FF2B5EF4-FFF2-40B4-BE49-F238E27FC236}">
                  <a16:creationId xmlns="" xmlns:a16="http://schemas.microsoft.com/office/drawing/2014/main" id="{5CCD07EE-F9A5-41B0-B158-9D019C96BB27}"/>
                </a:ext>
              </a:extLst>
            </p:cNvPr>
            <p:cNvSpPr/>
            <p:nvPr/>
          </p:nvSpPr>
          <p:spPr>
            <a:xfrm>
              <a:off x="0" y="1136021"/>
              <a:ext cx="12192000" cy="351144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D"/>
            </a:p>
          </p:txBody>
        </p:sp>
        <p:sp>
          <p:nvSpPr>
            <p:cNvPr id="65" name="Rectangle 64">
              <a:extLst>
                <a:ext uri="{FF2B5EF4-FFF2-40B4-BE49-F238E27FC236}">
                  <a16:creationId xmlns="" xmlns:a16="http://schemas.microsoft.com/office/drawing/2014/main" id="{F3C284D9-25A5-4003-B13E-0EE15A5DD6C0}"/>
                </a:ext>
              </a:extLst>
            </p:cNvPr>
            <p:cNvSpPr/>
            <p:nvPr/>
          </p:nvSpPr>
          <p:spPr>
            <a:xfrm>
              <a:off x="0" y="1841824"/>
              <a:ext cx="12192000" cy="351144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D"/>
            </a:p>
          </p:txBody>
        </p:sp>
        <p:sp>
          <p:nvSpPr>
            <p:cNvPr id="66" name="Rectangle 65">
              <a:extLst>
                <a:ext uri="{FF2B5EF4-FFF2-40B4-BE49-F238E27FC236}">
                  <a16:creationId xmlns="" xmlns:a16="http://schemas.microsoft.com/office/drawing/2014/main" id="{35633F7E-5DB9-4890-903F-A345BBBBC0A7}"/>
                </a:ext>
              </a:extLst>
            </p:cNvPr>
            <p:cNvSpPr/>
            <p:nvPr/>
          </p:nvSpPr>
          <p:spPr>
            <a:xfrm>
              <a:off x="0" y="2547627"/>
              <a:ext cx="12192000" cy="351144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D"/>
            </a:p>
          </p:txBody>
        </p:sp>
        <p:sp>
          <p:nvSpPr>
            <p:cNvPr id="67" name="Rectangle 66">
              <a:extLst>
                <a:ext uri="{FF2B5EF4-FFF2-40B4-BE49-F238E27FC236}">
                  <a16:creationId xmlns="" xmlns:a16="http://schemas.microsoft.com/office/drawing/2014/main" id="{3B37951B-6803-423E-8D6E-E29B09177A75}"/>
                </a:ext>
              </a:extLst>
            </p:cNvPr>
            <p:cNvSpPr/>
            <p:nvPr/>
          </p:nvSpPr>
          <p:spPr>
            <a:xfrm>
              <a:off x="0" y="3253429"/>
              <a:ext cx="12192000" cy="351144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D"/>
            </a:p>
          </p:txBody>
        </p:sp>
        <p:sp>
          <p:nvSpPr>
            <p:cNvPr id="68" name="Rectangle 67">
              <a:extLst>
                <a:ext uri="{FF2B5EF4-FFF2-40B4-BE49-F238E27FC236}">
                  <a16:creationId xmlns="" xmlns:a16="http://schemas.microsoft.com/office/drawing/2014/main" id="{02A52A19-7FE2-49C0-96D9-2133DC867DFE}"/>
                </a:ext>
              </a:extLst>
            </p:cNvPr>
            <p:cNvSpPr/>
            <p:nvPr/>
          </p:nvSpPr>
          <p:spPr>
            <a:xfrm>
              <a:off x="0" y="3959231"/>
              <a:ext cx="12192000" cy="351144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D"/>
            </a:p>
          </p:txBody>
        </p:sp>
        <p:sp>
          <p:nvSpPr>
            <p:cNvPr id="69" name="Rectangle 68">
              <a:extLst>
                <a:ext uri="{FF2B5EF4-FFF2-40B4-BE49-F238E27FC236}">
                  <a16:creationId xmlns="" xmlns:a16="http://schemas.microsoft.com/office/drawing/2014/main" id="{4310C8B2-4BA7-4148-90CB-9B3601FAFA3C}"/>
                </a:ext>
              </a:extLst>
            </p:cNvPr>
            <p:cNvSpPr/>
            <p:nvPr/>
          </p:nvSpPr>
          <p:spPr>
            <a:xfrm>
              <a:off x="0" y="4665033"/>
              <a:ext cx="12192000" cy="351144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D"/>
            </a:p>
          </p:txBody>
        </p:sp>
        <p:sp>
          <p:nvSpPr>
            <p:cNvPr id="70" name="Rectangle 69">
              <a:extLst>
                <a:ext uri="{FF2B5EF4-FFF2-40B4-BE49-F238E27FC236}">
                  <a16:creationId xmlns="" xmlns:a16="http://schemas.microsoft.com/office/drawing/2014/main" id="{789E6938-0AD4-4281-85A0-CF5C769D655C}"/>
                </a:ext>
              </a:extLst>
            </p:cNvPr>
            <p:cNvSpPr/>
            <p:nvPr/>
          </p:nvSpPr>
          <p:spPr>
            <a:xfrm>
              <a:off x="0" y="5370836"/>
              <a:ext cx="12192000" cy="351144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D"/>
            </a:p>
          </p:txBody>
        </p:sp>
        <p:sp>
          <p:nvSpPr>
            <p:cNvPr id="71" name="Rectangle 70">
              <a:extLst>
                <a:ext uri="{FF2B5EF4-FFF2-40B4-BE49-F238E27FC236}">
                  <a16:creationId xmlns="" xmlns:a16="http://schemas.microsoft.com/office/drawing/2014/main" id="{6F7CF37C-AC0D-4E5D-8467-0A296F9237B5}"/>
                </a:ext>
              </a:extLst>
            </p:cNvPr>
            <p:cNvSpPr/>
            <p:nvPr/>
          </p:nvSpPr>
          <p:spPr>
            <a:xfrm>
              <a:off x="0" y="6076638"/>
              <a:ext cx="12192000" cy="351144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D"/>
            </a:p>
          </p:txBody>
        </p:sp>
      </p:grpSp>
      <p:sp>
        <p:nvSpPr>
          <p:cNvPr id="2" name="TextBox 1">
            <a:extLst>
              <a:ext uri="{FF2B5EF4-FFF2-40B4-BE49-F238E27FC236}">
                <a16:creationId xmlns="" xmlns:a16="http://schemas.microsoft.com/office/drawing/2014/main" id="{D9CCBF31-DEE5-464C-B965-9EEDE54FF990}"/>
              </a:ext>
            </a:extLst>
          </p:cNvPr>
          <p:cNvSpPr txBox="1"/>
          <p:nvPr/>
        </p:nvSpPr>
        <p:spPr>
          <a:xfrm>
            <a:off x="381000" y="74281"/>
            <a:ext cx="11430000" cy="92333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4400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THE SIX MONTH DEVELOPMENT HYPOTHESIS</a:t>
            </a:r>
          </a:p>
          <a:p>
            <a:pPr algn="ctr"/>
            <a:r>
              <a:rPr lang="en-US" sz="1600" b="1" dirty="0" smtClean="0">
                <a:solidFill>
                  <a:schemeClr val="accent2">
                    <a:lumMod val="50000"/>
                  </a:schemeClr>
                </a:solidFill>
              </a:rPr>
              <a:t>At the end of the 4 day Lab, each team should be able to articulate and focus the next six months on:</a:t>
            </a:r>
            <a:endParaRPr lang="en-ID" sz="1600" b="1" dirty="0">
              <a:solidFill>
                <a:schemeClr val="accent2">
                  <a:lumMod val="50000"/>
                </a:schemeClr>
              </a:solidFill>
              <a:latin typeface="+mj-lt"/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="" xmlns:a16="http://schemas.microsoft.com/office/drawing/2014/main" id="{8D2FBA9E-3DE0-4B25-A067-34913904B5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5F1C5D-165C-456A-95A7-40CDD202D01E}" type="slidenum">
              <a:rPr lang="en-ID" smtClean="0"/>
              <a:t>8</a:t>
            </a:fld>
            <a:endParaRPr lang="en-ID"/>
          </a:p>
        </p:txBody>
      </p:sp>
      <p:pic>
        <p:nvPicPr>
          <p:cNvPr id="6" name="Graphic 5">
            <a:extLst>
              <a:ext uri="{FF2B5EF4-FFF2-40B4-BE49-F238E27FC236}">
                <a16:creationId xmlns="" xmlns:a16="http://schemas.microsoft.com/office/drawing/2014/main" id="{E85F81E2-4658-4AF8-8DB8-7B6036BFAC2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=""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471591" y="3271243"/>
            <a:ext cx="3248819" cy="3073995"/>
          </a:xfrm>
          <a:prstGeom prst="rect">
            <a:avLst/>
          </a:prstGeom>
        </p:spPr>
      </p:pic>
      <p:sp>
        <p:nvSpPr>
          <p:cNvPr id="32" name="Freeform: Shape 31">
            <a:extLst>
              <a:ext uri="{FF2B5EF4-FFF2-40B4-BE49-F238E27FC236}">
                <a16:creationId xmlns="" xmlns:a16="http://schemas.microsoft.com/office/drawing/2014/main" id="{F81F1D18-0936-424E-86FF-C79E295BCD98}"/>
              </a:ext>
            </a:extLst>
          </p:cNvPr>
          <p:cNvSpPr/>
          <p:nvPr/>
        </p:nvSpPr>
        <p:spPr>
          <a:xfrm>
            <a:off x="2752750" y="2902495"/>
            <a:ext cx="6686501" cy="3442741"/>
          </a:xfrm>
          <a:custGeom>
            <a:avLst/>
            <a:gdLst>
              <a:gd name="connsiteX0" fmla="*/ 4318240 w 8648508"/>
              <a:gd name="connsiteY0" fmla="*/ 4 h 4452938"/>
              <a:gd name="connsiteX1" fmla="*/ 6557854 w 8648508"/>
              <a:gd name="connsiteY1" fmla="*/ 621480 h 4452938"/>
              <a:gd name="connsiteX2" fmla="*/ 8648508 w 8648508"/>
              <a:gd name="connsiteY2" fmla="*/ 4284964 h 4452938"/>
              <a:gd name="connsiteX3" fmla="*/ 8644187 w 8648508"/>
              <a:gd name="connsiteY3" fmla="*/ 4452938 h 4452938"/>
              <a:gd name="connsiteX4" fmla="*/ 8534378 w 8648508"/>
              <a:gd name="connsiteY4" fmla="*/ 4452938 h 4452938"/>
              <a:gd name="connsiteX5" fmla="*/ 8538674 w 8648508"/>
              <a:gd name="connsiteY5" fmla="*/ 4285965 h 4452938"/>
              <a:gd name="connsiteX6" fmla="*/ 6501122 w 8648508"/>
              <a:gd name="connsiteY6" fmla="*/ 715533 h 4452938"/>
              <a:gd name="connsiteX7" fmla="*/ 2137371 w 8648508"/>
              <a:gd name="connsiteY7" fmla="*/ 721649 h 4452938"/>
              <a:gd name="connsiteX8" fmla="*/ 109836 w 8648508"/>
              <a:gd name="connsiteY8" fmla="*/ 4297779 h 4452938"/>
              <a:gd name="connsiteX9" fmla="*/ 114263 w 8648508"/>
              <a:gd name="connsiteY9" fmla="*/ 4452938 h 4452938"/>
              <a:gd name="connsiteX10" fmla="*/ 4447 w 8648508"/>
              <a:gd name="connsiteY10" fmla="*/ 4452938 h 4452938"/>
              <a:gd name="connsiteX11" fmla="*/ 0 w 8648508"/>
              <a:gd name="connsiteY11" fmla="*/ 4297087 h 4452938"/>
              <a:gd name="connsiteX12" fmla="*/ 2080376 w 8648508"/>
              <a:gd name="connsiteY12" fmla="*/ 627756 h 4452938"/>
              <a:gd name="connsiteX13" fmla="*/ 4318240 w 8648508"/>
              <a:gd name="connsiteY13" fmla="*/ 4 h 44529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8648508" h="4452938">
                <a:moveTo>
                  <a:pt x="4318240" y="4"/>
                </a:moveTo>
                <a:cubicBezTo>
                  <a:pt x="5093531" y="-1083"/>
                  <a:pt x="5869114" y="206035"/>
                  <a:pt x="6557854" y="621480"/>
                </a:cubicBezTo>
                <a:cubicBezTo>
                  <a:pt x="7849242" y="1400439"/>
                  <a:pt x="8635194" y="2791079"/>
                  <a:pt x="8648508" y="4284964"/>
                </a:cubicBezTo>
                <a:lnTo>
                  <a:pt x="8644187" y="4452938"/>
                </a:lnTo>
                <a:lnTo>
                  <a:pt x="8534378" y="4452938"/>
                </a:lnTo>
                <a:lnTo>
                  <a:pt x="8538674" y="4285965"/>
                </a:lnTo>
                <a:cubicBezTo>
                  <a:pt x="8525698" y="2830025"/>
                  <a:pt x="7759709" y="1474706"/>
                  <a:pt x="6501122" y="715533"/>
                </a:cubicBezTo>
                <a:cubicBezTo>
                  <a:pt x="5158629" y="-94252"/>
                  <a:pt x="3477589" y="-91896"/>
                  <a:pt x="2137371" y="721649"/>
                </a:cubicBezTo>
                <a:cubicBezTo>
                  <a:pt x="880917" y="1484348"/>
                  <a:pt x="118731" y="2841809"/>
                  <a:pt x="109836" y="4297779"/>
                </a:cubicBezTo>
                <a:lnTo>
                  <a:pt x="114263" y="4452938"/>
                </a:lnTo>
                <a:lnTo>
                  <a:pt x="4447" y="4452938"/>
                </a:lnTo>
                <a:lnTo>
                  <a:pt x="0" y="4297087"/>
                </a:lnTo>
                <a:cubicBezTo>
                  <a:pt x="9126" y="2803171"/>
                  <a:pt x="791177" y="1410333"/>
                  <a:pt x="2080376" y="627756"/>
                </a:cubicBezTo>
                <a:cubicBezTo>
                  <a:pt x="2767949" y="210382"/>
                  <a:pt x="3542949" y="1090"/>
                  <a:pt x="4318240" y="4"/>
                </a:cubicBezTo>
                <a:close/>
              </a:path>
            </a:pathLst>
          </a:custGeom>
          <a:solidFill>
            <a:srgbClr val="EADDB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13" name="Oval 12">
            <a:extLst>
              <a:ext uri="{FF2B5EF4-FFF2-40B4-BE49-F238E27FC236}">
                <a16:creationId xmlns="" xmlns:a16="http://schemas.microsoft.com/office/drawing/2014/main" id="{41E5DEF4-298D-4E5C-89E7-45F8E07F24F3}"/>
              </a:ext>
            </a:extLst>
          </p:cNvPr>
          <p:cNvSpPr/>
          <p:nvPr/>
        </p:nvSpPr>
        <p:spPr>
          <a:xfrm>
            <a:off x="5749003" y="2182129"/>
            <a:ext cx="680088" cy="548133"/>
          </a:xfrm>
          <a:prstGeom prst="ellipse">
            <a:avLst/>
          </a:prstGeom>
          <a:solidFill>
            <a:srgbClr val="F24C5C"/>
          </a:solidFill>
          <a:ln>
            <a:noFill/>
          </a:ln>
          <a:effectLst>
            <a:outerShdw blurRad="50800" dist="381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42" name="Oval 41">
            <a:extLst>
              <a:ext uri="{FF2B5EF4-FFF2-40B4-BE49-F238E27FC236}">
                <a16:creationId xmlns="" xmlns:a16="http://schemas.microsoft.com/office/drawing/2014/main" id="{9D32CBD0-8EAB-43C7-A4D8-8EE5B78E6C05}"/>
              </a:ext>
            </a:extLst>
          </p:cNvPr>
          <p:cNvSpPr/>
          <p:nvPr/>
        </p:nvSpPr>
        <p:spPr>
          <a:xfrm>
            <a:off x="9441814" y="5017678"/>
            <a:ext cx="693994" cy="693994"/>
          </a:xfrm>
          <a:prstGeom prst="ellipse">
            <a:avLst/>
          </a:prstGeom>
          <a:solidFill>
            <a:srgbClr val="F24C5C"/>
          </a:solidFill>
          <a:ln>
            <a:noFill/>
          </a:ln>
          <a:effectLst>
            <a:outerShdw blurRad="50800" dist="381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43" name="Oval 42">
            <a:extLst>
              <a:ext uri="{FF2B5EF4-FFF2-40B4-BE49-F238E27FC236}">
                <a16:creationId xmlns="" xmlns:a16="http://schemas.microsoft.com/office/drawing/2014/main" id="{ABA81335-C50D-45C5-8081-9F9BDC141D1D}"/>
              </a:ext>
            </a:extLst>
          </p:cNvPr>
          <p:cNvSpPr/>
          <p:nvPr/>
        </p:nvSpPr>
        <p:spPr>
          <a:xfrm>
            <a:off x="2056193" y="5017679"/>
            <a:ext cx="693994" cy="693994"/>
          </a:xfrm>
          <a:prstGeom prst="ellipse">
            <a:avLst/>
          </a:prstGeom>
          <a:solidFill>
            <a:srgbClr val="F24C5C"/>
          </a:solidFill>
          <a:ln>
            <a:noFill/>
          </a:ln>
          <a:effectLst>
            <a:outerShdw blurRad="50800" dist="381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44" name="Oval 43">
            <a:extLst>
              <a:ext uri="{FF2B5EF4-FFF2-40B4-BE49-F238E27FC236}">
                <a16:creationId xmlns="" xmlns:a16="http://schemas.microsoft.com/office/drawing/2014/main" id="{CD9C13A2-8A52-451B-B07D-93750844D447}"/>
              </a:ext>
            </a:extLst>
          </p:cNvPr>
          <p:cNvSpPr/>
          <p:nvPr/>
        </p:nvSpPr>
        <p:spPr>
          <a:xfrm>
            <a:off x="8187112" y="3060098"/>
            <a:ext cx="693994" cy="693994"/>
          </a:xfrm>
          <a:prstGeom prst="ellipse">
            <a:avLst/>
          </a:prstGeom>
          <a:solidFill>
            <a:srgbClr val="634C84"/>
          </a:solidFill>
          <a:ln>
            <a:noFill/>
          </a:ln>
          <a:effectLst>
            <a:outerShdw blurRad="50800" dist="381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45" name="Oval 44">
            <a:extLst>
              <a:ext uri="{FF2B5EF4-FFF2-40B4-BE49-F238E27FC236}">
                <a16:creationId xmlns="" xmlns:a16="http://schemas.microsoft.com/office/drawing/2014/main" id="{E160BECD-43B7-4ACC-A14F-C77222FCE851}"/>
              </a:ext>
            </a:extLst>
          </p:cNvPr>
          <p:cNvSpPr/>
          <p:nvPr/>
        </p:nvSpPr>
        <p:spPr>
          <a:xfrm>
            <a:off x="3234403" y="3082003"/>
            <a:ext cx="693994" cy="693994"/>
          </a:xfrm>
          <a:prstGeom prst="ellipse">
            <a:avLst/>
          </a:prstGeom>
          <a:solidFill>
            <a:srgbClr val="634C84"/>
          </a:solidFill>
          <a:ln>
            <a:noFill/>
          </a:ln>
          <a:effectLst>
            <a:outerShdw blurRad="50800" dist="381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46" name="Rectangle 45">
            <a:extLst>
              <a:ext uri="{FF2B5EF4-FFF2-40B4-BE49-F238E27FC236}">
                <a16:creationId xmlns="" xmlns:a16="http://schemas.microsoft.com/office/drawing/2014/main" id="{A04D96BB-4A05-45FE-9F3F-C1AC4BD632FB}"/>
              </a:ext>
            </a:extLst>
          </p:cNvPr>
          <p:cNvSpPr/>
          <p:nvPr/>
        </p:nvSpPr>
        <p:spPr>
          <a:xfrm>
            <a:off x="64559" y="4619913"/>
            <a:ext cx="1943100" cy="1692771"/>
          </a:xfrm>
          <a:prstGeom prst="rect">
            <a:avLst/>
          </a:prstGeom>
          <a:ln>
            <a:solidFill>
              <a:schemeClr val="bg2">
                <a:lumMod val="90000"/>
              </a:schemeClr>
            </a:solidFill>
          </a:ln>
        </p:spPr>
        <p:txBody>
          <a:bodyPr wrap="square" anchor="t">
            <a:spAutoFit/>
          </a:bodyPr>
          <a:lstStyle/>
          <a:p>
            <a:r>
              <a:rPr lang="en-US" sz="1600" b="1" dirty="0" smtClean="0">
                <a:solidFill>
                  <a:srgbClr val="002060"/>
                </a:solidFill>
              </a:rPr>
              <a:t>User &amp; Stakeholder Validation</a:t>
            </a:r>
            <a:r>
              <a:rPr lang="en-US" sz="1600" dirty="0" smtClean="0">
                <a:solidFill>
                  <a:srgbClr val="002060"/>
                </a:solidFill>
              </a:rPr>
              <a:t>:</a:t>
            </a:r>
          </a:p>
          <a:p>
            <a:endParaRPr lang="en-US" sz="1600" dirty="0" smtClean="0"/>
          </a:p>
          <a:p>
            <a:r>
              <a:rPr lang="en-US" sz="1400" b="1" dirty="0" smtClean="0"/>
              <a:t>Engage communities affected by floods, droughts, or </a:t>
            </a:r>
            <a:r>
              <a:rPr lang="en-US" sz="1400" b="1" dirty="0" smtClean="0"/>
              <a:t>heat waves </a:t>
            </a:r>
            <a:r>
              <a:rPr lang="en-US" sz="1400" b="1" dirty="0" smtClean="0"/>
              <a:t>etc.</a:t>
            </a:r>
            <a:endParaRPr lang="en-ID" sz="14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47" name="Rectangle 46">
            <a:extLst>
              <a:ext uri="{FF2B5EF4-FFF2-40B4-BE49-F238E27FC236}">
                <a16:creationId xmlns="" xmlns:a16="http://schemas.microsoft.com/office/drawing/2014/main" id="{92992E47-2829-40A3-8CB8-F366066B0BF7}"/>
              </a:ext>
            </a:extLst>
          </p:cNvPr>
          <p:cNvSpPr/>
          <p:nvPr/>
        </p:nvSpPr>
        <p:spPr>
          <a:xfrm>
            <a:off x="10248900" y="4636490"/>
            <a:ext cx="1847306" cy="1446550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r>
              <a:rPr lang="en-US" sz="1600" b="1" dirty="0" smtClean="0">
                <a:solidFill>
                  <a:srgbClr val="002060"/>
                </a:solidFill>
              </a:rPr>
              <a:t>Pilot Measurement &amp; Evaluation </a:t>
            </a:r>
          </a:p>
          <a:p>
            <a:endParaRPr lang="en-US" sz="1400" dirty="0"/>
          </a:p>
          <a:p>
            <a:r>
              <a:rPr lang="en-US" sz="1400" b="1" dirty="0" smtClean="0"/>
              <a:t>Collect and analyze environmental and social impact data.</a:t>
            </a:r>
            <a:endParaRPr lang="en-ID" sz="14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48" name="Rectangle 47">
            <a:extLst>
              <a:ext uri="{FF2B5EF4-FFF2-40B4-BE49-F238E27FC236}">
                <a16:creationId xmlns="" xmlns:a16="http://schemas.microsoft.com/office/drawing/2014/main" id="{4EA5C13C-7BA4-4FB5-A1E3-3EE1A8C127D1}"/>
              </a:ext>
            </a:extLst>
          </p:cNvPr>
          <p:cNvSpPr/>
          <p:nvPr/>
        </p:nvSpPr>
        <p:spPr>
          <a:xfrm>
            <a:off x="8923165" y="2994827"/>
            <a:ext cx="3173041" cy="769441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r>
              <a:rPr lang="en-US" sz="1600" b="1" dirty="0" smtClean="0">
                <a:solidFill>
                  <a:srgbClr val="002060"/>
                </a:solidFill>
              </a:rPr>
              <a:t>Pilot Preparation / Implementation </a:t>
            </a:r>
          </a:p>
          <a:p>
            <a:endParaRPr lang="en-US" sz="1400" dirty="0"/>
          </a:p>
          <a:p>
            <a:r>
              <a:rPr lang="en-US" sz="1400" b="1" dirty="0" smtClean="0"/>
              <a:t>Deploy prototypes in </a:t>
            </a:r>
            <a:r>
              <a:rPr lang="en-US" sz="1400" b="1" dirty="0" smtClean="0"/>
              <a:t>climate </a:t>
            </a:r>
            <a:r>
              <a:rPr lang="en-US" sz="1400" b="1" dirty="0" smtClean="0"/>
              <a:t>risk zones.</a:t>
            </a:r>
            <a:endParaRPr lang="en-ID" sz="14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grpSp>
        <p:nvGrpSpPr>
          <p:cNvPr id="19" name="Group 18">
            <a:extLst>
              <a:ext uri="{FF2B5EF4-FFF2-40B4-BE49-F238E27FC236}">
                <a16:creationId xmlns="" xmlns:a16="http://schemas.microsoft.com/office/drawing/2014/main" id="{4D34F2B6-8033-4C88-A1E1-F397311804DB}"/>
              </a:ext>
            </a:extLst>
          </p:cNvPr>
          <p:cNvGrpSpPr/>
          <p:nvPr/>
        </p:nvGrpSpPr>
        <p:grpSpPr>
          <a:xfrm>
            <a:off x="2567408" y="5195588"/>
            <a:ext cx="7057184" cy="516085"/>
            <a:chOff x="2639549" y="5195588"/>
            <a:chExt cx="7057184" cy="516085"/>
          </a:xfrm>
        </p:grpSpPr>
        <p:sp>
          <p:nvSpPr>
            <p:cNvPr id="50" name="Oval 49">
              <a:extLst>
                <a:ext uri="{FF2B5EF4-FFF2-40B4-BE49-F238E27FC236}">
                  <a16:creationId xmlns="" xmlns:a16="http://schemas.microsoft.com/office/drawing/2014/main" id="{BC9DAC32-8C29-4DFD-8577-93B76B2C4F71}"/>
                </a:ext>
              </a:extLst>
            </p:cNvPr>
            <p:cNvSpPr/>
            <p:nvPr/>
          </p:nvSpPr>
          <p:spPr>
            <a:xfrm>
              <a:off x="2639549" y="5195588"/>
              <a:ext cx="516085" cy="516085"/>
            </a:xfrm>
            <a:prstGeom prst="ellipse">
              <a:avLst/>
            </a:prstGeom>
            <a:noFill/>
            <a:ln w="19050">
              <a:solidFill>
                <a:srgbClr val="EADDBE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D"/>
            </a:p>
          </p:txBody>
        </p:sp>
        <p:sp>
          <p:nvSpPr>
            <p:cNvPr id="52" name="Oval 51">
              <a:extLst>
                <a:ext uri="{FF2B5EF4-FFF2-40B4-BE49-F238E27FC236}">
                  <a16:creationId xmlns="" xmlns:a16="http://schemas.microsoft.com/office/drawing/2014/main" id="{1A00071C-3E58-4B0F-A8BD-34B4AD89777A}"/>
                </a:ext>
              </a:extLst>
            </p:cNvPr>
            <p:cNvSpPr/>
            <p:nvPr/>
          </p:nvSpPr>
          <p:spPr>
            <a:xfrm>
              <a:off x="9180648" y="5195588"/>
              <a:ext cx="516085" cy="516085"/>
            </a:xfrm>
            <a:prstGeom prst="ellipse">
              <a:avLst/>
            </a:prstGeom>
            <a:noFill/>
            <a:ln w="19050">
              <a:solidFill>
                <a:srgbClr val="EADDBE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D"/>
            </a:p>
          </p:txBody>
        </p:sp>
      </p:grpSp>
      <p:sp>
        <p:nvSpPr>
          <p:cNvPr id="53" name="Oval 52">
            <a:extLst>
              <a:ext uri="{FF2B5EF4-FFF2-40B4-BE49-F238E27FC236}">
                <a16:creationId xmlns="" xmlns:a16="http://schemas.microsoft.com/office/drawing/2014/main" id="{0ECD0B80-8FED-48E6-A343-DE127DF49032}"/>
              </a:ext>
            </a:extLst>
          </p:cNvPr>
          <p:cNvSpPr/>
          <p:nvPr/>
        </p:nvSpPr>
        <p:spPr>
          <a:xfrm>
            <a:off x="3730260" y="3259912"/>
            <a:ext cx="516085" cy="516085"/>
          </a:xfrm>
          <a:prstGeom prst="ellipse">
            <a:avLst/>
          </a:prstGeom>
          <a:noFill/>
          <a:ln w="19050">
            <a:solidFill>
              <a:srgbClr val="EADDBE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54" name="Oval 53">
            <a:extLst>
              <a:ext uri="{FF2B5EF4-FFF2-40B4-BE49-F238E27FC236}">
                <a16:creationId xmlns="" xmlns:a16="http://schemas.microsoft.com/office/drawing/2014/main" id="{6FA62730-CED0-47CF-BCCD-D0A66C9F6CF2}"/>
              </a:ext>
            </a:extLst>
          </p:cNvPr>
          <p:cNvSpPr/>
          <p:nvPr/>
        </p:nvSpPr>
        <p:spPr>
          <a:xfrm>
            <a:off x="7945655" y="3259912"/>
            <a:ext cx="516085" cy="516085"/>
          </a:xfrm>
          <a:prstGeom prst="ellipse">
            <a:avLst/>
          </a:prstGeom>
          <a:noFill/>
          <a:ln w="19050">
            <a:solidFill>
              <a:srgbClr val="EADDBE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55" name="Oval 54">
            <a:extLst>
              <a:ext uri="{FF2B5EF4-FFF2-40B4-BE49-F238E27FC236}">
                <a16:creationId xmlns="" xmlns:a16="http://schemas.microsoft.com/office/drawing/2014/main" id="{D9842AF5-C8AD-4E4A-A1A5-3DEB5D6AE767}"/>
              </a:ext>
            </a:extLst>
          </p:cNvPr>
          <p:cNvSpPr/>
          <p:nvPr/>
        </p:nvSpPr>
        <p:spPr>
          <a:xfrm>
            <a:off x="5837958" y="2558641"/>
            <a:ext cx="516085" cy="516085"/>
          </a:xfrm>
          <a:prstGeom prst="ellipse">
            <a:avLst/>
          </a:prstGeom>
          <a:noFill/>
          <a:ln w="19050">
            <a:solidFill>
              <a:srgbClr val="EADDBE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56" name="Rectangle 55">
            <a:extLst>
              <a:ext uri="{FF2B5EF4-FFF2-40B4-BE49-F238E27FC236}">
                <a16:creationId xmlns="" xmlns:a16="http://schemas.microsoft.com/office/drawing/2014/main" id="{A03A0B85-1A33-498E-A3B9-F3299AC9F0DD}"/>
              </a:ext>
            </a:extLst>
          </p:cNvPr>
          <p:cNvSpPr/>
          <p:nvPr/>
        </p:nvSpPr>
        <p:spPr>
          <a:xfrm>
            <a:off x="5038590" y="1087584"/>
            <a:ext cx="2630906" cy="984885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algn="ctr"/>
            <a:r>
              <a:rPr lang="en-US" sz="1600" b="1" dirty="0" smtClean="0">
                <a:solidFill>
                  <a:srgbClr val="002060"/>
                </a:solidFill>
              </a:rPr>
              <a:t>Controlled Testing </a:t>
            </a:r>
          </a:p>
          <a:p>
            <a:pPr algn="ctr"/>
            <a:endParaRPr lang="en-US" sz="1400" dirty="0"/>
          </a:p>
          <a:p>
            <a:r>
              <a:rPr lang="en-US" sz="1400" b="1" dirty="0" smtClean="0"/>
              <a:t>Simulate climate conditions to test resilience and performance.</a:t>
            </a:r>
            <a:endParaRPr lang="en-ID" sz="14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57" name="Rectangle 56">
            <a:extLst>
              <a:ext uri="{FF2B5EF4-FFF2-40B4-BE49-F238E27FC236}">
                <a16:creationId xmlns="" xmlns:a16="http://schemas.microsoft.com/office/drawing/2014/main" id="{5C1CB5F7-59F4-4DE6-8EA2-3E392DAEF214}"/>
              </a:ext>
            </a:extLst>
          </p:cNvPr>
          <p:cNvSpPr/>
          <p:nvPr/>
        </p:nvSpPr>
        <p:spPr>
          <a:xfrm>
            <a:off x="339519" y="2887105"/>
            <a:ext cx="2803136" cy="984885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r>
              <a:rPr lang="en-US" sz="1600" b="1" dirty="0" smtClean="0">
                <a:solidFill>
                  <a:srgbClr val="002060"/>
                </a:solidFill>
              </a:rPr>
              <a:t>Technical Development </a:t>
            </a:r>
          </a:p>
          <a:p>
            <a:pPr algn="ctr"/>
            <a:endParaRPr lang="en-US" sz="1400" dirty="0" smtClean="0"/>
          </a:p>
          <a:p>
            <a:r>
              <a:rPr lang="en-US" sz="1400" b="1" dirty="0" smtClean="0"/>
              <a:t>Build or refine renewable energy or </a:t>
            </a:r>
            <a:r>
              <a:rPr lang="en-US" sz="1400" b="1" dirty="0" smtClean="0"/>
              <a:t>disaster response </a:t>
            </a:r>
            <a:r>
              <a:rPr lang="en-US" sz="1400" b="1" dirty="0" smtClean="0"/>
              <a:t>technologies</a:t>
            </a:r>
            <a:endParaRPr lang="en-ID" sz="14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pic>
        <p:nvPicPr>
          <p:cNvPr id="18" name="Graphic 17">
            <a:extLst>
              <a:ext uri="{FF2B5EF4-FFF2-40B4-BE49-F238E27FC236}">
                <a16:creationId xmlns="" xmlns:a16="http://schemas.microsoft.com/office/drawing/2014/main" id="{99405F14-982E-4286-99E9-760CA5AA1100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2278876" y="5240362"/>
            <a:ext cx="248630" cy="248630"/>
          </a:xfrm>
          <a:prstGeom prst="rect">
            <a:avLst/>
          </a:prstGeom>
        </p:spPr>
      </p:pic>
      <p:pic>
        <p:nvPicPr>
          <p:cNvPr id="58" name="Graphic 57">
            <a:extLst>
              <a:ext uri="{FF2B5EF4-FFF2-40B4-BE49-F238E27FC236}">
                <a16:creationId xmlns="" xmlns:a16="http://schemas.microsoft.com/office/drawing/2014/main" id="{7286E7D2-9A83-4765-9878-358BD436832A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3457085" y="3304685"/>
            <a:ext cx="248630" cy="248630"/>
          </a:xfrm>
          <a:prstGeom prst="rect">
            <a:avLst/>
          </a:prstGeom>
        </p:spPr>
      </p:pic>
      <p:pic>
        <p:nvPicPr>
          <p:cNvPr id="59" name="Graphic 58">
            <a:extLst>
              <a:ext uri="{FF2B5EF4-FFF2-40B4-BE49-F238E27FC236}">
                <a16:creationId xmlns="" xmlns:a16="http://schemas.microsoft.com/office/drawing/2014/main" id="{BF0554A3-42EC-46CB-935A-6F31929529D0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5971685" y="2258951"/>
            <a:ext cx="248630" cy="248630"/>
          </a:xfrm>
          <a:prstGeom prst="rect">
            <a:avLst/>
          </a:prstGeom>
        </p:spPr>
      </p:pic>
      <p:pic>
        <p:nvPicPr>
          <p:cNvPr id="60" name="Graphic 59">
            <a:extLst>
              <a:ext uri="{FF2B5EF4-FFF2-40B4-BE49-F238E27FC236}">
                <a16:creationId xmlns="" xmlns:a16="http://schemas.microsoft.com/office/drawing/2014/main" id="{3ADDCB15-3A91-4A8C-8B41-AF0DB660C4EC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8486285" y="3304685"/>
            <a:ext cx="248630" cy="248630"/>
          </a:xfrm>
          <a:prstGeom prst="rect">
            <a:avLst/>
          </a:prstGeom>
        </p:spPr>
      </p:pic>
      <p:pic>
        <p:nvPicPr>
          <p:cNvPr id="61" name="Graphic 60">
            <a:extLst>
              <a:ext uri="{FF2B5EF4-FFF2-40B4-BE49-F238E27FC236}">
                <a16:creationId xmlns="" xmlns:a16="http://schemas.microsoft.com/office/drawing/2014/main" id="{A1B83D39-2926-4C2E-BEE7-7A236319923B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9664496" y="5240360"/>
            <a:ext cx="248630" cy="248630"/>
          </a:xfrm>
          <a:prstGeom prst="rect">
            <a:avLst/>
          </a:prstGeom>
        </p:spPr>
      </p:pic>
      <p:cxnSp>
        <p:nvCxnSpPr>
          <p:cNvPr id="7" name="Straight Arrow Connector 6"/>
          <p:cNvCxnSpPr/>
          <p:nvPr/>
        </p:nvCxnSpPr>
        <p:spPr>
          <a:xfrm>
            <a:off x="586152" y="5187626"/>
            <a:ext cx="0" cy="5273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Oval 40"/>
          <p:cNvSpPr/>
          <p:nvPr/>
        </p:nvSpPr>
        <p:spPr>
          <a:xfrm>
            <a:off x="133216" y="4134833"/>
            <a:ext cx="412605" cy="441414"/>
          </a:xfrm>
          <a:prstGeom prst="ellipse">
            <a:avLst/>
          </a:prstGeom>
          <a:solidFill>
            <a:schemeClr val="bg2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 smtClean="0"/>
              <a:t>1</a:t>
            </a:r>
            <a:endParaRPr lang="en-US" sz="3200" b="1" dirty="0"/>
          </a:p>
        </p:txBody>
      </p:sp>
      <p:sp>
        <p:nvSpPr>
          <p:cNvPr id="74" name="Oval 73"/>
          <p:cNvSpPr/>
          <p:nvPr/>
        </p:nvSpPr>
        <p:spPr>
          <a:xfrm>
            <a:off x="1022684" y="2240065"/>
            <a:ext cx="412605" cy="441414"/>
          </a:xfrm>
          <a:prstGeom prst="ellipse">
            <a:avLst/>
          </a:prstGeom>
          <a:solidFill>
            <a:schemeClr val="bg2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 smtClean="0"/>
              <a:t>2</a:t>
            </a:r>
            <a:endParaRPr lang="en-US" sz="3200" b="1" dirty="0"/>
          </a:p>
        </p:txBody>
      </p:sp>
      <p:sp>
        <p:nvSpPr>
          <p:cNvPr id="75" name="Oval 74"/>
          <p:cNvSpPr/>
          <p:nvPr/>
        </p:nvSpPr>
        <p:spPr>
          <a:xfrm>
            <a:off x="5079674" y="1138612"/>
            <a:ext cx="412605" cy="441414"/>
          </a:xfrm>
          <a:prstGeom prst="ellipse">
            <a:avLst/>
          </a:prstGeom>
          <a:solidFill>
            <a:schemeClr val="bg2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 smtClean="0"/>
              <a:t>3</a:t>
            </a:r>
            <a:endParaRPr lang="en-US" sz="3200" b="1" dirty="0"/>
          </a:p>
        </p:txBody>
      </p:sp>
      <p:sp>
        <p:nvSpPr>
          <p:cNvPr id="76" name="Oval 75"/>
          <p:cNvSpPr/>
          <p:nvPr/>
        </p:nvSpPr>
        <p:spPr>
          <a:xfrm>
            <a:off x="8150419" y="2535236"/>
            <a:ext cx="412605" cy="441414"/>
          </a:xfrm>
          <a:prstGeom prst="ellipse">
            <a:avLst/>
          </a:prstGeom>
          <a:solidFill>
            <a:schemeClr val="bg2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 smtClean="0"/>
              <a:t>4</a:t>
            </a:r>
            <a:endParaRPr lang="en-US" sz="3200" b="1" dirty="0"/>
          </a:p>
        </p:txBody>
      </p:sp>
      <p:sp>
        <p:nvSpPr>
          <p:cNvPr id="77" name="Oval 76"/>
          <p:cNvSpPr/>
          <p:nvPr/>
        </p:nvSpPr>
        <p:spPr>
          <a:xfrm>
            <a:off x="9387147" y="4528098"/>
            <a:ext cx="412605" cy="441414"/>
          </a:xfrm>
          <a:prstGeom prst="ellipse">
            <a:avLst/>
          </a:prstGeom>
          <a:solidFill>
            <a:schemeClr val="bg2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 smtClean="0"/>
              <a:t>5</a:t>
            </a:r>
            <a:endParaRPr lang="en-US" sz="3200" b="1" dirty="0"/>
          </a:p>
        </p:txBody>
      </p:sp>
      <p:cxnSp>
        <p:nvCxnSpPr>
          <p:cNvPr id="78" name="Straight Arrow Connector 77"/>
          <p:cNvCxnSpPr/>
          <p:nvPr/>
        </p:nvCxnSpPr>
        <p:spPr>
          <a:xfrm>
            <a:off x="1500250" y="3233545"/>
            <a:ext cx="0" cy="5273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9" name="Straight Arrow Connector 78"/>
          <p:cNvCxnSpPr/>
          <p:nvPr/>
        </p:nvCxnSpPr>
        <p:spPr>
          <a:xfrm>
            <a:off x="10320944" y="3271243"/>
            <a:ext cx="0" cy="5273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0" name="Straight Arrow Connector 79"/>
          <p:cNvCxnSpPr/>
          <p:nvPr/>
        </p:nvCxnSpPr>
        <p:spPr>
          <a:xfrm>
            <a:off x="6219174" y="1448185"/>
            <a:ext cx="0" cy="5273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2" name="Straight Arrow Connector 81"/>
          <p:cNvCxnSpPr/>
          <p:nvPr/>
        </p:nvCxnSpPr>
        <p:spPr>
          <a:xfrm>
            <a:off x="10899954" y="5213993"/>
            <a:ext cx="0" cy="5273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Round Diagonal Corner Rectangle 9"/>
          <p:cNvSpPr/>
          <p:nvPr/>
        </p:nvSpPr>
        <p:spPr>
          <a:xfrm>
            <a:off x="1836040" y="6455535"/>
            <a:ext cx="8824218" cy="336457"/>
          </a:xfrm>
          <a:prstGeom prst="round2DiagRect">
            <a:avLst/>
          </a:prstGeom>
          <a:solidFill>
            <a:schemeClr val="bg1"/>
          </a:solidFill>
          <a:ln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dirty="0" smtClean="0">
                <a:solidFill>
                  <a:schemeClr val="tx1"/>
                </a:solidFill>
              </a:rPr>
              <a:t>The six month plan should emerge from what the team learns and not from a predetermined development wish list.</a:t>
            </a:r>
            <a:endParaRPr lang="en-US" sz="14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6654911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97" name="Straight Connector 796">
            <a:extLst>
              <a:ext uri="{FF2B5EF4-FFF2-40B4-BE49-F238E27FC236}">
                <a16:creationId xmlns:a16="http://schemas.microsoft.com/office/drawing/2014/main" xmlns="" id="{CD096C55-0292-4895-984F-116404E84E73}"/>
              </a:ext>
            </a:extLst>
          </p:cNvPr>
          <p:cNvCxnSpPr>
            <a:cxnSpLocks/>
          </p:cNvCxnSpPr>
          <p:nvPr/>
        </p:nvCxnSpPr>
        <p:spPr>
          <a:xfrm>
            <a:off x="7962900" y="3688156"/>
            <a:ext cx="4229100" cy="0"/>
          </a:xfrm>
          <a:prstGeom prst="line">
            <a:avLst/>
          </a:prstGeom>
          <a:ln>
            <a:solidFill>
              <a:srgbClr val="094A4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95" name="Straight Connector 794">
            <a:extLst>
              <a:ext uri="{FF2B5EF4-FFF2-40B4-BE49-F238E27FC236}">
                <a16:creationId xmlns:a16="http://schemas.microsoft.com/office/drawing/2014/main" xmlns="" id="{D55338C3-926A-4771-B71A-66C538E9ABBE}"/>
              </a:ext>
            </a:extLst>
          </p:cNvPr>
          <p:cNvCxnSpPr>
            <a:cxnSpLocks/>
          </p:cNvCxnSpPr>
          <p:nvPr/>
        </p:nvCxnSpPr>
        <p:spPr>
          <a:xfrm>
            <a:off x="0" y="3688156"/>
            <a:ext cx="4229100" cy="0"/>
          </a:xfrm>
          <a:prstGeom prst="line">
            <a:avLst/>
          </a:prstGeom>
          <a:ln>
            <a:solidFill>
              <a:srgbClr val="094A4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xmlns="" id="{97A2AC7B-F4C3-4EF0-B897-B3C8F68709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249986" y="6265056"/>
            <a:ext cx="395914" cy="362202"/>
          </a:xfr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66E39CD-16F1-4381-8EB5-8BA4094A64D1}" type="slidenum">
              <a:rPr kumimoji="0" lang="en-US" sz="1100" b="0" i="0" u="none" strike="noStrike" kern="1200" cap="none" spc="0" normalizeH="0" baseline="0" noProof="0" smtClean="0">
                <a:ln>
                  <a:noFill/>
                </a:ln>
                <a:solidFill>
                  <a:srgbClr val="094A44"/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+mn-cs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en-US" sz="1100" b="0" i="0" u="none" strike="noStrike" kern="1200" cap="none" spc="0" normalizeH="0" baseline="0" noProof="0" dirty="0">
              <a:ln>
                <a:noFill/>
              </a:ln>
              <a:solidFill>
                <a:srgbClr val="094A44"/>
              </a:solidFill>
              <a:effectLst/>
              <a:uLnTx/>
              <a:uFillTx/>
              <a:latin typeface="Georgia" panose="02040502050405020303" pitchFamily="18" charset="0"/>
              <a:ea typeface="+mn-ea"/>
              <a:cs typeface="+mn-cs"/>
            </a:endParaRPr>
          </a:p>
        </p:txBody>
      </p:sp>
      <p:graphicFrame>
        <p:nvGraphicFramePr>
          <p:cNvPr id="6" name="Chart 5">
            <a:extLst>
              <a:ext uri="{FF2B5EF4-FFF2-40B4-BE49-F238E27FC236}">
                <a16:creationId xmlns:a16="http://schemas.microsoft.com/office/drawing/2014/main" xmlns="" id="{B7D8496A-1BE1-4815-8D59-8CA04E0ECD52}"/>
              </a:ext>
            </a:extLst>
          </p:cNvPr>
          <p:cNvGraphicFramePr/>
          <p:nvPr/>
        </p:nvGraphicFramePr>
        <p:xfrm>
          <a:off x="2569497" y="1337154"/>
          <a:ext cx="7053006" cy="470200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C3832F0A-ABD6-48FE-B131-19BEA5E83CB6}"/>
              </a:ext>
            </a:extLst>
          </p:cNvPr>
          <p:cNvSpPr txBox="1"/>
          <p:nvPr/>
        </p:nvSpPr>
        <p:spPr>
          <a:xfrm>
            <a:off x="431672" y="493116"/>
            <a:ext cx="11226928" cy="588644"/>
          </a:xfrm>
          <a:prstGeom prst="rect">
            <a:avLst/>
          </a:prstGeom>
          <a:noFill/>
        </p:spPr>
        <p:txBody>
          <a:bodyPr wrap="square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94A44"/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+mn-cs"/>
              </a:rPr>
              <a:t>Prospective Timeline Deliverables</a:t>
            </a:r>
            <a:endParaRPr kumimoji="0" lang="en-US" sz="4400" b="1" i="0" u="none" strike="noStrike" kern="1200" cap="none" spc="0" normalizeH="0" baseline="0" noProof="0" dirty="0">
              <a:ln>
                <a:noFill/>
              </a:ln>
              <a:solidFill>
                <a:srgbClr val="094A44"/>
              </a:solidFill>
              <a:effectLst/>
              <a:uLnTx/>
              <a:uFillTx/>
              <a:latin typeface="Georgia" panose="02040502050405020303" pitchFamily="18" charset="0"/>
              <a:ea typeface="+mn-ea"/>
              <a:cs typeface="+mn-cs"/>
            </a:endParaRPr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xmlns="" id="{68CD26D0-7EC3-40C3-82C8-9EC193E11136}"/>
              </a:ext>
            </a:extLst>
          </p:cNvPr>
          <p:cNvSpPr/>
          <p:nvPr/>
        </p:nvSpPr>
        <p:spPr>
          <a:xfrm>
            <a:off x="7229168" y="1768578"/>
            <a:ext cx="843116" cy="843116"/>
          </a:xfrm>
          <a:prstGeom prst="ellipse">
            <a:avLst/>
          </a:prstGeom>
          <a:solidFill>
            <a:schemeClr val="bg1"/>
          </a:solidFill>
          <a:ln w="63500">
            <a:solidFill>
              <a:srgbClr val="F7AB9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xmlns="" id="{0CF40F0E-80FC-4164-B599-615D5A591E34}"/>
              </a:ext>
            </a:extLst>
          </p:cNvPr>
          <p:cNvSpPr/>
          <p:nvPr/>
        </p:nvSpPr>
        <p:spPr>
          <a:xfrm>
            <a:off x="4132007" y="4788003"/>
            <a:ext cx="843116" cy="843116"/>
          </a:xfrm>
          <a:prstGeom prst="ellipse">
            <a:avLst/>
          </a:prstGeom>
          <a:solidFill>
            <a:schemeClr val="bg1"/>
          </a:solidFill>
          <a:ln w="63500">
            <a:solidFill>
              <a:srgbClr val="45726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xmlns="" id="{4573F4BE-0A47-4366-B49E-7D8EB7299824}"/>
              </a:ext>
            </a:extLst>
          </p:cNvPr>
          <p:cNvSpPr/>
          <p:nvPr/>
        </p:nvSpPr>
        <p:spPr>
          <a:xfrm>
            <a:off x="7229168" y="4788003"/>
            <a:ext cx="843116" cy="843116"/>
          </a:xfrm>
          <a:prstGeom prst="ellipse">
            <a:avLst/>
          </a:prstGeom>
          <a:solidFill>
            <a:schemeClr val="bg1"/>
          </a:solidFill>
          <a:ln w="63500">
            <a:solidFill>
              <a:srgbClr val="094A4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xmlns="" id="{DDAB8B54-EAF5-4F75-B986-765C4FA4E04A}"/>
              </a:ext>
            </a:extLst>
          </p:cNvPr>
          <p:cNvSpPr/>
          <p:nvPr/>
        </p:nvSpPr>
        <p:spPr>
          <a:xfrm>
            <a:off x="5057775" y="2649931"/>
            <a:ext cx="2076450" cy="20764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Oval 2">
            <a:extLst>
              <a:ext uri="{FF2B5EF4-FFF2-40B4-BE49-F238E27FC236}">
                <a16:creationId xmlns:a16="http://schemas.microsoft.com/office/drawing/2014/main" xmlns="" id="{FB758AE0-15E3-48E9-BADC-C097B4B481D5}"/>
              </a:ext>
            </a:extLst>
          </p:cNvPr>
          <p:cNvSpPr/>
          <p:nvPr/>
        </p:nvSpPr>
        <p:spPr>
          <a:xfrm>
            <a:off x="4132007" y="1768578"/>
            <a:ext cx="843116" cy="843116"/>
          </a:xfrm>
          <a:prstGeom prst="ellipse">
            <a:avLst/>
          </a:prstGeom>
          <a:solidFill>
            <a:schemeClr val="bg1"/>
          </a:solidFill>
          <a:ln w="63500">
            <a:solidFill>
              <a:srgbClr val="FF725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34" name="Group 233">
            <a:extLst>
              <a:ext uri="{FF2B5EF4-FFF2-40B4-BE49-F238E27FC236}">
                <a16:creationId xmlns:a16="http://schemas.microsoft.com/office/drawing/2014/main" xmlns="" id="{235DD999-809B-4BF3-ACB8-606ED38AEB93}"/>
              </a:ext>
            </a:extLst>
          </p:cNvPr>
          <p:cNvGrpSpPr/>
          <p:nvPr/>
        </p:nvGrpSpPr>
        <p:grpSpPr>
          <a:xfrm>
            <a:off x="4352833" y="1949258"/>
            <a:ext cx="401464" cy="481757"/>
            <a:chOff x="7748588" y="1443038"/>
            <a:chExt cx="301625" cy="361951"/>
          </a:xfrm>
          <a:solidFill>
            <a:srgbClr val="FF725E"/>
          </a:solidFill>
        </p:grpSpPr>
        <p:sp>
          <p:nvSpPr>
            <p:cNvPr id="235" name="Freeform 70">
              <a:extLst>
                <a:ext uri="{FF2B5EF4-FFF2-40B4-BE49-F238E27FC236}">
                  <a16:creationId xmlns:a16="http://schemas.microsoft.com/office/drawing/2014/main" xmlns="" id="{DEDB0601-3EAF-48C2-9E5A-3AA85154B73E}"/>
                </a:ext>
              </a:extLst>
            </p:cNvPr>
            <p:cNvSpPr>
              <a:spLocks/>
            </p:cNvSpPr>
            <p:nvPr/>
          </p:nvSpPr>
          <p:spPr bwMode="auto">
            <a:xfrm>
              <a:off x="7842250" y="1698626"/>
              <a:ext cx="112713" cy="106363"/>
            </a:xfrm>
            <a:custGeom>
              <a:avLst/>
              <a:gdLst>
                <a:gd name="T0" fmla="*/ 7 w 71"/>
                <a:gd name="T1" fmla="*/ 67 h 67"/>
                <a:gd name="T2" fmla="*/ 64 w 71"/>
                <a:gd name="T3" fmla="*/ 67 h 67"/>
                <a:gd name="T4" fmla="*/ 71 w 71"/>
                <a:gd name="T5" fmla="*/ 0 h 67"/>
                <a:gd name="T6" fmla="*/ 0 w 71"/>
                <a:gd name="T7" fmla="*/ 0 h 67"/>
                <a:gd name="T8" fmla="*/ 7 w 71"/>
                <a:gd name="T9" fmla="*/ 67 h 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1" h="67">
                  <a:moveTo>
                    <a:pt x="7" y="67"/>
                  </a:moveTo>
                  <a:lnTo>
                    <a:pt x="64" y="67"/>
                  </a:lnTo>
                  <a:lnTo>
                    <a:pt x="71" y="0"/>
                  </a:lnTo>
                  <a:lnTo>
                    <a:pt x="0" y="0"/>
                  </a:lnTo>
                  <a:lnTo>
                    <a:pt x="7" y="6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36" name="Freeform 71">
              <a:extLst>
                <a:ext uri="{FF2B5EF4-FFF2-40B4-BE49-F238E27FC236}">
                  <a16:creationId xmlns:a16="http://schemas.microsoft.com/office/drawing/2014/main" xmlns="" id="{7A8F54C4-323A-429D-A1AE-C9FFA4E5680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808913" y="1577976"/>
              <a:ext cx="180975" cy="76200"/>
            </a:xfrm>
            <a:custGeom>
              <a:avLst/>
              <a:gdLst>
                <a:gd name="T0" fmla="*/ 4 w 48"/>
                <a:gd name="T1" fmla="*/ 20 h 20"/>
                <a:gd name="T2" fmla="*/ 44 w 48"/>
                <a:gd name="T3" fmla="*/ 20 h 20"/>
                <a:gd name="T4" fmla="*/ 44 w 48"/>
                <a:gd name="T5" fmla="*/ 19 h 20"/>
                <a:gd name="T6" fmla="*/ 45 w 48"/>
                <a:gd name="T7" fmla="*/ 19 h 20"/>
                <a:gd name="T8" fmla="*/ 48 w 48"/>
                <a:gd name="T9" fmla="*/ 2 h 20"/>
                <a:gd name="T10" fmla="*/ 48 w 48"/>
                <a:gd name="T11" fmla="*/ 0 h 20"/>
                <a:gd name="T12" fmla="*/ 0 w 48"/>
                <a:gd name="T13" fmla="*/ 0 h 20"/>
                <a:gd name="T14" fmla="*/ 0 w 48"/>
                <a:gd name="T15" fmla="*/ 2 h 20"/>
                <a:gd name="T16" fmla="*/ 3 w 48"/>
                <a:gd name="T17" fmla="*/ 19 h 20"/>
                <a:gd name="T18" fmla="*/ 4 w 48"/>
                <a:gd name="T19" fmla="*/ 20 h 20"/>
                <a:gd name="T20" fmla="*/ 21 w 48"/>
                <a:gd name="T21" fmla="*/ 2 h 20"/>
                <a:gd name="T22" fmla="*/ 27 w 48"/>
                <a:gd name="T23" fmla="*/ 2 h 20"/>
                <a:gd name="T24" fmla="*/ 29 w 48"/>
                <a:gd name="T25" fmla="*/ 18 h 20"/>
                <a:gd name="T26" fmla="*/ 19 w 48"/>
                <a:gd name="T27" fmla="*/ 18 h 20"/>
                <a:gd name="T28" fmla="*/ 21 w 48"/>
                <a:gd name="T29" fmla="*/ 2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48" h="20">
                  <a:moveTo>
                    <a:pt x="4" y="20"/>
                  </a:moveTo>
                  <a:cubicBezTo>
                    <a:pt x="44" y="20"/>
                    <a:pt x="44" y="20"/>
                    <a:pt x="44" y="20"/>
                  </a:cubicBezTo>
                  <a:cubicBezTo>
                    <a:pt x="44" y="19"/>
                    <a:pt x="44" y="19"/>
                    <a:pt x="44" y="19"/>
                  </a:cubicBezTo>
                  <a:cubicBezTo>
                    <a:pt x="45" y="19"/>
                    <a:pt x="45" y="19"/>
                    <a:pt x="45" y="19"/>
                  </a:cubicBezTo>
                  <a:cubicBezTo>
                    <a:pt x="47" y="14"/>
                    <a:pt x="48" y="8"/>
                    <a:pt x="48" y="2"/>
                  </a:cubicBezTo>
                  <a:cubicBezTo>
                    <a:pt x="48" y="0"/>
                    <a:pt x="48" y="0"/>
                    <a:pt x="48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8"/>
                    <a:pt x="1" y="14"/>
                    <a:pt x="3" y="19"/>
                  </a:cubicBezTo>
                  <a:lnTo>
                    <a:pt x="4" y="20"/>
                  </a:lnTo>
                  <a:close/>
                  <a:moveTo>
                    <a:pt x="21" y="2"/>
                  </a:moveTo>
                  <a:cubicBezTo>
                    <a:pt x="27" y="2"/>
                    <a:pt x="27" y="2"/>
                    <a:pt x="27" y="2"/>
                  </a:cubicBezTo>
                  <a:cubicBezTo>
                    <a:pt x="29" y="18"/>
                    <a:pt x="29" y="18"/>
                    <a:pt x="29" y="18"/>
                  </a:cubicBezTo>
                  <a:cubicBezTo>
                    <a:pt x="19" y="18"/>
                    <a:pt x="19" y="18"/>
                    <a:pt x="19" y="18"/>
                  </a:cubicBezTo>
                  <a:lnTo>
                    <a:pt x="21" y="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37" name="Freeform 72">
              <a:extLst>
                <a:ext uri="{FF2B5EF4-FFF2-40B4-BE49-F238E27FC236}">
                  <a16:creationId xmlns:a16="http://schemas.microsoft.com/office/drawing/2014/main" xmlns="" id="{EC016815-3A50-4BA5-83A2-98402C1C8FDB}"/>
                </a:ext>
              </a:extLst>
            </p:cNvPr>
            <p:cNvSpPr>
              <a:spLocks/>
            </p:cNvSpPr>
            <p:nvPr/>
          </p:nvSpPr>
          <p:spPr bwMode="auto">
            <a:xfrm>
              <a:off x="7748588" y="1668463"/>
              <a:ext cx="301625" cy="15875"/>
            </a:xfrm>
            <a:custGeom>
              <a:avLst/>
              <a:gdLst>
                <a:gd name="T0" fmla="*/ 78 w 80"/>
                <a:gd name="T1" fmla="*/ 0 h 4"/>
                <a:gd name="T2" fmla="*/ 2 w 80"/>
                <a:gd name="T3" fmla="*/ 0 h 4"/>
                <a:gd name="T4" fmla="*/ 0 w 80"/>
                <a:gd name="T5" fmla="*/ 2 h 4"/>
                <a:gd name="T6" fmla="*/ 2 w 80"/>
                <a:gd name="T7" fmla="*/ 4 h 4"/>
                <a:gd name="T8" fmla="*/ 78 w 80"/>
                <a:gd name="T9" fmla="*/ 4 h 4"/>
                <a:gd name="T10" fmla="*/ 80 w 80"/>
                <a:gd name="T11" fmla="*/ 2 h 4"/>
                <a:gd name="T12" fmla="*/ 78 w 80"/>
                <a:gd name="T13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0" h="4">
                  <a:moveTo>
                    <a:pt x="78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0" y="1"/>
                    <a:pt x="0" y="2"/>
                  </a:cubicBezTo>
                  <a:cubicBezTo>
                    <a:pt x="0" y="3"/>
                    <a:pt x="1" y="4"/>
                    <a:pt x="2" y="4"/>
                  </a:cubicBezTo>
                  <a:cubicBezTo>
                    <a:pt x="78" y="4"/>
                    <a:pt x="78" y="4"/>
                    <a:pt x="78" y="4"/>
                  </a:cubicBezTo>
                  <a:cubicBezTo>
                    <a:pt x="79" y="4"/>
                    <a:pt x="80" y="3"/>
                    <a:pt x="80" y="2"/>
                  </a:cubicBezTo>
                  <a:cubicBezTo>
                    <a:pt x="80" y="1"/>
                    <a:pt x="79" y="0"/>
                    <a:pt x="78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38" name="Oval 73">
              <a:extLst>
                <a:ext uri="{FF2B5EF4-FFF2-40B4-BE49-F238E27FC236}">
                  <a16:creationId xmlns:a16="http://schemas.microsoft.com/office/drawing/2014/main" xmlns="" id="{7D3BD447-8F2E-4427-8624-039E69A9BD9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839075" y="1443038"/>
              <a:ext cx="120650" cy="12065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778" name="Freeform 9">
            <a:extLst>
              <a:ext uri="{FF2B5EF4-FFF2-40B4-BE49-F238E27FC236}">
                <a16:creationId xmlns:a16="http://schemas.microsoft.com/office/drawing/2014/main" xmlns="" id="{8DFDDF5B-0E46-4ADB-837E-FFFEDAD95D9E}"/>
              </a:ext>
            </a:extLst>
          </p:cNvPr>
          <p:cNvSpPr>
            <a:spLocks/>
          </p:cNvSpPr>
          <p:nvPr/>
        </p:nvSpPr>
        <p:spPr bwMode="auto">
          <a:xfrm>
            <a:off x="7409848" y="1942919"/>
            <a:ext cx="481756" cy="494434"/>
          </a:xfrm>
          <a:custGeom>
            <a:avLst/>
            <a:gdLst>
              <a:gd name="T0" fmla="*/ 88 w 96"/>
              <a:gd name="T1" fmla="*/ 40 h 96"/>
              <a:gd name="T2" fmla="*/ 88 w 96"/>
              <a:gd name="T3" fmla="*/ 38 h 96"/>
              <a:gd name="T4" fmla="*/ 78 w 96"/>
              <a:gd name="T5" fmla="*/ 28 h 96"/>
              <a:gd name="T6" fmla="*/ 78 w 96"/>
              <a:gd name="T7" fmla="*/ 28 h 96"/>
              <a:gd name="T8" fmla="*/ 48 w 96"/>
              <a:gd name="T9" fmla="*/ 0 h 96"/>
              <a:gd name="T10" fmla="*/ 18 w 96"/>
              <a:gd name="T11" fmla="*/ 28 h 96"/>
              <a:gd name="T12" fmla="*/ 18 w 96"/>
              <a:gd name="T13" fmla="*/ 28 h 96"/>
              <a:gd name="T14" fmla="*/ 8 w 96"/>
              <a:gd name="T15" fmla="*/ 38 h 96"/>
              <a:gd name="T16" fmla="*/ 8 w 96"/>
              <a:gd name="T17" fmla="*/ 40 h 96"/>
              <a:gd name="T18" fmla="*/ 0 w 96"/>
              <a:gd name="T19" fmla="*/ 50 h 96"/>
              <a:gd name="T20" fmla="*/ 8 w 96"/>
              <a:gd name="T21" fmla="*/ 60 h 96"/>
              <a:gd name="T22" fmla="*/ 8 w 96"/>
              <a:gd name="T23" fmla="*/ 62 h 96"/>
              <a:gd name="T24" fmla="*/ 18 w 96"/>
              <a:gd name="T25" fmla="*/ 72 h 96"/>
              <a:gd name="T26" fmla="*/ 26 w 96"/>
              <a:gd name="T27" fmla="*/ 72 h 96"/>
              <a:gd name="T28" fmla="*/ 28 w 96"/>
              <a:gd name="T29" fmla="*/ 70 h 96"/>
              <a:gd name="T30" fmla="*/ 28 w 96"/>
              <a:gd name="T31" fmla="*/ 30 h 96"/>
              <a:gd name="T32" fmla="*/ 26 w 96"/>
              <a:gd name="T33" fmla="*/ 28 h 96"/>
              <a:gd name="T34" fmla="*/ 22 w 96"/>
              <a:gd name="T35" fmla="*/ 28 h 96"/>
              <a:gd name="T36" fmla="*/ 48 w 96"/>
              <a:gd name="T37" fmla="*/ 4 h 96"/>
              <a:gd name="T38" fmla="*/ 74 w 96"/>
              <a:gd name="T39" fmla="*/ 28 h 96"/>
              <a:gd name="T40" fmla="*/ 70 w 96"/>
              <a:gd name="T41" fmla="*/ 28 h 96"/>
              <a:gd name="T42" fmla="*/ 68 w 96"/>
              <a:gd name="T43" fmla="*/ 30 h 96"/>
              <a:gd name="T44" fmla="*/ 68 w 96"/>
              <a:gd name="T45" fmla="*/ 70 h 96"/>
              <a:gd name="T46" fmla="*/ 70 w 96"/>
              <a:gd name="T47" fmla="*/ 72 h 96"/>
              <a:gd name="T48" fmla="*/ 78 w 96"/>
              <a:gd name="T49" fmla="*/ 72 h 96"/>
              <a:gd name="T50" fmla="*/ 78 w 96"/>
              <a:gd name="T51" fmla="*/ 74 h 96"/>
              <a:gd name="T52" fmla="*/ 66 w 96"/>
              <a:gd name="T53" fmla="*/ 86 h 96"/>
              <a:gd name="T54" fmla="*/ 60 w 96"/>
              <a:gd name="T55" fmla="*/ 86 h 96"/>
              <a:gd name="T56" fmla="*/ 52 w 96"/>
              <a:gd name="T57" fmla="*/ 80 h 96"/>
              <a:gd name="T58" fmla="*/ 44 w 96"/>
              <a:gd name="T59" fmla="*/ 88 h 96"/>
              <a:gd name="T60" fmla="*/ 52 w 96"/>
              <a:gd name="T61" fmla="*/ 96 h 96"/>
              <a:gd name="T62" fmla="*/ 60 w 96"/>
              <a:gd name="T63" fmla="*/ 90 h 96"/>
              <a:gd name="T64" fmla="*/ 66 w 96"/>
              <a:gd name="T65" fmla="*/ 90 h 96"/>
              <a:gd name="T66" fmla="*/ 82 w 96"/>
              <a:gd name="T67" fmla="*/ 74 h 96"/>
              <a:gd name="T68" fmla="*/ 82 w 96"/>
              <a:gd name="T69" fmla="*/ 71 h 96"/>
              <a:gd name="T70" fmla="*/ 88 w 96"/>
              <a:gd name="T71" fmla="*/ 62 h 96"/>
              <a:gd name="T72" fmla="*/ 88 w 96"/>
              <a:gd name="T73" fmla="*/ 60 h 96"/>
              <a:gd name="T74" fmla="*/ 96 w 96"/>
              <a:gd name="T75" fmla="*/ 50 h 96"/>
              <a:gd name="T76" fmla="*/ 88 w 96"/>
              <a:gd name="T77" fmla="*/ 40 h 9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96" h="96">
                <a:moveTo>
                  <a:pt x="88" y="40"/>
                </a:moveTo>
                <a:cubicBezTo>
                  <a:pt x="88" y="38"/>
                  <a:pt x="88" y="38"/>
                  <a:pt x="88" y="38"/>
                </a:cubicBezTo>
                <a:cubicBezTo>
                  <a:pt x="88" y="32"/>
                  <a:pt x="84" y="28"/>
                  <a:pt x="78" y="28"/>
                </a:cubicBezTo>
                <a:cubicBezTo>
                  <a:pt x="78" y="28"/>
                  <a:pt x="78" y="28"/>
                  <a:pt x="78" y="28"/>
                </a:cubicBezTo>
                <a:cubicBezTo>
                  <a:pt x="77" y="12"/>
                  <a:pt x="64" y="0"/>
                  <a:pt x="48" y="0"/>
                </a:cubicBezTo>
                <a:cubicBezTo>
                  <a:pt x="32" y="0"/>
                  <a:pt x="19" y="12"/>
                  <a:pt x="18" y="28"/>
                </a:cubicBezTo>
                <a:cubicBezTo>
                  <a:pt x="18" y="28"/>
                  <a:pt x="18" y="28"/>
                  <a:pt x="18" y="28"/>
                </a:cubicBezTo>
                <a:cubicBezTo>
                  <a:pt x="12" y="28"/>
                  <a:pt x="8" y="32"/>
                  <a:pt x="8" y="38"/>
                </a:cubicBezTo>
                <a:cubicBezTo>
                  <a:pt x="8" y="40"/>
                  <a:pt x="8" y="40"/>
                  <a:pt x="8" y="40"/>
                </a:cubicBezTo>
                <a:cubicBezTo>
                  <a:pt x="3" y="41"/>
                  <a:pt x="0" y="45"/>
                  <a:pt x="0" y="50"/>
                </a:cubicBezTo>
                <a:cubicBezTo>
                  <a:pt x="0" y="55"/>
                  <a:pt x="3" y="59"/>
                  <a:pt x="8" y="60"/>
                </a:cubicBezTo>
                <a:cubicBezTo>
                  <a:pt x="8" y="62"/>
                  <a:pt x="8" y="62"/>
                  <a:pt x="8" y="62"/>
                </a:cubicBezTo>
                <a:cubicBezTo>
                  <a:pt x="8" y="68"/>
                  <a:pt x="12" y="72"/>
                  <a:pt x="18" y="72"/>
                </a:cubicBezTo>
                <a:cubicBezTo>
                  <a:pt x="26" y="72"/>
                  <a:pt x="26" y="72"/>
                  <a:pt x="26" y="72"/>
                </a:cubicBezTo>
                <a:cubicBezTo>
                  <a:pt x="27" y="72"/>
                  <a:pt x="28" y="71"/>
                  <a:pt x="28" y="70"/>
                </a:cubicBezTo>
                <a:cubicBezTo>
                  <a:pt x="28" y="30"/>
                  <a:pt x="28" y="30"/>
                  <a:pt x="28" y="30"/>
                </a:cubicBezTo>
                <a:cubicBezTo>
                  <a:pt x="28" y="29"/>
                  <a:pt x="27" y="28"/>
                  <a:pt x="26" y="28"/>
                </a:cubicBezTo>
                <a:cubicBezTo>
                  <a:pt x="22" y="28"/>
                  <a:pt x="22" y="28"/>
                  <a:pt x="22" y="28"/>
                </a:cubicBezTo>
                <a:cubicBezTo>
                  <a:pt x="23" y="15"/>
                  <a:pt x="34" y="4"/>
                  <a:pt x="48" y="4"/>
                </a:cubicBezTo>
                <a:cubicBezTo>
                  <a:pt x="62" y="4"/>
                  <a:pt x="73" y="15"/>
                  <a:pt x="74" y="28"/>
                </a:cubicBezTo>
                <a:cubicBezTo>
                  <a:pt x="70" y="28"/>
                  <a:pt x="70" y="28"/>
                  <a:pt x="70" y="28"/>
                </a:cubicBezTo>
                <a:cubicBezTo>
                  <a:pt x="69" y="28"/>
                  <a:pt x="68" y="29"/>
                  <a:pt x="68" y="30"/>
                </a:cubicBezTo>
                <a:cubicBezTo>
                  <a:pt x="68" y="70"/>
                  <a:pt x="68" y="70"/>
                  <a:pt x="68" y="70"/>
                </a:cubicBezTo>
                <a:cubicBezTo>
                  <a:pt x="68" y="71"/>
                  <a:pt x="69" y="72"/>
                  <a:pt x="70" y="72"/>
                </a:cubicBezTo>
                <a:cubicBezTo>
                  <a:pt x="78" y="72"/>
                  <a:pt x="78" y="72"/>
                  <a:pt x="78" y="72"/>
                </a:cubicBezTo>
                <a:cubicBezTo>
                  <a:pt x="78" y="74"/>
                  <a:pt x="78" y="74"/>
                  <a:pt x="78" y="74"/>
                </a:cubicBezTo>
                <a:cubicBezTo>
                  <a:pt x="78" y="81"/>
                  <a:pt x="73" y="86"/>
                  <a:pt x="66" y="86"/>
                </a:cubicBezTo>
                <a:cubicBezTo>
                  <a:pt x="60" y="86"/>
                  <a:pt x="60" y="86"/>
                  <a:pt x="60" y="86"/>
                </a:cubicBezTo>
                <a:cubicBezTo>
                  <a:pt x="59" y="83"/>
                  <a:pt x="56" y="80"/>
                  <a:pt x="52" y="80"/>
                </a:cubicBezTo>
                <a:cubicBezTo>
                  <a:pt x="48" y="80"/>
                  <a:pt x="44" y="84"/>
                  <a:pt x="44" y="88"/>
                </a:cubicBezTo>
                <a:cubicBezTo>
                  <a:pt x="44" y="92"/>
                  <a:pt x="48" y="96"/>
                  <a:pt x="52" y="96"/>
                </a:cubicBezTo>
                <a:cubicBezTo>
                  <a:pt x="56" y="96"/>
                  <a:pt x="59" y="93"/>
                  <a:pt x="60" y="90"/>
                </a:cubicBezTo>
                <a:cubicBezTo>
                  <a:pt x="66" y="90"/>
                  <a:pt x="66" y="90"/>
                  <a:pt x="66" y="90"/>
                </a:cubicBezTo>
                <a:cubicBezTo>
                  <a:pt x="75" y="90"/>
                  <a:pt x="82" y="83"/>
                  <a:pt x="82" y="74"/>
                </a:cubicBezTo>
                <a:cubicBezTo>
                  <a:pt x="82" y="71"/>
                  <a:pt x="82" y="71"/>
                  <a:pt x="82" y="71"/>
                </a:cubicBezTo>
                <a:cubicBezTo>
                  <a:pt x="86" y="70"/>
                  <a:pt x="88" y="66"/>
                  <a:pt x="88" y="62"/>
                </a:cubicBezTo>
                <a:cubicBezTo>
                  <a:pt x="88" y="60"/>
                  <a:pt x="88" y="60"/>
                  <a:pt x="88" y="60"/>
                </a:cubicBezTo>
                <a:cubicBezTo>
                  <a:pt x="93" y="59"/>
                  <a:pt x="96" y="55"/>
                  <a:pt x="96" y="50"/>
                </a:cubicBezTo>
                <a:cubicBezTo>
                  <a:pt x="96" y="45"/>
                  <a:pt x="93" y="41"/>
                  <a:pt x="88" y="40"/>
                </a:cubicBezTo>
                <a:close/>
              </a:path>
            </a:pathLst>
          </a:custGeom>
          <a:solidFill>
            <a:srgbClr val="F7AB9B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779" name="Group 778">
            <a:extLst>
              <a:ext uri="{FF2B5EF4-FFF2-40B4-BE49-F238E27FC236}">
                <a16:creationId xmlns:a16="http://schemas.microsoft.com/office/drawing/2014/main" xmlns="" id="{B8197756-5094-4FCA-9712-17BA4FAE1119}"/>
              </a:ext>
            </a:extLst>
          </p:cNvPr>
          <p:cNvGrpSpPr/>
          <p:nvPr/>
        </p:nvGrpSpPr>
        <p:grpSpPr>
          <a:xfrm>
            <a:off x="4335546" y="5045782"/>
            <a:ext cx="436039" cy="366886"/>
            <a:chOff x="2670175" y="2913063"/>
            <a:chExt cx="360363" cy="303212"/>
          </a:xfrm>
          <a:solidFill>
            <a:srgbClr val="45726D"/>
          </a:solidFill>
        </p:grpSpPr>
        <p:sp>
          <p:nvSpPr>
            <p:cNvPr id="780" name="Freeform 5">
              <a:extLst>
                <a:ext uri="{FF2B5EF4-FFF2-40B4-BE49-F238E27FC236}">
                  <a16:creationId xmlns:a16="http://schemas.microsoft.com/office/drawing/2014/main" xmlns="" id="{FDD3F68D-4580-4636-9D6A-961A1EDB3630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805113" y="2913063"/>
              <a:ext cx="225425" cy="258763"/>
            </a:xfrm>
            <a:custGeom>
              <a:avLst/>
              <a:gdLst>
                <a:gd name="T0" fmla="*/ 52 w 60"/>
                <a:gd name="T1" fmla="*/ 24 h 68"/>
                <a:gd name="T2" fmla="*/ 52 w 60"/>
                <a:gd name="T3" fmla="*/ 2 h 68"/>
                <a:gd name="T4" fmla="*/ 51 w 60"/>
                <a:gd name="T5" fmla="*/ 0 h 68"/>
                <a:gd name="T6" fmla="*/ 49 w 60"/>
                <a:gd name="T7" fmla="*/ 0 h 68"/>
                <a:gd name="T8" fmla="*/ 46 w 60"/>
                <a:gd name="T9" fmla="*/ 2 h 68"/>
                <a:gd name="T10" fmla="*/ 0 w 60"/>
                <a:gd name="T11" fmla="*/ 15 h 68"/>
                <a:gd name="T12" fmla="*/ 0 w 60"/>
                <a:gd name="T13" fmla="*/ 53 h 68"/>
                <a:gd name="T14" fmla="*/ 46 w 60"/>
                <a:gd name="T15" fmla="*/ 66 h 68"/>
                <a:gd name="T16" fmla="*/ 50 w 60"/>
                <a:gd name="T17" fmla="*/ 68 h 68"/>
                <a:gd name="T18" fmla="*/ 51 w 60"/>
                <a:gd name="T19" fmla="*/ 68 h 68"/>
                <a:gd name="T20" fmla="*/ 52 w 60"/>
                <a:gd name="T21" fmla="*/ 66 h 68"/>
                <a:gd name="T22" fmla="*/ 52 w 60"/>
                <a:gd name="T23" fmla="*/ 44 h 68"/>
                <a:gd name="T24" fmla="*/ 60 w 60"/>
                <a:gd name="T25" fmla="*/ 36 h 68"/>
                <a:gd name="T26" fmla="*/ 60 w 60"/>
                <a:gd name="T27" fmla="*/ 32 h 68"/>
                <a:gd name="T28" fmla="*/ 52 w 60"/>
                <a:gd name="T29" fmla="*/ 24 h 68"/>
                <a:gd name="T30" fmla="*/ 56 w 60"/>
                <a:gd name="T31" fmla="*/ 36 h 68"/>
                <a:gd name="T32" fmla="*/ 52 w 60"/>
                <a:gd name="T33" fmla="*/ 40 h 68"/>
                <a:gd name="T34" fmla="*/ 52 w 60"/>
                <a:gd name="T35" fmla="*/ 28 h 68"/>
                <a:gd name="T36" fmla="*/ 56 w 60"/>
                <a:gd name="T37" fmla="*/ 32 h 68"/>
                <a:gd name="T38" fmla="*/ 56 w 60"/>
                <a:gd name="T39" fmla="*/ 36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60" h="68">
                  <a:moveTo>
                    <a:pt x="52" y="24"/>
                  </a:moveTo>
                  <a:cubicBezTo>
                    <a:pt x="52" y="2"/>
                    <a:pt x="52" y="2"/>
                    <a:pt x="52" y="2"/>
                  </a:cubicBezTo>
                  <a:cubicBezTo>
                    <a:pt x="52" y="1"/>
                    <a:pt x="52" y="1"/>
                    <a:pt x="51" y="0"/>
                  </a:cubicBezTo>
                  <a:cubicBezTo>
                    <a:pt x="51" y="0"/>
                    <a:pt x="50" y="0"/>
                    <a:pt x="49" y="0"/>
                  </a:cubicBezTo>
                  <a:cubicBezTo>
                    <a:pt x="46" y="2"/>
                    <a:pt x="46" y="2"/>
                    <a:pt x="46" y="2"/>
                  </a:cubicBezTo>
                  <a:cubicBezTo>
                    <a:pt x="33" y="8"/>
                    <a:pt x="21" y="13"/>
                    <a:pt x="0" y="15"/>
                  </a:cubicBezTo>
                  <a:cubicBezTo>
                    <a:pt x="0" y="16"/>
                    <a:pt x="0" y="52"/>
                    <a:pt x="0" y="53"/>
                  </a:cubicBezTo>
                  <a:cubicBezTo>
                    <a:pt x="21" y="55"/>
                    <a:pt x="33" y="60"/>
                    <a:pt x="46" y="66"/>
                  </a:cubicBezTo>
                  <a:cubicBezTo>
                    <a:pt x="46" y="66"/>
                    <a:pt x="49" y="68"/>
                    <a:pt x="50" y="68"/>
                  </a:cubicBezTo>
                  <a:cubicBezTo>
                    <a:pt x="50" y="68"/>
                    <a:pt x="51" y="68"/>
                    <a:pt x="51" y="68"/>
                  </a:cubicBezTo>
                  <a:cubicBezTo>
                    <a:pt x="52" y="67"/>
                    <a:pt x="52" y="67"/>
                    <a:pt x="52" y="66"/>
                  </a:cubicBezTo>
                  <a:cubicBezTo>
                    <a:pt x="52" y="44"/>
                    <a:pt x="52" y="44"/>
                    <a:pt x="52" y="44"/>
                  </a:cubicBezTo>
                  <a:cubicBezTo>
                    <a:pt x="56" y="44"/>
                    <a:pt x="60" y="40"/>
                    <a:pt x="60" y="36"/>
                  </a:cubicBezTo>
                  <a:cubicBezTo>
                    <a:pt x="60" y="32"/>
                    <a:pt x="60" y="32"/>
                    <a:pt x="60" y="32"/>
                  </a:cubicBezTo>
                  <a:cubicBezTo>
                    <a:pt x="60" y="28"/>
                    <a:pt x="56" y="24"/>
                    <a:pt x="52" y="24"/>
                  </a:cubicBezTo>
                  <a:close/>
                  <a:moveTo>
                    <a:pt x="56" y="36"/>
                  </a:moveTo>
                  <a:cubicBezTo>
                    <a:pt x="56" y="38"/>
                    <a:pt x="54" y="40"/>
                    <a:pt x="52" y="40"/>
                  </a:cubicBezTo>
                  <a:cubicBezTo>
                    <a:pt x="52" y="28"/>
                    <a:pt x="52" y="28"/>
                    <a:pt x="52" y="28"/>
                  </a:cubicBezTo>
                  <a:cubicBezTo>
                    <a:pt x="54" y="28"/>
                    <a:pt x="56" y="30"/>
                    <a:pt x="56" y="32"/>
                  </a:cubicBezTo>
                  <a:lnTo>
                    <a:pt x="56" y="3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81" name="Freeform 6">
              <a:extLst>
                <a:ext uri="{FF2B5EF4-FFF2-40B4-BE49-F238E27FC236}">
                  <a16:creationId xmlns:a16="http://schemas.microsoft.com/office/drawing/2014/main" xmlns="" id="{2B921655-0D5F-4BB0-9C27-5D9BBB64135C}"/>
                </a:ext>
              </a:extLst>
            </p:cNvPr>
            <p:cNvSpPr>
              <a:spLocks/>
            </p:cNvSpPr>
            <p:nvPr/>
          </p:nvSpPr>
          <p:spPr bwMode="auto">
            <a:xfrm>
              <a:off x="2670175" y="2973388"/>
              <a:ext cx="90488" cy="136525"/>
            </a:xfrm>
            <a:custGeom>
              <a:avLst/>
              <a:gdLst>
                <a:gd name="T0" fmla="*/ 14 w 24"/>
                <a:gd name="T1" fmla="*/ 0 h 36"/>
                <a:gd name="T2" fmla="*/ 0 w 24"/>
                <a:gd name="T3" fmla="*/ 14 h 36"/>
                <a:gd name="T4" fmla="*/ 0 w 24"/>
                <a:gd name="T5" fmla="*/ 22 h 36"/>
                <a:gd name="T6" fmla="*/ 14 w 24"/>
                <a:gd name="T7" fmla="*/ 36 h 36"/>
                <a:gd name="T8" fmla="*/ 18 w 24"/>
                <a:gd name="T9" fmla="*/ 36 h 36"/>
                <a:gd name="T10" fmla="*/ 24 w 24"/>
                <a:gd name="T11" fmla="*/ 36 h 36"/>
                <a:gd name="T12" fmla="*/ 24 w 24"/>
                <a:gd name="T13" fmla="*/ 0 h 36"/>
                <a:gd name="T14" fmla="*/ 18 w 24"/>
                <a:gd name="T15" fmla="*/ 0 h 36"/>
                <a:gd name="T16" fmla="*/ 14 w 24"/>
                <a:gd name="T17" fmla="*/ 0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4" h="36">
                  <a:moveTo>
                    <a:pt x="14" y="0"/>
                  </a:moveTo>
                  <a:cubicBezTo>
                    <a:pt x="6" y="0"/>
                    <a:pt x="0" y="6"/>
                    <a:pt x="0" y="14"/>
                  </a:cubicBezTo>
                  <a:cubicBezTo>
                    <a:pt x="0" y="22"/>
                    <a:pt x="0" y="22"/>
                    <a:pt x="0" y="22"/>
                  </a:cubicBezTo>
                  <a:cubicBezTo>
                    <a:pt x="0" y="30"/>
                    <a:pt x="6" y="36"/>
                    <a:pt x="14" y="36"/>
                  </a:cubicBezTo>
                  <a:cubicBezTo>
                    <a:pt x="18" y="36"/>
                    <a:pt x="18" y="36"/>
                    <a:pt x="18" y="36"/>
                  </a:cubicBezTo>
                  <a:cubicBezTo>
                    <a:pt x="20" y="36"/>
                    <a:pt x="22" y="36"/>
                    <a:pt x="24" y="36"/>
                  </a:cubicBezTo>
                  <a:cubicBezTo>
                    <a:pt x="24" y="0"/>
                    <a:pt x="24" y="0"/>
                    <a:pt x="24" y="0"/>
                  </a:cubicBezTo>
                  <a:cubicBezTo>
                    <a:pt x="22" y="0"/>
                    <a:pt x="20" y="0"/>
                    <a:pt x="18" y="0"/>
                  </a:cubicBezTo>
                  <a:lnTo>
                    <a:pt x="14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82" name="Freeform 7">
              <a:extLst>
                <a:ext uri="{FF2B5EF4-FFF2-40B4-BE49-F238E27FC236}">
                  <a16:creationId xmlns:a16="http://schemas.microsoft.com/office/drawing/2014/main" xmlns="" id="{DE8F97EA-2F86-469F-ACFB-E0C6DF911E57}"/>
                </a:ext>
              </a:extLst>
            </p:cNvPr>
            <p:cNvSpPr>
              <a:spLocks/>
            </p:cNvSpPr>
            <p:nvPr/>
          </p:nvSpPr>
          <p:spPr bwMode="auto">
            <a:xfrm>
              <a:off x="2774950" y="2959100"/>
              <a:ext cx="76200" cy="257175"/>
            </a:xfrm>
            <a:custGeom>
              <a:avLst/>
              <a:gdLst>
                <a:gd name="T0" fmla="*/ 19 w 20"/>
                <a:gd name="T1" fmla="*/ 64 h 68"/>
                <a:gd name="T2" fmla="*/ 15 w 20"/>
                <a:gd name="T3" fmla="*/ 62 h 68"/>
                <a:gd name="T4" fmla="*/ 4 w 20"/>
                <a:gd name="T5" fmla="*/ 42 h 68"/>
                <a:gd name="T6" fmla="*/ 4 w 20"/>
                <a:gd name="T7" fmla="*/ 40 h 68"/>
                <a:gd name="T8" fmla="*/ 4 w 20"/>
                <a:gd name="T9" fmla="*/ 40 h 68"/>
                <a:gd name="T10" fmla="*/ 4 w 20"/>
                <a:gd name="T11" fmla="*/ 2 h 68"/>
                <a:gd name="T12" fmla="*/ 2 w 20"/>
                <a:gd name="T13" fmla="*/ 0 h 68"/>
                <a:gd name="T14" fmla="*/ 0 w 20"/>
                <a:gd name="T15" fmla="*/ 2 h 68"/>
                <a:gd name="T16" fmla="*/ 0 w 20"/>
                <a:gd name="T17" fmla="*/ 40 h 68"/>
                <a:gd name="T18" fmla="*/ 3 w 20"/>
                <a:gd name="T19" fmla="*/ 54 h 68"/>
                <a:gd name="T20" fmla="*/ 5 w 20"/>
                <a:gd name="T21" fmla="*/ 56 h 68"/>
                <a:gd name="T22" fmla="*/ 9 w 20"/>
                <a:gd name="T23" fmla="*/ 61 h 68"/>
                <a:gd name="T24" fmla="*/ 17 w 20"/>
                <a:gd name="T25" fmla="*/ 68 h 68"/>
                <a:gd name="T26" fmla="*/ 17 w 20"/>
                <a:gd name="T27" fmla="*/ 68 h 68"/>
                <a:gd name="T28" fmla="*/ 19 w 20"/>
                <a:gd name="T29" fmla="*/ 68 h 68"/>
                <a:gd name="T30" fmla="*/ 19 w 20"/>
                <a:gd name="T31" fmla="*/ 67 h 68"/>
                <a:gd name="T32" fmla="*/ 19 w 20"/>
                <a:gd name="T33" fmla="*/ 64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0" h="68">
                  <a:moveTo>
                    <a:pt x="19" y="64"/>
                  </a:moveTo>
                  <a:cubicBezTo>
                    <a:pt x="18" y="64"/>
                    <a:pt x="17" y="63"/>
                    <a:pt x="15" y="62"/>
                  </a:cubicBezTo>
                  <a:cubicBezTo>
                    <a:pt x="9" y="57"/>
                    <a:pt x="5" y="50"/>
                    <a:pt x="4" y="42"/>
                  </a:cubicBezTo>
                  <a:cubicBezTo>
                    <a:pt x="4" y="42"/>
                    <a:pt x="4" y="41"/>
                    <a:pt x="4" y="40"/>
                  </a:cubicBezTo>
                  <a:cubicBezTo>
                    <a:pt x="4" y="40"/>
                    <a:pt x="4" y="40"/>
                    <a:pt x="4" y="40"/>
                  </a:cubicBezTo>
                  <a:cubicBezTo>
                    <a:pt x="4" y="2"/>
                    <a:pt x="4" y="2"/>
                    <a:pt x="4" y="2"/>
                  </a:cubicBezTo>
                  <a:cubicBezTo>
                    <a:pt x="4" y="1"/>
                    <a:pt x="3" y="0"/>
                    <a:pt x="2" y="0"/>
                  </a:cubicBezTo>
                  <a:cubicBezTo>
                    <a:pt x="1" y="0"/>
                    <a:pt x="0" y="1"/>
                    <a:pt x="0" y="2"/>
                  </a:cubicBezTo>
                  <a:cubicBezTo>
                    <a:pt x="0" y="40"/>
                    <a:pt x="0" y="40"/>
                    <a:pt x="0" y="40"/>
                  </a:cubicBezTo>
                  <a:cubicBezTo>
                    <a:pt x="0" y="45"/>
                    <a:pt x="1" y="50"/>
                    <a:pt x="3" y="54"/>
                  </a:cubicBezTo>
                  <a:cubicBezTo>
                    <a:pt x="4" y="55"/>
                    <a:pt x="4" y="56"/>
                    <a:pt x="5" y="56"/>
                  </a:cubicBezTo>
                  <a:cubicBezTo>
                    <a:pt x="6" y="58"/>
                    <a:pt x="7" y="60"/>
                    <a:pt x="9" y="61"/>
                  </a:cubicBezTo>
                  <a:cubicBezTo>
                    <a:pt x="11" y="64"/>
                    <a:pt x="14" y="66"/>
                    <a:pt x="17" y="68"/>
                  </a:cubicBezTo>
                  <a:cubicBezTo>
                    <a:pt x="17" y="68"/>
                    <a:pt x="17" y="68"/>
                    <a:pt x="17" y="68"/>
                  </a:cubicBezTo>
                  <a:cubicBezTo>
                    <a:pt x="18" y="68"/>
                    <a:pt x="19" y="68"/>
                    <a:pt x="19" y="68"/>
                  </a:cubicBezTo>
                  <a:cubicBezTo>
                    <a:pt x="19" y="68"/>
                    <a:pt x="19" y="67"/>
                    <a:pt x="19" y="67"/>
                  </a:cubicBezTo>
                  <a:cubicBezTo>
                    <a:pt x="20" y="66"/>
                    <a:pt x="20" y="65"/>
                    <a:pt x="19" y="6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783" name="Group 782">
            <a:extLst>
              <a:ext uri="{FF2B5EF4-FFF2-40B4-BE49-F238E27FC236}">
                <a16:creationId xmlns:a16="http://schemas.microsoft.com/office/drawing/2014/main" xmlns="" id="{6B16B884-6302-465D-A9E5-E8FE4A63BCAE}"/>
              </a:ext>
            </a:extLst>
          </p:cNvPr>
          <p:cNvGrpSpPr/>
          <p:nvPr/>
        </p:nvGrpSpPr>
        <p:grpSpPr>
          <a:xfrm>
            <a:off x="7446014" y="5022564"/>
            <a:ext cx="409424" cy="373995"/>
            <a:chOff x="2686050" y="1127125"/>
            <a:chExt cx="330200" cy="301626"/>
          </a:xfrm>
          <a:solidFill>
            <a:srgbClr val="094A44"/>
          </a:solidFill>
        </p:grpSpPr>
        <p:sp>
          <p:nvSpPr>
            <p:cNvPr id="784" name="Freeform 90">
              <a:extLst>
                <a:ext uri="{FF2B5EF4-FFF2-40B4-BE49-F238E27FC236}">
                  <a16:creationId xmlns:a16="http://schemas.microsoft.com/office/drawing/2014/main" xmlns="" id="{B5B097DB-EAD4-419E-838B-F6249A454907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700338" y="1236663"/>
              <a:ext cx="300038" cy="192088"/>
            </a:xfrm>
            <a:custGeom>
              <a:avLst/>
              <a:gdLst>
                <a:gd name="T0" fmla="*/ 66 w 80"/>
                <a:gd name="T1" fmla="*/ 0 h 51"/>
                <a:gd name="T2" fmla="*/ 52 w 80"/>
                <a:gd name="T3" fmla="*/ 7 h 51"/>
                <a:gd name="T4" fmla="*/ 40 w 80"/>
                <a:gd name="T5" fmla="*/ 2 h 51"/>
                <a:gd name="T6" fmla="*/ 28 w 80"/>
                <a:gd name="T7" fmla="*/ 7 h 51"/>
                <a:gd name="T8" fmla="*/ 14 w 80"/>
                <a:gd name="T9" fmla="*/ 0 h 51"/>
                <a:gd name="T10" fmla="*/ 6 w 80"/>
                <a:gd name="T11" fmla="*/ 3 h 51"/>
                <a:gd name="T12" fmla="*/ 0 w 80"/>
                <a:gd name="T13" fmla="*/ 2 h 51"/>
                <a:gd name="T14" fmla="*/ 0 w 80"/>
                <a:gd name="T15" fmla="*/ 49 h 51"/>
                <a:gd name="T16" fmla="*/ 2 w 80"/>
                <a:gd name="T17" fmla="*/ 51 h 51"/>
                <a:gd name="T18" fmla="*/ 50 w 80"/>
                <a:gd name="T19" fmla="*/ 51 h 51"/>
                <a:gd name="T20" fmla="*/ 70 w 80"/>
                <a:gd name="T21" fmla="*/ 51 h 51"/>
                <a:gd name="T22" fmla="*/ 78 w 80"/>
                <a:gd name="T23" fmla="*/ 51 h 51"/>
                <a:gd name="T24" fmla="*/ 80 w 80"/>
                <a:gd name="T25" fmla="*/ 49 h 51"/>
                <a:gd name="T26" fmla="*/ 80 w 80"/>
                <a:gd name="T27" fmla="*/ 2 h 51"/>
                <a:gd name="T28" fmla="*/ 74 w 80"/>
                <a:gd name="T29" fmla="*/ 3 h 51"/>
                <a:gd name="T30" fmla="*/ 66 w 80"/>
                <a:gd name="T31" fmla="*/ 0 h 51"/>
                <a:gd name="T32" fmla="*/ 40 w 80"/>
                <a:gd name="T33" fmla="*/ 35 h 51"/>
                <a:gd name="T34" fmla="*/ 12 w 80"/>
                <a:gd name="T35" fmla="*/ 35 h 51"/>
                <a:gd name="T36" fmla="*/ 12 w 80"/>
                <a:gd name="T37" fmla="*/ 15 h 51"/>
                <a:gd name="T38" fmla="*/ 40 w 80"/>
                <a:gd name="T39" fmla="*/ 15 h 51"/>
                <a:gd name="T40" fmla="*/ 40 w 80"/>
                <a:gd name="T41" fmla="*/ 35 h 51"/>
                <a:gd name="T42" fmla="*/ 68 w 80"/>
                <a:gd name="T43" fmla="*/ 47 h 51"/>
                <a:gd name="T44" fmla="*/ 52 w 80"/>
                <a:gd name="T45" fmla="*/ 47 h 51"/>
                <a:gd name="T46" fmla="*/ 52 w 80"/>
                <a:gd name="T47" fmla="*/ 15 h 51"/>
                <a:gd name="T48" fmla="*/ 68 w 80"/>
                <a:gd name="T49" fmla="*/ 15 h 51"/>
                <a:gd name="T50" fmla="*/ 68 w 80"/>
                <a:gd name="T51" fmla="*/ 47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80" h="51">
                  <a:moveTo>
                    <a:pt x="66" y="0"/>
                  </a:moveTo>
                  <a:cubicBezTo>
                    <a:pt x="63" y="4"/>
                    <a:pt x="57" y="7"/>
                    <a:pt x="52" y="7"/>
                  </a:cubicBezTo>
                  <a:cubicBezTo>
                    <a:pt x="48" y="7"/>
                    <a:pt x="43" y="5"/>
                    <a:pt x="40" y="2"/>
                  </a:cubicBezTo>
                  <a:cubicBezTo>
                    <a:pt x="37" y="5"/>
                    <a:pt x="32" y="7"/>
                    <a:pt x="28" y="7"/>
                  </a:cubicBezTo>
                  <a:cubicBezTo>
                    <a:pt x="23" y="7"/>
                    <a:pt x="17" y="4"/>
                    <a:pt x="14" y="0"/>
                  </a:cubicBezTo>
                  <a:cubicBezTo>
                    <a:pt x="12" y="2"/>
                    <a:pt x="9" y="3"/>
                    <a:pt x="6" y="3"/>
                  </a:cubicBezTo>
                  <a:cubicBezTo>
                    <a:pt x="4" y="3"/>
                    <a:pt x="2" y="2"/>
                    <a:pt x="0" y="2"/>
                  </a:cubicBezTo>
                  <a:cubicBezTo>
                    <a:pt x="0" y="49"/>
                    <a:pt x="0" y="49"/>
                    <a:pt x="0" y="49"/>
                  </a:cubicBezTo>
                  <a:cubicBezTo>
                    <a:pt x="0" y="50"/>
                    <a:pt x="1" y="51"/>
                    <a:pt x="2" y="51"/>
                  </a:cubicBezTo>
                  <a:cubicBezTo>
                    <a:pt x="50" y="51"/>
                    <a:pt x="50" y="51"/>
                    <a:pt x="50" y="51"/>
                  </a:cubicBezTo>
                  <a:cubicBezTo>
                    <a:pt x="70" y="51"/>
                    <a:pt x="70" y="51"/>
                    <a:pt x="70" y="51"/>
                  </a:cubicBezTo>
                  <a:cubicBezTo>
                    <a:pt x="78" y="51"/>
                    <a:pt x="78" y="51"/>
                    <a:pt x="78" y="51"/>
                  </a:cubicBezTo>
                  <a:cubicBezTo>
                    <a:pt x="79" y="51"/>
                    <a:pt x="80" y="50"/>
                    <a:pt x="80" y="49"/>
                  </a:cubicBezTo>
                  <a:cubicBezTo>
                    <a:pt x="80" y="2"/>
                    <a:pt x="80" y="2"/>
                    <a:pt x="80" y="2"/>
                  </a:cubicBezTo>
                  <a:cubicBezTo>
                    <a:pt x="78" y="2"/>
                    <a:pt x="76" y="3"/>
                    <a:pt x="74" y="3"/>
                  </a:cubicBezTo>
                  <a:cubicBezTo>
                    <a:pt x="71" y="3"/>
                    <a:pt x="68" y="2"/>
                    <a:pt x="66" y="0"/>
                  </a:cubicBezTo>
                  <a:close/>
                  <a:moveTo>
                    <a:pt x="40" y="35"/>
                  </a:moveTo>
                  <a:cubicBezTo>
                    <a:pt x="12" y="35"/>
                    <a:pt x="12" y="35"/>
                    <a:pt x="12" y="35"/>
                  </a:cubicBezTo>
                  <a:cubicBezTo>
                    <a:pt x="12" y="15"/>
                    <a:pt x="12" y="15"/>
                    <a:pt x="12" y="15"/>
                  </a:cubicBezTo>
                  <a:cubicBezTo>
                    <a:pt x="40" y="15"/>
                    <a:pt x="40" y="15"/>
                    <a:pt x="40" y="15"/>
                  </a:cubicBezTo>
                  <a:lnTo>
                    <a:pt x="40" y="35"/>
                  </a:lnTo>
                  <a:close/>
                  <a:moveTo>
                    <a:pt x="68" y="47"/>
                  </a:moveTo>
                  <a:cubicBezTo>
                    <a:pt x="52" y="47"/>
                    <a:pt x="52" y="47"/>
                    <a:pt x="52" y="47"/>
                  </a:cubicBezTo>
                  <a:cubicBezTo>
                    <a:pt x="52" y="15"/>
                    <a:pt x="52" y="15"/>
                    <a:pt x="52" y="15"/>
                  </a:cubicBezTo>
                  <a:cubicBezTo>
                    <a:pt x="68" y="15"/>
                    <a:pt x="68" y="15"/>
                    <a:pt x="68" y="15"/>
                  </a:cubicBezTo>
                  <a:lnTo>
                    <a:pt x="68" y="4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85" name="Freeform 91">
              <a:extLst>
                <a:ext uri="{FF2B5EF4-FFF2-40B4-BE49-F238E27FC236}">
                  <a16:creationId xmlns:a16="http://schemas.microsoft.com/office/drawing/2014/main" xmlns="" id="{27AEF80C-E717-4ADD-A204-F5E4B5836D66}"/>
                </a:ext>
              </a:extLst>
            </p:cNvPr>
            <p:cNvSpPr>
              <a:spLocks/>
            </p:cNvSpPr>
            <p:nvPr/>
          </p:nvSpPr>
          <p:spPr bwMode="auto">
            <a:xfrm>
              <a:off x="2955925" y="1187450"/>
              <a:ext cx="60325" cy="46038"/>
            </a:xfrm>
            <a:custGeom>
              <a:avLst/>
              <a:gdLst>
                <a:gd name="T0" fmla="*/ 0 w 16"/>
                <a:gd name="T1" fmla="*/ 0 h 12"/>
                <a:gd name="T2" fmla="*/ 0 w 16"/>
                <a:gd name="T3" fmla="*/ 9 h 12"/>
                <a:gd name="T4" fmla="*/ 6 w 16"/>
                <a:gd name="T5" fmla="*/ 12 h 12"/>
                <a:gd name="T6" fmla="*/ 16 w 16"/>
                <a:gd name="T7" fmla="*/ 2 h 12"/>
                <a:gd name="T8" fmla="*/ 16 w 16"/>
                <a:gd name="T9" fmla="*/ 0 h 12"/>
                <a:gd name="T10" fmla="*/ 0 w 16"/>
                <a:gd name="T11" fmla="*/ 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6" h="12">
                  <a:moveTo>
                    <a:pt x="0" y="0"/>
                  </a:moveTo>
                  <a:cubicBezTo>
                    <a:pt x="0" y="9"/>
                    <a:pt x="0" y="9"/>
                    <a:pt x="0" y="9"/>
                  </a:cubicBezTo>
                  <a:cubicBezTo>
                    <a:pt x="2" y="11"/>
                    <a:pt x="4" y="12"/>
                    <a:pt x="6" y="12"/>
                  </a:cubicBezTo>
                  <a:cubicBezTo>
                    <a:pt x="12" y="12"/>
                    <a:pt x="16" y="8"/>
                    <a:pt x="16" y="2"/>
                  </a:cubicBezTo>
                  <a:cubicBezTo>
                    <a:pt x="16" y="0"/>
                    <a:pt x="16" y="0"/>
                    <a:pt x="16" y="0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86" name="Freeform 92">
              <a:extLst>
                <a:ext uri="{FF2B5EF4-FFF2-40B4-BE49-F238E27FC236}">
                  <a16:creationId xmlns:a16="http://schemas.microsoft.com/office/drawing/2014/main" xmlns="" id="{23C1AFFC-7F9B-4FFD-ABBB-93AF2A7D0985}"/>
                </a:ext>
              </a:extLst>
            </p:cNvPr>
            <p:cNvSpPr>
              <a:spLocks/>
            </p:cNvSpPr>
            <p:nvPr/>
          </p:nvSpPr>
          <p:spPr bwMode="auto">
            <a:xfrm>
              <a:off x="2940050" y="1127125"/>
              <a:ext cx="71438" cy="46038"/>
            </a:xfrm>
            <a:custGeom>
              <a:avLst/>
              <a:gdLst>
                <a:gd name="T0" fmla="*/ 45 w 45"/>
                <a:gd name="T1" fmla="*/ 29 h 29"/>
                <a:gd name="T2" fmla="*/ 31 w 45"/>
                <a:gd name="T3" fmla="*/ 0 h 29"/>
                <a:gd name="T4" fmla="*/ 0 w 45"/>
                <a:gd name="T5" fmla="*/ 0 h 29"/>
                <a:gd name="T6" fmla="*/ 8 w 45"/>
                <a:gd name="T7" fmla="*/ 29 h 29"/>
                <a:gd name="T8" fmla="*/ 45 w 45"/>
                <a:gd name="T9" fmla="*/ 29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5" h="29">
                  <a:moveTo>
                    <a:pt x="45" y="29"/>
                  </a:moveTo>
                  <a:lnTo>
                    <a:pt x="31" y="0"/>
                  </a:lnTo>
                  <a:lnTo>
                    <a:pt x="0" y="0"/>
                  </a:lnTo>
                  <a:lnTo>
                    <a:pt x="8" y="29"/>
                  </a:lnTo>
                  <a:lnTo>
                    <a:pt x="45" y="2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87" name="Freeform 93">
              <a:extLst>
                <a:ext uri="{FF2B5EF4-FFF2-40B4-BE49-F238E27FC236}">
                  <a16:creationId xmlns:a16="http://schemas.microsoft.com/office/drawing/2014/main" xmlns="" id="{0837FF8B-DE50-42F4-81F3-AC860A0DEC36}"/>
                </a:ext>
              </a:extLst>
            </p:cNvPr>
            <p:cNvSpPr>
              <a:spLocks/>
            </p:cNvSpPr>
            <p:nvPr/>
          </p:nvSpPr>
          <p:spPr bwMode="auto">
            <a:xfrm>
              <a:off x="2689225" y="1127125"/>
              <a:ext cx="68263" cy="46038"/>
            </a:xfrm>
            <a:custGeom>
              <a:avLst/>
              <a:gdLst>
                <a:gd name="T0" fmla="*/ 43 w 43"/>
                <a:gd name="T1" fmla="*/ 0 h 29"/>
                <a:gd name="T2" fmla="*/ 14 w 43"/>
                <a:gd name="T3" fmla="*/ 0 h 29"/>
                <a:gd name="T4" fmla="*/ 0 w 43"/>
                <a:gd name="T5" fmla="*/ 29 h 29"/>
                <a:gd name="T6" fmla="*/ 35 w 43"/>
                <a:gd name="T7" fmla="*/ 29 h 29"/>
                <a:gd name="T8" fmla="*/ 43 w 43"/>
                <a:gd name="T9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3" h="29">
                  <a:moveTo>
                    <a:pt x="43" y="0"/>
                  </a:moveTo>
                  <a:lnTo>
                    <a:pt x="14" y="0"/>
                  </a:lnTo>
                  <a:lnTo>
                    <a:pt x="0" y="29"/>
                  </a:lnTo>
                  <a:lnTo>
                    <a:pt x="35" y="29"/>
                  </a:lnTo>
                  <a:lnTo>
                    <a:pt x="43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88" name="Freeform 94">
              <a:extLst>
                <a:ext uri="{FF2B5EF4-FFF2-40B4-BE49-F238E27FC236}">
                  <a16:creationId xmlns:a16="http://schemas.microsoft.com/office/drawing/2014/main" xmlns="" id="{9BA06A0E-18B5-45F5-89A4-0FCD288E0DFA}"/>
                </a:ext>
              </a:extLst>
            </p:cNvPr>
            <p:cNvSpPr>
              <a:spLocks/>
            </p:cNvSpPr>
            <p:nvPr/>
          </p:nvSpPr>
          <p:spPr bwMode="auto">
            <a:xfrm>
              <a:off x="2760663" y="1127125"/>
              <a:ext cx="82550" cy="46038"/>
            </a:xfrm>
            <a:custGeom>
              <a:avLst/>
              <a:gdLst>
                <a:gd name="T0" fmla="*/ 52 w 52"/>
                <a:gd name="T1" fmla="*/ 0 h 29"/>
                <a:gd name="T2" fmla="*/ 7 w 52"/>
                <a:gd name="T3" fmla="*/ 0 h 29"/>
                <a:gd name="T4" fmla="*/ 0 w 52"/>
                <a:gd name="T5" fmla="*/ 29 h 29"/>
                <a:gd name="T6" fmla="*/ 52 w 52"/>
                <a:gd name="T7" fmla="*/ 29 h 29"/>
                <a:gd name="T8" fmla="*/ 52 w 52"/>
                <a:gd name="T9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2" h="29">
                  <a:moveTo>
                    <a:pt x="52" y="0"/>
                  </a:moveTo>
                  <a:lnTo>
                    <a:pt x="7" y="0"/>
                  </a:lnTo>
                  <a:lnTo>
                    <a:pt x="0" y="29"/>
                  </a:lnTo>
                  <a:lnTo>
                    <a:pt x="52" y="29"/>
                  </a:lnTo>
                  <a:lnTo>
                    <a:pt x="52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89" name="Freeform 95">
              <a:extLst>
                <a:ext uri="{FF2B5EF4-FFF2-40B4-BE49-F238E27FC236}">
                  <a16:creationId xmlns:a16="http://schemas.microsoft.com/office/drawing/2014/main" xmlns="" id="{BE744B31-60CC-44DD-BC67-103551C3454E}"/>
                </a:ext>
              </a:extLst>
            </p:cNvPr>
            <p:cNvSpPr>
              <a:spLocks/>
            </p:cNvSpPr>
            <p:nvPr/>
          </p:nvSpPr>
          <p:spPr bwMode="auto">
            <a:xfrm>
              <a:off x="2857500" y="1127125"/>
              <a:ext cx="79375" cy="46038"/>
            </a:xfrm>
            <a:custGeom>
              <a:avLst/>
              <a:gdLst>
                <a:gd name="T0" fmla="*/ 43 w 50"/>
                <a:gd name="T1" fmla="*/ 0 h 29"/>
                <a:gd name="T2" fmla="*/ 0 w 50"/>
                <a:gd name="T3" fmla="*/ 0 h 29"/>
                <a:gd name="T4" fmla="*/ 0 w 50"/>
                <a:gd name="T5" fmla="*/ 29 h 29"/>
                <a:gd name="T6" fmla="*/ 50 w 50"/>
                <a:gd name="T7" fmla="*/ 29 h 29"/>
                <a:gd name="T8" fmla="*/ 43 w 50"/>
                <a:gd name="T9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0" h="29">
                  <a:moveTo>
                    <a:pt x="43" y="0"/>
                  </a:moveTo>
                  <a:lnTo>
                    <a:pt x="0" y="0"/>
                  </a:lnTo>
                  <a:lnTo>
                    <a:pt x="0" y="29"/>
                  </a:lnTo>
                  <a:lnTo>
                    <a:pt x="50" y="29"/>
                  </a:lnTo>
                  <a:lnTo>
                    <a:pt x="43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90" name="Freeform 96">
              <a:extLst>
                <a:ext uri="{FF2B5EF4-FFF2-40B4-BE49-F238E27FC236}">
                  <a16:creationId xmlns:a16="http://schemas.microsoft.com/office/drawing/2014/main" xmlns="" id="{31CCDE78-0821-407E-BFBC-0CFDC79C1F55}"/>
                </a:ext>
              </a:extLst>
            </p:cNvPr>
            <p:cNvSpPr>
              <a:spLocks/>
            </p:cNvSpPr>
            <p:nvPr/>
          </p:nvSpPr>
          <p:spPr bwMode="auto">
            <a:xfrm>
              <a:off x="2686050" y="1187450"/>
              <a:ext cx="58738" cy="46038"/>
            </a:xfrm>
            <a:custGeom>
              <a:avLst/>
              <a:gdLst>
                <a:gd name="T0" fmla="*/ 16 w 16"/>
                <a:gd name="T1" fmla="*/ 9 h 12"/>
                <a:gd name="T2" fmla="*/ 16 w 16"/>
                <a:gd name="T3" fmla="*/ 0 h 12"/>
                <a:gd name="T4" fmla="*/ 0 w 16"/>
                <a:gd name="T5" fmla="*/ 0 h 12"/>
                <a:gd name="T6" fmla="*/ 0 w 16"/>
                <a:gd name="T7" fmla="*/ 2 h 12"/>
                <a:gd name="T8" fmla="*/ 10 w 16"/>
                <a:gd name="T9" fmla="*/ 12 h 12"/>
                <a:gd name="T10" fmla="*/ 16 w 16"/>
                <a:gd name="T11" fmla="*/ 9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6" h="12">
                  <a:moveTo>
                    <a:pt x="16" y="9"/>
                  </a:moveTo>
                  <a:cubicBezTo>
                    <a:pt x="16" y="0"/>
                    <a:pt x="16" y="0"/>
                    <a:pt x="16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8"/>
                    <a:pt x="4" y="12"/>
                    <a:pt x="10" y="12"/>
                  </a:cubicBezTo>
                  <a:cubicBezTo>
                    <a:pt x="12" y="12"/>
                    <a:pt x="14" y="11"/>
                    <a:pt x="16" y="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91" name="Freeform 97">
              <a:extLst>
                <a:ext uri="{FF2B5EF4-FFF2-40B4-BE49-F238E27FC236}">
                  <a16:creationId xmlns:a16="http://schemas.microsoft.com/office/drawing/2014/main" xmlns="" id="{48B21245-9DBC-40FE-94EF-003C07783BFD}"/>
                </a:ext>
              </a:extLst>
            </p:cNvPr>
            <p:cNvSpPr>
              <a:spLocks/>
            </p:cNvSpPr>
            <p:nvPr/>
          </p:nvSpPr>
          <p:spPr bwMode="auto">
            <a:xfrm>
              <a:off x="2857500" y="1187450"/>
              <a:ext cx="82550" cy="60325"/>
            </a:xfrm>
            <a:custGeom>
              <a:avLst/>
              <a:gdLst>
                <a:gd name="T0" fmla="*/ 22 w 22"/>
                <a:gd name="T1" fmla="*/ 9 h 16"/>
                <a:gd name="T2" fmla="*/ 22 w 22"/>
                <a:gd name="T3" fmla="*/ 0 h 16"/>
                <a:gd name="T4" fmla="*/ 0 w 22"/>
                <a:gd name="T5" fmla="*/ 0 h 16"/>
                <a:gd name="T6" fmla="*/ 0 w 22"/>
                <a:gd name="T7" fmla="*/ 12 h 16"/>
                <a:gd name="T8" fmla="*/ 10 w 22"/>
                <a:gd name="T9" fmla="*/ 16 h 16"/>
                <a:gd name="T10" fmla="*/ 22 w 22"/>
                <a:gd name="T11" fmla="*/ 9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2" h="16">
                  <a:moveTo>
                    <a:pt x="22" y="9"/>
                  </a:moveTo>
                  <a:cubicBezTo>
                    <a:pt x="22" y="0"/>
                    <a:pt x="22" y="0"/>
                    <a:pt x="22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2"/>
                    <a:pt x="0" y="12"/>
                    <a:pt x="0" y="12"/>
                  </a:cubicBezTo>
                  <a:cubicBezTo>
                    <a:pt x="3" y="14"/>
                    <a:pt x="6" y="16"/>
                    <a:pt x="10" y="16"/>
                  </a:cubicBezTo>
                  <a:cubicBezTo>
                    <a:pt x="15" y="16"/>
                    <a:pt x="19" y="13"/>
                    <a:pt x="22" y="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92" name="Freeform 98">
              <a:extLst>
                <a:ext uri="{FF2B5EF4-FFF2-40B4-BE49-F238E27FC236}">
                  <a16:creationId xmlns:a16="http://schemas.microsoft.com/office/drawing/2014/main" xmlns="" id="{D3DD9B72-521E-4DA4-B3C5-0D45714E22E0}"/>
                </a:ext>
              </a:extLst>
            </p:cNvPr>
            <p:cNvSpPr>
              <a:spLocks/>
            </p:cNvSpPr>
            <p:nvPr/>
          </p:nvSpPr>
          <p:spPr bwMode="auto">
            <a:xfrm>
              <a:off x="2760663" y="1187450"/>
              <a:ext cx="82550" cy="60325"/>
            </a:xfrm>
            <a:custGeom>
              <a:avLst/>
              <a:gdLst>
                <a:gd name="T0" fmla="*/ 12 w 22"/>
                <a:gd name="T1" fmla="*/ 16 h 16"/>
                <a:gd name="T2" fmla="*/ 22 w 22"/>
                <a:gd name="T3" fmla="*/ 12 h 16"/>
                <a:gd name="T4" fmla="*/ 22 w 22"/>
                <a:gd name="T5" fmla="*/ 0 h 16"/>
                <a:gd name="T6" fmla="*/ 0 w 22"/>
                <a:gd name="T7" fmla="*/ 0 h 16"/>
                <a:gd name="T8" fmla="*/ 0 w 22"/>
                <a:gd name="T9" fmla="*/ 9 h 16"/>
                <a:gd name="T10" fmla="*/ 12 w 22"/>
                <a:gd name="T11" fmla="*/ 16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2" h="16">
                  <a:moveTo>
                    <a:pt x="12" y="16"/>
                  </a:moveTo>
                  <a:cubicBezTo>
                    <a:pt x="16" y="16"/>
                    <a:pt x="19" y="14"/>
                    <a:pt x="22" y="12"/>
                  </a:cubicBezTo>
                  <a:cubicBezTo>
                    <a:pt x="22" y="0"/>
                    <a:pt x="22" y="0"/>
                    <a:pt x="22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9"/>
                    <a:pt x="0" y="9"/>
                    <a:pt x="0" y="9"/>
                  </a:cubicBezTo>
                  <a:cubicBezTo>
                    <a:pt x="3" y="13"/>
                    <a:pt x="7" y="16"/>
                    <a:pt x="12" y="1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93" name="Oval 99">
              <a:extLst>
                <a:ext uri="{FF2B5EF4-FFF2-40B4-BE49-F238E27FC236}">
                  <a16:creationId xmlns:a16="http://schemas.microsoft.com/office/drawing/2014/main" xmlns="" id="{BA9B5033-E7DF-494F-BE88-D7D7E36C75A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925763" y="1354138"/>
              <a:ext cx="14288" cy="1428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798" name="Freeform: Shape 797">
            <a:extLst>
              <a:ext uri="{FF2B5EF4-FFF2-40B4-BE49-F238E27FC236}">
                <a16:creationId xmlns:a16="http://schemas.microsoft.com/office/drawing/2014/main" xmlns="" id="{9DA9B069-E4B6-489A-87E2-3312969F2FED}"/>
              </a:ext>
            </a:extLst>
          </p:cNvPr>
          <p:cNvSpPr/>
          <p:nvPr/>
        </p:nvSpPr>
        <p:spPr>
          <a:xfrm rot="16200000">
            <a:off x="11398475" y="1059212"/>
            <a:ext cx="1082619" cy="504431"/>
          </a:xfrm>
          <a:custGeom>
            <a:avLst/>
            <a:gdLst>
              <a:gd name="connsiteX0" fmla="*/ 770214 w 770214"/>
              <a:gd name="connsiteY0" fmla="*/ 358870 h 358870"/>
              <a:gd name="connsiteX1" fmla="*/ 0 w 770214"/>
              <a:gd name="connsiteY1" fmla="*/ 358870 h 358870"/>
              <a:gd name="connsiteX2" fmla="*/ 4943 w 770214"/>
              <a:gd name="connsiteY2" fmla="*/ 309843 h 358870"/>
              <a:gd name="connsiteX3" fmla="*/ 385108 w 770214"/>
              <a:gd name="connsiteY3" fmla="*/ 0 h 358870"/>
              <a:gd name="connsiteX4" fmla="*/ 765272 w 770214"/>
              <a:gd name="connsiteY4" fmla="*/ 309843 h 3588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70214" h="358870">
                <a:moveTo>
                  <a:pt x="770214" y="358870"/>
                </a:moveTo>
                <a:lnTo>
                  <a:pt x="0" y="358870"/>
                </a:lnTo>
                <a:lnTo>
                  <a:pt x="4943" y="309843"/>
                </a:lnTo>
                <a:cubicBezTo>
                  <a:pt x="41127" y="133016"/>
                  <a:pt x="197583" y="0"/>
                  <a:pt x="385108" y="0"/>
                </a:cubicBezTo>
                <a:cubicBezTo>
                  <a:pt x="572632" y="0"/>
                  <a:pt x="729088" y="133016"/>
                  <a:pt x="765272" y="309843"/>
                </a:cubicBezTo>
                <a:close/>
              </a:path>
            </a:pathLst>
          </a:custGeom>
          <a:solidFill>
            <a:srgbClr val="F7AB9B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27" name="Freeform: Shape 826">
            <a:extLst>
              <a:ext uri="{FF2B5EF4-FFF2-40B4-BE49-F238E27FC236}">
                <a16:creationId xmlns:a16="http://schemas.microsoft.com/office/drawing/2014/main" xmlns="" id="{1F2C893F-E24D-4227-A831-92EDB448E360}"/>
              </a:ext>
            </a:extLst>
          </p:cNvPr>
          <p:cNvSpPr/>
          <p:nvPr/>
        </p:nvSpPr>
        <p:spPr>
          <a:xfrm>
            <a:off x="7507370" y="0"/>
            <a:ext cx="2625938" cy="291186"/>
          </a:xfrm>
          <a:custGeom>
            <a:avLst/>
            <a:gdLst>
              <a:gd name="connsiteX0" fmla="*/ 0 w 6479712"/>
              <a:gd name="connsiteY0" fmla="*/ 0 h 718525"/>
              <a:gd name="connsiteX1" fmla="*/ 6479712 w 6479712"/>
              <a:gd name="connsiteY1" fmla="*/ 0 h 718525"/>
              <a:gd name="connsiteX2" fmla="*/ 6443912 w 6479712"/>
              <a:gd name="connsiteY2" fmla="*/ 22038 h 718525"/>
              <a:gd name="connsiteX3" fmla="*/ 4737151 w 6479712"/>
              <a:gd name="connsiteY3" fmla="*/ 712799 h 718525"/>
              <a:gd name="connsiteX4" fmla="*/ 3372808 w 6479712"/>
              <a:gd name="connsiteY4" fmla="*/ 306399 h 718525"/>
              <a:gd name="connsiteX5" fmla="*/ 1311779 w 6479712"/>
              <a:gd name="connsiteY5" fmla="*/ 538628 h 718525"/>
              <a:gd name="connsiteX6" fmla="*/ 127278 w 6479712"/>
              <a:gd name="connsiteY6" fmla="*/ 80578 h 7185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479712" h="718525">
                <a:moveTo>
                  <a:pt x="0" y="0"/>
                </a:moveTo>
                <a:lnTo>
                  <a:pt x="6479712" y="0"/>
                </a:lnTo>
                <a:lnTo>
                  <a:pt x="6443912" y="22038"/>
                </a:lnTo>
                <a:cubicBezTo>
                  <a:pt x="6079647" y="238401"/>
                  <a:pt x="5202817" y="659883"/>
                  <a:pt x="4737151" y="712799"/>
                </a:cubicBezTo>
                <a:cubicBezTo>
                  <a:pt x="4204961" y="773275"/>
                  <a:pt x="3943703" y="335428"/>
                  <a:pt x="3372808" y="306399"/>
                </a:cubicBezTo>
                <a:cubicBezTo>
                  <a:pt x="2801913" y="277370"/>
                  <a:pt x="1911703" y="613618"/>
                  <a:pt x="1311779" y="538628"/>
                </a:cubicBezTo>
                <a:cubicBezTo>
                  <a:pt x="861836" y="482386"/>
                  <a:pt x="485372" y="297555"/>
                  <a:pt x="127278" y="80578"/>
                </a:cubicBezTo>
                <a:close/>
              </a:path>
            </a:pathLst>
          </a:custGeom>
          <a:solidFill>
            <a:srgbClr val="094A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32" name="Freeform: Shape 831">
            <a:extLst>
              <a:ext uri="{FF2B5EF4-FFF2-40B4-BE49-F238E27FC236}">
                <a16:creationId xmlns:a16="http://schemas.microsoft.com/office/drawing/2014/main" xmlns="" id="{BB32310A-5685-4F51-A2F4-1DE2A8C8837F}"/>
              </a:ext>
            </a:extLst>
          </p:cNvPr>
          <p:cNvSpPr/>
          <p:nvPr/>
        </p:nvSpPr>
        <p:spPr>
          <a:xfrm>
            <a:off x="0" y="1544361"/>
            <a:ext cx="594307" cy="4717703"/>
          </a:xfrm>
          <a:custGeom>
            <a:avLst/>
            <a:gdLst>
              <a:gd name="connsiteX0" fmla="*/ 0 w 594307"/>
              <a:gd name="connsiteY0" fmla="*/ 0 h 4717703"/>
              <a:gd name="connsiteX1" fmla="*/ 44592 w 594307"/>
              <a:gd name="connsiteY1" fmla="*/ 57991 h 4717703"/>
              <a:gd name="connsiteX2" fmla="*/ 340251 w 594307"/>
              <a:gd name="connsiteY2" fmla="*/ 1365988 h 4717703"/>
              <a:gd name="connsiteX3" fmla="*/ 153438 w 594307"/>
              <a:gd name="connsiteY3" fmla="*/ 2368879 h 4717703"/>
              <a:gd name="connsiteX4" fmla="*/ 251760 w 594307"/>
              <a:gd name="connsiteY4" fmla="*/ 2840827 h 4717703"/>
              <a:gd name="connsiteX5" fmla="*/ 586057 w 594307"/>
              <a:gd name="connsiteY5" fmla="*/ 3420930 h 4717703"/>
              <a:gd name="connsiteX6" fmla="*/ 46819 w 594307"/>
              <a:gd name="connsiteY6" fmla="*/ 4664864 h 4717703"/>
              <a:gd name="connsiteX7" fmla="*/ 0 w 594307"/>
              <a:gd name="connsiteY7" fmla="*/ 4717703 h 47177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94307" h="4717703">
                <a:moveTo>
                  <a:pt x="0" y="0"/>
                </a:moveTo>
                <a:lnTo>
                  <a:pt x="44592" y="57991"/>
                </a:lnTo>
                <a:cubicBezTo>
                  <a:pt x="171259" y="311479"/>
                  <a:pt x="311984" y="1071021"/>
                  <a:pt x="340251" y="1365988"/>
                </a:cubicBezTo>
                <a:cubicBezTo>
                  <a:pt x="377941" y="1759278"/>
                  <a:pt x="168187" y="2123073"/>
                  <a:pt x="153438" y="2368879"/>
                </a:cubicBezTo>
                <a:cubicBezTo>
                  <a:pt x="138690" y="2614686"/>
                  <a:pt x="179657" y="2665485"/>
                  <a:pt x="251760" y="2840827"/>
                </a:cubicBezTo>
                <a:cubicBezTo>
                  <a:pt x="323863" y="3016169"/>
                  <a:pt x="649967" y="3094827"/>
                  <a:pt x="586057" y="3420930"/>
                </a:cubicBezTo>
                <a:cubicBezTo>
                  <a:pt x="538125" y="3665507"/>
                  <a:pt x="258827" y="4366363"/>
                  <a:pt x="46819" y="4664864"/>
                </a:cubicBezTo>
                <a:lnTo>
                  <a:pt x="0" y="4717703"/>
                </a:lnTo>
                <a:close/>
              </a:path>
            </a:pathLst>
          </a:custGeom>
          <a:solidFill>
            <a:srgbClr val="80949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xmlns="" id="{BCDB5EEB-AC99-933C-92D5-997AF6C01985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211608" y="2497431"/>
            <a:ext cx="500558" cy="503685"/>
          </a:xfrm>
          <a:prstGeom prst="rect">
            <a:avLst/>
          </a:prstGeom>
        </p:spPr>
      </p:pic>
      <p:pic>
        <p:nvPicPr>
          <p:cNvPr id="525" name="Picture 524">
            <a:extLst>
              <a:ext uri="{FF2B5EF4-FFF2-40B4-BE49-F238E27FC236}">
                <a16:creationId xmlns:a16="http://schemas.microsoft.com/office/drawing/2014/main" xmlns="" id="{8E20CA29-D587-4C4C-F550-6C4E3BBA01D6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253385" y="4598380"/>
            <a:ext cx="499915" cy="506012"/>
          </a:xfrm>
          <a:prstGeom prst="rect">
            <a:avLst/>
          </a:prstGeom>
        </p:spPr>
      </p:pic>
      <p:pic>
        <p:nvPicPr>
          <p:cNvPr id="552" name="Picture 551">
            <a:extLst>
              <a:ext uri="{FF2B5EF4-FFF2-40B4-BE49-F238E27FC236}">
                <a16:creationId xmlns:a16="http://schemas.microsoft.com/office/drawing/2014/main" xmlns="" id="{5848DCA1-F341-BFC5-7838-7EAD46F6E2E3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244538" y="3435150"/>
            <a:ext cx="506012" cy="506012"/>
          </a:xfrm>
          <a:prstGeom prst="rect">
            <a:avLst/>
          </a:prstGeom>
        </p:spPr>
      </p:pic>
      <p:pic>
        <p:nvPicPr>
          <p:cNvPr id="553" name="Picture 552">
            <a:extLst>
              <a:ext uri="{FF2B5EF4-FFF2-40B4-BE49-F238E27FC236}">
                <a16:creationId xmlns:a16="http://schemas.microsoft.com/office/drawing/2014/main" xmlns="" id="{178E1850-080E-404E-C3DE-17BBD03CA7D6}"/>
              </a:ext>
            </a:extLst>
          </p:cNvPr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253385" y="1371943"/>
            <a:ext cx="499915" cy="506012"/>
          </a:xfrm>
          <a:prstGeom prst="rect">
            <a:avLst/>
          </a:prstGeom>
        </p:spPr>
      </p:pic>
      <p:pic>
        <p:nvPicPr>
          <p:cNvPr id="846" name="Picture 845">
            <a:extLst>
              <a:ext uri="{FF2B5EF4-FFF2-40B4-BE49-F238E27FC236}">
                <a16:creationId xmlns:a16="http://schemas.microsoft.com/office/drawing/2014/main" xmlns="" id="{765CEA67-42DF-1BB8-D4C2-7061D22041F6}"/>
              </a:ext>
            </a:extLst>
          </p:cNvPr>
          <p:cNvPicPr>
            <a:picLocks noChangeAspect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570381" y="3146020"/>
            <a:ext cx="499915" cy="499915"/>
          </a:xfrm>
          <a:prstGeom prst="rect">
            <a:avLst/>
          </a:prstGeom>
        </p:spPr>
      </p:pic>
      <p:pic>
        <p:nvPicPr>
          <p:cNvPr id="888" name="Picture 887">
            <a:extLst>
              <a:ext uri="{FF2B5EF4-FFF2-40B4-BE49-F238E27FC236}">
                <a16:creationId xmlns:a16="http://schemas.microsoft.com/office/drawing/2014/main" xmlns="" id="{A9CBEA3D-1326-09AA-D91F-243473771615}"/>
              </a:ext>
            </a:extLst>
          </p:cNvPr>
          <p:cNvPicPr>
            <a:picLocks noChangeAspect="1"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530394" y="2339953"/>
            <a:ext cx="499682" cy="503467"/>
          </a:xfrm>
          <a:prstGeom prst="rect">
            <a:avLst/>
          </a:prstGeom>
        </p:spPr>
      </p:pic>
      <p:pic>
        <p:nvPicPr>
          <p:cNvPr id="889" name="Picture 888">
            <a:extLst>
              <a:ext uri="{FF2B5EF4-FFF2-40B4-BE49-F238E27FC236}">
                <a16:creationId xmlns:a16="http://schemas.microsoft.com/office/drawing/2014/main" xmlns="" id="{436CCB79-F14A-9767-7801-3460FEE97E0F}"/>
              </a:ext>
            </a:extLst>
          </p:cNvPr>
          <p:cNvPicPr>
            <a:picLocks noChangeAspect="1"/>
          </p:cNvPicPr>
          <p:nvPr/>
        </p:nvPicPr>
        <p:blipFill>
          <a:blip r:embed="rId10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459599" y="1359903"/>
            <a:ext cx="499682" cy="503467"/>
          </a:xfrm>
          <a:prstGeom prst="rect">
            <a:avLst/>
          </a:prstGeom>
        </p:spPr>
      </p:pic>
      <p:pic>
        <p:nvPicPr>
          <p:cNvPr id="890" name="Picture 889">
            <a:extLst>
              <a:ext uri="{FF2B5EF4-FFF2-40B4-BE49-F238E27FC236}">
                <a16:creationId xmlns:a16="http://schemas.microsoft.com/office/drawing/2014/main" xmlns="" id="{3693BC09-2C8F-857C-2B24-41197F850351}"/>
              </a:ext>
            </a:extLst>
          </p:cNvPr>
          <p:cNvPicPr>
            <a:picLocks noChangeAspect="1"/>
          </p:cNvPicPr>
          <p:nvPr/>
        </p:nvPicPr>
        <p:blipFill>
          <a:blip r:embed="rId11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184569" y="2980959"/>
            <a:ext cx="1822862" cy="1414395"/>
          </a:xfrm>
          <a:prstGeom prst="rect">
            <a:avLst/>
          </a:prstGeom>
        </p:spPr>
      </p:pic>
      <p:pic>
        <p:nvPicPr>
          <p:cNvPr id="893" name="Picture 892">
            <a:extLst>
              <a:ext uri="{FF2B5EF4-FFF2-40B4-BE49-F238E27FC236}">
                <a16:creationId xmlns:a16="http://schemas.microsoft.com/office/drawing/2014/main" xmlns="" id="{6C39AC99-A12D-8064-7F82-B22783ADE740}"/>
              </a:ext>
            </a:extLst>
          </p:cNvPr>
          <p:cNvPicPr>
            <a:picLocks noChangeAspect="1"/>
          </p:cNvPicPr>
          <p:nvPr/>
        </p:nvPicPr>
        <p:blipFill>
          <a:blip r:embed="rId1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483790" y="5792836"/>
            <a:ext cx="499265" cy="529013"/>
          </a:xfrm>
          <a:prstGeom prst="rect">
            <a:avLst/>
          </a:prstGeom>
        </p:spPr>
      </p:pic>
      <p:pic>
        <p:nvPicPr>
          <p:cNvPr id="894" name="Picture 893">
            <a:extLst>
              <a:ext uri="{FF2B5EF4-FFF2-40B4-BE49-F238E27FC236}">
                <a16:creationId xmlns:a16="http://schemas.microsoft.com/office/drawing/2014/main" xmlns="" id="{B5B10C6C-64B0-FEE2-3EC5-F02948A3BD99}"/>
              </a:ext>
            </a:extLst>
          </p:cNvPr>
          <p:cNvPicPr>
            <a:picLocks noChangeAspect="1"/>
          </p:cNvPicPr>
          <p:nvPr/>
        </p:nvPicPr>
        <p:blipFill>
          <a:blip r:embed="rId1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558645" y="5032047"/>
            <a:ext cx="499265" cy="503845"/>
          </a:xfrm>
          <a:prstGeom prst="rect">
            <a:avLst/>
          </a:prstGeom>
        </p:spPr>
      </p:pic>
      <p:pic>
        <p:nvPicPr>
          <p:cNvPr id="895" name="Picture 894">
            <a:extLst>
              <a:ext uri="{FF2B5EF4-FFF2-40B4-BE49-F238E27FC236}">
                <a16:creationId xmlns:a16="http://schemas.microsoft.com/office/drawing/2014/main" xmlns="" id="{B9F9B09F-162C-3FCE-EE7E-00A05FFA35BC}"/>
              </a:ext>
            </a:extLst>
          </p:cNvPr>
          <p:cNvPicPr>
            <a:picLocks noChangeAspect="1"/>
          </p:cNvPicPr>
          <p:nvPr/>
        </p:nvPicPr>
        <p:blipFill>
          <a:blip r:embed="rId1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530394" y="4029048"/>
            <a:ext cx="503845" cy="503845"/>
          </a:xfrm>
          <a:prstGeom prst="rect">
            <a:avLst/>
          </a:prstGeom>
        </p:spPr>
      </p:pic>
      <p:pic>
        <p:nvPicPr>
          <p:cNvPr id="896" name="Picture 895">
            <a:extLst>
              <a:ext uri="{FF2B5EF4-FFF2-40B4-BE49-F238E27FC236}">
                <a16:creationId xmlns:a16="http://schemas.microsoft.com/office/drawing/2014/main" xmlns="" id="{763C5E36-8747-87AC-AE9D-C30C8F5E3CB0}"/>
              </a:ext>
            </a:extLst>
          </p:cNvPr>
          <p:cNvPicPr>
            <a:picLocks noChangeAspect="1"/>
          </p:cNvPicPr>
          <p:nvPr/>
        </p:nvPicPr>
        <p:blipFill>
          <a:blip r:embed="rId1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259584" y="5607512"/>
            <a:ext cx="499265" cy="503845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 rot="2872740">
            <a:off x="6226850" y="2535088"/>
            <a:ext cx="2068338" cy="310683"/>
          </a:xfrm>
          <a:prstGeom prst="rect">
            <a:avLst/>
          </a:prstGeom>
          <a:noFill/>
        </p:spPr>
        <p:txBody>
          <a:bodyPr vert="horz" wrap="square" rtlCol="0" anchor="ctr">
            <a:spAutoFit/>
          </a:bodyPr>
          <a:lstStyle/>
          <a:p>
            <a:pPr algn="ctr"/>
            <a:r>
              <a:rPr lang="en-US" sz="1400" b="1" dirty="0" smtClean="0">
                <a:solidFill>
                  <a:srgbClr val="052D29"/>
                </a:solidFill>
              </a:rPr>
              <a:t>1 - 3 months</a:t>
            </a:r>
            <a:endParaRPr lang="en-US" sz="1400" b="1" dirty="0">
              <a:solidFill>
                <a:srgbClr val="052D29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 rot="13703698">
            <a:off x="7209794" y="4034634"/>
            <a:ext cx="400110" cy="1052468"/>
          </a:xfrm>
          <a:prstGeom prst="rect">
            <a:avLst/>
          </a:prstGeom>
          <a:noFill/>
        </p:spPr>
        <p:txBody>
          <a:bodyPr vert="vert" wrap="none" rtlCol="0">
            <a:spAutoFit/>
          </a:bodyPr>
          <a:lstStyle/>
          <a:p>
            <a:r>
              <a:rPr lang="en-US" sz="1400" b="1" dirty="0" smtClean="0">
                <a:solidFill>
                  <a:schemeClr val="bg1"/>
                </a:solidFill>
              </a:rPr>
              <a:t>4 – 6 months</a:t>
            </a:r>
            <a:endParaRPr lang="en-US" sz="1400" b="1" dirty="0">
              <a:solidFill>
                <a:schemeClr val="bg1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 rot="16200000">
            <a:off x="3922933" y="3562919"/>
            <a:ext cx="1132811" cy="369332"/>
          </a:xfrm>
          <a:prstGeom prst="rect">
            <a:avLst/>
          </a:prstGeom>
          <a:solidFill>
            <a:srgbClr val="45726D"/>
          </a:solidFill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chemeClr val="bg1"/>
                </a:solidFill>
              </a:rPr>
              <a:t>4 days lab</a:t>
            </a:r>
            <a:endParaRPr lang="en-US" b="1" dirty="0">
              <a:solidFill>
                <a:schemeClr val="bg1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 flipH="1">
            <a:off x="1153576" y="1457747"/>
            <a:ext cx="154673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 smtClean="0"/>
              <a:t>Day 1 - Define</a:t>
            </a:r>
            <a:endParaRPr lang="en-US" sz="1400" b="1" dirty="0"/>
          </a:p>
        </p:txBody>
      </p:sp>
      <p:sp>
        <p:nvSpPr>
          <p:cNvPr id="85" name="TextBox 84"/>
          <p:cNvSpPr txBox="1"/>
          <p:nvPr/>
        </p:nvSpPr>
        <p:spPr>
          <a:xfrm flipH="1">
            <a:off x="1088549" y="2598444"/>
            <a:ext cx="154673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 smtClean="0"/>
              <a:t>Day 2 - Validate</a:t>
            </a:r>
            <a:endParaRPr lang="en-US" sz="1400" b="1" dirty="0"/>
          </a:p>
        </p:txBody>
      </p:sp>
      <p:sp>
        <p:nvSpPr>
          <p:cNvPr id="86" name="TextBox 85"/>
          <p:cNvSpPr txBox="1"/>
          <p:nvPr/>
        </p:nvSpPr>
        <p:spPr>
          <a:xfrm flipH="1">
            <a:off x="1111310" y="3653783"/>
            <a:ext cx="154673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 smtClean="0"/>
              <a:t>Day 3 - Prototype</a:t>
            </a:r>
            <a:endParaRPr lang="en-US" sz="1400" b="1" dirty="0"/>
          </a:p>
        </p:txBody>
      </p:sp>
      <p:sp>
        <p:nvSpPr>
          <p:cNvPr id="87" name="TextBox 86"/>
          <p:cNvSpPr txBox="1"/>
          <p:nvPr/>
        </p:nvSpPr>
        <p:spPr>
          <a:xfrm flipH="1">
            <a:off x="1104592" y="4634114"/>
            <a:ext cx="154673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 smtClean="0"/>
              <a:t>Day 4 – Refine</a:t>
            </a:r>
            <a:endParaRPr lang="en-US" sz="1400" b="1" dirty="0"/>
          </a:p>
        </p:txBody>
      </p:sp>
      <p:sp>
        <p:nvSpPr>
          <p:cNvPr id="88" name="TextBox 87"/>
          <p:cNvSpPr txBox="1"/>
          <p:nvPr/>
        </p:nvSpPr>
        <p:spPr>
          <a:xfrm flipH="1">
            <a:off x="1104592" y="5792836"/>
            <a:ext cx="2114952" cy="3125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 smtClean="0"/>
              <a:t>Day 4 – Plan, Present</a:t>
            </a:r>
            <a:endParaRPr lang="en-US" sz="1400" b="1" dirty="0"/>
          </a:p>
        </p:txBody>
      </p:sp>
      <p:sp>
        <p:nvSpPr>
          <p:cNvPr id="89" name="TextBox 88"/>
          <p:cNvSpPr txBox="1"/>
          <p:nvPr/>
        </p:nvSpPr>
        <p:spPr>
          <a:xfrm flipH="1">
            <a:off x="9203066" y="1350107"/>
            <a:ext cx="185286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 smtClean="0"/>
              <a:t>1</a:t>
            </a:r>
            <a:r>
              <a:rPr lang="en-US" sz="1400" b="1" baseline="30000" dirty="0" smtClean="0"/>
              <a:t>st</a:t>
            </a:r>
            <a:r>
              <a:rPr lang="en-US" sz="1400" b="1" dirty="0" smtClean="0"/>
              <a:t> Month - Prototype</a:t>
            </a:r>
            <a:endParaRPr lang="en-US" sz="1400" b="1" dirty="0"/>
          </a:p>
        </p:txBody>
      </p:sp>
      <p:sp>
        <p:nvSpPr>
          <p:cNvPr id="90" name="TextBox 89"/>
          <p:cNvSpPr txBox="1"/>
          <p:nvPr/>
        </p:nvSpPr>
        <p:spPr>
          <a:xfrm flipH="1">
            <a:off x="9330018" y="2419423"/>
            <a:ext cx="260976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 smtClean="0"/>
              <a:t>2</a:t>
            </a:r>
            <a:r>
              <a:rPr lang="en-US" sz="1400" b="1" baseline="30000" dirty="0" smtClean="0"/>
              <a:t>nd</a:t>
            </a:r>
            <a:r>
              <a:rPr lang="en-US" sz="1400" b="1" dirty="0" smtClean="0"/>
              <a:t> Month – Deeper Validation</a:t>
            </a:r>
            <a:endParaRPr lang="en-US" sz="1400" b="1" dirty="0"/>
          </a:p>
        </p:txBody>
      </p:sp>
      <p:sp>
        <p:nvSpPr>
          <p:cNvPr id="91" name="TextBox 90"/>
          <p:cNvSpPr txBox="1"/>
          <p:nvPr/>
        </p:nvSpPr>
        <p:spPr>
          <a:xfrm flipH="1">
            <a:off x="9318543" y="3247928"/>
            <a:ext cx="212531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 smtClean="0"/>
              <a:t>3rd Month - Development</a:t>
            </a:r>
            <a:endParaRPr lang="en-US" sz="1400" b="1" dirty="0"/>
          </a:p>
        </p:txBody>
      </p:sp>
      <p:sp>
        <p:nvSpPr>
          <p:cNvPr id="92" name="TextBox 91"/>
          <p:cNvSpPr txBox="1"/>
          <p:nvPr/>
        </p:nvSpPr>
        <p:spPr>
          <a:xfrm flipH="1">
            <a:off x="9318543" y="4127081"/>
            <a:ext cx="227915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 smtClean="0"/>
              <a:t>4</a:t>
            </a:r>
            <a:r>
              <a:rPr lang="en-US" sz="1400" b="1" baseline="30000" dirty="0" smtClean="0"/>
              <a:t>th</a:t>
            </a:r>
            <a:r>
              <a:rPr lang="en-US" sz="1400" b="1" dirty="0" smtClean="0"/>
              <a:t> Month – Real world Pilot</a:t>
            </a:r>
            <a:endParaRPr lang="en-US" sz="1400" b="1" dirty="0"/>
          </a:p>
        </p:txBody>
      </p:sp>
      <p:sp>
        <p:nvSpPr>
          <p:cNvPr id="93" name="TextBox 92"/>
          <p:cNvSpPr txBox="1"/>
          <p:nvPr/>
        </p:nvSpPr>
        <p:spPr>
          <a:xfrm flipH="1">
            <a:off x="9294439" y="5125905"/>
            <a:ext cx="232735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 smtClean="0"/>
              <a:t>5</a:t>
            </a:r>
            <a:r>
              <a:rPr lang="en-US" sz="1400" b="1" baseline="30000" dirty="0" smtClean="0"/>
              <a:t>th</a:t>
            </a:r>
            <a:r>
              <a:rPr lang="en-US" sz="1400" b="1" dirty="0" smtClean="0"/>
              <a:t> Month - Measurement</a:t>
            </a:r>
            <a:endParaRPr lang="en-US" sz="1400" b="1" dirty="0"/>
          </a:p>
        </p:txBody>
      </p:sp>
      <p:sp>
        <p:nvSpPr>
          <p:cNvPr id="94" name="TextBox 93"/>
          <p:cNvSpPr txBox="1"/>
          <p:nvPr/>
        </p:nvSpPr>
        <p:spPr>
          <a:xfrm flipH="1">
            <a:off x="9260517" y="5941546"/>
            <a:ext cx="274876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 smtClean="0"/>
              <a:t>6</a:t>
            </a:r>
            <a:r>
              <a:rPr lang="en-US" sz="1400" b="1" baseline="30000" dirty="0" smtClean="0"/>
              <a:t>th</a:t>
            </a:r>
            <a:r>
              <a:rPr lang="en-US" sz="1400" b="1" dirty="0" smtClean="0"/>
              <a:t> Month – Deployment/Testing</a:t>
            </a:r>
            <a:endParaRPr lang="en-US" sz="1400" b="1" dirty="0"/>
          </a:p>
        </p:txBody>
      </p:sp>
    </p:spTree>
    <p:extLst>
      <p:ext uri="{BB962C8B-B14F-4D97-AF65-F5344CB8AC3E}">
        <p14:creationId xmlns:p14="http://schemas.microsoft.com/office/powerpoint/2010/main" val="67831415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Group 17">
            <a:extLst>
              <a:ext uri="{FF2B5EF4-FFF2-40B4-BE49-F238E27FC236}">
                <a16:creationId xmlns="" xmlns:a16="http://schemas.microsoft.com/office/drawing/2014/main" id="{83A84255-FD52-4F5D-A3CE-98DB78858DB9}"/>
              </a:ext>
            </a:extLst>
          </p:cNvPr>
          <p:cNvGrpSpPr/>
          <p:nvPr/>
        </p:nvGrpSpPr>
        <p:grpSpPr>
          <a:xfrm rot="5400000">
            <a:off x="2667000" y="-2304346"/>
            <a:ext cx="6858000" cy="11466692"/>
            <a:chOff x="0" y="430218"/>
            <a:chExt cx="12192000" cy="5997564"/>
          </a:xfrm>
          <a:solidFill>
            <a:schemeClr val="tx2">
              <a:lumMod val="20000"/>
              <a:lumOff val="80000"/>
              <a:alpha val="20000"/>
            </a:schemeClr>
          </a:solidFill>
        </p:grpSpPr>
        <p:sp>
          <p:nvSpPr>
            <p:cNvPr id="19" name="Rectangle 18">
              <a:extLst>
                <a:ext uri="{FF2B5EF4-FFF2-40B4-BE49-F238E27FC236}">
                  <a16:creationId xmlns="" xmlns:a16="http://schemas.microsoft.com/office/drawing/2014/main" id="{AEDA00D1-A821-4BE0-980B-0AFBFC601E1C}"/>
                </a:ext>
              </a:extLst>
            </p:cNvPr>
            <p:cNvSpPr/>
            <p:nvPr/>
          </p:nvSpPr>
          <p:spPr>
            <a:xfrm>
              <a:off x="0" y="430218"/>
              <a:ext cx="12192000" cy="351144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D"/>
            </a:p>
          </p:txBody>
        </p:sp>
        <p:sp>
          <p:nvSpPr>
            <p:cNvPr id="20" name="Rectangle 19">
              <a:extLst>
                <a:ext uri="{FF2B5EF4-FFF2-40B4-BE49-F238E27FC236}">
                  <a16:creationId xmlns="" xmlns:a16="http://schemas.microsoft.com/office/drawing/2014/main" id="{6D6B9771-87AF-4A78-BF6B-70F49F7CBD7B}"/>
                </a:ext>
              </a:extLst>
            </p:cNvPr>
            <p:cNvSpPr/>
            <p:nvPr/>
          </p:nvSpPr>
          <p:spPr>
            <a:xfrm>
              <a:off x="0" y="1136021"/>
              <a:ext cx="12192000" cy="351144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D"/>
            </a:p>
          </p:txBody>
        </p:sp>
        <p:sp>
          <p:nvSpPr>
            <p:cNvPr id="21" name="Rectangle 20">
              <a:extLst>
                <a:ext uri="{FF2B5EF4-FFF2-40B4-BE49-F238E27FC236}">
                  <a16:creationId xmlns="" xmlns:a16="http://schemas.microsoft.com/office/drawing/2014/main" id="{B6425C30-E7EB-4EDC-ABE7-5A57BEFF83D0}"/>
                </a:ext>
              </a:extLst>
            </p:cNvPr>
            <p:cNvSpPr/>
            <p:nvPr/>
          </p:nvSpPr>
          <p:spPr>
            <a:xfrm>
              <a:off x="0" y="1841824"/>
              <a:ext cx="12192000" cy="351144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D"/>
            </a:p>
          </p:txBody>
        </p:sp>
        <p:sp>
          <p:nvSpPr>
            <p:cNvPr id="22" name="Rectangle 21">
              <a:extLst>
                <a:ext uri="{FF2B5EF4-FFF2-40B4-BE49-F238E27FC236}">
                  <a16:creationId xmlns="" xmlns:a16="http://schemas.microsoft.com/office/drawing/2014/main" id="{3ABC6269-BCA6-4BA7-BF8F-8E4F3A6F663C}"/>
                </a:ext>
              </a:extLst>
            </p:cNvPr>
            <p:cNvSpPr/>
            <p:nvPr/>
          </p:nvSpPr>
          <p:spPr>
            <a:xfrm>
              <a:off x="0" y="2547627"/>
              <a:ext cx="12192000" cy="351144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D"/>
            </a:p>
          </p:txBody>
        </p:sp>
        <p:sp>
          <p:nvSpPr>
            <p:cNvPr id="23" name="Rectangle 22">
              <a:extLst>
                <a:ext uri="{FF2B5EF4-FFF2-40B4-BE49-F238E27FC236}">
                  <a16:creationId xmlns="" xmlns:a16="http://schemas.microsoft.com/office/drawing/2014/main" id="{BF3C32B6-2A33-4C5E-A457-4AF98CD64794}"/>
                </a:ext>
              </a:extLst>
            </p:cNvPr>
            <p:cNvSpPr/>
            <p:nvPr/>
          </p:nvSpPr>
          <p:spPr>
            <a:xfrm>
              <a:off x="0" y="3253429"/>
              <a:ext cx="12192000" cy="351144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D"/>
            </a:p>
          </p:txBody>
        </p:sp>
        <p:sp>
          <p:nvSpPr>
            <p:cNvPr id="24" name="Rectangle 23">
              <a:extLst>
                <a:ext uri="{FF2B5EF4-FFF2-40B4-BE49-F238E27FC236}">
                  <a16:creationId xmlns="" xmlns:a16="http://schemas.microsoft.com/office/drawing/2014/main" id="{5AE43746-A8E0-4697-9C6F-A64DA81B700F}"/>
                </a:ext>
              </a:extLst>
            </p:cNvPr>
            <p:cNvSpPr/>
            <p:nvPr/>
          </p:nvSpPr>
          <p:spPr>
            <a:xfrm>
              <a:off x="0" y="3959231"/>
              <a:ext cx="12192000" cy="351144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D"/>
            </a:p>
          </p:txBody>
        </p:sp>
        <p:sp>
          <p:nvSpPr>
            <p:cNvPr id="25" name="Rectangle 24">
              <a:extLst>
                <a:ext uri="{FF2B5EF4-FFF2-40B4-BE49-F238E27FC236}">
                  <a16:creationId xmlns="" xmlns:a16="http://schemas.microsoft.com/office/drawing/2014/main" id="{38A6833F-C9A0-44E7-BD59-97E5E5F56EA0}"/>
                </a:ext>
              </a:extLst>
            </p:cNvPr>
            <p:cNvSpPr/>
            <p:nvPr/>
          </p:nvSpPr>
          <p:spPr>
            <a:xfrm>
              <a:off x="0" y="4665033"/>
              <a:ext cx="12192000" cy="351144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D"/>
            </a:p>
          </p:txBody>
        </p:sp>
        <p:sp>
          <p:nvSpPr>
            <p:cNvPr id="26" name="Rectangle 25">
              <a:extLst>
                <a:ext uri="{FF2B5EF4-FFF2-40B4-BE49-F238E27FC236}">
                  <a16:creationId xmlns="" xmlns:a16="http://schemas.microsoft.com/office/drawing/2014/main" id="{E81AB660-5CCC-4A3C-88D0-5B89BB2240FE}"/>
                </a:ext>
              </a:extLst>
            </p:cNvPr>
            <p:cNvSpPr/>
            <p:nvPr/>
          </p:nvSpPr>
          <p:spPr>
            <a:xfrm>
              <a:off x="0" y="5370836"/>
              <a:ext cx="12192000" cy="351144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D"/>
            </a:p>
          </p:txBody>
        </p:sp>
        <p:sp>
          <p:nvSpPr>
            <p:cNvPr id="27" name="Rectangle 26">
              <a:extLst>
                <a:ext uri="{FF2B5EF4-FFF2-40B4-BE49-F238E27FC236}">
                  <a16:creationId xmlns="" xmlns:a16="http://schemas.microsoft.com/office/drawing/2014/main" id="{F70BCCEC-92C6-4D8A-9EFB-92406F0298E5}"/>
                </a:ext>
              </a:extLst>
            </p:cNvPr>
            <p:cNvSpPr/>
            <p:nvPr/>
          </p:nvSpPr>
          <p:spPr>
            <a:xfrm>
              <a:off x="0" y="6076638"/>
              <a:ext cx="12192000" cy="351144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D"/>
            </a:p>
          </p:txBody>
        </p:sp>
      </p:grpSp>
      <p:sp>
        <p:nvSpPr>
          <p:cNvPr id="6" name="TextBox 5">
            <a:extLst>
              <a:ext uri="{FF2B5EF4-FFF2-40B4-BE49-F238E27FC236}">
                <a16:creationId xmlns="" xmlns:a16="http://schemas.microsoft.com/office/drawing/2014/main" id="{5F56BE94-15A7-45EA-B207-6D95308835FB}"/>
              </a:ext>
            </a:extLst>
          </p:cNvPr>
          <p:cNvSpPr txBox="1"/>
          <p:nvPr/>
        </p:nvSpPr>
        <p:spPr>
          <a:xfrm>
            <a:off x="334963" y="1537634"/>
            <a:ext cx="11522076" cy="110799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7200" dirty="0">
                <a:solidFill>
                  <a:schemeClr val="tx2"/>
                </a:solidFill>
                <a:latin typeface="+mj-lt"/>
              </a:rPr>
              <a:t>THANK YOU</a:t>
            </a:r>
            <a:endParaRPr lang="en-ID" sz="7200" dirty="0">
              <a:solidFill>
                <a:schemeClr val="tx2"/>
              </a:solidFill>
              <a:latin typeface="+mj-lt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54135" y="2410499"/>
            <a:ext cx="3683725" cy="38445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535002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403</TotalTime>
  <Words>759</Words>
  <Application>Microsoft Office PowerPoint</Application>
  <PresentationFormat>Widescreen</PresentationFormat>
  <Paragraphs>139</Paragraphs>
  <Slides>10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8" baseType="lpstr">
      <vt:lpstr>Arial</vt:lpstr>
      <vt:lpstr>Bahnschrift SemiBold SemiConden</vt:lpstr>
      <vt:lpstr>Calibri</vt:lpstr>
      <vt:lpstr>Calibri Light</vt:lpstr>
      <vt:lpstr>Georgia</vt:lpstr>
      <vt:lpstr>Open Sans</vt:lpstr>
      <vt:lpstr>Segoe UI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Microsoft account</dc:creator>
  <cp:lastModifiedBy>Microsoft account</cp:lastModifiedBy>
  <cp:revision>52</cp:revision>
  <dcterms:created xsi:type="dcterms:W3CDTF">2026-10-10T20:27:05Z</dcterms:created>
  <dcterms:modified xsi:type="dcterms:W3CDTF">2026-10-11T22:10:15Z</dcterms:modified>
</cp:coreProperties>
</file>