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67DBDB1-BBAC-B550-A19E-F6297662C5DB}">
          <p14:sldIdLst>
            <p14:sldId id="256"/>
            <p14:sldId id="257"/>
            <p14:sldId id="258"/>
          </p14:sldIdLst>
        </p14:section>
        <p14:section name="What is climate" id="{B034B907-5D8C-44BC-96EA-3C90A3B0E8D1}">
          <p14:sldIdLst>
            <p14:sldId id="259"/>
            <p14:sldId id="260"/>
            <p14:sldId id="261"/>
            <p14:sldId id="262"/>
            <p14:sldId id="263"/>
            <p14:sldId id="264"/>
          </p14:sldIdLst>
        </p14:section>
        <p14:section name="The challenge" id="{4E46B0B5-D9FF-E700-81E8-B0CE5518205F}">
          <p14:sldIdLst>
            <p14:sldId id="265"/>
            <p14:sldId id="266"/>
            <p14:sldId id="267"/>
            <p14:sldId id="268"/>
            <p14:sldId id="269"/>
            <p14:sldId id="270"/>
            <p14:sldId id="271"/>
          </p14:sldIdLst>
        </p14:section>
        <p14:section name="The opportunity" id="{732336C0-17D8-805D-DDB6-7F9878EF1EFF}">
          <p14:sldIdLst>
            <p14:sldId id="272"/>
            <p14:sldId id="273"/>
            <p14:sldId id="274"/>
            <p14:sldId id="275"/>
            <p14:sldId id="276"/>
          </p14:sldIdLst>
        </p14:section>
        <p14:section name="Your week" id="{531AF883-3B0D-E935-748C-D0F6612D18D8}">
          <p14:sldIdLst>
            <p14:sldId id="277"/>
            <p14:sldId id="278"/>
            <p14:sldId id="280"/>
          </p14:sldIdLst>
        </p14:section>
        <p14:section name="Working together" id="{8E518D5B-786F-5F66-7EF9-1BB4DE10EFEF}">
          <p14:sldIdLst>
            <p14:sldId id="281"/>
            <p14:sldId id="282"/>
          </p14:sldIdLst>
        </p14:section>
        <p14:section name="Close" id="{ECCABAF4-05D6-38E4-C02C-0EF6266DEB7E}">
          <p14:sldIdLst>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os Kabo-bah" userId="07665db7427c8599" providerId="LiveId" clId="{9AD016B0-B99D-43E4-B9E3-CCA2405F7105}"/>
    <pc:docChg chg="delSld modSld modSection">
      <pc:chgData name="Amos Kabo-bah" userId="07665db7427c8599" providerId="LiveId" clId="{9AD016B0-B99D-43E4-B9E3-CCA2405F7105}" dt="2026-10-12T04:13:52.260" v="81" actId="6549"/>
      <pc:docMkLst>
        <pc:docMk/>
      </pc:docMkLst>
      <pc:sldChg chg="modSp mod">
        <pc:chgData name="Amos Kabo-bah" userId="07665db7427c8599" providerId="LiveId" clId="{9AD016B0-B99D-43E4-B9E3-CCA2405F7105}" dt="2026-10-12T04:13:12.242" v="76" actId="207"/>
        <pc:sldMkLst>
          <pc:docMk/>
          <pc:sldMk cId="0" sldId="256"/>
        </pc:sldMkLst>
        <pc:spChg chg="mod">
          <ac:chgData name="Amos Kabo-bah" userId="07665db7427c8599" providerId="LiveId" clId="{9AD016B0-B99D-43E4-B9E3-CCA2405F7105}" dt="2026-10-12T04:13:12.242" v="76" actId="207"/>
          <ac:spMkLst>
            <pc:docMk/>
            <pc:sldMk cId="0" sldId="256"/>
            <ac:spMk id="6" creationId="{00000000-0000-0000-0000-000000000000}"/>
          </ac:spMkLst>
        </pc:spChg>
      </pc:sldChg>
      <pc:sldChg chg="del">
        <pc:chgData name="Amos Kabo-bah" userId="07665db7427c8599" providerId="LiveId" clId="{9AD016B0-B99D-43E4-B9E3-CCA2405F7105}" dt="2026-10-12T04:10:54.289" v="0" actId="47"/>
        <pc:sldMkLst>
          <pc:docMk/>
          <pc:sldMk cId="0" sldId="279"/>
        </pc:sldMkLst>
      </pc:sldChg>
      <pc:sldChg chg="addSp modSp mod">
        <pc:chgData name="Amos Kabo-bah" userId="07665db7427c8599" providerId="LiveId" clId="{9AD016B0-B99D-43E4-B9E3-CCA2405F7105}" dt="2026-10-12T04:13:52.260" v="81" actId="6549"/>
        <pc:sldMkLst>
          <pc:docMk/>
          <pc:sldMk cId="0" sldId="283"/>
        </pc:sldMkLst>
        <pc:spChg chg="mod">
          <ac:chgData name="Amos Kabo-bah" userId="07665db7427c8599" providerId="LiveId" clId="{9AD016B0-B99D-43E4-B9E3-CCA2405F7105}" dt="2026-10-12T04:13:38.793" v="78" actId="1076"/>
          <ac:spMkLst>
            <pc:docMk/>
            <pc:sldMk cId="0" sldId="283"/>
            <ac:spMk id="6" creationId="{00000000-0000-0000-0000-000000000000}"/>
          </ac:spMkLst>
        </pc:spChg>
        <pc:spChg chg="add mod">
          <ac:chgData name="Amos Kabo-bah" userId="07665db7427c8599" providerId="LiveId" clId="{9AD016B0-B99D-43E4-B9E3-CCA2405F7105}" dt="2026-10-12T04:13:52.260" v="81" actId="6549"/>
          <ac:spMkLst>
            <pc:docMk/>
            <pc:sldMk cId="0" sldId="283"/>
            <ac:spMk id="9" creationId="{AA4664F2-CDED-E454-F5DC-D11E83DCEB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721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Welcome to Abuja and to the Women-in-WACREN Climate Innovation Lab. Behind me is a baobab in Bongo, Upper East Ghana. The baobab survives the longest dry seasons because it stores water in its trunk during the rains, and across the Sahel and savanna, from Senegal to Chad, it is a meeting place and a source of food and medicine. That is the posture I want us to take this week: store up knowledge, store up ideas, and build things that help our communities survive and thrive through the dry seasons of climate change. My job in the next 30 minutes is to set the stage: what the climate challenges are, who carries them, and why I believe each challenge is also an opportunity for Africa to leapfrog.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Sankofa bird looks backwards while its feet face forward, carrying a precious egg in its mouth. Sankofa means go back and fetch it. In every community you will work with, there is climate knowledge that has never been written down. Farmers who can read the onset of rains, fishers who know the tides, mothers who know which season brings the fevers. The best solutions in this Lab will fetch that knowledge and join it to data and digital tools. Ask yourselves on day one: what does my community already know?</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radio, before SMS, the talking drum warned communities. It worked because it was fast, local and trusted. Many expensive early warning systems in Africa fail on exactly these three things: the warning arrives late, it is not local, or people do not trust it. Keep this test in mind as you design. Your prototype could be an app, a USSD service, a dashboard or a device. It does not matter. What matters is whether it reaches the right person, in time, in a language she trusts, so she can act.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start at the beginning. What is climate? Weather is the mood of the sky today: will it rain this afternoon? Climate is the character of a place: the pattern of weather we expect over thirty years or more, including the floods and droughts. Our grandmothers planted by climate, by what they expected. Climate change is serious precisely because those expectations no longer hold. The farmer prepares for the rains she expects, and gets weather she did not expect.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is not only the sky. It is a system of five connected parts: the atmosphere, the waters, the land, living things including us, and the ice. They exchange energy and water all the time, and the sun powers it all. For West Africa, the warm waters of the Gulf of Guinea are the source of our rains. When people clear forests, build cities and burn fuels, we change the land and the atmosphere, and the whole system responds.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a blanket on a cold harmattan night. Without it you shiver; with the right blanket you sleep well. Earth has a natural blanket of gases: carbon dioxide, methane, nitrous oxide and water vapour. Without it, Earth would be frozen. But since industry began, burning coal, oil, gas and forests has added more and more carbon dioxide. Before industry the air held about 280 parts per million; today it is above 420. The blanket has become too thick, and the Earth is sweating. That sweating is global warming.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simplest way I know to explain global warming. Your normal body temperature is about 37 degrees. If it rises by just one degree, to 38, you have a fever. You feel weak, your head aches, you cannot go to the farm or the market. One degree changes everything in the body. The Earth is the same. It is now about 1.2 degrees warmer than before industry, and 2024 was the first year on record above 1.5 degrees. That small number is spread across the whole planet, and every system feels it: rains, crops, disease, rivers and power. And just as a person at 39 or 40 degrees needs urgent care, the world agreed in Paris to keep warming well below 2 degrees. The Earth has a fever. Our job this week is to build some of the medicine and the thermometers.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us in West Africa, climate is a rhythm between two winds. The monsoon brings moist air from the Gulf of Guinea and gives us the rains. The harmattan brings dry dust from the Sahara. Every calendar we have, planting, fishing, malaria, school terms, even electricity, is built on this rhythm. Climate change is shifting it. False starts to the rains, intense storms that flood cities, long dry spells in the middle of the season. When the rhythm changes, every calendar built on it breaks.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all this? We observe. Satellites like Meteosat image the whole of Africa every few minutes, and WACREN brings that data to universities and agencies through EUMETCast. On the ground, stations like this one at the Ghana Meteorological Agency measure rain and temperature. Through the Global Climate Observing System, on whose Steering Committee I serve, the world tracks Essential Climate Variables. But Africa still has the thinnest station network in the world. That is a problem, and it is also a business: low cost sensors, citizen reports, and tools that turn satellite data into local answers.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numbers frame this week. First, Africa produces less than four percent of global emissions, yet it is among the regions hit hardest. Second, the World Meteorological Organization estimates that many African countries are losing two to five percent of GDP every year to climate extremes, and some spend up to nine percent of their budgets responding. Third, by 2030 up to 118 million extremely poor Africans could be exposed to drought, floods and extreme heat. But the fourth number is the turning point of this talk: Africa holds sixty percent of the best solar resources on the planet and only one percent of installed solar capacity. The image on the right is the harmattan dust seen from space. Satellites already watch our skies every day. The question is whether that data reaches the farmer, the nurse and the mother.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look at climate change through three faces: agriculture, health and energy. Water runs through all three, and I will come back to that. These are not three separate problems. They are three faces of one challenge, and they land on the same households, very often on the same woman.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agriculture is largely rain-fed. For generations, farmers planted by the calendar of the rains. That calendar is breaking. The rains start late, stop early, or come as a single destructive downpour. A dry spell of two or three weeks in July can wipe out a maize crop. The women in this photo are farming in the harmattan in Nsukka. Ask: who decides when to plant, what information does she have, and what does it cost her when she is wrong? That is a problem your team can solve.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change is a health crisis wearing an environmental coat. After every major flood in Accra or Lagos, the clinics fill with cholera and diarrhoea cases. Malaria seasons are shifting. Heat is a silent killer that rarely appears in our statistics. Yet the satellite and weather data that could warn a district health team a week ahead rarely reaches them in a form they can use. That gap, between data that exists and a nurse who can act, is exactly where your teams can work.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Ghana we learnt the hard way that energy is a climate issue. When the Volta inflows dropped, Akosombo could not deliver, and dumsor followed. At the same time, most families still cook with firewood. That firewood comes from the same forests that protect our rivers. And it is women and girls, like these women in Burkina Faso, who carry it on their heads. Energy, water and gender are tied together in one triangle.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Adinkra symbol shows two crocodiles with one stomach. They fight over the food, but it feeds the same body. Our sectors behave like this. Ministries of agriculture, health and energy plan separately, but they all depend on the same water and the same climate. The woman at the Mawo dam is the shared stomach: her water, her food, her fuel and her family's health all meet at this one water point. Design for her, and you will often solve more than one problem at once.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people and institutions your solutions will serve. Notice I have written what each one needs, not what technology they need. A market woman does not need an app. She needs her tomatoes not to rot. A district health officer does not need a satellite. She needs an alert she can act on. Every team should be able to name its user from this list, or add one, and say in one sentence what she needs.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turn. Gye Nyame is the most familiar Adinkra symbol, often read as: nothing is impossible. Look at this young woman: dressed in kente, flying a drone from her phone. Tradition and technology in the same hands. Twenty years ago few people imagined this. Africa leapfrogged the landline. That is the model. Because we have not yet built heavy, polluting infrastructure everywhere, we can go straight to the solutions of the future. Every gap I have just described is also a market. Where there is no data, there is a data business. Where there is no power, there is an energy business. Where there is no warning, there is a service someone will pay for.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three leapfrogs in one table. In agriculture we move from guessing the rains to advisories delivered by SMS, USSD or voice, built on satellite rainfall and the local weather stations WACREN and partners are installing. In health, from reacting after the outbreak to early warning dashboards. In energy, from firewood and load shedding to solar and clean cooking, with tracking that proves impact. Look at the last column. Each has a business model. In six months you will not build a company, but you can build the first proof that a company is possible.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agriculture, here are five places to start. Notice none of them needs a new satellite or a big lab. They need existing data, a phone and a clear user. My advice: start with one farmer group, one crop or pond, one season. If it works for thirty women in one community, it can work for thirty thousand.</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health, the opportunity is to translate climate data into the language of a clinic. A district health officer does not want a rainfall map. She wants to know: will I see more cholera cases next week, and where? Pick one clinic, one hazard, and build the simplest alert that would change what she does on Monday morning.</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energy, many cookstove and solar programmes already exist across our countries. What they lack is good data: are the stoves being used, is smoke reduced, is firewood saved? That data is worth money, because it can unlock carbon and results based finance. Partner with a programme that already exists, and build the tool it is missing.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Kente is woven one narrow strip at a time, then the strips are sewn together into cloth. Climate solutions work the same way. One thread on its own breaks. Indigenous knowledge alone cannot scale. Satellite data alone does not reach people. Sensors alone are expensive. People alone lack the data. Weave all four. The Nyansapo, the wisdom knot, reminds us that wisdom is in how we tie things together.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not starting from zero. WACREN brings EUMETCast satellite data, the WE-CAST portal, low cost weather stations and high performance computing. Open data from Digital Earth Africa, CHIRPS rainfall, ERA5 and Sentinel is free. There are real community hosts: Green WaterHut communities in the Black Volta Basin and Eden Foundation in Gomoa, and of course your own communities. Your mentors, the other teams and WACREN networks will help you validate and grow promising tools. Reuse what exists. Do not spend your six months building infrastructure.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journey. Discover, define, prototype in this Lab, test with real users, demonstrate with a real partner, and pitch a costed plan in month six. The word real matters. A real case means real users at a named site, not a simulation. Keep your scope small enough to finish, and strong enough to grow.</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English speaking teams and two French speaking teams, six mentors, three facilitators. If each team works in a silo, we get six small projects. If we work as one ecosystem, we get something much bigger. Four habits. First, share one data commons: a shared folder of datasets, code and contacts. Second, review each other honestly in the peer review rounds. Third, lend your strength: every mentor and team also supports a second team. Fourth, link the solutions: a flood alert can feed a health alert, a farm advisory can travel through a women's network. Look for the joins between your projects.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tangible mean? By Thursday, Community Day, every team demonstrates a prototype in twelve minutes, names a real user and host site, and shows a test plan, plus at least one link to another team's solution. By month five, the prototype has been tested with real users and you have evidence. By month six, six costed pitches, one shared WiW climate solutions portfolio, and a network of women who keep building long after this Lab. Remember the crocodiles: many heads, one stomach. Different teams, one shared success.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close with these women shea processors in Ghana. Shea is women's gold: an indigenous resource, processed by women, sold to the world. It is proof that African women already run climate sensitive businesses. Our job this week is not to build solutions for them, but with them. Sankofa: fetch the wisdom. Leapfrog: build the future. Thank you, and over to Dr Vivian, who will take us from problems to solutions.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Credits slide. Leave on screen during questions if useful.</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HOTO">
    <p:bg>
      <p:bgPr>
        <a:solidFill>
          <a:srgbClr val="000000"/>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mailto:akabobah@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mailto:akabobah@gmail.co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photo_title" descr="Baobab, Bongo, Ghana. Photo: Danieljatuat, CC BY-SA 4.0"/>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0" y="3246120"/>
            <a:ext cx="7863840" cy="3611880"/>
          </a:xfrm>
          <a:prstGeom prst="rect">
            <a:avLst/>
          </a:prstGeom>
          <a:solidFill>
            <a:srgbClr val="000000">
              <a:alpha val="75000"/>
            </a:srgbClr>
          </a:solidFill>
          <a:ln/>
        </p:spPr>
      </p:sp>
      <p:sp>
        <p:nvSpPr>
          <p:cNvPr id="4" name="title"/>
          <p:cNvSpPr txBox="1"/>
          <p:nvPr/>
        </p:nvSpPr>
        <p:spPr>
          <a:xfrm>
            <a:off x="548640" y="3474720"/>
            <a:ext cx="713232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Climate Challenges and People</a:t>
            </a:r>
            <a:endParaRPr lang="en-US" sz="4000" dirty="0"/>
          </a:p>
        </p:txBody>
      </p:sp>
      <p:sp>
        <p:nvSpPr>
          <p:cNvPr id="5" name="Text 2"/>
          <p:cNvSpPr txBox="1"/>
          <p:nvPr/>
        </p:nvSpPr>
        <p:spPr>
          <a:xfrm>
            <a:off x="548640" y="4389120"/>
            <a:ext cx="7132320" cy="731520"/>
          </a:xfrm>
          <a:prstGeom prst="rect">
            <a:avLst/>
          </a:prstGeom>
          <a:noFill/>
          <a:ln/>
        </p:spPr>
        <p:txBody>
          <a:bodyPr wrap="square" lIns="0" tIns="0" rIns="0" bIns="0" rtlCol="0" anchor="ctr"/>
          <a:lstStyle/>
          <a:p>
            <a:pPr marL="0" indent="0">
              <a:buNone/>
            </a:pPr>
            <a:r>
              <a:rPr lang="en-US" sz="2200" i="1" dirty="0">
                <a:solidFill>
                  <a:srgbClr val="FFFFFF"/>
                </a:solidFill>
                <a:latin typeface="Calibri" pitchFamily="34" charset="0"/>
                <a:ea typeface="Calibri" pitchFamily="34" charset="-122"/>
                <a:cs typeface="Calibri" pitchFamily="34" charset="-120"/>
              </a:rPr>
              <a:t>How Africa's climate risks can become Africa's opportunity to leapfrog</a:t>
            </a:r>
            <a:endParaRPr lang="en-US" sz="2200" dirty="0"/>
          </a:p>
        </p:txBody>
      </p:sp>
      <p:sp>
        <p:nvSpPr>
          <p:cNvPr id="6" name="Text 3"/>
          <p:cNvSpPr txBox="1"/>
          <p:nvPr/>
        </p:nvSpPr>
        <p:spPr>
          <a:xfrm>
            <a:off x="548640" y="5257799"/>
            <a:ext cx="7132320" cy="1310951"/>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Prof. Amos T. Kabo-Bah</a:t>
            </a:r>
            <a:endParaRPr lang="en-US" sz="1800" dirty="0"/>
          </a:p>
          <a:p>
            <a:pPr marL="0" indent="0">
              <a:buNone/>
            </a:pPr>
            <a:r>
              <a:rPr lang="en-US" sz="1800" dirty="0">
                <a:solidFill>
                  <a:srgbClr val="FFFFFF"/>
                </a:solidFill>
                <a:latin typeface="Calibri" pitchFamily="34" charset="0"/>
                <a:ea typeface="Calibri" pitchFamily="34" charset="-122"/>
                <a:cs typeface="Calibri" pitchFamily="34" charset="-120"/>
              </a:rPr>
              <a:t>Women-in-WACREN Climate Innovation Lab 2026</a:t>
            </a:r>
            <a:endParaRPr lang="en-US" sz="1800" dirty="0"/>
          </a:p>
          <a:p>
            <a:pPr marL="0" indent="0">
              <a:buNone/>
            </a:pPr>
            <a:r>
              <a:rPr lang="en-US" sz="1800" dirty="0">
                <a:solidFill>
                  <a:srgbClr val="FFFFFF"/>
                </a:solidFill>
                <a:latin typeface="Calibri" pitchFamily="34" charset="0"/>
                <a:ea typeface="Calibri" pitchFamily="34" charset="-122"/>
                <a:cs typeface="Calibri" pitchFamily="34" charset="-120"/>
              </a:rPr>
              <a:t>Abuja, Nigeria, 12 October 2026</a:t>
            </a:r>
          </a:p>
          <a:p>
            <a:pPr marL="0" indent="0">
              <a:buNone/>
            </a:pPr>
            <a:r>
              <a:rPr lang="en-US" dirty="0">
                <a:solidFill>
                  <a:srgbClr val="FFFFFF"/>
                </a:solidFill>
                <a:latin typeface="Calibri" pitchFamily="34" charset="0"/>
                <a:ea typeface="Calibri" pitchFamily="34" charset="-122"/>
                <a:cs typeface="Calibri" pitchFamily="34" charset="-120"/>
              </a:rPr>
              <a:t>Email: </a:t>
            </a:r>
            <a:r>
              <a:rPr lang="en-US" dirty="0">
                <a:solidFill>
                  <a:schemeClr val="bg2"/>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akabobah@gmail.com</a:t>
            </a:r>
            <a:r>
              <a:rPr lang="en-US" dirty="0">
                <a:solidFill>
                  <a:schemeClr val="bg2"/>
                </a:solidFill>
                <a:latin typeface="Calibri" pitchFamily="34" charset="0"/>
                <a:ea typeface="Calibri" pitchFamily="34" charset="-122"/>
                <a:cs typeface="Calibri" pitchFamily="34" charset="-120"/>
              </a:rPr>
              <a:t> </a:t>
            </a:r>
          </a:p>
          <a:p>
            <a:pPr marL="0" indent="0">
              <a:buNone/>
            </a:pPr>
            <a:r>
              <a:rPr lang="en-US" sz="1800" dirty="0">
                <a:solidFill>
                  <a:srgbClr val="FFFFFF"/>
                </a:solidFill>
                <a:latin typeface="Calibri" pitchFamily="34" charset="0"/>
                <a:ea typeface="Calibri" pitchFamily="34" charset="-122"/>
                <a:cs typeface="Calibri" pitchFamily="34" charset="-120"/>
              </a:rPr>
              <a:t>WhatsApp: +233 5438597</a:t>
            </a:r>
            <a:r>
              <a:rPr lang="en-US" dirty="0">
                <a:solidFill>
                  <a:srgbClr val="FFFFFF"/>
                </a:solidFill>
                <a:latin typeface="Calibri" pitchFamily="34" charset="0"/>
                <a:ea typeface="Calibri" pitchFamily="34" charset="-122"/>
                <a:cs typeface="Calibri" pitchFamily="34" charset="-120"/>
              </a:rPr>
              <a:t>21</a:t>
            </a:r>
            <a:endParaRPr lang="en-US" sz="1800" dirty="0"/>
          </a:p>
        </p:txBody>
      </p:sp>
      <p:sp>
        <p:nvSpPr>
          <p:cNvPr id="7" name="Text 4"/>
          <p:cNvSpPr txBox="1"/>
          <p:nvPr/>
        </p:nvSpPr>
        <p:spPr>
          <a:xfrm>
            <a:off x="8046720" y="6492240"/>
            <a:ext cx="4023360" cy="274320"/>
          </a:xfrm>
          <a:prstGeom prst="rect">
            <a:avLst/>
          </a:prstGeom>
          <a:noFill/>
          <a:ln/>
        </p:spPr>
        <p:txBody>
          <a:bodyPr wrap="square" lIns="0" tIns="0" rIns="0" bIns="0" rtlCol="0" anchor="ctr"/>
          <a:lstStyle/>
          <a:p>
            <a:pPr marL="0" indent="0" algn="r">
              <a:buNone/>
            </a:pPr>
            <a:r>
              <a:rPr lang="en-US" sz="1000" dirty="0">
                <a:solidFill>
                  <a:srgbClr val="FFFFFF"/>
                </a:solidFill>
              </a:rPr>
              <a:t>Baobab, Bongo, Ghana. Photo: Danieljatuat, CC BY-SA 4.0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ymbol_sankofa" descr="s_sankofa.png"/>
          <p:cNvPicPr>
            <a:picLocks noChangeAspect="1"/>
          </p:cNvPicPr>
          <p:nvPr/>
        </p:nvPicPr>
        <p:blipFill>
          <a:blip r:embed="rId3"/>
          <a:stretch>
            <a:fillRect/>
          </a:stretch>
        </p:blipFill>
        <p:spPr>
          <a:xfrm>
            <a:off x="822960" y="914400"/>
            <a:ext cx="3566160" cy="4828032"/>
          </a:xfrm>
          <a:prstGeom prst="rect">
            <a:avLst/>
          </a:prstGeom>
        </p:spPr>
      </p:pic>
      <p:sp>
        <p:nvSpPr>
          <p:cNvPr id="3" name="title"/>
          <p:cNvSpPr txBox="1"/>
          <p:nvPr/>
        </p:nvSpPr>
        <p:spPr>
          <a:xfrm>
            <a:off x="5120640" y="1005840"/>
            <a:ext cx="6400800" cy="822960"/>
          </a:xfrm>
          <a:prstGeom prst="rect">
            <a:avLst/>
          </a:prstGeom>
          <a:noFill/>
          <a:ln/>
        </p:spPr>
        <p:txBody>
          <a:bodyPr wrap="square" lIns="0" tIns="0" rIns="0" bIns="0" rtlCol="0" anchor="ctr"/>
          <a:lstStyle/>
          <a:p>
            <a:pPr marL="0" indent="0">
              <a:buNone/>
            </a:pPr>
            <a:r>
              <a:rPr lang="en-US" sz="4000" b="1" dirty="0">
                <a:solidFill>
                  <a:srgbClr val="000000"/>
                </a:solidFill>
                <a:latin typeface="Cambria" pitchFamily="34" charset="0"/>
                <a:ea typeface="Cambria" pitchFamily="34" charset="-122"/>
                <a:cs typeface="Cambria" pitchFamily="34" charset="-120"/>
              </a:rPr>
              <a:t>Sankofa</a:t>
            </a:r>
            <a:endParaRPr lang="en-US" sz="4000" dirty="0"/>
          </a:p>
        </p:txBody>
      </p:sp>
      <p:sp>
        <p:nvSpPr>
          <p:cNvPr id="4" name="Text 1"/>
          <p:cNvSpPr txBox="1"/>
          <p:nvPr/>
        </p:nvSpPr>
        <p:spPr>
          <a:xfrm>
            <a:off x="5120640" y="1828800"/>
            <a:ext cx="6400800" cy="548640"/>
          </a:xfrm>
          <a:prstGeom prst="rect">
            <a:avLst/>
          </a:prstGeom>
          <a:noFill/>
          <a:ln/>
        </p:spPr>
        <p:txBody>
          <a:bodyPr wrap="square" lIns="0" tIns="0" rIns="0" bIns="0" rtlCol="0" anchor="ctr"/>
          <a:lstStyle/>
          <a:p>
            <a:pPr marL="0" indent="0">
              <a:buNone/>
            </a:pPr>
            <a:r>
              <a:rPr lang="en-US" sz="2400" i="1" dirty="0">
                <a:solidFill>
                  <a:srgbClr val="000000"/>
                </a:solidFill>
                <a:latin typeface="Calibri" pitchFamily="34" charset="0"/>
                <a:ea typeface="Calibri" pitchFamily="34" charset="-122"/>
                <a:cs typeface="Calibri" pitchFamily="34" charset="-120"/>
              </a:rPr>
              <a:t>Go back and fetch it</a:t>
            </a:r>
            <a:endParaRPr lang="en-US" sz="2400" dirty="0"/>
          </a:p>
        </p:txBody>
      </p:sp>
      <p:sp>
        <p:nvSpPr>
          <p:cNvPr id="5" name="Text 2"/>
          <p:cNvSpPr txBox="1"/>
          <p:nvPr/>
        </p:nvSpPr>
        <p:spPr>
          <a:xfrm>
            <a:off x="5120640" y="2606040"/>
            <a:ext cx="6400800" cy="3291840"/>
          </a:xfrm>
          <a:prstGeom prst="rect">
            <a:avLst/>
          </a:prstGeom>
          <a:noFill/>
          <a:ln/>
        </p:spPr>
        <p:txBody>
          <a:bodyPr wrap="square" lIns="0" tIns="0" rIns="0" bIns="0" rtlCol="0" anchor="t"/>
          <a:lstStyle/>
          <a:p>
            <a:pPr marL="0" indent="0">
              <a:spcAft>
                <a:spcPts val="1200"/>
              </a:spcAft>
              <a:buNone/>
            </a:pPr>
            <a:r>
              <a:rPr lang="en-US" sz="2000" dirty="0">
                <a:solidFill>
                  <a:srgbClr val="000000"/>
                </a:solidFill>
                <a:latin typeface="Calibri" pitchFamily="34" charset="0"/>
                <a:ea typeface="Calibri" pitchFamily="34" charset="-122"/>
                <a:cs typeface="Calibri" pitchFamily="34" charset="-120"/>
              </a:rPr>
              <a:t>Our grandmothers read the sky. They knew the rains were near when the ants moved house, when the shea trees flowered, when the harmattan wind turned.</a:t>
            </a:r>
            <a:endParaRPr lang="en-US" sz="2000" dirty="0"/>
          </a:p>
          <a:p>
            <a:pPr marL="0" indent="0">
              <a:spcAft>
                <a:spcPts val="1200"/>
              </a:spcAft>
              <a:buNone/>
            </a:pPr>
            <a:r>
              <a:rPr lang="en-US" sz="2000" dirty="0">
                <a:solidFill>
                  <a:srgbClr val="000000"/>
                </a:solidFill>
                <a:latin typeface="Calibri" pitchFamily="34" charset="0"/>
                <a:ea typeface="Calibri" pitchFamily="34" charset="-122"/>
                <a:cs typeface="Calibri" pitchFamily="34" charset="-120"/>
              </a:rPr>
              <a:t>Today we add satellites, sensors and mobile phones.</a:t>
            </a:r>
            <a:endParaRPr lang="en-US" sz="2000" dirty="0"/>
          </a:p>
          <a:p>
            <a:pPr marL="0" indent="0">
              <a:buNone/>
            </a:pPr>
            <a:r>
              <a:rPr lang="en-US" sz="2000" b="1" dirty="0">
                <a:solidFill>
                  <a:srgbClr val="000000"/>
                </a:solidFill>
                <a:latin typeface="Calibri" pitchFamily="34" charset="0"/>
                <a:ea typeface="Calibri" pitchFamily="34" charset="-122"/>
                <a:cs typeface="Calibri" pitchFamily="34" charset="-120"/>
              </a:rPr>
              <a:t>African climate innovation does not start from zero. It starts by fetching what we already know and joining it to what technology now makes possible.</a:t>
            </a:r>
            <a:endParaRPr lang="en-US" sz="2000" dirty="0"/>
          </a:p>
        </p:txBody>
      </p:sp>
      <p:sp>
        <p:nvSpPr>
          <p:cNvPr id="6" name="Text 3"/>
          <p:cNvSpPr txBox="1"/>
          <p:nvPr/>
        </p:nvSpPr>
        <p:spPr>
          <a:xfrm>
            <a:off x="822960" y="5897880"/>
            <a:ext cx="3657600" cy="274320"/>
          </a:xfrm>
          <a:prstGeom prst="rect">
            <a:avLst/>
          </a:prstGeom>
          <a:noFill/>
          <a:ln/>
        </p:spPr>
        <p:txBody>
          <a:bodyPr wrap="square" lIns="0" tIns="0" rIns="0" bIns="0" rtlCol="0" anchor="ctr"/>
          <a:lstStyle/>
          <a:p>
            <a:pPr marL="0" indent="0">
              <a:buNone/>
            </a:pPr>
            <a:r>
              <a:rPr lang="en-US" sz="1000" dirty="0">
                <a:solidFill>
                  <a:srgbClr val="000000"/>
                </a:solidFill>
              </a:rPr>
              <a:t>Adinkra symbol Sankofa, public domain</a:t>
            </a:r>
            <a:endParaRPr lang="en-US" sz="1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photo_drum" descr="Yoruba talking drum (dundun) player, Nigeria. Photo: Tijani Taofeek Bamidele, CC BY-SA 4.0"/>
          <p:cNvPicPr>
            <a:picLocks noChangeAspect="1"/>
          </p:cNvPicPr>
          <p:nvPr/>
        </p:nvPicPr>
        <p:blipFill>
          <a:blip r:embed="rId3"/>
          <a:srcRect/>
          <a:stretch/>
        </p:blipFill>
        <p:spPr>
          <a:xfrm>
            <a:off x="0" y="0"/>
            <a:ext cx="5852160" cy="6858000"/>
          </a:xfrm>
          <a:prstGeom prst="rect">
            <a:avLst/>
          </a:prstGeom>
        </p:spPr>
      </p:pic>
      <p:sp>
        <p:nvSpPr>
          <p:cNvPr id="3" name="Shape 0"/>
          <p:cNvSpPr/>
          <p:nvPr/>
        </p:nvSpPr>
        <p:spPr>
          <a:xfrm>
            <a:off x="0" y="6565392"/>
            <a:ext cx="5852160" cy="292608"/>
          </a:xfrm>
          <a:prstGeom prst="rect">
            <a:avLst/>
          </a:prstGeom>
          <a:solidFill>
            <a:srgbClr val="000000">
              <a:alpha val="55000"/>
            </a:srgbClr>
          </a:solidFill>
          <a:ln/>
        </p:spPr>
      </p:sp>
      <p:sp>
        <p:nvSpPr>
          <p:cNvPr id="4" name="credit_drum"/>
          <p:cNvSpPr txBox="1"/>
          <p:nvPr/>
        </p:nvSpPr>
        <p:spPr>
          <a:xfrm>
            <a:off x="109728" y="6565392"/>
            <a:ext cx="563270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Yoruba talking drum (dundun) player, Nigeria. Photo: Tijani Taofeek Bamidele, CC BY-SA 4.0</a:t>
            </a:r>
            <a:endParaRPr lang="en-US" sz="1000" dirty="0"/>
          </a:p>
        </p:txBody>
      </p:sp>
      <p:sp>
        <p:nvSpPr>
          <p:cNvPr id="5" name="title"/>
          <p:cNvSpPr txBox="1"/>
          <p:nvPr/>
        </p:nvSpPr>
        <p:spPr>
          <a:xfrm>
            <a:off x="6309360" y="731520"/>
            <a:ext cx="5394960" cy="146304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Africa's first early warning system was a drum</a:t>
            </a:r>
            <a:endParaRPr lang="en-US" sz="3400" dirty="0"/>
          </a:p>
        </p:txBody>
      </p:sp>
      <p:sp>
        <p:nvSpPr>
          <p:cNvPr id="6" name="Text 3"/>
          <p:cNvSpPr txBox="1"/>
          <p:nvPr/>
        </p:nvSpPr>
        <p:spPr>
          <a:xfrm>
            <a:off x="6309360" y="2377440"/>
            <a:ext cx="5394960" cy="3840480"/>
          </a:xfrm>
          <a:prstGeom prst="rect">
            <a:avLst/>
          </a:prstGeom>
          <a:noFill/>
          <a:ln/>
        </p:spPr>
        <p:txBody>
          <a:bodyPr wrap="square" lIns="0" tIns="0" rIns="0" bIns="0" rtlCol="0" anchor="t"/>
          <a:lstStyle/>
          <a:p>
            <a:pPr marL="0" indent="0">
              <a:spcAft>
                <a:spcPts val="1400"/>
              </a:spcAft>
              <a:buNone/>
            </a:pPr>
            <a:r>
              <a:rPr lang="en-US" sz="2000" dirty="0">
                <a:solidFill>
                  <a:srgbClr val="000000"/>
                </a:solidFill>
                <a:latin typeface="Calibri" pitchFamily="34" charset="0"/>
                <a:ea typeface="Calibri" pitchFamily="34" charset="-122"/>
                <a:cs typeface="Calibri" pitchFamily="34" charset="-120"/>
              </a:rPr>
              <a:t>The talking drum carried a message from one village to the next before the danger arrived. It was fast, local, trusted and spoke the people's language.</a:t>
            </a:r>
            <a:endParaRPr lang="en-US" sz="2000" dirty="0"/>
          </a:p>
          <a:p>
            <a:pPr marL="0" indent="0">
              <a:spcAft>
                <a:spcPts val="600"/>
              </a:spcAft>
              <a:buNone/>
            </a:pPr>
            <a:r>
              <a:rPr lang="en-US" sz="2000" dirty="0">
                <a:solidFill>
                  <a:srgbClr val="000000"/>
                </a:solidFill>
                <a:latin typeface="Calibri" pitchFamily="34" charset="0"/>
                <a:ea typeface="Calibri" pitchFamily="34" charset="-122"/>
                <a:cs typeface="Calibri" pitchFamily="34" charset="-120"/>
              </a:rPr>
              <a:t>That is still the test for every climate solution:</a:t>
            </a:r>
            <a:endParaRPr lang="en-US" sz="2000" dirty="0"/>
          </a:p>
          <a:p>
            <a:pPr marL="0" indent="0">
              <a:spcAft>
                <a:spcPts val="1400"/>
              </a:spcAft>
              <a:buNone/>
            </a:pPr>
            <a:r>
              <a:rPr lang="en-US" sz="2000" b="1" dirty="0">
                <a:solidFill>
                  <a:srgbClr val="000000"/>
                </a:solidFill>
                <a:latin typeface="Calibri" pitchFamily="34" charset="0"/>
                <a:ea typeface="Calibri" pitchFamily="34" charset="-122"/>
                <a:cs typeface="Calibri" pitchFamily="34" charset="-120"/>
              </a:rPr>
              <a:t>Does it reach the right person, in time, in a language she trusts, so she can act?</a:t>
            </a:r>
            <a:endParaRPr lang="en-US" sz="2000" dirty="0"/>
          </a:p>
          <a:p>
            <a:pPr marL="0" indent="0">
              <a:buNone/>
            </a:pPr>
            <a:r>
              <a:rPr lang="en-US" sz="2000" i="1" dirty="0">
                <a:solidFill>
                  <a:srgbClr val="000000"/>
                </a:solidFill>
                <a:latin typeface="Calibri" pitchFamily="34" charset="0"/>
                <a:ea typeface="Calibri" pitchFamily="34" charset="-122"/>
                <a:cs typeface="Calibri" pitchFamily="34" charset="-120"/>
              </a:rPr>
              <a:t>Your question this week: what is the talking drum of 2026?</a:t>
            </a:r>
            <a:endParaRPr lang="en-US" sz="2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photo_clouds" descr="Rain clouds over a Ghanaian town. Photo: OJjnr, CC BY-SA 4.0"/>
          <p:cNvPicPr>
            <a:picLocks noChangeAspect="1"/>
          </p:cNvPicPr>
          <p:nvPr/>
        </p:nvPicPr>
        <p:blipFill>
          <a:blip r:embed="rId3"/>
          <a:srcRect/>
          <a:stretch/>
        </p:blipFill>
        <p:spPr>
          <a:xfrm>
            <a:off x="6309360" y="0"/>
            <a:ext cx="5882335" cy="6858000"/>
          </a:xfrm>
          <a:prstGeom prst="rect">
            <a:avLst/>
          </a:prstGeom>
        </p:spPr>
      </p:pic>
      <p:sp>
        <p:nvSpPr>
          <p:cNvPr id="3" name="Shape 0"/>
          <p:cNvSpPr/>
          <p:nvPr/>
        </p:nvSpPr>
        <p:spPr>
          <a:xfrm>
            <a:off x="6309360" y="6565392"/>
            <a:ext cx="5882335" cy="292608"/>
          </a:xfrm>
          <a:prstGeom prst="rect">
            <a:avLst/>
          </a:prstGeom>
          <a:solidFill>
            <a:srgbClr val="000000">
              <a:alpha val="55000"/>
            </a:srgbClr>
          </a:solidFill>
          <a:ln/>
        </p:spPr>
      </p:sp>
      <p:sp>
        <p:nvSpPr>
          <p:cNvPr id="4" name="credit_clouds"/>
          <p:cNvSpPr txBox="1"/>
          <p:nvPr/>
        </p:nvSpPr>
        <p:spPr>
          <a:xfrm>
            <a:off x="6419088" y="6565392"/>
            <a:ext cx="5662879"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Rain clouds over a Ghanaian town. Photo: OJjnr, CC BY-SA 4.0</a:t>
            </a:r>
            <a:endParaRPr lang="en-US" sz="1000" dirty="0"/>
          </a:p>
        </p:txBody>
      </p:sp>
      <p:sp>
        <p:nvSpPr>
          <p:cNvPr id="5" name="title"/>
          <p:cNvSpPr txBox="1"/>
          <p:nvPr/>
        </p:nvSpPr>
        <p:spPr>
          <a:xfrm>
            <a:off x="548640" y="548640"/>
            <a:ext cx="548640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Weather is today's mood. Climate is character.</a:t>
            </a:r>
            <a:endParaRPr lang="en-US" sz="3400" dirty="0"/>
          </a:p>
        </p:txBody>
      </p:sp>
      <p:sp>
        <p:nvSpPr>
          <p:cNvPr id="6" name="Shape 3"/>
          <p:cNvSpPr/>
          <p:nvPr/>
        </p:nvSpPr>
        <p:spPr>
          <a:xfrm>
            <a:off x="548640" y="2057400"/>
            <a:ext cx="2606040" cy="2926080"/>
          </a:xfrm>
          <a:prstGeom prst="rect">
            <a:avLst/>
          </a:prstGeom>
          <a:solidFill>
            <a:srgbClr val="FFFFFF"/>
          </a:solidFill>
          <a:ln w="12700">
            <a:solidFill>
              <a:srgbClr val="000000"/>
            </a:solidFill>
            <a:prstDash val="solid"/>
          </a:ln>
        </p:spPr>
      </p:sp>
      <p:sp>
        <p:nvSpPr>
          <p:cNvPr id="7" name="Shape 4"/>
          <p:cNvSpPr/>
          <p:nvPr/>
        </p:nvSpPr>
        <p:spPr>
          <a:xfrm>
            <a:off x="3383280" y="2057400"/>
            <a:ext cx="2606040" cy="2926080"/>
          </a:xfrm>
          <a:prstGeom prst="rect">
            <a:avLst/>
          </a:prstGeom>
          <a:solidFill>
            <a:srgbClr val="FFFFFF"/>
          </a:solidFill>
          <a:ln w="12700">
            <a:solidFill>
              <a:srgbClr val="000000"/>
            </a:solidFill>
            <a:prstDash val="solid"/>
          </a:ln>
        </p:spPr>
      </p:sp>
      <p:sp>
        <p:nvSpPr>
          <p:cNvPr id="8" name="Text 5"/>
          <p:cNvSpPr txBox="1"/>
          <p:nvPr/>
        </p:nvSpPr>
        <p:spPr>
          <a:xfrm>
            <a:off x="731520" y="2194560"/>
            <a:ext cx="2240280" cy="2651760"/>
          </a:xfrm>
          <a:prstGeom prst="rect">
            <a:avLst/>
          </a:prstGeom>
          <a:noFill/>
          <a:ln/>
        </p:spPr>
        <p:txBody>
          <a:bodyPr wrap="square" lIns="0" tIns="0" rIns="0" bIns="0" rtlCol="0" anchor="t"/>
          <a:lstStyle/>
          <a:p>
            <a:pPr marL="0" indent="0">
              <a:spcAft>
                <a:spcPts val="800"/>
              </a:spcAft>
              <a:buNone/>
            </a:pPr>
            <a:r>
              <a:rPr lang="en-US" sz="2400" b="1" dirty="0">
                <a:solidFill>
                  <a:srgbClr val="000000"/>
                </a:solidFill>
                <a:latin typeface="Cambria" pitchFamily="34" charset="0"/>
                <a:ea typeface="Cambria" pitchFamily="34" charset="-122"/>
                <a:cs typeface="Cambria" pitchFamily="34" charset="-120"/>
              </a:rPr>
              <a:t>Weather</a:t>
            </a:r>
            <a:endParaRPr lang="en-US" sz="1700" dirty="0"/>
          </a:p>
          <a:p>
            <a:pPr marL="0" indent="0">
              <a:spcAft>
                <a:spcPts val="800"/>
              </a:spcAft>
              <a:buNone/>
            </a:pPr>
            <a:r>
              <a:rPr lang="en-US" sz="1700" dirty="0">
                <a:solidFill>
                  <a:srgbClr val="000000"/>
                </a:solidFill>
                <a:latin typeface="Calibri" pitchFamily="34" charset="0"/>
                <a:ea typeface="Calibri" pitchFamily="34" charset="-122"/>
                <a:cs typeface="Calibri" pitchFamily="34" charset="-120"/>
              </a:rPr>
              <a:t>What the sky is doing now, today or this week.</a:t>
            </a:r>
            <a:endParaRPr lang="en-US" sz="1700" dirty="0"/>
          </a:p>
          <a:p>
            <a:pPr marL="0" indent="0">
              <a:spcAft>
                <a:spcPts val="800"/>
              </a:spcAft>
              <a:buNone/>
            </a:pPr>
            <a:r>
              <a:rPr lang="en-US" sz="1700" i="1" dirty="0">
                <a:solidFill>
                  <a:srgbClr val="000000"/>
                </a:solidFill>
                <a:latin typeface="Calibri" pitchFamily="34" charset="0"/>
                <a:ea typeface="Calibri" pitchFamily="34" charset="-122"/>
                <a:cs typeface="Calibri" pitchFamily="34" charset="-120"/>
              </a:rPr>
              <a:t>"Will it rain on my farm this afternoon?"</a:t>
            </a:r>
            <a:endParaRPr lang="en-US" sz="1700" dirty="0"/>
          </a:p>
        </p:txBody>
      </p:sp>
      <p:sp>
        <p:nvSpPr>
          <p:cNvPr id="9" name="Text 6"/>
          <p:cNvSpPr txBox="1"/>
          <p:nvPr/>
        </p:nvSpPr>
        <p:spPr>
          <a:xfrm>
            <a:off x="3566160" y="2194560"/>
            <a:ext cx="2240280" cy="2651760"/>
          </a:xfrm>
          <a:prstGeom prst="rect">
            <a:avLst/>
          </a:prstGeom>
          <a:noFill/>
          <a:ln/>
        </p:spPr>
        <p:txBody>
          <a:bodyPr wrap="square" lIns="0" tIns="0" rIns="0" bIns="0" rtlCol="0" anchor="t"/>
          <a:lstStyle/>
          <a:p>
            <a:pPr marL="0" indent="0">
              <a:spcAft>
                <a:spcPts val="800"/>
              </a:spcAft>
              <a:buNone/>
            </a:pPr>
            <a:r>
              <a:rPr lang="en-US" sz="2400" b="1" dirty="0">
                <a:solidFill>
                  <a:srgbClr val="000000"/>
                </a:solidFill>
                <a:latin typeface="Cambria" pitchFamily="34" charset="0"/>
                <a:ea typeface="Cambria" pitchFamily="34" charset="-122"/>
                <a:cs typeface="Cambria" pitchFamily="34" charset="-120"/>
              </a:rPr>
              <a:t>Climate</a:t>
            </a:r>
            <a:endParaRPr lang="en-US" sz="1700" dirty="0"/>
          </a:p>
          <a:p>
            <a:pPr marL="0" indent="0">
              <a:spcAft>
                <a:spcPts val="800"/>
              </a:spcAft>
              <a:buNone/>
            </a:pPr>
            <a:r>
              <a:rPr lang="en-US" sz="1700" dirty="0">
                <a:solidFill>
                  <a:srgbClr val="000000"/>
                </a:solidFill>
                <a:latin typeface="Calibri" pitchFamily="34" charset="0"/>
                <a:ea typeface="Calibri" pitchFamily="34" charset="-122"/>
                <a:cs typeface="Calibri" pitchFamily="34" charset="-120"/>
              </a:rPr>
              <a:t>The usual pattern of weather over 30 years or more, including its extremes.</a:t>
            </a:r>
            <a:endParaRPr lang="en-US" sz="1700" dirty="0"/>
          </a:p>
          <a:p>
            <a:pPr marL="0" indent="0">
              <a:spcAft>
                <a:spcPts val="800"/>
              </a:spcAft>
              <a:buNone/>
            </a:pPr>
            <a:r>
              <a:rPr lang="en-US" sz="1700" i="1" dirty="0">
                <a:solidFill>
                  <a:srgbClr val="000000"/>
                </a:solidFill>
                <a:latin typeface="Calibri" pitchFamily="34" charset="0"/>
                <a:ea typeface="Calibri" pitchFamily="34" charset="-122"/>
                <a:cs typeface="Calibri" pitchFamily="34" charset="-120"/>
              </a:rPr>
              <a:t>"When does the rainy season usually start here?"</a:t>
            </a:r>
            <a:endParaRPr lang="en-US" sz="1700" dirty="0"/>
          </a:p>
        </p:txBody>
      </p:sp>
      <p:sp>
        <p:nvSpPr>
          <p:cNvPr id="10" name="Text 7"/>
          <p:cNvSpPr txBox="1"/>
          <p:nvPr/>
        </p:nvSpPr>
        <p:spPr>
          <a:xfrm>
            <a:off x="548640" y="5257800"/>
            <a:ext cx="5440680" cy="10058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Climate is what you expect. Weather is what you get. Climate change means our expectations are no longer reliable.</a:t>
            </a:r>
            <a:endParaRPr lang="en-US" sz="19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photo_africa" descr="Africa from the Suomi NPP satellite. NASA/NOAA, public domain"/>
          <p:cNvPicPr>
            <a:picLocks noChangeAspect="1"/>
          </p:cNvPicPr>
          <p:nvPr/>
        </p:nvPicPr>
        <p:blipFill>
          <a:blip r:embed="rId3"/>
          <a:srcRect/>
          <a:stretch/>
        </p:blipFill>
        <p:spPr>
          <a:xfrm>
            <a:off x="548640" y="548640"/>
            <a:ext cx="4754880" cy="4754880"/>
          </a:xfrm>
          <a:prstGeom prst="rect">
            <a:avLst/>
          </a:prstGeom>
        </p:spPr>
      </p:pic>
      <p:sp>
        <p:nvSpPr>
          <p:cNvPr id="3" name="Text 0"/>
          <p:cNvSpPr txBox="1"/>
          <p:nvPr/>
        </p:nvSpPr>
        <p:spPr>
          <a:xfrm>
            <a:off x="548640" y="5394960"/>
            <a:ext cx="4754880" cy="274320"/>
          </a:xfrm>
          <a:prstGeom prst="rect">
            <a:avLst/>
          </a:prstGeom>
          <a:noFill/>
          <a:ln/>
        </p:spPr>
        <p:txBody>
          <a:bodyPr wrap="square" lIns="0" tIns="0" rIns="0" bIns="0" rtlCol="0" anchor="ctr"/>
          <a:lstStyle/>
          <a:p>
            <a:pPr marL="0" indent="0">
              <a:buNone/>
            </a:pPr>
            <a:r>
              <a:rPr lang="en-US" sz="1000" dirty="0">
                <a:solidFill>
                  <a:srgbClr val="000000"/>
                </a:solidFill>
              </a:rPr>
              <a:t>Africa from the Suomi NPP satellite. NASA/NOAA, public domain</a:t>
            </a:r>
            <a:endParaRPr lang="en-US" sz="1000" dirty="0"/>
          </a:p>
        </p:txBody>
      </p:sp>
      <p:sp>
        <p:nvSpPr>
          <p:cNvPr id="4" name="title"/>
          <p:cNvSpPr txBox="1"/>
          <p:nvPr/>
        </p:nvSpPr>
        <p:spPr>
          <a:xfrm>
            <a:off x="5852160" y="548640"/>
            <a:ext cx="585216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The climate system: five parts</a:t>
            </a:r>
            <a:endParaRPr lang="en-US" sz="3400" dirty="0"/>
          </a:p>
        </p:txBody>
      </p:sp>
      <p:sp>
        <p:nvSpPr>
          <p:cNvPr id="5" name="Shape 2"/>
          <p:cNvSpPr/>
          <p:nvPr/>
        </p:nvSpPr>
        <p:spPr>
          <a:xfrm>
            <a:off x="5852160" y="1645920"/>
            <a:ext cx="457200" cy="457200"/>
          </a:xfrm>
          <a:prstGeom prst="ellipse">
            <a:avLst/>
          </a:prstGeom>
          <a:solidFill>
            <a:srgbClr val="000000"/>
          </a:solidFill>
          <a:ln/>
        </p:spPr>
      </p:sp>
      <p:sp>
        <p:nvSpPr>
          <p:cNvPr id="6" name="Text 3"/>
          <p:cNvSpPr txBox="1"/>
          <p:nvPr/>
        </p:nvSpPr>
        <p:spPr>
          <a:xfrm>
            <a:off x="5852160" y="164592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4"/>
          <p:cNvSpPr txBox="1"/>
          <p:nvPr/>
        </p:nvSpPr>
        <p:spPr>
          <a:xfrm>
            <a:off x="6492240" y="1600200"/>
            <a:ext cx="5212080" cy="7772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Atmosphere</a:t>
            </a:r>
            <a:endParaRPr lang="en-US" sz="1900" dirty="0"/>
          </a:p>
          <a:p>
            <a:pPr marL="0" indent="0">
              <a:buNone/>
            </a:pPr>
            <a:r>
              <a:rPr lang="en-US" sz="1600" dirty="0">
                <a:solidFill>
                  <a:srgbClr val="000000"/>
                </a:solidFill>
                <a:latin typeface="Calibri" pitchFamily="34" charset="0"/>
                <a:ea typeface="Calibri" pitchFamily="34" charset="-122"/>
                <a:cs typeface="Calibri" pitchFamily="34" charset="-120"/>
              </a:rPr>
              <a:t>the air, clouds, winds and gases around us</a:t>
            </a:r>
            <a:endParaRPr lang="en-US" sz="1900" dirty="0"/>
          </a:p>
        </p:txBody>
      </p:sp>
      <p:sp>
        <p:nvSpPr>
          <p:cNvPr id="8" name="Shape 5"/>
          <p:cNvSpPr/>
          <p:nvPr/>
        </p:nvSpPr>
        <p:spPr>
          <a:xfrm>
            <a:off x="5852160" y="2514600"/>
            <a:ext cx="457200" cy="457200"/>
          </a:xfrm>
          <a:prstGeom prst="ellipse">
            <a:avLst/>
          </a:prstGeom>
          <a:solidFill>
            <a:srgbClr val="000000"/>
          </a:solidFill>
          <a:ln/>
        </p:spPr>
      </p:sp>
      <p:sp>
        <p:nvSpPr>
          <p:cNvPr id="9" name="Text 6"/>
          <p:cNvSpPr txBox="1"/>
          <p:nvPr/>
        </p:nvSpPr>
        <p:spPr>
          <a:xfrm>
            <a:off x="5852160" y="251460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0" name="Text 7"/>
          <p:cNvSpPr txBox="1"/>
          <p:nvPr/>
        </p:nvSpPr>
        <p:spPr>
          <a:xfrm>
            <a:off x="6492240" y="2468880"/>
            <a:ext cx="5212080" cy="7772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Hydrosphere</a:t>
            </a:r>
            <a:endParaRPr lang="en-US" sz="1900" dirty="0"/>
          </a:p>
          <a:p>
            <a:pPr marL="0" indent="0">
              <a:buNone/>
            </a:pPr>
            <a:r>
              <a:rPr lang="en-US" sz="1600" dirty="0">
                <a:solidFill>
                  <a:srgbClr val="000000"/>
                </a:solidFill>
                <a:latin typeface="Calibri" pitchFamily="34" charset="0"/>
                <a:ea typeface="Calibri" pitchFamily="34" charset="-122"/>
                <a:cs typeface="Calibri" pitchFamily="34" charset="-120"/>
              </a:rPr>
              <a:t>oceans, rivers, lakes and groundwater; the Gulf of Guinea feeds our rains</a:t>
            </a:r>
            <a:endParaRPr lang="en-US" sz="1900" dirty="0"/>
          </a:p>
        </p:txBody>
      </p:sp>
      <p:sp>
        <p:nvSpPr>
          <p:cNvPr id="11" name="Shape 8"/>
          <p:cNvSpPr/>
          <p:nvPr/>
        </p:nvSpPr>
        <p:spPr>
          <a:xfrm>
            <a:off x="5852160" y="3383280"/>
            <a:ext cx="457200" cy="457200"/>
          </a:xfrm>
          <a:prstGeom prst="ellipse">
            <a:avLst/>
          </a:prstGeom>
          <a:solidFill>
            <a:srgbClr val="000000"/>
          </a:solidFill>
          <a:ln/>
        </p:spPr>
      </p:sp>
      <p:sp>
        <p:nvSpPr>
          <p:cNvPr id="12" name="Text 9"/>
          <p:cNvSpPr txBox="1"/>
          <p:nvPr/>
        </p:nvSpPr>
        <p:spPr>
          <a:xfrm>
            <a:off x="5852160" y="338328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3" name="Text 10"/>
          <p:cNvSpPr txBox="1"/>
          <p:nvPr/>
        </p:nvSpPr>
        <p:spPr>
          <a:xfrm>
            <a:off x="6492240" y="3337560"/>
            <a:ext cx="5212080" cy="7772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Land surface</a:t>
            </a:r>
            <a:endParaRPr lang="en-US" sz="1900" dirty="0"/>
          </a:p>
          <a:p>
            <a:pPr marL="0" indent="0">
              <a:buNone/>
            </a:pPr>
            <a:r>
              <a:rPr lang="en-US" sz="1600" dirty="0">
                <a:solidFill>
                  <a:srgbClr val="000000"/>
                </a:solidFill>
                <a:latin typeface="Calibri" pitchFamily="34" charset="0"/>
                <a:ea typeface="Calibri" pitchFamily="34" charset="-122"/>
                <a:cs typeface="Calibri" pitchFamily="34" charset="-120"/>
              </a:rPr>
              <a:t>soils, forests, savanna, cities and farms</a:t>
            </a:r>
            <a:endParaRPr lang="en-US" sz="1900" dirty="0"/>
          </a:p>
        </p:txBody>
      </p:sp>
      <p:sp>
        <p:nvSpPr>
          <p:cNvPr id="14" name="Shape 11"/>
          <p:cNvSpPr/>
          <p:nvPr/>
        </p:nvSpPr>
        <p:spPr>
          <a:xfrm>
            <a:off x="5852160" y="4251960"/>
            <a:ext cx="457200" cy="457200"/>
          </a:xfrm>
          <a:prstGeom prst="ellipse">
            <a:avLst/>
          </a:prstGeom>
          <a:solidFill>
            <a:srgbClr val="000000"/>
          </a:solidFill>
          <a:ln/>
        </p:spPr>
      </p:sp>
      <p:sp>
        <p:nvSpPr>
          <p:cNvPr id="15" name="Text 12"/>
          <p:cNvSpPr txBox="1"/>
          <p:nvPr/>
        </p:nvSpPr>
        <p:spPr>
          <a:xfrm>
            <a:off x="5852160" y="425196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6" name="Text 13"/>
          <p:cNvSpPr txBox="1"/>
          <p:nvPr/>
        </p:nvSpPr>
        <p:spPr>
          <a:xfrm>
            <a:off x="6492240" y="4206240"/>
            <a:ext cx="5212080" cy="7772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Biosphere</a:t>
            </a:r>
            <a:endParaRPr lang="en-US" sz="1900" dirty="0"/>
          </a:p>
          <a:p>
            <a:pPr marL="0" indent="0">
              <a:buNone/>
            </a:pPr>
            <a:r>
              <a:rPr lang="en-US" sz="1600" dirty="0">
                <a:solidFill>
                  <a:srgbClr val="000000"/>
                </a:solidFill>
                <a:latin typeface="Calibri" pitchFamily="34" charset="0"/>
                <a:ea typeface="Calibri" pitchFamily="34" charset="-122"/>
                <a:cs typeface="Calibri" pitchFamily="34" charset="-120"/>
              </a:rPr>
              <a:t>plants, animals and people, who now change the system</a:t>
            </a:r>
            <a:endParaRPr lang="en-US" sz="1900" dirty="0"/>
          </a:p>
        </p:txBody>
      </p:sp>
      <p:sp>
        <p:nvSpPr>
          <p:cNvPr id="17" name="Shape 14"/>
          <p:cNvSpPr/>
          <p:nvPr/>
        </p:nvSpPr>
        <p:spPr>
          <a:xfrm>
            <a:off x="5852160" y="5120640"/>
            <a:ext cx="457200" cy="457200"/>
          </a:xfrm>
          <a:prstGeom prst="ellipse">
            <a:avLst/>
          </a:prstGeom>
          <a:solidFill>
            <a:srgbClr val="000000"/>
          </a:solidFill>
          <a:ln/>
        </p:spPr>
      </p:sp>
      <p:sp>
        <p:nvSpPr>
          <p:cNvPr id="18" name="Text 15"/>
          <p:cNvSpPr txBox="1"/>
          <p:nvPr/>
        </p:nvSpPr>
        <p:spPr>
          <a:xfrm>
            <a:off x="5852160" y="5120640"/>
            <a:ext cx="457200" cy="45720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9" name="Text 16"/>
          <p:cNvSpPr txBox="1"/>
          <p:nvPr/>
        </p:nvSpPr>
        <p:spPr>
          <a:xfrm>
            <a:off x="6492240" y="5074920"/>
            <a:ext cx="5212080" cy="777240"/>
          </a:xfrm>
          <a:prstGeom prst="rect">
            <a:avLst/>
          </a:prstGeom>
          <a:noFill/>
          <a:ln/>
        </p:spPr>
        <p:txBody>
          <a:bodyPr wrap="square" lIns="0" tIns="0" rIns="0" bIns="0" rtlCol="0" anchor="t"/>
          <a:lstStyle/>
          <a:p>
            <a:pPr marL="0" indent="0">
              <a:buNone/>
            </a:pPr>
            <a:r>
              <a:rPr lang="en-US" sz="1900" b="1" dirty="0">
                <a:solidFill>
                  <a:srgbClr val="000000"/>
                </a:solidFill>
                <a:latin typeface="Calibri" pitchFamily="34" charset="0"/>
                <a:ea typeface="Calibri" pitchFamily="34" charset="-122"/>
                <a:cs typeface="Calibri" pitchFamily="34" charset="-120"/>
              </a:rPr>
              <a:t>Cryosphere</a:t>
            </a:r>
            <a:endParaRPr lang="en-US" sz="1900" dirty="0"/>
          </a:p>
          <a:p>
            <a:pPr marL="0" indent="0">
              <a:buNone/>
            </a:pPr>
            <a:r>
              <a:rPr lang="en-US" sz="1600" dirty="0">
                <a:solidFill>
                  <a:srgbClr val="000000"/>
                </a:solidFill>
                <a:latin typeface="Calibri" pitchFamily="34" charset="0"/>
                <a:ea typeface="Calibri" pitchFamily="34" charset="-122"/>
                <a:cs typeface="Calibri" pitchFamily="34" charset="-120"/>
              </a:rPr>
              <a:t>ice and snow far away that still shape global sea level</a:t>
            </a:r>
            <a:endParaRPr lang="en-US" sz="1900" dirty="0"/>
          </a:p>
        </p:txBody>
      </p:sp>
      <p:sp>
        <p:nvSpPr>
          <p:cNvPr id="20" name="Text 17"/>
          <p:cNvSpPr txBox="1"/>
          <p:nvPr/>
        </p:nvSpPr>
        <p:spPr>
          <a:xfrm>
            <a:off x="548640" y="5897880"/>
            <a:ext cx="11064240" cy="411480"/>
          </a:xfrm>
          <a:prstGeom prst="rect">
            <a:avLst/>
          </a:prstGeom>
          <a:noFill/>
          <a:ln/>
        </p:spPr>
        <p:txBody>
          <a:bodyPr wrap="square" lIns="0" tIns="0" rIns="0" bIns="0" rtlCol="0" anchor="ctr"/>
          <a:lstStyle/>
          <a:p>
            <a:pPr marL="0" indent="0">
              <a:buNone/>
            </a:pPr>
            <a:r>
              <a:rPr lang="en-US" sz="1900" b="1" i="1" dirty="0">
                <a:solidFill>
                  <a:srgbClr val="000000"/>
                </a:solidFill>
                <a:latin typeface="Calibri" pitchFamily="34" charset="0"/>
                <a:ea typeface="Calibri" pitchFamily="34" charset="-122"/>
                <a:cs typeface="Calibri" pitchFamily="34" charset="-120"/>
              </a:rPr>
              <a:t>All five are powered by energy from the sun. Change one, and the others respond.</a:t>
            </a:r>
            <a:endParaRPr lang="en-US" sz="19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The greenhouse effect: Earth's blanket</a:t>
            </a:r>
            <a:endParaRPr lang="en-US" sz="3400" dirty="0"/>
          </a:p>
        </p:txBody>
      </p:sp>
      <p:sp>
        <p:nvSpPr>
          <p:cNvPr id="3" name="Shape 1"/>
          <p:cNvSpPr/>
          <p:nvPr/>
        </p:nvSpPr>
        <p:spPr>
          <a:xfrm>
            <a:off x="822960" y="1554480"/>
            <a:ext cx="1280160" cy="1280160"/>
          </a:xfrm>
          <a:prstGeom prst="ellipse">
            <a:avLst/>
          </a:prstGeom>
          <a:solidFill>
            <a:srgbClr val="FFFFFF"/>
          </a:solidFill>
          <a:ln w="38100">
            <a:solidFill>
              <a:srgbClr val="000000"/>
            </a:solidFill>
            <a:prstDash val="solid"/>
          </a:ln>
        </p:spPr>
      </p:sp>
      <p:sp>
        <p:nvSpPr>
          <p:cNvPr id="4" name="Text 2"/>
          <p:cNvSpPr txBox="1"/>
          <p:nvPr/>
        </p:nvSpPr>
        <p:spPr>
          <a:xfrm>
            <a:off x="822960" y="1554480"/>
            <a:ext cx="1280160" cy="1280160"/>
          </a:xfrm>
          <a:prstGeom prst="rect">
            <a:avLst/>
          </a:prstGeom>
          <a:noFill/>
          <a:ln/>
        </p:spPr>
        <p:txBody>
          <a:bodyPr wrap="square" lIns="0" tIns="0" rIns="0" bIns="0" rtlCol="0" anchor="ctr"/>
          <a:lstStyle/>
          <a:p>
            <a:pPr marL="0" indent="0" algn="ctr">
              <a:buNone/>
            </a:pPr>
            <a:r>
              <a:rPr lang="en-US" sz="2000" b="1" dirty="0">
                <a:solidFill>
                  <a:srgbClr val="000000"/>
                </a:solidFill>
                <a:latin typeface="Cambria" pitchFamily="34" charset="0"/>
                <a:ea typeface="Cambria" pitchFamily="34" charset="-122"/>
                <a:cs typeface="Cambria" pitchFamily="34" charset="-120"/>
              </a:rPr>
              <a:t>Sun</a:t>
            </a:r>
            <a:endParaRPr lang="en-US" sz="2000" dirty="0"/>
          </a:p>
        </p:txBody>
      </p:sp>
      <p:sp>
        <p:nvSpPr>
          <p:cNvPr id="5" name="blanket"/>
          <p:cNvSpPr/>
          <p:nvPr/>
        </p:nvSpPr>
        <p:spPr>
          <a:xfrm>
            <a:off x="2743200" y="1417320"/>
            <a:ext cx="4206240" cy="4206240"/>
          </a:xfrm>
          <a:prstGeom prst="ellipse">
            <a:avLst/>
          </a:prstGeom>
          <a:ln w="76200">
            <a:solidFill>
              <a:srgbClr val="000000"/>
            </a:solidFill>
            <a:prstDash val="dash"/>
          </a:ln>
        </p:spPr>
      </p:sp>
      <p:pic>
        <p:nvPicPr>
          <p:cNvPr id="6" name="earth" descr="p_africa.jpg"/>
          <p:cNvPicPr>
            <a:picLocks noChangeAspect="1"/>
          </p:cNvPicPr>
          <p:nvPr/>
        </p:nvPicPr>
        <p:blipFill>
          <a:blip r:embed="rId3"/>
          <a:stretch>
            <a:fillRect/>
          </a:stretch>
        </p:blipFill>
        <p:spPr>
          <a:xfrm>
            <a:off x="3337560" y="2011680"/>
            <a:ext cx="3017520" cy="3017520"/>
          </a:xfrm>
          <a:prstGeom prst="ellipse">
            <a:avLst/>
          </a:prstGeom>
        </p:spPr>
      </p:pic>
      <p:sp>
        <p:nvSpPr>
          <p:cNvPr id="7" name="Shape 4"/>
          <p:cNvSpPr/>
          <p:nvPr/>
        </p:nvSpPr>
        <p:spPr>
          <a:xfrm>
            <a:off x="2103120" y="2286000"/>
            <a:ext cx="1463040" cy="640080"/>
          </a:xfrm>
          <a:prstGeom prst="line">
            <a:avLst/>
          </a:prstGeom>
          <a:noFill/>
          <a:ln w="31750">
            <a:solidFill>
              <a:srgbClr val="000000"/>
            </a:solidFill>
            <a:prstDash val="solid"/>
            <a:tailEnd type="triangle"/>
          </a:ln>
        </p:spPr>
      </p:sp>
      <p:sp>
        <p:nvSpPr>
          <p:cNvPr id="8" name="Text 5"/>
          <p:cNvSpPr txBox="1"/>
          <p:nvPr/>
        </p:nvSpPr>
        <p:spPr>
          <a:xfrm>
            <a:off x="548640" y="3017520"/>
            <a:ext cx="2194560" cy="548640"/>
          </a:xfrm>
          <a:prstGeom prst="rect">
            <a:avLst/>
          </a:prstGeom>
          <a:noFill/>
          <a:ln/>
        </p:spPr>
        <p:txBody>
          <a:bodyPr wrap="square" lIns="0" tIns="0" rIns="0" bIns="0" rtlCol="0" anchor="ctr"/>
          <a:lstStyle/>
          <a:p>
            <a:pPr marL="0" indent="0">
              <a:buNone/>
            </a:pPr>
            <a:r>
              <a:rPr lang="en-US" sz="1600" dirty="0">
                <a:solidFill>
                  <a:srgbClr val="000000"/>
                </a:solidFill>
                <a:latin typeface="Calibri" pitchFamily="34" charset="0"/>
                <a:ea typeface="Calibri" pitchFamily="34" charset="-122"/>
                <a:cs typeface="Calibri" pitchFamily="34" charset="-120"/>
              </a:rPr>
              <a:t>Sunlight comes in</a:t>
            </a:r>
            <a:endParaRPr lang="en-US" sz="1600" dirty="0"/>
          </a:p>
        </p:txBody>
      </p:sp>
      <p:sp>
        <p:nvSpPr>
          <p:cNvPr id="9" name="Text 6"/>
          <p:cNvSpPr txBox="1"/>
          <p:nvPr/>
        </p:nvSpPr>
        <p:spPr>
          <a:xfrm>
            <a:off x="2743200" y="5715000"/>
            <a:ext cx="4206240" cy="457200"/>
          </a:xfrm>
          <a:prstGeom prst="rect">
            <a:avLst/>
          </a:prstGeom>
          <a:noFill/>
          <a:ln/>
        </p:spPr>
        <p:txBody>
          <a:bodyPr wrap="square" lIns="0" tIns="0" rIns="0" bIns="0" rtlCol="0" anchor="ctr"/>
          <a:lstStyle/>
          <a:p>
            <a:pPr marL="0" indent="0" algn="ctr">
              <a:buNone/>
            </a:pPr>
            <a:r>
              <a:rPr lang="en-US" sz="1600" b="1" dirty="0">
                <a:solidFill>
                  <a:srgbClr val="000000"/>
                </a:solidFill>
                <a:latin typeface="Calibri" pitchFamily="34" charset="0"/>
                <a:ea typeface="Calibri" pitchFamily="34" charset="-122"/>
                <a:cs typeface="Calibri" pitchFamily="34" charset="-120"/>
              </a:rPr>
              <a:t>Blanket of greenhouse gases</a:t>
            </a:r>
            <a:endParaRPr lang="en-US" sz="1600" dirty="0"/>
          </a:p>
        </p:txBody>
      </p:sp>
      <p:sp>
        <p:nvSpPr>
          <p:cNvPr id="10" name="Text 7"/>
          <p:cNvSpPr txBox="1"/>
          <p:nvPr/>
        </p:nvSpPr>
        <p:spPr>
          <a:xfrm>
            <a:off x="7315200" y="1463040"/>
            <a:ext cx="4389120" cy="4754880"/>
          </a:xfrm>
          <a:prstGeom prst="rect">
            <a:avLst/>
          </a:prstGeom>
          <a:noFill/>
          <a:ln/>
        </p:spPr>
        <p:txBody>
          <a:bodyPr wrap="square" lIns="0" tIns="0" rIns="0" bIns="0" rtlCol="0" anchor="t"/>
          <a:lstStyle/>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1. Sunlight warms the land and the oceans.</a:t>
            </a:r>
            <a:endParaRPr lang="en-US" sz="1800" dirty="0"/>
          </a:p>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2. The warm Earth sends heat back towards space.</a:t>
            </a:r>
            <a:endParaRPr lang="en-US" sz="1800" dirty="0"/>
          </a:p>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3. Carbon dioxide, methane, nitrous oxide and water vapour hold some of that heat, like a blanket on a harmattan night.</a:t>
            </a:r>
            <a:endParaRPr lang="en-US" sz="1800" dirty="0"/>
          </a:p>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4. Burning coal, oil, gas and forests has thickened the blanket: carbon dioxide has risen from about 280 parts per million before industry to over 420 today.</a:t>
            </a:r>
            <a:endParaRPr lang="en-US" sz="1800" dirty="0"/>
          </a:p>
          <a:p>
            <a:pPr marL="0" indent="0">
              <a:spcAft>
                <a:spcPts val="1000"/>
              </a:spcAft>
              <a:buNone/>
            </a:pPr>
            <a:r>
              <a:rPr lang="en-US" sz="1800" b="1" dirty="0">
                <a:solidFill>
                  <a:srgbClr val="000000"/>
                </a:solidFill>
                <a:latin typeface="Calibri" pitchFamily="34" charset="0"/>
                <a:ea typeface="Calibri" pitchFamily="34" charset="-122"/>
                <a:cs typeface="Calibri" pitchFamily="34" charset="-120"/>
              </a:rPr>
              <a:t>A thin blanket keeps us alive. A thick one makes us sweat.</a:t>
            </a:r>
            <a:endParaRPr lang="en-US" sz="18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One degree: a fever for people, a fever for the planet</a:t>
            </a:r>
            <a:endParaRPr lang="en-US" sz="3400" dirty="0"/>
          </a:p>
        </p:txBody>
      </p:sp>
      <p:sp>
        <p:nvSpPr>
          <p:cNvPr id="3" name="Shape 1"/>
          <p:cNvSpPr/>
          <p:nvPr/>
        </p:nvSpPr>
        <p:spPr>
          <a:xfrm>
            <a:off x="868680" y="1508760"/>
            <a:ext cx="457200" cy="3291840"/>
          </a:xfrm>
          <a:prstGeom prst="roundRect">
            <a:avLst>
              <a:gd name="adj" fmla="val 50000"/>
            </a:avLst>
          </a:prstGeom>
          <a:solidFill>
            <a:srgbClr val="FFFFFF"/>
          </a:solidFill>
          <a:ln w="25400">
            <a:solidFill>
              <a:srgbClr val="000000"/>
            </a:solidFill>
            <a:prstDash val="solid"/>
          </a:ln>
        </p:spPr>
      </p:sp>
      <p:sp>
        <p:nvSpPr>
          <p:cNvPr id="4" name="Shape 2"/>
          <p:cNvSpPr/>
          <p:nvPr/>
        </p:nvSpPr>
        <p:spPr>
          <a:xfrm>
            <a:off x="978408" y="2329891"/>
            <a:ext cx="237744" cy="2424989"/>
          </a:xfrm>
          <a:prstGeom prst="rect">
            <a:avLst/>
          </a:prstGeom>
          <a:solidFill>
            <a:srgbClr val="000000"/>
          </a:solidFill>
          <a:ln/>
        </p:spPr>
      </p:sp>
      <p:sp>
        <p:nvSpPr>
          <p:cNvPr id="5" name="Shape 3"/>
          <p:cNvSpPr/>
          <p:nvPr/>
        </p:nvSpPr>
        <p:spPr>
          <a:xfrm>
            <a:off x="685800" y="4617720"/>
            <a:ext cx="822960" cy="822960"/>
          </a:xfrm>
          <a:prstGeom prst="ellipse">
            <a:avLst/>
          </a:prstGeom>
          <a:solidFill>
            <a:srgbClr val="000000"/>
          </a:solidFill>
          <a:ln w="25400">
            <a:solidFill>
              <a:srgbClr val="000000"/>
            </a:solidFill>
            <a:prstDash val="solid"/>
          </a:ln>
        </p:spPr>
      </p:sp>
      <p:sp>
        <p:nvSpPr>
          <p:cNvPr id="6" name="Shape 4"/>
          <p:cNvSpPr/>
          <p:nvPr/>
        </p:nvSpPr>
        <p:spPr>
          <a:xfrm>
            <a:off x="1371600" y="2889504"/>
            <a:ext cx="457200" cy="0"/>
          </a:xfrm>
          <a:prstGeom prst="line">
            <a:avLst/>
          </a:prstGeom>
          <a:noFill/>
          <a:ln w="12700">
            <a:solidFill>
              <a:srgbClr val="000000"/>
            </a:solidFill>
            <a:prstDash val="dash"/>
          </a:ln>
        </p:spPr>
      </p:sp>
      <p:sp>
        <p:nvSpPr>
          <p:cNvPr id="7" name="Text 5"/>
          <p:cNvSpPr txBox="1"/>
          <p:nvPr/>
        </p:nvSpPr>
        <p:spPr>
          <a:xfrm>
            <a:off x="1874520" y="2660904"/>
            <a:ext cx="1737360" cy="457200"/>
          </a:xfrm>
          <a:prstGeom prst="rect">
            <a:avLst/>
          </a:prstGeom>
          <a:noFill/>
          <a:ln/>
        </p:spPr>
        <p:txBody>
          <a:bodyPr wrap="square" lIns="0" tIns="0" rIns="0" bIns="0" rtlCol="0" anchor="ctr"/>
          <a:lstStyle/>
          <a:p>
            <a:pPr marL="0" indent="0">
              <a:buNone/>
            </a:pPr>
            <a:r>
              <a:rPr lang="en-US" sz="1600" dirty="0">
                <a:solidFill>
                  <a:srgbClr val="000000"/>
                </a:solidFill>
                <a:latin typeface="Calibri" pitchFamily="34" charset="0"/>
                <a:ea typeface="Calibri" pitchFamily="34" charset="-122"/>
                <a:cs typeface="Calibri" pitchFamily="34" charset="-120"/>
              </a:rPr>
              <a:t>37°C normal</a:t>
            </a:r>
            <a:endParaRPr lang="en-US" sz="1600" dirty="0"/>
          </a:p>
        </p:txBody>
      </p:sp>
      <p:sp>
        <p:nvSpPr>
          <p:cNvPr id="8" name="Shape 6"/>
          <p:cNvSpPr/>
          <p:nvPr/>
        </p:nvSpPr>
        <p:spPr>
          <a:xfrm>
            <a:off x="1371600" y="2329891"/>
            <a:ext cx="457200" cy="0"/>
          </a:xfrm>
          <a:prstGeom prst="line">
            <a:avLst/>
          </a:prstGeom>
          <a:noFill/>
          <a:ln w="25400">
            <a:solidFill>
              <a:srgbClr val="000000"/>
            </a:solidFill>
            <a:prstDash val="solid"/>
          </a:ln>
        </p:spPr>
      </p:sp>
      <p:sp>
        <p:nvSpPr>
          <p:cNvPr id="9" name="Text 7"/>
          <p:cNvSpPr txBox="1"/>
          <p:nvPr/>
        </p:nvSpPr>
        <p:spPr>
          <a:xfrm>
            <a:off x="1874520" y="2055571"/>
            <a:ext cx="1737360" cy="548640"/>
          </a:xfrm>
          <a:prstGeom prst="rect">
            <a:avLst/>
          </a:prstGeom>
          <a:noFill/>
          <a:ln/>
        </p:spPr>
        <p:txBody>
          <a:bodyPr wrap="square" lIns="0" tIns="0" rIns="0" bIns="0" rtlCol="0" anchor="ctr"/>
          <a:lstStyle/>
          <a:p>
            <a:pPr marL="0" indent="0">
              <a:buNone/>
            </a:pPr>
            <a:r>
              <a:rPr lang="en-US" sz="1800" b="1" dirty="0">
                <a:solidFill>
                  <a:srgbClr val="000000"/>
                </a:solidFill>
                <a:latin typeface="Calibri" pitchFamily="34" charset="0"/>
                <a:ea typeface="Calibri" pitchFamily="34" charset="-122"/>
                <a:cs typeface="Calibri" pitchFamily="34" charset="-120"/>
              </a:rPr>
              <a:t>38°C fever</a:t>
            </a:r>
            <a:endParaRPr lang="en-US" sz="1800" dirty="0"/>
          </a:p>
        </p:txBody>
      </p:sp>
      <p:sp>
        <p:nvSpPr>
          <p:cNvPr id="10" name="Text 8"/>
          <p:cNvSpPr txBox="1"/>
          <p:nvPr/>
        </p:nvSpPr>
        <p:spPr>
          <a:xfrm>
            <a:off x="548640" y="5532120"/>
            <a:ext cx="3108960" cy="41148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A person</a:t>
            </a:r>
            <a:endParaRPr lang="en-US" sz="2400" dirty="0"/>
          </a:p>
        </p:txBody>
      </p:sp>
      <p:sp>
        <p:nvSpPr>
          <p:cNvPr id="11" name="Text 9"/>
          <p:cNvSpPr txBox="1"/>
          <p:nvPr/>
        </p:nvSpPr>
        <p:spPr>
          <a:xfrm>
            <a:off x="548640" y="5943600"/>
            <a:ext cx="3291840" cy="457200"/>
          </a:xfrm>
          <a:prstGeom prst="rect">
            <a:avLst/>
          </a:prstGeom>
          <a:noFill/>
          <a:ln/>
        </p:spPr>
        <p:txBody>
          <a:bodyPr wrap="square" lIns="0" tIns="0" rIns="0" bIns="0" rtlCol="0" anchor="t"/>
          <a:lstStyle/>
          <a:p>
            <a:pPr marL="0" indent="0">
              <a:buNone/>
            </a:pPr>
            <a:r>
              <a:rPr lang="en-US" sz="1500" dirty="0">
                <a:solidFill>
                  <a:srgbClr val="000000"/>
                </a:solidFill>
                <a:latin typeface="Calibri" pitchFamily="34" charset="0"/>
                <a:ea typeface="Calibri" pitchFamily="34" charset="-122"/>
                <a:cs typeface="Calibri" pitchFamily="34" charset="-120"/>
              </a:rPr>
              <a:t>One degree up: weak, unable to work</a:t>
            </a:r>
            <a:endParaRPr lang="en-US" sz="1500" dirty="0"/>
          </a:p>
        </p:txBody>
      </p:sp>
      <p:sp>
        <p:nvSpPr>
          <p:cNvPr id="12" name="Shape 10"/>
          <p:cNvSpPr/>
          <p:nvPr/>
        </p:nvSpPr>
        <p:spPr>
          <a:xfrm>
            <a:off x="4160520" y="1508760"/>
            <a:ext cx="457200" cy="3291840"/>
          </a:xfrm>
          <a:prstGeom prst="roundRect">
            <a:avLst>
              <a:gd name="adj" fmla="val 50000"/>
            </a:avLst>
          </a:prstGeom>
          <a:solidFill>
            <a:srgbClr val="FFFFFF"/>
          </a:solidFill>
          <a:ln w="25400">
            <a:solidFill>
              <a:srgbClr val="000000"/>
            </a:solidFill>
            <a:prstDash val="solid"/>
          </a:ln>
        </p:spPr>
      </p:sp>
      <p:sp>
        <p:nvSpPr>
          <p:cNvPr id="13" name="Shape 11"/>
          <p:cNvSpPr/>
          <p:nvPr/>
        </p:nvSpPr>
        <p:spPr>
          <a:xfrm>
            <a:off x="4270248" y="2329891"/>
            <a:ext cx="237744" cy="2424989"/>
          </a:xfrm>
          <a:prstGeom prst="rect">
            <a:avLst/>
          </a:prstGeom>
          <a:solidFill>
            <a:srgbClr val="000000"/>
          </a:solidFill>
          <a:ln/>
        </p:spPr>
      </p:sp>
      <p:sp>
        <p:nvSpPr>
          <p:cNvPr id="14" name="Shape 12"/>
          <p:cNvSpPr/>
          <p:nvPr/>
        </p:nvSpPr>
        <p:spPr>
          <a:xfrm>
            <a:off x="3977640" y="4617720"/>
            <a:ext cx="822960" cy="822960"/>
          </a:xfrm>
          <a:prstGeom prst="ellipse">
            <a:avLst/>
          </a:prstGeom>
          <a:solidFill>
            <a:srgbClr val="000000"/>
          </a:solidFill>
          <a:ln w="25400">
            <a:solidFill>
              <a:srgbClr val="000000"/>
            </a:solidFill>
            <a:prstDash val="solid"/>
          </a:ln>
        </p:spPr>
      </p:sp>
      <p:sp>
        <p:nvSpPr>
          <p:cNvPr id="15" name="Shape 13"/>
          <p:cNvSpPr/>
          <p:nvPr/>
        </p:nvSpPr>
        <p:spPr>
          <a:xfrm>
            <a:off x="4663440" y="2889504"/>
            <a:ext cx="457200" cy="0"/>
          </a:xfrm>
          <a:prstGeom prst="line">
            <a:avLst/>
          </a:prstGeom>
          <a:noFill/>
          <a:ln w="12700">
            <a:solidFill>
              <a:srgbClr val="000000"/>
            </a:solidFill>
            <a:prstDash val="dash"/>
          </a:ln>
        </p:spPr>
      </p:sp>
      <p:sp>
        <p:nvSpPr>
          <p:cNvPr id="16" name="Text 14"/>
          <p:cNvSpPr txBox="1"/>
          <p:nvPr/>
        </p:nvSpPr>
        <p:spPr>
          <a:xfrm>
            <a:off x="5166360" y="2660904"/>
            <a:ext cx="1737360" cy="457200"/>
          </a:xfrm>
          <a:prstGeom prst="rect">
            <a:avLst/>
          </a:prstGeom>
          <a:noFill/>
          <a:ln/>
        </p:spPr>
        <p:txBody>
          <a:bodyPr wrap="square" lIns="0" tIns="0" rIns="0" bIns="0" rtlCol="0" anchor="ctr"/>
          <a:lstStyle/>
          <a:p>
            <a:pPr marL="0" indent="0">
              <a:buNone/>
            </a:pPr>
            <a:r>
              <a:rPr lang="en-US" sz="1600" dirty="0">
                <a:solidFill>
                  <a:srgbClr val="000000"/>
                </a:solidFill>
                <a:latin typeface="Calibri" pitchFamily="34" charset="0"/>
                <a:ea typeface="Calibri" pitchFamily="34" charset="-122"/>
                <a:cs typeface="Calibri" pitchFamily="34" charset="-120"/>
              </a:rPr>
              <a:t>Pre-industrial</a:t>
            </a:r>
            <a:endParaRPr lang="en-US" sz="1600" dirty="0"/>
          </a:p>
        </p:txBody>
      </p:sp>
      <p:sp>
        <p:nvSpPr>
          <p:cNvPr id="17" name="Shape 15"/>
          <p:cNvSpPr/>
          <p:nvPr/>
        </p:nvSpPr>
        <p:spPr>
          <a:xfrm>
            <a:off x="4663440" y="2329891"/>
            <a:ext cx="457200" cy="0"/>
          </a:xfrm>
          <a:prstGeom prst="line">
            <a:avLst/>
          </a:prstGeom>
          <a:noFill/>
          <a:ln w="25400">
            <a:solidFill>
              <a:srgbClr val="000000"/>
            </a:solidFill>
            <a:prstDash val="solid"/>
          </a:ln>
        </p:spPr>
      </p:sp>
      <p:sp>
        <p:nvSpPr>
          <p:cNvPr id="18" name="Text 16"/>
          <p:cNvSpPr txBox="1"/>
          <p:nvPr/>
        </p:nvSpPr>
        <p:spPr>
          <a:xfrm>
            <a:off x="5166360" y="2055571"/>
            <a:ext cx="1737360" cy="548640"/>
          </a:xfrm>
          <a:prstGeom prst="rect">
            <a:avLst/>
          </a:prstGeom>
          <a:noFill/>
          <a:ln/>
        </p:spPr>
        <p:txBody>
          <a:bodyPr wrap="square" lIns="0" tIns="0" rIns="0" bIns="0" rtlCol="0" anchor="ctr"/>
          <a:lstStyle/>
          <a:p>
            <a:pPr marL="0" indent="0">
              <a:buNone/>
            </a:pPr>
            <a:r>
              <a:rPr lang="en-US" sz="1800" b="1" dirty="0">
                <a:solidFill>
                  <a:srgbClr val="000000"/>
                </a:solidFill>
                <a:latin typeface="Calibri" pitchFamily="34" charset="0"/>
                <a:ea typeface="Calibri" pitchFamily="34" charset="-122"/>
                <a:cs typeface="Calibri" pitchFamily="34" charset="-120"/>
              </a:rPr>
              <a:t>About +1.2°C</a:t>
            </a:r>
            <a:endParaRPr lang="en-US" sz="1800" dirty="0"/>
          </a:p>
        </p:txBody>
      </p:sp>
      <p:sp>
        <p:nvSpPr>
          <p:cNvPr id="19" name="Text 17"/>
          <p:cNvSpPr txBox="1"/>
          <p:nvPr/>
        </p:nvSpPr>
        <p:spPr>
          <a:xfrm>
            <a:off x="3840480" y="5532120"/>
            <a:ext cx="3108960" cy="41148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The Earth</a:t>
            </a:r>
            <a:endParaRPr lang="en-US" sz="2400" dirty="0"/>
          </a:p>
        </p:txBody>
      </p:sp>
      <p:sp>
        <p:nvSpPr>
          <p:cNvPr id="20" name="Text 18"/>
          <p:cNvSpPr txBox="1"/>
          <p:nvPr/>
        </p:nvSpPr>
        <p:spPr>
          <a:xfrm>
            <a:off x="3840480" y="5943600"/>
            <a:ext cx="3291840" cy="457200"/>
          </a:xfrm>
          <a:prstGeom prst="rect">
            <a:avLst/>
          </a:prstGeom>
          <a:noFill/>
          <a:ln/>
        </p:spPr>
        <p:txBody>
          <a:bodyPr wrap="square" lIns="0" tIns="0" rIns="0" bIns="0" rtlCol="0" anchor="t"/>
          <a:lstStyle/>
          <a:p>
            <a:pPr marL="0" indent="0">
              <a:buNone/>
            </a:pPr>
            <a:r>
              <a:rPr lang="en-US" sz="1500" dirty="0">
                <a:solidFill>
                  <a:srgbClr val="000000"/>
                </a:solidFill>
                <a:latin typeface="Calibri" pitchFamily="34" charset="0"/>
                <a:ea typeface="Calibri" pitchFamily="34" charset="-122"/>
                <a:cs typeface="Calibri" pitchFamily="34" charset="-120"/>
              </a:rPr>
              <a:t>Average warming so far (WMO)</a:t>
            </a:r>
            <a:endParaRPr lang="en-US" sz="1500" dirty="0"/>
          </a:p>
        </p:txBody>
      </p:sp>
      <p:sp>
        <p:nvSpPr>
          <p:cNvPr id="21" name="Text 19"/>
          <p:cNvSpPr txBox="1"/>
          <p:nvPr/>
        </p:nvSpPr>
        <p:spPr>
          <a:xfrm>
            <a:off x="7406640" y="1463040"/>
            <a:ext cx="4297680" cy="4846320"/>
          </a:xfrm>
          <a:prstGeom prst="rect">
            <a:avLst/>
          </a:prstGeom>
          <a:noFill/>
          <a:ln/>
        </p:spPr>
        <p:txBody>
          <a:bodyPr wrap="square" lIns="0" tIns="0" rIns="0" bIns="0" rtlCol="0" anchor="t"/>
          <a:lstStyle/>
          <a:p>
            <a:pPr marL="0" indent="0">
              <a:spcAft>
                <a:spcPts val="1200"/>
              </a:spcAft>
              <a:buNone/>
            </a:pPr>
            <a:r>
              <a:rPr lang="en-US" sz="1800" b="1" dirty="0">
                <a:solidFill>
                  <a:srgbClr val="000000"/>
                </a:solidFill>
                <a:latin typeface="Calibri" pitchFamily="34" charset="0"/>
                <a:ea typeface="Calibri" pitchFamily="34" charset="-122"/>
                <a:cs typeface="Calibri" pitchFamily="34" charset="-120"/>
              </a:rPr>
              <a:t>One degree sounds small. Ask anyone who has had a fever.</a:t>
            </a:r>
            <a:endParaRPr lang="en-US" sz="1800" dirty="0"/>
          </a:p>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At 38°C your whole body is affected: headache, weakness, no appetite, you cannot go to the farm.</a:t>
            </a:r>
            <a:endParaRPr lang="en-US" sz="1800" dirty="0"/>
          </a:p>
          <a:p>
            <a:pPr marL="0" indent="0">
              <a:spcAft>
                <a:spcPts val="1000"/>
              </a:spcAft>
              <a:buNone/>
            </a:pPr>
            <a:r>
              <a:rPr lang="en-US" sz="1800" dirty="0">
                <a:solidFill>
                  <a:srgbClr val="000000"/>
                </a:solidFill>
                <a:latin typeface="Calibri" pitchFamily="34" charset="0"/>
                <a:ea typeface="Calibri" pitchFamily="34" charset="-122"/>
                <a:cs typeface="Calibri" pitchFamily="34" charset="-120"/>
              </a:rPr>
              <a:t>The Earth is now about 1.2°C warmer than before industry, and 2024 was the first year above 1.5°C. Every part of the system feels it: rains, crops, disease, rivers, power.</a:t>
            </a:r>
            <a:endParaRPr lang="en-US" sz="1800" dirty="0"/>
          </a:p>
          <a:p>
            <a:pPr marL="0" indent="0">
              <a:buNone/>
            </a:pPr>
            <a:r>
              <a:rPr lang="en-US" sz="1800" dirty="0">
                <a:solidFill>
                  <a:srgbClr val="000000"/>
                </a:solidFill>
                <a:latin typeface="Calibri" pitchFamily="34" charset="0"/>
                <a:ea typeface="Calibri" pitchFamily="34" charset="-122"/>
                <a:cs typeface="Calibri" pitchFamily="34" charset="-120"/>
              </a:rPr>
              <a:t>At 39°C or 40°C a person needs urgent care. That is why the Paris Agreement aims to keep warming well below 2°C and pursue 1.5°C.</a:t>
            </a:r>
            <a:endParaRPr lang="en-US" sz="18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photo_cumulo" descr="Cumulonimbus building up. Photo: Ceentia, CC BY-SA 4.0"/>
          <p:cNvPicPr>
            <a:picLocks noChangeAspect="1"/>
          </p:cNvPicPr>
          <p:nvPr/>
        </p:nvPicPr>
        <p:blipFill>
          <a:blip r:embed="rId3"/>
          <a:srcRect/>
          <a:stretch/>
        </p:blipFill>
        <p:spPr>
          <a:xfrm>
            <a:off x="0" y="0"/>
            <a:ext cx="5486400" cy="6858000"/>
          </a:xfrm>
          <a:prstGeom prst="rect">
            <a:avLst/>
          </a:prstGeom>
        </p:spPr>
      </p:pic>
      <p:sp>
        <p:nvSpPr>
          <p:cNvPr id="3" name="Shape 0"/>
          <p:cNvSpPr/>
          <p:nvPr/>
        </p:nvSpPr>
        <p:spPr>
          <a:xfrm>
            <a:off x="0" y="6565392"/>
            <a:ext cx="5486400" cy="292608"/>
          </a:xfrm>
          <a:prstGeom prst="rect">
            <a:avLst/>
          </a:prstGeom>
          <a:solidFill>
            <a:srgbClr val="000000">
              <a:alpha val="55000"/>
            </a:srgbClr>
          </a:solidFill>
          <a:ln/>
        </p:spPr>
      </p:sp>
      <p:sp>
        <p:nvSpPr>
          <p:cNvPr id="4" name="credit_cumulo"/>
          <p:cNvSpPr txBox="1"/>
          <p:nvPr/>
        </p:nvSpPr>
        <p:spPr>
          <a:xfrm>
            <a:off x="109728" y="6565392"/>
            <a:ext cx="526694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Cumulonimbus building up. Photo: Ceentia, CC BY-SA 4.0</a:t>
            </a:r>
            <a:endParaRPr lang="en-US" sz="1000" dirty="0"/>
          </a:p>
        </p:txBody>
      </p:sp>
      <p:sp>
        <p:nvSpPr>
          <p:cNvPr id="5" name="title"/>
          <p:cNvSpPr txBox="1"/>
          <p:nvPr/>
        </p:nvSpPr>
        <p:spPr>
          <a:xfrm>
            <a:off x="5943600" y="548640"/>
            <a:ext cx="576072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Our climate engine: the monsoon and the harmattan</a:t>
            </a:r>
            <a:endParaRPr lang="en-US" sz="3400" dirty="0"/>
          </a:p>
        </p:txBody>
      </p:sp>
      <p:sp>
        <p:nvSpPr>
          <p:cNvPr id="6" name="body"/>
          <p:cNvSpPr txBox="1"/>
          <p:nvPr/>
        </p:nvSpPr>
        <p:spPr>
          <a:xfrm>
            <a:off x="5943600" y="1828800"/>
            <a:ext cx="5760720" cy="3657600"/>
          </a:xfrm>
          <a:prstGeom prst="rect">
            <a:avLst/>
          </a:prstGeom>
          <a:noFill/>
          <a:ln/>
        </p:spPr>
        <p:txBody>
          <a:bodyPr wrap="square" lIns="0" tIns="0" rIns="0" bIns="0" rtlCol="0" anchor="t"/>
          <a:lstStyle/>
          <a:p>
            <a:pPr marL="342900" indent="-342900">
              <a:spcAft>
                <a:spcPts val="800"/>
              </a:spcAft>
              <a:buSzPct val="100000"/>
              <a:buChar char="•"/>
            </a:pPr>
            <a:r>
              <a:rPr lang="en-US" sz="1900" dirty="0">
                <a:solidFill>
                  <a:srgbClr val="000000"/>
                </a:solidFill>
                <a:latin typeface="Calibri" pitchFamily="34" charset="0"/>
                <a:ea typeface="Calibri" pitchFamily="34" charset="-122"/>
                <a:cs typeface="Calibri" pitchFamily="34" charset="-120"/>
              </a:rPr>
              <a:t>The West African Monsoon carries moist air from the Gulf of Guinea inland, bringing the rains from about April to October</a:t>
            </a:r>
            <a:endParaRPr lang="en-US" sz="1900" dirty="0"/>
          </a:p>
          <a:p>
            <a:pPr marL="342900" indent="-342900">
              <a:spcAft>
                <a:spcPts val="800"/>
              </a:spcAft>
              <a:buSzPct val="100000"/>
              <a:buChar char="•"/>
            </a:pPr>
            <a:r>
              <a:rPr lang="en-US" sz="1900" dirty="0">
                <a:solidFill>
                  <a:srgbClr val="000000"/>
                </a:solidFill>
                <a:latin typeface="Calibri" pitchFamily="34" charset="0"/>
                <a:ea typeface="Calibri" pitchFamily="34" charset="-122"/>
                <a:cs typeface="Calibri" pitchFamily="34" charset="-120"/>
              </a:rPr>
              <a:t>The harmattan blows dry, dusty air from the Sahara from about November to March</a:t>
            </a:r>
            <a:endParaRPr lang="en-US" sz="1900" dirty="0"/>
          </a:p>
          <a:p>
            <a:pPr marL="342900" indent="-342900">
              <a:spcAft>
                <a:spcPts val="800"/>
              </a:spcAft>
              <a:buSzPct val="100000"/>
              <a:buChar char="•"/>
            </a:pPr>
            <a:r>
              <a:rPr lang="en-US" sz="1900" dirty="0">
                <a:solidFill>
                  <a:srgbClr val="000000"/>
                </a:solidFill>
                <a:latin typeface="Calibri" pitchFamily="34" charset="0"/>
                <a:ea typeface="Calibri" pitchFamily="34" charset="-122"/>
                <a:cs typeface="Calibri" pitchFamily="34" charset="-120"/>
              </a:rPr>
              <a:t>This rhythm sets our planting seasons, malaria seasons, river flows and hydropower</a:t>
            </a:r>
            <a:endParaRPr lang="en-US" sz="1900" dirty="0"/>
          </a:p>
          <a:p>
            <a:pPr marL="342900" indent="-342900">
              <a:spcAft>
                <a:spcPts val="800"/>
              </a:spcAft>
              <a:buSzPct val="100000"/>
              <a:buChar char="•"/>
            </a:pPr>
            <a:r>
              <a:rPr lang="en-US" sz="1900" dirty="0">
                <a:solidFill>
                  <a:srgbClr val="000000"/>
                </a:solidFill>
                <a:latin typeface="Calibri" pitchFamily="34" charset="0"/>
                <a:ea typeface="Calibri" pitchFamily="34" charset="-122"/>
                <a:cs typeface="Calibri" pitchFamily="34" charset="-120"/>
              </a:rPr>
              <a:t>Warming is shifting the rhythm: later or false onsets, heavier storms, longer dry spells and hotter nights</a:t>
            </a:r>
            <a:endParaRPr lang="en-US" sz="1900" dirty="0"/>
          </a:p>
        </p:txBody>
      </p:sp>
      <p:sp>
        <p:nvSpPr>
          <p:cNvPr id="7" name="Text 4"/>
          <p:cNvSpPr txBox="1"/>
          <p:nvPr/>
        </p:nvSpPr>
        <p:spPr>
          <a:xfrm>
            <a:off x="5943600" y="5669280"/>
            <a:ext cx="5760720" cy="457200"/>
          </a:xfrm>
          <a:prstGeom prst="rect">
            <a:avLst/>
          </a:prstGeom>
          <a:noFill/>
          <a:ln/>
        </p:spPr>
        <p:txBody>
          <a:bodyPr wrap="square" lIns="0" tIns="0" rIns="0" bIns="0" rtlCol="0" anchor="ctr"/>
          <a:lstStyle/>
          <a:p>
            <a:pPr marL="0" indent="0">
              <a:buNone/>
            </a:pPr>
            <a:r>
              <a:rPr lang="en-US" sz="2000" b="1" i="1" dirty="0">
                <a:solidFill>
                  <a:srgbClr val="000000"/>
                </a:solidFill>
                <a:latin typeface="Calibri" pitchFamily="34" charset="0"/>
                <a:ea typeface="Calibri" pitchFamily="34" charset="-122"/>
                <a:cs typeface="Calibri" pitchFamily="34" charset="-120"/>
              </a:rPr>
              <a:t>When the rhythm changes, every calendar built on it breaks.</a:t>
            </a:r>
            <a:endParaRPr lang="en-US" sz="2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How we know: watching the climate</a:t>
            </a:r>
            <a:endParaRPr lang="en-US" sz="3400" dirty="0"/>
          </a:p>
        </p:txBody>
      </p:sp>
      <p:pic>
        <p:nvPicPr>
          <p:cNvPr id="3" name="photo_meteosat" descr="Meteosat 12 first full disk image. EUMETSAT/ESA"/>
          <p:cNvPicPr>
            <a:picLocks noChangeAspect="1"/>
          </p:cNvPicPr>
          <p:nvPr/>
        </p:nvPicPr>
        <p:blipFill>
          <a:blip r:embed="rId3"/>
          <a:srcRect/>
          <a:stretch/>
        </p:blipFill>
        <p:spPr>
          <a:xfrm>
            <a:off x="548640" y="1371600"/>
            <a:ext cx="4023360" cy="4023360"/>
          </a:xfrm>
          <a:prstGeom prst="rect">
            <a:avLst/>
          </a:prstGeom>
        </p:spPr>
      </p:pic>
      <p:pic>
        <p:nvPicPr>
          <p:cNvPr id="4" name="photo_awsgh" descr="Automatic weather station, Ghana Meteorological Agency. Photo: Amuzujoe, CC BY-SA 4.0"/>
          <p:cNvPicPr>
            <a:picLocks noChangeAspect="1"/>
          </p:cNvPicPr>
          <p:nvPr/>
        </p:nvPicPr>
        <p:blipFill>
          <a:blip r:embed="rId4"/>
          <a:srcRect/>
          <a:stretch/>
        </p:blipFill>
        <p:spPr>
          <a:xfrm>
            <a:off x="4754880" y="1371600"/>
            <a:ext cx="2560320" cy="4023360"/>
          </a:xfrm>
          <a:prstGeom prst="rect">
            <a:avLst/>
          </a:prstGeom>
        </p:spPr>
      </p:pic>
      <p:sp>
        <p:nvSpPr>
          <p:cNvPr id="5" name="Text 1"/>
          <p:cNvSpPr txBox="1"/>
          <p:nvPr/>
        </p:nvSpPr>
        <p:spPr>
          <a:xfrm>
            <a:off x="548640" y="5486400"/>
            <a:ext cx="6766560" cy="365760"/>
          </a:xfrm>
          <a:prstGeom prst="rect">
            <a:avLst/>
          </a:prstGeom>
          <a:noFill/>
          <a:ln/>
        </p:spPr>
        <p:txBody>
          <a:bodyPr wrap="square" lIns="0" tIns="0" rIns="0" bIns="0" rtlCol="0" anchor="t"/>
          <a:lstStyle/>
          <a:p>
            <a:pPr marL="0" indent="0">
              <a:buNone/>
            </a:pPr>
            <a:r>
              <a:rPr lang="en-US" sz="1000" dirty="0">
                <a:solidFill>
                  <a:srgbClr val="000000"/>
                </a:solidFill>
              </a:rPr>
              <a:t>Left: Meteosat 12 first full disk image. EUMETSAT/ESA. Right: Automatic weather station, Ghana Meteorological Agency. Photo: Amuzujoe, CC BY-SA 4.0</a:t>
            </a:r>
            <a:endParaRPr lang="en-US" sz="1000" dirty="0"/>
          </a:p>
        </p:txBody>
      </p:sp>
      <p:sp>
        <p:nvSpPr>
          <p:cNvPr id="6" name="body"/>
          <p:cNvSpPr txBox="1"/>
          <p:nvPr/>
        </p:nvSpPr>
        <p:spPr>
          <a:xfrm>
            <a:off x="7680960" y="1371600"/>
            <a:ext cx="4023360" cy="438912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Satellites such as Meteosat watch Africa every 10 to 15 minutes; WACREN receives the data through EUMETCast</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Ground stations, rain gauges and river gauges measure what satellites cannot</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The Global Climate Observing System tracks Essential Climate Variables: rainfall, temperature, soil moisture, land cover and more</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Africa still has the thinnest network of weather stations in the world</a:t>
            </a:r>
            <a:endParaRPr lang="en-US" sz="1800" dirty="0"/>
          </a:p>
        </p:txBody>
      </p:sp>
      <p:sp>
        <p:nvSpPr>
          <p:cNvPr id="7" name="Text 3"/>
          <p:cNvSpPr txBox="1"/>
          <p:nvPr/>
        </p:nvSpPr>
        <p:spPr>
          <a:xfrm>
            <a:off x="548640" y="5943600"/>
            <a:ext cx="11064240" cy="457200"/>
          </a:xfrm>
          <a:prstGeom prst="rect">
            <a:avLst/>
          </a:prstGeom>
          <a:noFill/>
          <a:ln/>
        </p:spPr>
        <p:txBody>
          <a:bodyPr wrap="square" lIns="0" tIns="0" rIns="0" bIns="0" rtlCol="0" anchor="ctr"/>
          <a:lstStyle/>
          <a:p>
            <a:pPr marL="0" indent="0">
              <a:buNone/>
            </a:pPr>
            <a:r>
              <a:rPr lang="en-US" sz="2000" b="1" i="1" dirty="0">
                <a:solidFill>
                  <a:srgbClr val="000000"/>
                </a:solidFill>
                <a:latin typeface="Calibri" pitchFamily="34" charset="0"/>
                <a:ea typeface="Calibri" pitchFamily="34" charset="-122"/>
                <a:cs typeface="Calibri" pitchFamily="34" charset="-120"/>
              </a:rPr>
              <a:t>Every gap in observation is a gap a young innovator can fill.</a:t>
            </a:r>
            <a:endParaRPr lang="en-US" sz="2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The picture in four numbers</a:t>
            </a:r>
            <a:endParaRPr lang="en-US" sz="3400" dirty="0"/>
          </a:p>
        </p:txBody>
      </p:sp>
      <p:pic>
        <p:nvPicPr>
          <p:cNvPr id="3" name="photo_dust" descr="Harmattan dust over West Africa, 15 Feb 2020. Image: NASA MODIS, public domain"/>
          <p:cNvPicPr>
            <a:picLocks noChangeAspect="1"/>
          </p:cNvPicPr>
          <p:nvPr/>
        </p:nvPicPr>
        <p:blipFill>
          <a:blip r:embed="rId3"/>
          <a:srcRect/>
          <a:stretch/>
        </p:blipFill>
        <p:spPr>
          <a:xfrm>
            <a:off x="8229600" y="0"/>
            <a:ext cx="3962095" cy="6858000"/>
          </a:xfrm>
          <a:prstGeom prst="rect">
            <a:avLst/>
          </a:prstGeom>
        </p:spPr>
      </p:pic>
      <p:sp>
        <p:nvSpPr>
          <p:cNvPr id="4" name="Shape 1"/>
          <p:cNvSpPr/>
          <p:nvPr/>
        </p:nvSpPr>
        <p:spPr>
          <a:xfrm>
            <a:off x="8229600" y="6565392"/>
            <a:ext cx="3962095" cy="292608"/>
          </a:xfrm>
          <a:prstGeom prst="rect">
            <a:avLst/>
          </a:prstGeom>
          <a:solidFill>
            <a:srgbClr val="000000">
              <a:alpha val="55000"/>
            </a:srgbClr>
          </a:solidFill>
          <a:ln/>
        </p:spPr>
      </p:sp>
      <p:sp>
        <p:nvSpPr>
          <p:cNvPr id="5" name="credit_dust"/>
          <p:cNvSpPr txBox="1"/>
          <p:nvPr/>
        </p:nvSpPr>
        <p:spPr>
          <a:xfrm>
            <a:off x="8339328" y="6565392"/>
            <a:ext cx="3742639"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Harmattan dust over West Africa, 15 Feb 2020. Image: NASA MODIS, public domain</a:t>
            </a:r>
            <a:endParaRPr lang="en-US" sz="1000" dirty="0"/>
          </a:p>
        </p:txBody>
      </p:sp>
      <p:sp>
        <p:nvSpPr>
          <p:cNvPr id="6" name="stat0"/>
          <p:cNvSpPr txBox="1"/>
          <p:nvPr/>
        </p:nvSpPr>
        <p:spPr>
          <a:xfrm>
            <a:off x="548640" y="1508760"/>
            <a:ext cx="3566160" cy="868680"/>
          </a:xfrm>
          <a:prstGeom prst="rect">
            <a:avLst/>
          </a:prstGeom>
          <a:noFill/>
          <a:ln/>
        </p:spPr>
        <p:txBody>
          <a:bodyPr wrap="square" lIns="0" tIns="0" rIns="0" bIns="0" rtlCol="0" anchor="b"/>
          <a:lstStyle/>
          <a:p>
            <a:pPr marL="0" indent="0">
              <a:buNone/>
            </a:pPr>
            <a:r>
              <a:rPr lang="en-US" sz="4000" b="1" dirty="0">
                <a:solidFill>
                  <a:srgbClr val="000000"/>
                </a:solidFill>
                <a:latin typeface="Cambria" pitchFamily="34" charset="0"/>
                <a:ea typeface="Cambria" pitchFamily="34" charset="-122"/>
                <a:cs typeface="Cambria" pitchFamily="34" charset="-120"/>
              </a:rPr>
              <a:t>Less than 4%</a:t>
            </a:r>
            <a:endParaRPr lang="en-US" sz="4000" dirty="0"/>
          </a:p>
        </p:txBody>
      </p:sp>
      <p:sp>
        <p:nvSpPr>
          <p:cNvPr id="7" name="Text 4"/>
          <p:cNvSpPr txBox="1"/>
          <p:nvPr/>
        </p:nvSpPr>
        <p:spPr>
          <a:xfrm>
            <a:off x="548640" y="2468880"/>
            <a:ext cx="3474720" cy="1188720"/>
          </a:xfrm>
          <a:prstGeom prst="rect">
            <a:avLst/>
          </a:prstGeom>
          <a:noFill/>
          <a:ln/>
        </p:spPr>
        <p:txBody>
          <a:bodyPr wrap="square" lIns="0" tIns="0" rIns="0" bIns="0" rtlCol="0" anchor="t"/>
          <a:lstStyle/>
          <a:p>
            <a:pPr marL="0" indent="0">
              <a:buNone/>
            </a:pPr>
            <a:r>
              <a:rPr lang="en-US" sz="1700" dirty="0">
                <a:solidFill>
                  <a:srgbClr val="000000"/>
                </a:solidFill>
                <a:latin typeface="Calibri" pitchFamily="34" charset="0"/>
                <a:ea typeface="Calibri" pitchFamily="34" charset="-122"/>
                <a:cs typeface="Calibri" pitchFamily="34" charset="-120"/>
              </a:rPr>
              <a:t>Africa's share of global greenhouse gas emissions. We did least to cause the crisis.</a:t>
            </a:r>
            <a:endParaRPr lang="en-US" sz="1700" dirty="0"/>
          </a:p>
        </p:txBody>
      </p:sp>
      <p:sp>
        <p:nvSpPr>
          <p:cNvPr id="8" name="stat1"/>
          <p:cNvSpPr txBox="1"/>
          <p:nvPr/>
        </p:nvSpPr>
        <p:spPr>
          <a:xfrm>
            <a:off x="4389120" y="1508760"/>
            <a:ext cx="3566160" cy="868680"/>
          </a:xfrm>
          <a:prstGeom prst="rect">
            <a:avLst/>
          </a:prstGeom>
          <a:noFill/>
          <a:ln/>
        </p:spPr>
        <p:txBody>
          <a:bodyPr wrap="square" lIns="0" tIns="0" rIns="0" bIns="0" rtlCol="0" anchor="b"/>
          <a:lstStyle/>
          <a:p>
            <a:pPr marL="0" indent="0">
              <a:buNone/>
            </a:pPr>
            <a:r>
              <a:rPr lang="en-US" sz="4000" b="1" dirty="0">
                <a:solidFill>
                  <a:srgbClr val="000000"/>
                </a:solidFill>
                <a:latin typeface="Cambria" pitchFamily="34" charset="0"/>
                <a:ea typeface="Cambria" pitchFamily="34" charset="-122"/>
                <a:cs typeface="Cambria" pitchFamily="34" charset="-120"/>
              </a:rPr>
              <a:t>2 to 5%</a:t>
            </a:r>
            <a:endParaRPr lang="en-US" sz="4000" dirty="0"/>
          </a:p>
        </p:txBody>
      </p:sp>
      <p:sp>
        <p:nvSpPr>
          <p:cNvPr id="9" name="Text 6"/>
          <p:cNvSpPr txBox="1"/>
          <p:nvPr/>
        </p:nvSpPr>
        <p:spPr>
          <a:xfrm>
            <a:off x="4389120" y="2468880"/>
            <a:ext cx="3474720" cy="1188720"/>
          </a:xfrm>
          <a:prstGeom prst="rect">
            <a:avLst/>
          </a:prstGeom>
          <a:noFill/>
          <a:ln/>
        </p:spPr>
        <p:txBody>
          <a:bodyPr wrap="square" lIns="0" tIns="0" rIns="0" bIns="0" rtlCol="0" anchor="t"/>
          <a:lstStyle/>
          <a:p>
            <a:pPr marL="0" indent="0">
              <a:buNone/>
            </a:pPr>
            <a:r>
              <a:rPr lang="en-US" sz="1700" dirty="0">
                <a:solidFill>
                  <a:srgbClr val="000000"/>
                </a:solidFill>
                <a:latin typeface="Calibri" pitchFamily="34" charset="0"/>
                <a:ea typeface="Calibri" pitchFamily="34" charset="-122"/>
                <a:cs typeface="Calibri" pitchFamily="34" charset="-120"/>
              </a:rPr>
              <a:t>of GDP lost each year by many African countries to climate extremes (WMO, 2024).</a:t>
            </a:r>
            <a:endParaRPr lang="en-US" sz="1700" dirty="0"/>
          </a:p>
        </p:txBody>
      </p:sp>
      <p:sp>
        <p:nvSpPr>
          <p:cNvPr id="10" name="stat2"/>
          <p:cNvSpPr txBox="1"/>
          <p:nvPr/>
        </p:nvSpPr>
        <p:spPr>
          <a:xfrm>
            <a:off x="548640" y="3977640"/>
            <a:ext cx="3566160" cy="868680"/>
          </a:xfrm>
          <a:prstGeom prst="rect">
            <a:avLst/>
          </a:prstGeom>
          <a:noFill/>
          <a:ln/>
        </p:spPr>
        <p:txBody>
          <a:bodyPr wrap="square" lIns="0" tIns="0" rIns="0" bIns="0" rtlCol="0" anchor="b"/>
          <a:lstStyle/>
          <a:p>
            <a:pPr marL="0" indent="0">
              <a:buNone/>
            </a:pPr>
            <a:r>
              <a:rPr lang="en-US" sz="4000" b="1" dirty="0">
                <a:solidFill>
                  <a:srgbClr val="000000"/>
                </a:solidFill>
                <a:latin typeface="Cambria" pitchFamily="34" charset="0"/>
                <a:ea typeface="Cambria" pitchFamily="34" charset="-122"/>
                <a:cs typeface="Cambria" pitchFamily="34" charset="-120"/>
              </a:rPr>
              <a:t>118 million</a:t>
            </a:r>
            <a:endParaRPr lang="en-US" sz="4000" dirty="0"/>
          </a:p>
        </p:txBody>
      </p:sp>
      <p:sp>
        <p:nvSpPr>
          <p:cNvPr id="11" name="Text 8"/>
          <p:cNvSpPr txBox="1"/>
          <p:nvPr/>
        </p:nvSpPr>
        <p:spPr>
          <a:xfrm>
            <a:off x="548640" y="4937760"/>
            <a:ext cx="3474720" cy="1188720"/>
          </a:xfrm>
          <a:prstGeom prst="rect">
            <a:avLst/>
          </a:prstGeom>
          <a:noFill/>
          <a:ln/>
        </p:spPr>
        <p:txBody>
          <a:bodyPr wrap="square" lIns="0" tIns="0" rIns="0" bIns="0" rtlCol="0" anchor="t"/>
          <a:lstStyle/>
          <a:p>
            <a:pPr marL="0" indent="0">
              <a:buNone/>
            </a:pPr>
            <a:r>
              <a:rPr lang="en-US" sz="1700" dirty="0">
                <a:solidFill>
                  <a:srgbClr val="000000"/>
                </a:solidFill>
                <a:latin typeface="Calibri" pitchFamily="34" charset="0"/>
                <a:ea typeface="Calibri" pitchFamily="34" charset="-122"/>
                <a:cs typeface="Calibri" pitchFamily="34" charset="-120"/>
              </a:rPr>
              <a:t>extremely poor Africans exposed to drought, floods and extreme heat by 2030 (WMO, 2021).</a:t>
            </a:r>
            <a:endParaRPr lang="en-US" sz="1700" dirty="0"/>
          </a:p>
        </p:txBody>
      </p:sp>
      <p:sp>
        <p:nvSpPr>
          <p:cNvPr id="12" name="stat3"/>
          <p:cNvSpPr txBox="1"/>
          <p:nvPr/>
        </p:nvSpPr>
        <p:spPr>
          <a:xfrm>
            <a:off x="4389120" y="3977640"/>
            <a:ext cx="3566160" cy="868680"/>
          </a:xfrm>
          <a:prstGeom prst="rect">
            <a:avLst/>
          </a:prstGeom>
          <a:noFill/>
          <a:ln/>
        </p:spPr>
        <p:txBody>
          <a:bodyPr wrap="square" lIns="0" tIns="0" rIns="0" bIns="0" rtlCol="0" anchor="b"/>
          <a:lstStyle/>
          <a:p>
            <a:pPr marL="0" indent="0">
              <a:buNone/>
            </a:pPr>
            <a:r>
              <a:rPr lang="en-US" sz="4000" b="1" dirty="0">
                <a:solidFill>
                  <a:srgbClr val="000000"/>
                </a:solidFill>
                <a:latin typeface="Cambria" pitchFamily="34" charset="0"/>
                <a:ea typeface="Cambria" pitchFamily="34" charset="-122"/>
                <a:cs typeface="Cambria" pitchFamily="34" charset="-120"/>
              </a:rPr>
              <a:t>60% and 1%</a:t>
            </a:r>
            <a:endParaRPr lang="en-US" sz="4000" dirty="0"/>
          </a:p>
        </p:txBody>
      </p:sp>
      <p:sp>
        <p:nvSpPr>
          <p:cNvPr id="13" name="Text 10"/>
          <p:cNvSpPr txBox="1"/>
          <p:nvPr/>
        </p:nvSpPr>
        <p:spPr>
          <a:xfrm>
            <a:off x="4389120" y="4937760"/>
            <a:ext cx="3474720" cy="1188720"/>
          </a:xfrm>
          <a:prstGeom prst="rect">
            <a:avLst/>
          </a:prstGeom>
          <a:noFill/>
          <a:ln/>
        </p:spPr>
        <p:txBody>
          <a:bodyPr wrap="square" lIns="0" tIns="0" rIns="0" bIns="0" rtlCol="0" anchor="t"/>
          <a:lstStyle/>
          <a:p>
            <a:pPr marL="0" indent="0">
              <a:buNone/>
            </a:pPr>
            <a:r>
              <a:rPr lang="en-US" sz="1700" dirty="0">
                <a:solidFill>
                  <a:srgbClr val="000000"/>
                </a:solidFill>
                <a:latin typeface="Calibri" pitchFamily="34" charset="0"/>
                <a:ea typeface="Calibri" pitchFamily="34" charset="-122"/>
                <a:cs typeface="Calibri" pitchFamily="34" charset="-120"/>
              </a:rPr>
              <a:t>Africa holds 60% of the world's best solar resources but only 1% of installed solar PV (IEA, 2022).</a:t>
            </a:r>
            <a:endParaRPr lang="en-US" sz="17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Three faces of one challenge</a:t>
            </a:r>
            <a:endParaRPr lang="en-US" sz="3400" dirty="0"/>
          </a:p>
        </p:txBody>
      </p:sp>
      <p:pic>
        <p:nvPicPr>
          <p:cNvPr id="3" name="photo_harmattan" descr="Women farmers in the harmattan, Nsukka, Nigeria. Photo: Chiemezie Atama, CC BY-SA 4.0"/>
          <p:cNvPicPr>
            <a:picLocks noChangeAspect="1"/>
          </p:cNvPicPr>
          <p:nvPr/>
        </p:nvPicPr>
        <p:blipFill>
          <a:blip r:embed="rId3"/>
          <a:srcRect/>
          <a:stretch/>
        </p:blipFill>
        <p:spPr>
          <a:xfrm>
            <a:off x="548640" y="1371600"/>
            <a:ext cx="3566160" cy="3931920"/>
          </a:xfrm>
          <a:prstGeom prst="rect">
            <a:avLst/>
          </a:prstGeom>
        </p:spPr>
      </p:pic>
      <p:sp>
        <p:nvSpPr>
          <p:cNvPr id="4" name="Text 1"/>
          <p:cNvSpPr txBox="1"/>
          <p:nvPr/>
        </p:nvSpPr>
        <p:spPr>
          <a:xfrm>
            <a:off x="548640" y="5440680"/>
            <a:ext cx="3566160" cy="45720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Agriculture</a:t>
            </a:r>
            <a:endParaRPr lang="en-US" sz="2400" dirty="0"/>
          </a:p>
        </p:txBody>
      </p:sp>
      <p:sp>
        <p:nvSpPr>
          <p:cNvPr id="5" name="Text 2"/>
          <p:cNvSpPr txBox="1"/>
          <p:nvPr/>
        </p:nvSpPr>
        <p:spPr>
          <a:xfrm>
            <a:off x="548640" y="5897880"/>
            <a:ext cx="35661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Food on the table</a:t>
            </a:r>
            <a:endParaRPr lang="en-US" sz="1700" dirty="0"/>
          </a:p>
        </p:txBody>
      </p:sp>
      <p:pic>
        <p:nvPicPr>
          <p:cNvPr id="6" name="photo_nurse" descr="Nurse preparing a vaccine, Ghana. Photo: Nana Kofi Acquah / WHO, CC BY-SA 3.0 IGO"/>
          <p:cNvPicPr>
            <a:picLocks noChangeAspect="1"/>
          </p:cNvPicPr>
          <p:nvPr/>
        </p:nvPicPr>
        <p:blipFill>
          <a:blip r:embed="rId4"/>
          <a:srcRect/>
          <a:stretch/>
        </p:blipFill>
        <p:spPr>
          <a:xfrm>
            <a:off x="4297680" y="1371600"/>
            <a:ext cx="3566160" cy="3931920"/>
          </a:xfrm>
          <a:prstGeom prst="rect">
            <a:avLst/>
          </a:prstGeom>
        </p:spPr>
      </p:pic>
      <p:sp>
        <p:nvSpPr>
          <p:cNvPr id="7" name="Text 3"/>
          <p:cNvSpPr txBox="1"/>
          <p:nvPr/>
        </p:nvSpPr>
        <p:spPr>
          <a:xfrm>
            <a:off x="4297680" y="5440680"/>
            <a:ext cx="3566160" cy="45720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Health</a:t>
            </a:r>
            <a:endParaRPr lang="en-US" sz="2400" dirty="0"/>
          </a:p>
        </p:txBody>
      </p:sp>
      <p:sp>
        <p:nvSpPr>
          <p:cNvPr id="8" name="Text 4"/>
          <p:cNvSpPr txBox="1"/>
          <p:nvPr/>
        </p:nvSpPr>
        <p:spPr>
          <a:xfrm>
            <a:off x="4297680" y="5897880"/>
            <a:ext cx="35661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Bodies and families</a:t>
            </a:r>
            <a:endParaRPr lang="en-US" sz="1700" dirty="0"/>
          </a:p>
        </p:txBody>
      </p:sp>
      <p:pic>
        <p:nvPicPr>
          <p:cNvPr id="9" name="photo_firewood" descr="Carrying firewood, Kamboinse, Burkina Faso. Photo: Rikyelle Momo Nguematio, CC BY-SA 4.0"/>
          <p:cNvPicPr>
            <a:picLocks noChangeAspect="1"/>
          </p:cNvPicPr>
          <p:nvPr/>
        </p:nvPicPr>
        <p:blipFill>
          <a:blip r:embed="rId5"/>
          <a:srcRect/>
          <a:stretch/>
        </p:blipFill>
        <p:spPr>
          <a:xfrm>
            <a:off x="8046720" y="1371600"/>
            <a:ext cx="3566160" cy="3931920"/>
          </a:xfrm>
          <a:prstGeom prst="rect">
            <a:avLst/>
          </a:prstGeom>
        </p:spPr>
      </p:pic>
      <p:sp>
        <p:nvSpPr>
          <p:cNvPr id="10" name="Text 5"/>
          <p:cNvSpPr txBox="1"/>
          <p:nvPr/>
        </p:nvSpPr>
        <p:spPr>
          <a:xfrm>
            <a:off x="8046720" y="5440680"/>
            <a:ext cx="3566160" cy="45720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Energy</a:t>
            </a:r>
            <a:endParaRPr lang="en-US" sz="2400" dirty="0"/>
          </a:p>
        </p:txBody>
      </p:sp>
      <p:sp>
        <p:nvSpPr>
          <p:cNvPr id="11" name="Text 6"/>
          <p:cNvSpPr txBox="1"/>
          <p:nvPr/>
        </p:nvSpPr>
        <p:spPr>
          <a:xfrm>
            <a:off x="8046720" y="5897880"/>
            <a:ext cx="35661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Fuel, light and power</a:t>
            </a:r>
            <a:endParaRPr lang="en-US" sz="17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photo_harmattan" descr="Women farmers in the harmattan, Nsukka, Nigeria. Photo: Chiemezie Atama, CC BY-SA 4.0"/>
          <p:cNvPicPr>
            <a:picLocks noChangeAspect="1"/>
          </p:cNvPicPr>
          <p:nvPr/>
        </p:nvPicPr>
        <p:blipFill>
          <a:blip r:embed="rId3"/>
          <a:srcRect/>
          <a:stretch/>
        </p:blipFill>
        <p:spPr>
          <a:xfrm>
            <a:off x="0" y="0"/>
            <a:ext cx="5486400" cy="6858000"/>
          </a:xfrm>
          <a:prstGeom prst="rect">
            <a:avLst/>
          </a:prstGeom>
        </p:spPr>
      </p:pic>
      <p:sp>
        <p:nvSpPr>
          <p:cNvPr id="3" name="Shape 0"/>
          <p:cNvSpPr/>
          <p:nvPr/>
        </p:nvSpPr>
        <p:spPr>
          <a:xfrm>
            <a:off x="0" y="6565392"/>
            <a:ext cx="5486400" cy="292608"/>
          </a:xfrm>
          <a:prstGeom prst="rect">
            <a:avLst/>
          </a:prstGeom>
          <a:solidFill>
            <a:srgbClr val="000000">
              <a:alpha val="55000"/>
            </a:srgbClr>
          </a:solidFill>
          <a:ln/>
        </p:spPr>
      </p:sp>
      <p:sp>
        <p:nvSpPr>
          <p:cNvPr id="4" name="credit_harmattan"/>
          <p:cNvSpPr txBox="1"/>
          <p:nvPr/>
        </p:nvSpPr>
        <p:spPr>
          <a:xfrm>
            <a:off x="109728" y="6565392"/>
            <a:ext cx="526694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Women farmers in the harmattan, Nsukka, Nigeria. Photo: Chiemezie Atama, CC BY-SA 4.0</a:t>
            </a:r>
            <a:endParaRPr lang="en-US" sz="1000" dirty="0"/>
          </a:p>
        </p:txBody>
      </p:sp>
      <p:sp>
        <p:nvSpPr>
          <p:cNvPr id="5" name="title"/>
          <p:cNvSpPr txBox="1"/>
          <p:nvPr/>
        </p:nvSpPr>
        <p:spPr>
          <a:xfrm>
            <a:off x="5943600" y="548640"/>
            <a:ext cx="576072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Agriculture: rains we can no longer trust</a:t>
            </a:r>
            <a:endParaRPr lang="en-US" sz="3400" dirty="0"/>
          </a:p>
        </p:txBody>
      </p:sp>
      <p:sp>
        <p:nvSpPr>
          <p:cNvPr id="6" name="body"/>
          <p:cNvSpPr txBox="1"/>
          <p:nvPr/>
        </p:nvSpPr>
        <p:spPr>
          <a:xfrm>
            <a:off x="5943600" y="2240280"/>
            <a:ext cx="5760720" cy="301752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Most farms in West Africa are rain-fed, and the rainy season now starts late, stops early or falls all at once</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Dry spells in the middle of the season and harsher harmattan winds destroy crops already planted</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Heat and humidity raise post-harvest losses in storage and at market</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Women farmers carry the most risk with the least access to land, credit, insurance and advisories</a:t>
            </a:r>
            <a:endParaRPr lang="en-US" sz="1800" dirty="0"/>
          </a:p>
        </p:txBody>
      </p:sp>
      <p:sp>
        <p:nvSpPr>
          <p:cNvPr id="7" name="people"/>
          <p:cNvSpPr txBox="1"/>
          <p:nvPr/>
        </p:nvSpPr>
        <p:spPr>
          <a:xfrm>
            <a:off x="5943600" y="5394960"/>
            <a:ext cx="5760720" cy="685800"/>
          </a:xfrm>
          <a:prstGeom prst="rect">
            <a:avLst/>
          </a:prstGeom>
          <a:noFill/>
          <a:ln/>
        </p:spPr>
        <p:txBody>
          <a:bodyPr wrap="square" lIns="0" tIns="0" rIns="0" bIns="0" rtlCol="0" anchor="t"/>
          <a:lstStyle/>
          <a:p>
            <a:pPr marL="0" indent="0">
              <a:buNone/>
            </a:pPr>
            <a:r>
              <a:rPr lang="en-US" sz="1600" b="1" dirty="0">
                <a:solidFill>
                  <a:srgbClr val="000000"/>
                </a:solidFill>
                <a:latin typeface="Calibri" pitchFamily="34" charset="0"/>
                <a:ea typeface="Calibri" pitchFamily="34" charset="-122"/>
                <a:cs typeface="Calibri" pitchFamily="34" charset="-120"/>
              </a:rPr>
              <a:t>Who is affected: </a:t>
            </a:r>
            <a:r>
              <a:rPr lang="en-US" sz="1600" dirty="0">
                <a:solidFill>
                  <a:srgbClr val="000000"/>
                </a:solidFill>
                <a:latin typeface="Calibri" pitchFamily="34" charset="0"/>
                <a:ea typeface="Calibri" pitchFamily="34" charset="-122"/>
                <a:cs typeface="Calibri" pitchFamily="34" charset="-120"/>
              </a:rPr>
              <a:t>smallholder and women farmers, fish farmers, extension officers, cooperatives, market women.</a:t>
            </a:r>
            <a:endParaRPr lang="en-US" sz="16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Health: when the water rises, so does disease</a:t>
            </a:r>
            <a:endParaRPr lang="en-US" sz="3400" dirty="0"/>
          </a:p>
        </p:txBody>
      </p:sp>
      <p:pic>
        <p:nvPicPr>
          <p:cNvPr id="3" name="photo_flood" descr="Flooding after heavy rain, Kinshasa, DR Congo. Photo: Blovua, CC BY-SA 4.0"/>
          <p:cNvPicPr>
            <a:picLocks noChangeAspect="1"/>
          </p:cNvPicPr>
          <p:nvPr/>
        </p:nvPicPr>
        <p:blipFill>
          <a:blip r:embed="rId3"/>
          <a:srcRect/>
          <a:stretch/>
        </p:blipFill>
        <p:spPr>
          <a:xfrm>
            <a:off x="548640" y="1371600"/>
            <a:ext cx="5120640" cy="2331720"/>
          </a:xfrm>
          <a:prstGeom prst="rect">
            <a:avLst/>
          </a:prstGeom>
        </p:spPr>
      </p:pic>
      <p:sp>
        <p:nvSpPr>
          <p:cNvPr id="4" name="Shape 1"/>
          <p:cNvSpPr/>
          <p:nvPr/>
        </p:nvSpPr>
        <p:spPr>
          <a:xfrm>
            <a:off x="548640" y="3410712"/>
            <a:ext cx="5120640" cy="292608"/>
          </a:xfrm>
          <a:prstGeom prst="rect">
            <a:avLst/>
          </a:prstGeom>
          <a:solidFill>
            <a:srgbClr val="000000">
              <a:alpha val="55000"/>
            </a:srgbClr>
          </a:solidFill>
          <a:ln/>
        </p:spPr>
      </p:sp>
      <p:sp>
        <p:nvSpPr>
          <p:cNvPr id="5" name="credit_flood"/>
          <p:cNvSpPr txBox="1"/>
          <p:nvPr/>
        </p:nvSpPr>
        <p:spPr>
          <a:xfrm>
            <a:off x="658368" y="3410712"/>
            <a:ext cx="49011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Flooding after heavy rain, Kinshasa, DR Congo. Photo: Blovua, CC BY-SA 4.0</a:t>
            </a:r>
            <a:endParaRPr lang="en-US" sz="1000" dirty="0"/>
          </a:p>
        </p:txBody>
      </p:sp>
      <p:pic>
        <p:nvPicPr>
          <p:cNvPr id="6" name="photo_hospital" descr="Health centre, Akok, Cameroon. Photo: Bissayar, CC BY-SA 4.0"/>
          <p:cNvPicPr>
            <a:picLocks noChangeAspect="1"/>
          </p:cNvPicPr>
          <p:nvPr/>
        </p:nvPicPr>
        <p:blipFill>
          <a:blip r:embed="rId4"/>
          <a:srcRect/>
          <a:stretch/>
        </p:blipFill>
        <p:spPr>
          <a:xfrm>
            <a:off x="548640" y="3886200"/>
            <a:ext cx="5120640" cy="2331720"/>
          </a:xfrm>
          <a:prstGeom prst="rect">
            <a:avLst/>
          </a:prstGeom>
        </p:spPr>
      </p:pic>
      <p:sp>
        <p:nvSpPr>
          <p:cNvPr id="7" name="Shape 3"/>
          <p:cNvSpPr/>
          <p:nvPr/>
        </p:nvSpPr>
        <p:spPr>
          <a:xfrm>
            <a:off x="548640" y="5925312"/>
            <a:ext cx="5120640" cy="292608"/>
          </a:xfrm>
          <a:prstGeom prst="rect">
            <a:avLst/>
          </a:prstGeom>
          <a:solidFill>
            <a:srgbClr val="000000">
              <a:alpha val="55000"/>
            </a:srgbClr>
          </a:solidFill>
          <a:ln/>
        </p:spPr>
      </p:sp>
      <p:sp>
        <p:nvSpPr>
          <p:cNvPr id="8" name="credit_hospital"/>
          <p:cNvSpPr txBox="1"/>
          <p:nvPr/>
        </p:nvSpPr>
        <p:spPr>
          <a:xfrm>
            <a:off x="658368" y="5925312"/>
            <a:ext cx="49011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Health centre, Akok, Cameroon. Photo: Bissayar, CC BY-SA 4.0</a:t>
            </a:r>
            <a:endParaRPr lang="en-US" sz="1000" dirty="0"/>
          </a:p>
        </p:txBody>
      </p:sp>
      <p:sp>
        <p:nvSpPr>
          <p:cNvPr id="9" name="body"/>
          <p:cNvSpPr txBox="1"/>
          <p:nvPr/>
        </p:nvSpPr>
        <p:spPr>
          <a:xfrm>
            <a:off x="6126480" y="1417320"/>
            <a:ext cx="5486400" cy="347472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Urban floods in Accra, Lagos and Niamey spread cholera, typhoid and diarrhoea</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Warmer, wetter seasons stretch malaria and dengue into new months and new places</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Heat stress strikes pregnant women, babies, elders and outdoor workers first</a:t>
            </a:r>
            <a:endParaRPr lang="en-US" sz="1800" dirty="0"/>
          </a:p>
          <a:p>
            <a:pPr marL="342900" indent="-342900">
              <a:spcAft>
                <a:spcPts val="800"/>
              </a:spcAft>
              <a:buSzPct val="100000"/>
              <a:buChar char="•"/>
            </a:pPr>
            <a:r>
              <a:rPr lang="en-US" sz="1800" dirty="0">
                <a:solidFill>
                  <a:srgbClr val="000000"/>
                </a:solidFill>
                <a:latin typeface="Calibri" pitchFamily="34" charset="0"/>
                <a:ea typeface="Calibri" pitchFamily="34" charset="-122"/>
                <a:cs typeface="Calibri" pitchFamily="34" charset="-120"/>
              </a:rPr>
              <a:t>Smoke from firewood cooking damages the lungs of women and children every day</a:t>
            </a:r>
            <a:endParaRPr lang="en-US" sz="1800" dirty="0"/>
          </a:p>
        </p:txBody>
      </p:sp>
      <p:sp>
        <p:nvSpPr>
          <p:cNvPr id="10" name="people"/>
          <p:cNvSpPr txBox="1"/>
          <p:nvPr/>
        </p:nvSpPr>
        <p:spPr>
          <a:xfrm>
            <a:off x="6126480" y="5212080"/>
            <a:ext cx="5486400" cy="685800"/>
          </a:xfrm>
          <a:prstGeom prst="rect">
            <a:avLst/>
          </a:prstGeom>
          <a:noFill/>
          <a:ln/>
        </p:spPr>
        <p:txBody>
          <a:bodyPr wrap="square" lIns="0" tIns="0" rIns="0" bIns="0" rtlCol="0" anchor="t"/>
          <a:lstStyle/>
          <a:p>
            <a:pPr marL="0" indent="0">
              <a:buNone/>
            </a:pPr>
            <a:r>
              <a:rPr lang="en-US" sz="1600" b="1" dirty="0">
                <a:solidFill>
                  <a:srgbClr val="000000"/>
                </a:solidFill>
                <a:latin typeface="Calibri" pitchFamily="34" charset="0"/>
                <a:ea typeface="Calibri" pitchFamily="34" charset="-122"/>
                <a:cs typeface="Calibri" pitchFamily="34" charset="-120"/>
              </a:rPr>
              <a:t>Who is affected: </a:t>
            </a:r>
            <a:r>
              <a:rPr lang="en-US" sz="1600" dirty="0">
                <a:solidFill>
                  <a:srgbClr val="000000"/>
                </a:solidFill>
                <a:latin typeface="Calibri" pitchFamily="34" charset="0"/>
                <a:ea typeface="Calibri" pitchFamily="34" charset="-122"/>
                <a:cs typeface="Calibri" pitchFamily="34" charset="-120"/>
              </a:rPr>
              <a:t>mothers and children, community health nurses, district health directorates, NADMO and NEMA responders.</a:t>
            </a:r>
            <a:endParaRPr lang="en-US" sz="16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Energy: the water, power and firewood triangle</a:t>
            </a:r>
            <a:endParaRPr lang="en-US" sz="3400" dirty="0"/>
          </a:p>
        </p:txBody>
      </p:sp>
      <p:pic>
        <p:nvPicPr>
          <p:cNvPr id="3" name="photo_dam" descr="Akosombo Dam spillway, Ghana. Photo: ZSM, CC BY-SA 3.0"/>
          <p:cNvPicPr>
            <a:picLocks noChangeAspect="1"/>
          </p:cNvPicPr>
          <p:nvPr/>
        </p:nvPicPr>
        <p:blipFill>
          <a:blip r:embed="rId3"/>
          <a:srcRect/>
          <a:stretch/>
        </p:blipFill>
        <p:spPr>
          <a:xfrm>
            <a:off x="548640" y="1371600"/>
            <a:ext cx="4206240" cy="4846320"/>
          </a:xfrm>
          <a:prstGeom prst="rect">
            <a:avLst/>
          </a:prstGeom>
        </p:spPr>
      </p:pic>
      <p:sp>
        <p:nvSpPr>
          <p:cNvPr id="4" name="Shape 1"/>
          <p:cNvSpPr/>
          <p:nvPr/>
        </p:nvSpPr>
        <p:spPr>
          <a:xfrm>
            <a:off x="548640" y="5925312"/>
            <a:ext cx="4206240" cy="292608"/>
          </a:xfrm>
          <a:prstGeom prst="rect">
            <a:avLst/>
          </a:prstGeom>
          <a:solidFill>
            <a:srgbClr val="000000">
              <a:alpha val="55000"/>
            </a:srgbClr>
          </a:solidFill>
          <a:ln/>
        </p:spPr>
      </p:sp>
      <p:sp>
        <p:nvSpPr>
          <p:cNvPr id="5" name="credit_dam"/>
          <p:cNvSpPr txBox="1"/>
          <p:nvPr/>
        </p:nvSpPr>
        <p:spPr>
          <a:xfrm>
            <a:off x="658368" y="5925312"/>
            <a:ext cx="39867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Akosombo Dam spillway, Ghana. Photo: ZSM, CC BY-SA 3.0</a:t>
            </a:r>
            <a:endParaRPr lang="en-US" sz="1000" dirty="0"/>
          </a:p>
        </p:txBody>
      </p:sp>
      <p:pic>
        <p:nvPicPr>
          <p:cNvPr id="6" name="photo_firewood" descr="Carrying firewood, Kamboinse, Burkina Faso. Photo: Rikyelle Momo Nguematio, CC BY-SA 4.0"/>
          <p:cNvPicPr>
            <a:picLocks noChangeAspect="1"/>
          </p:cNvPicPr>
          <p:nvPr/>
        </p:nvPicPr>
        <p:blipFill>
          <a:blip r:embed="rId4"/>
          <a:srcRect/>
          <a:stretch/>
        </p:blipFill>
        <p:spPr>
          <a:xfrm>
            <a:off x="4937760" y="1371600"/>
            <a:ext cx="2926080" cy="4846320"/>
          </a:xfrm>
          <a:prstGeom prst="rect">
            <a:avLst/>
          </a:prstGeom>
        </p:spPr>
      </p:pic>
      <p:sp>
        <p:nvSpPr>
          <p:cNvPr id="7" name="Shape 3"/>
          <p:cNvSpPr/>
          <p:nvPr/>
        </p:nvSpPr>
        <p:spPr>
          <a:xfrm>
            <a:off x="4937760" y="5925312"/>
            <a:ext cx="2926080" cy="292608"/>
          </a:xfrm>
          <a:prstGeom prst="rect">
            <a:avLst/>
          </a:prstGeom>
          <a:solidFill>
            <a:srgbClr val="000000">
              <a:alpha val="55000"/>
            </a:srgbClr>
          </a:solidFill>
          <a:ln/>
        </p:spPr>
      </p:sp>
      <p:sp>
        <p:nvSpPr>
          <p:cNvPr id="8" name="credit_firewood"/>
          <p:cNvSpPr txBox="1"/>
          <p:nvPr/>
        </p:nvSpPr>
        <p:spPr>
          <a:xfrm>
            <a:off x="5047488" y="5925312"/>
            <a:ext cx="270662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Carrying firewood, Kamboinse, Burkina Faso. Photo: Rikyelle Momo Nguematio, CC BY-SA 4.0</a:t>
            </a:r>
            <a:endParaRPr lang="en-US" sz="1000" dirty="0"/>
          </a:p>
        </p:txBody>
      </p:sp>
      <p:sp>
        <p:nvSpPr>
          <p:cNvPr id="9" name="body"/>
          <p:cNvSpPr txBox="1"/>
          <p:nvPr/>
        </p:nvSpPr>
        <p:spPr>
          <a:xfrm>
            <a:off x="8138160" y="1417320"/>
            <a:ext cx="3566160" cy="402336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000000"/>
                </a:solidFill>
                <a:latin typeface="Calibri" pitchFamily="34" charset="0"/>
                <a:ea typeface="Calibri" pitchFamily="34" charset="-122"/>
                <a:cs typeface="Calibri" pitchFamily="34" charset="-120"/>
              </a:rPr>
              <a:t>Hydropower from Akosombo, Bui and Kainji depends on rainfall; low inflows mean load shedding</a:t>
            </a:r>
            <a:endParaRPr lang="en-US" sz="1700" dirty="0"/>
          </a:p>
          <a:p>
            <a:pPr marL="342900" indent="-342900">
              <a:spcAft>
                <a:spcPts val="800"/>
              </a:spcAft>
              <a:buSzPct val="100000"/>
              <a:buChar char="•"/>
            </a:pPr>
            <a:r>
              <a:rPr lang="en-US" sz="1700" dirty="0">
                <a:solidFill>
                  <a:srgbClr val="000000"/>
                </a:solidFill>
                <a:latin typeface="Calibri" pitchFamily="34" charset="0"/>
                <a:ea typeface="Calibri" pitchFamily="34" charset="-122"/>
                <a:cs typeface="Calibri" pitchFamily="34" charset="-120"/>
              </a:rPr>
              <a:t>Most households still cook with firewood and charcoal, feeding deforestation</a:t>
            </a:r>
            <a:endParaRPr lang="en-US" sz="1700" dirty="0"/>
          </a:p>
          <a:p>
            <a:pPr marL="342900" indent="-342900">
              <a:spcAft>
                <a:spcPts val="800"/>
              </a:spcAft>
              <a:buSzPct val="100000"/>
              <a:buChar char="•"/>
            </a:pPr>
            <a:r>
              <a:rPr lang="en-US" sz="1700" dirty="0">
                <a:solidFill>
                  <a:srgbClr val="000000"/>
                </a:solidFill>
                <a:latin typeface="Calibri" pitchFamily="34" charset="0"/>
                <a:ea typeface="Calibri" pitchFamily="34" charset="-122"/>
                <a:cs typeface="Calibri" pitchFamily="34" charset="-120"/>
              </a:rPr>
              <a:t>Women and girls lose hours each day fetching fuel and water</a:t>
            </a:r>
            <a:endParaRPr lang="en-US" sz="1700" dirty="0"/>
          </a:p>
          <a:p>
            <a:pPr marL="342900" indent="-342900">
              <a:spcAft>
                <a:spcPts val="800"/>
              </a:spcAft>
              <a:buSzPct val="100000"/>
              <a:buChar char="•"/>
            </a:pPr>
            <a:r>
              <a:rPr lang="en-US" sz="1700" dirty="0">
                <a:solidFill>
                  <a:srgbClr val="000000"/>
                </a:solidFill>
                <a:latin typeface="Calibri" pitchFamily="34" charset="0"/>
                <a:ea typeface="Calibri" pitchFamily="34" charset="-122"/>
                <a:cs typeface="Calibri" pitchFamily="34" charset="-120"/>
              </a:rPr>
              <a:t>When power fails, clinics, cold chains, pumps and small businesses stop</a:t>
            </a:r>
            <a:endParaRPr lang="en-US" sz="1700" dirty="0"/>
          </a:p>
        </p:txBody>
      </p:sp>
      <p:sp>
        <p:nvSpPr>
          <p:cNvPr id="10" name="people"/>
          <p:cNvSpPr txBox="1"/>
          <p:nvPr/>
        </p:nvSpPr>
        <p:spPr>
          <a:xfrm>
            <a:off x="8138160" y="5486400"/>
            <a:ext cx="3566160" cy="685800"/>
          </a:xfrm>
          <a:prstGeom prst="rect">
            <a:avLst/>
          </a:prstGeom>
          <a:noFill/>
          <a:ln/>
        </p:spPr>
        <p:txBody>
          <a:bodyPr wrap="square" lIns="0" tIns="0" rIns="0" bIns="0" rtlCol="0" anchor="t"/>
          <a:lstStyle/>
          <a:p>
            <a:pPr marL="0" indent="0">
              <a:buNone/>
            </a:pPr>
            <a:r>
              <a:rPr lang="en-US" sz="1600" b="1" dirty="0">
                <a:solidFill>
                  <a:srgbClr val="000000"/>
                </a:solidFill>
                <a:latin typeface="Calibri" pitchFamily="34" charset="0"/>
                <a:ea typeface="Calibri" pitchFamily="34" charset="-122"/>
                <a:cs typeface="Calibri" pitchFamily="34" charset="-120"/>
              </a:rPr>
              <a:t>Who is affected: </a:t>
            </a:r>
            <a:r>
              <a:rPr lang="en-US" sz="1600" dirty="0">
                <a:solidFill>
                  <a:srgbClr val="000000"/>
                </a:solidFill>
                <a:latin typeface="Calibri" pitchFamily="34" charset="0"/>
                <a:ea typeface="Calibri" pitchFamily="34" charset="-122"/>
                <a:cs typeface="Calibri" pitchFamily="34" charset="-120"/>
              </a:rPr>
              <a:t>households, women and girls, clinics, schools, small businesses, utilities.</a:t>
            </a:r>
            <a:endParaRPr lang="en-US" sz="16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photo_waterdam" descr="Fetching water at Mawo dam. Photo: Abass De General 1, CC0"/>
          <p:cNvPicPr>
            <a:picLocks noChangeAspect="1"/>
          </p:cNvPicPr>
          <p:nvPr/>
        </p:nvPicPr>
        <p:blipFill>
          <a:blip r:embed="rId3"/>
          <a:srcRect/>
          <a:stretch/>
        </p:blipFill>
        <p:spPr>
          <a:xfrm>
            <a:off x="0" y="0"/>
            <a:ext cx="4206240" cy="6858000"/>
          </a:xfrm>
          <a:prstGeom prst="rect">
            <a:avLst/>
          </a:prstGeom>
        </p:spPr>
      </p:pic>
      <p:sp>
        <p:nvSpPr>
          <p:cNvPr id="3" name="Shape 0"/>
          <p:cNvSpPr/>
          <p:nvPr/>
        </p:nvSpPr>
        <p:spPr>
          <a:xfrm>
            <a:off x="0" y="6565392"/>
            <a:ext cx="4206240" cy="292608"/>
          </a:xfrm>
          <a:prstGeom prst="rect">
            <a:avLst/>
          </a:prstGeom>
          <a:solidFill>
            <a:srgbClr val="000000">
              <a:alpha val="55000"/>
            </a:srgbClr>
          </a:solidFill>
          <a:ln/>
        </p:spPr>
      </p:sp>
      <p:sp>
        <p:nvSpPr>
          <p:cNvPr id="4" name="credit_waterdam"/>
          <p:cNvSpPr txBox="1"/>
          <p:nvPr/>
        </p:nvSpPr>
        <p:spPr>
          <a:xfrm>
            <a:off x="109728" y="6565392"/>
            <a:ext cx="39867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Fetching water at Mawo dam. Photo: Abass De General 1, CC0</a:t>
            </a:r>
            <a:endParaRPr lang="en-US" sz="1000" dirty="0"/>
          </a:p>
        </p:txBody>
      </p:sp>
      <p:sp>
        <p:nvSpPr>
          <p:cNvPr id="5" name="title"/>
          <p:cNvSpPr txBox="1"/>
          <p:nvPr/>
        </p:nvSpPr>
        <p:spPr>
          <a:xfrm>
            <a:off x="4663440" y="548640"/>
            <a:ext cx="69494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Two crocodiles, one stomach</a:t>
            </a:r>
            <a:endParaRPr lang="en-US" sz="3400" dirty="0"/>
          </a:p>
        </p:txBody>
      </p:sp>
      <p:pic>
        <p:nvPicPr>
          <p:cNvPr id="6" name="symbol_funtun" descr="s_funtun.png"/>
          <p:cNvPicPr>
            <a:picLocks noChangeAspect="1"/>
          </p:cNvPicPr>
          <p:nvPr/>
        </p:nvPicPr>
        <p:blipFill>
          <a:blip r:embed="rId4"/>
          <a:stretch>
            <a:fillRect/>
          </a:stretch>
        </p:blipFill>
        <p:spPr>
          <a:xfrm>
            <a:off x="4663440" y="1463040"/>
            <a:ext cx="2377440" cy="2377440"/>
          </a:xfrm>
          <a:prstGeom prst="rect">
            <a:avLst/>
          </a:prstGeom>
        </p:spPr>
      </p:pic>
      <p:sp>
        <p:nvSpPr>
          <p:cNvPr id="7" name="Text 3"/>
          <p:cNvSpPr txBox="1"/>
          <p:nvPr/>
        </p:nvSpPr>
        <p:spPr>
          <a:xfrm>
            <a:off x="7315200" y="1554480"/>
            <a:ext cx="4297680" cy="2194560"/>
          </a:xfrm>
          <a:prstGeom prst="rect">
            <a:avLst/>
          </a:prstGeom>
          <a:noFill/>
          <a:ln/>
        </p:spPr>
        <p:txBody>
          <a:bodyPr wrap="square" lIns="0" tIns="0" rIns="0" bIns="0" rtlCol="0" anchor="t"/>
          <a:lstStyle/>
          <a:p>
            <a:pPr marL="0" indent="0">
              <a:buNone/>
            </a:pPr>
            <a:r>
              <a:rPr lang="en-US" sz="1800" b="1" dirty="0">
                <a:solidFill>
                  <a:srgbClr val="000000"/>
                </a:solidFill>
                <a:latin typeface="Calibri" pitchFamily="34" charset="0"/>
                <a:ea typeface="Calibri" pitchFamily="34" charset="-122"/>
                <a:cs typeface="Calibri" pitchFamily="34" charset="-120"/>
              </a:rPr>
              <a:t>Funtunfunefu Denkyemfunefu</a:t>
            </a:r>
            <a:endParaRPr lang="en-US" sz="1800" dirty="0"/>
          </a:p>
          <a:p>
            <a:pPr marL="0" indent="0">
              <a:buNone/>
            </a:pPr>
            <a:r>
              <a:rPr lang="en-US" sz="1800" dirty="0">
                <a:solidFill>
                  <a:srgbClr val="000000"/>
                </a:solidFill>
                <a:latin typeface="Calibri" pitchFamily="34" charset="0"/>
                <a:ea typeface="Calibri" pitchFamily="34" charset="-122"/>
                <a:cs typeface="Calibri" pitchFamily="34" charset="-120"/>
              </a:rPr>
              <a:t>Two heads fighting over food that ends up in one shared stomach. Unity in diversity.</a:t>
            </a:r>
            <a:endParaRPr lang="en-US" sz="1800" dirty="0"/>
          </a:p>
        </p:txBody>
      </p:sp>
      <p:sp>
        <p:nvSpPr>
          <p:cNvPr id="8" name="Text 4"/>
          <p:cNvSpPr txBox="1"/>
          <p:nvPr/>
        </p:nvSpPr>
        <p:spPr>
          <a:xfrm>
            <a:off x="4663440" y="4114800"/>
            <a:ext cx="6949440" cy="2103120"/>
          </a:xfrm>
          <a:prstGeom prst="rect">
            <a:avLst/>
          </a:prstGeom>
          <a:noFill/>
          <a:ln/>
        </p:spPr>
        <p:txBody>
          <a:bodyPr wrap="square" lIns="0" tIns="0" rIns="0" bIns="0" rtlCol="0" anchor="t"/>
          <a:lstStyle/>
          <a:p>
            <a:pPr marL="0" indent="0">
              <a:spcAft>
                <a:spcPts val="1000"/>
              </a:spcAft>
              <a:buNone/>
            </a:pPr>
            <a:r>
              <a:rPr lang="en-US" sz="1900" b="1" dirty="0">
                <a:solidFill>
                  <a:srgbClr val="000000"/>
                </a:solidFill>
                <a:latin typeface="Calibri" pitchFamily="34" charset="0"/>
                <a:ea typeface="Calibri" pitchFamily="34" charset="-122"/>
                <a:cs typeface="Calibri" pitchFamily="34" charset="-120"/>
              </a:rPr>
              <a:t>Agriculture, health and energy share one stomach: water and climate.</a:t>
            </a:r>
            <a:endParaRPr lang="en-US" sz="1900" dirty="0"/>
          </a:p>
          <a:p>
            <a:pPr marL="0" indent="0">
              <a:buNone/>
            </a:pPr>
            <a:r>
              <a:rPr lang="en-US" sz="1900" dirty="0">
                <a:solidFill>
                  <a:srgbClr val="000000"/>
                </a:solidFill>
                <a:latin typeface="Calibri" pitchFamily="34" charset="0"/>
                <a:ea typeface="Calibri" pitchFamily="34" charset="-122"/>
                <a:cs typeface="Calibri" pitchFamily="34" charset="-120"/>
              </a:rPr>
              <a:t>The same rainfall decides the harvest, the cholera outbreak and the hydropower. A solution that sees only one head misses the stomach. A solution that sees the whole nexus can serve many users at once.</a:t>
            </a:r>
            <a:endParaRPr lang="en-US" sz="19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The people and institutions on the front line</a:t>
            </a:r>
            <a:endParaRPr lang="en-US" sz="3400" dirty="0"/>
          </a:p>
        </p:txBody>
      </p:sp>
      <p:pic>
        <p:nvPicPr>
          <p:cNvPr id="3" name="photo_market" descr="Onion seller, Mali. Photo: Moussa Kalapo, CC BY-SA 4.0"/>
          <p:cNvPicPr>
            <a:picLocks noChangeAspect="1"/>
          </p:cNvPicPr>
          <p:nvPr/>
        </p:nvPicPr>
        <p:blipFill>
          <a:blip r:embed="rId3"/>
          <a:srcRect/>
          <a:stretch/>
        </p:blipFill>
        <p:spPr>
          <a:xfrm>
            <a:off x="548640" y="1371600"/>
            <a:ext cx="3474720" cy="4846320"/>
          </a:xfrm>
          <a:prstGeom prst="rect">
            <a:avLst/>
          </a:prstGeom>
        </p:spPr>
      </p:pic>
      <p:sp>
        <p:nvSpPr>
          <p:cNvPr id="4" name="Shape 1"/>
          <p:cNvSpPr/>
          <p:nvPr/>
        </p:nvSpPr>
        <p:spPr>
          <a:xfrm>
            <a:off x="548640" y="5925312"/>
            <a:ext cx="3474720" cy="292608"/>
          </a:xfrm>
          <a:prstGeom prst="rect">
            <a:avLst/>
          </a:prstGeom>
          <a:solidFill>
            <a:srgbClr val="000000">
              <a:alpha val="55000"/>
            </a:srgbClr>
          </a:solidFill>
          <a:ln/>
        </p:spPr>
      </p:sp>
      <p:sp>
        <p:nvSpPr>
          <p:cNvPr id="5" name="credit_market"/>
          <p:cNvSpPr txBox="1"/>
          <p:nvPr/>
        </p:nvSpPr>
        <p:spPr>
          <a:xfrm>
            <a:off x="658368" y="5925312"/>
            <a:ext cx="325526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Onion seller, Mali. Photo: Moussa Kalapo, CC BY-SA 4.0</a:t>
            </a:r>
            <a:endParaRPr lang="en-US" sz="1000" dirty="0"/>
          </a:p>
        </p:txBody>
      </p:sp>
      <p:sp>
        <p:nvSpPr>
          <p:cNvPr id="6" name="card0"/>
          <p:cNvSpPr/>
          <p:nvPr/>
        </p:nvSpPr>
        <p:spPr>
          <a:xfrm>
            <a:off x="4389120" y="1371600"/>
            <a:ext cx="3566160" cy="1097280"/>
          </a:xfrm>
          <a:prstGeom prst="rect">
            <a:avLst/>
          </a:prstGeom>
          <a:solidFill>
            <a:srgbClr val="FFFFFF"/>
          </a:solidFill>
          <a:ln w="9525">
            <a:solidFill>
              <a:srgbClr val="000000"/>
            </a:solidFill>
            <a:prstDash val="solid"/>
          </a:ln>
        </p:spPr>
      </p:sp>
      <p:sp>
        <p:nvSpPr>
          <p:cNvPr id="7" name="Text 4"/>
          <p:cNvSpPr txBox="1"/>
          <p:nvPr/>
        </p:nvSpPr>
        <p:spPr>
          <a:xfrm>
            <a:off x="4526280" y="144475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Women smallholder farmers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a planting date and a price they can trust</a:t>
            </a:r>
            <a:endParaRPr lang="en-US" sz="1700" dirty="0"/>
          </a:p>
        </p:txBody>
      </p:sp>
      <p:sp>
        <p:nvSpPr>
          <p:cNvPr id="8" name="card1"/>
          <p:cNvSpPr/>
          <p:nvPr/>
        </p:nvSpPr>
        <p:spPr>
          <a:xfrm>
            <a:off x="8138160" y="1371600"/>
            <a:ext cx="3566160" cy="1097280"/>
          </a:xfrm>
          <a:prstGeom prst="rect">
            <a:avLst/>
          </a:prstGeom>
          <a:solidFill>
            <a:srgbClr val="FFFFFF"/>
          </a:solidFill>
          <a:ln w="9525">
            <a:solidFill>
              <a:srgbClr val="000000"/>
            </a:solidFill>
            <a:prstDash val="solid"/>
          </a:ln>
        </p:spPr>
      </p:sp>
      <p:sp>
        <p:nvSpPr>
          <p:cNvPr id="9" name="Text 6"/>
          <p:cNvSpPr txBox="1"/>
          <p:nvPr/>
        </p:nvSpPr>
        <p:spPr>
          <a:xfrm>
            <a:off x="8275320" y="144475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Fish farmers and fisherfolk</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warnings on water quality, heat and storms</a:t>
            </a:r>
            <a:endParaRPr lang="en-US" sz="1700" dirty="0"/>
          </a:p>
        </p:txBody>
      </p:sp>
      <p:sp>
        <p:nvSpPr>
          <p:cNvPr id="10" name="card2"/>
          <p:cNvSpPr/>
          <p:nvPr/>
        </p:nvSpPr>
        <p:spPr>
          <a:xfrm>
            <a:off x="4389120" y="2606040"/>
            <a:ext cx="3566160" cy="1097280"/>
          </a:xfrm>
          <a:prstGeom prst="rect">
            <a:avLst/>
          </a:prstGeom>
          <a:solidFill>
            <a:srgbClr val="FFFFFF"/>
          </a:solidFill>
          <a:ln w="9525">
            <a:solidFill>
              <a:srgbClr val="000000"/>
            </a:solidFill>
            <a:prstDash val="solid"/>
          </a:ln>
        </p:spPr>
      </p:sp>
      <p:sp>
        <p:nvSpPr>
          <p:cNvPr id="11" name="Text 8"/>
          <p:cNvSpPr txBox="1"/>
          <p:nvPr/>
        </p:nvSpPr>
        <p:spPr>
          <a:xfrm>
            <a:off x="4526280" y="267919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Market women and traders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cool storage and fair prices after harvest</a:t>
            </a:r>
            <a:endParaRPr lang="en-US" sz="1700" dirty="0"/>
          </a:p>
        </p:txBody>
      </p:sp>
      <p:sp>
        <p:nvSpPr>
          <p:cNvPr id="12" name="card3"/>
          <p:cNvSpPr/>
          <p:nvPr/>
        </p:nvSpPr>
        <p:spPr>
          <a:xfrm>
            <a:off x="8138160" y="2606040"/>
            <a:ext cx="3566160" cy="1097280"/>
          </a:xfrm>
          <a:prstGeom prst="rect">
            <a:avLst/>
          </a:prstGeom>
          <a:solidFill>
            <a:srgbClr val="FFFFFF"/>
          </a:solidFill>
          <a:ln w="9525">
            <a:solidFill>
              <a:srgbClr val="000000"/>
            </a:solidFill>
            <a:prstDash val="solid"/>
          </a:ln>
        </p:spPr>
      </p:sp>
      <p:sp>
        <p:nvSpPr>
          <p:cNvPr id="13" name="Text 10"/>
          <p:cNvSpPr txBox="1"/>
          <p:nvPr/>
        </p:nvSpPr>
        <p:spPr>
          <a:xfrm>
            <a:off x="8275320" y="267919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Mothers, children and elders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early warning on heat, floods and disease</a:t>
            </a:r>
            <a:endParaRPr lang="en-US" sz="1700" dirty="0"/>
          </a:p>
        </p:txBody>
      </p:sp>
      <p:sp>
        <p:nvSpPr>
          <p:cNvPr id="14" name="card4"/>
          <p:cNvSpPr/>
          <p:nvPr/>
        </p:nvSpPr>
        <p:spPr>
          <a:xfrm>
            <a:off x="4389120" y="3840480"/>
            <a:ext cx="3566160" cy="1097280"/>
          </a:xfrm>
          <a:prstGeom prst="rect">
            <a:avLst/>
          </a:prstGeom>
          <a:solidFill>
            <a:srgbClr val="FFFFFF"/>
          </a:solidFill>
          <a:ln w="9525">
            <a:solidFill>
              <a:srgbClr val="000000"/>
            </a:solidFill>
            <a:prstDash val="solid"/>
          </a:ln>
        </p:spPr>
      </p:sp>
      <p:sp>
        <p:nvSpPr>
          <p:cNvPr id="15" name="Text 12"/>
          <p:cNvSpPr txBox="1"/>
          <p:nvPr/>
        </p:nvSpPr>
        <p:spPr>
          <a:xfrm>
            <a:off x="4526280" y="391363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District health teams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a plain language risk alert a week ahead</a:t>
            </a:r>
            <a:endParaRPr lang="en-US" sz="1700" dirty="0"/>
          </a:p>
        </p:txBody>
      </p:sp>
      <p:sp>
        <p:nvSpPr>
          <p:cNvPr id="16" name="card5"/>
          <p:cNvSpPr/>
          <p:nvPr/>
        </p:nvSpPr>
        <p:spPr>
          <a:xfrm>
            <a:off x="8138160" y="3840480"/>
            <a:ext cx="3566160" cy="1097280"/>
          </a:xfrm>
          <a:prstGeom prst="rect">
            <a:avLst/>
          </a:prstGeom>
          <a:solidFill>
            <a:srgbClr val="FFFFFF"/>
          </a:solidFill>
          <a:ln w="9525">
            <a:solidFill>
              <a:srgbClr val="000000"/>
            </a:solidFill>
            <a:prstDash val="solid"/>
          </a:ln>
        </p:spPr>
      </p:sp>
      <p:sp>
        <p:nvSpPr>
          <p:cNvPr id="17" name="Text 14"/>
          <p:cNvSpPr txBox="1"/>
          <p:nvPr/>
        </p:nvSpPr>
        <p:spPr>
          <a:xfrm>
            <a:off x="8275320" y="391363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Utilities and basin authorities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inflow and demand forecasts for planning</a:t>
            </a:r>
            <a:endParaRPr lang="en-US" sz="1700" dirty="0"/>
          </a:p>
        </p:txBody>
      </p:sp>
      <p:sp>
        <p:nvSpPr>
          <p:cNvPr id="18" name="card6"/>
          <p:cNvSpPr/>
          <p:nvPr/>
        </p:nvSpPr>
        <p:spPr>
          <a:xfrm>
            <a:off x="4389120" y="5074920"/>
            <a:ext cx="3566160" cy="1097280"/>
          </a:xfrm>
          <a:prstGeom prst="rect">
            <a:avLst/>
          </a:prstGeom>
          <a:solidFill>
            <a:srgbClr val="FFFFFF"/>
          </a:solidFill>
          <a:ln w="9525">
            <a:solidFill>
              <a:srgbClr val="000000"/>
            </a:solidFill>
            <a:prstDash val="solid"/>
          </a:ln>
        </p:spPr>
      </p:sp>
      <p:sp>
        <p:nvSpPr>
          <p:cNvPr id="19" name="Text 16"/>
          <p:cNvSpPr txBox="1"/>
          <p:nvPr/>
        </p:nvSpPr>
        <p:spPr>
          <a:xfrm>
            <a:off x="4526280" y="514807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Met and disaster agencies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last mile channels to reach every community</a:t>
            </a:r>
            <a:endParaRPr lang="en-US" sz="1700" dirty="0"/>
          </a:p>
        </p:txBody>
      </p:sp>
      <p:sp>
        <p:nvSpPr>
          <p:cNvPr id="20" name="card7"/>
          <p:cNvSpPr/>
          <p:nvPr/>
        </p:nvSpPr>
        <p:spPr>
          <a:xfrm>
            <a:off x="8138160" y="5074920"/>
            <a:ext cx="3566160" cy="1097280"/>
          </a:xfrm>
          <a:prstGeom prst="rect">
            <a:avLst/>
          </a:prstGeom>
          <a:solidFill>
            <a:srgbClr val="FFFFFF"/>
          </a:solidFill>
          <a:ln w="9525">
            <a:solidFill>
              <a:srgbClr val="000000"/>
            </a:solidFill>
            <a:prstDash val="solid"/>
          </a:ln>
        </p:spPr>
      </p:sp>
      <p:sp>
        <p:nvSpPr>
          <p:cNvPr id="21" name="Text 18"/>
          <p:cNvSpPr txBox="1"/>
          <p:nvPr/>
        </p:nvSpPr>
        <p:spPr>
          <a:xfrm>
            <a:off x="8275320" y="5148072"/>
            <a:ext cx="3291840" cy="950976"/>
          </a:xfrm>
          <a:prstGeom prst="rect">
            <a:avLst/>
          </a:prstGeom>
          <a:noFill/>
          <a:ln/>
        </p:spPr>
        <p:txBody>
          <a:bodyPr wrap="square" lIns="0" tIns="0" rIns="0" bIns="0" rtlCol="0" anchor="ctr"/>
          <a:lstStyle/>
          <a:p>
            <a:pPr marL="0" indent="0">
              <a:buNone/>
            </a:pPr>
            <a:r>
              <a:rPr lang="en-US" sz="1700" b="1" dirty="0">
                <a:solidFill>
                  <a:srgbClr val="000000"/>
                </a:solidFill>
                <a:latin typeface="Calibri" pitchFamily="34" charset="0"/>
                <a:ea typeface="Calibri" pitchFamily="34" charset="-122"/>
                <a:cs typeface="Calibri" pitchFamily="34" charset="-120"/>
              </a:rPr>
              <a:t>Extension services and cooperatives</a:t>
            </a:r>
            <a:endParaRPr lang="en-US" sz="1700" dirty="0"/>
          </a:p>
          <a:p>
            <a:pPr marL="0" indent="0">
              <a:buNone/>
            </a:pPr>
            <a:r>
              <a:rPr lang="en-US" sz="1500" dirty="0">
                <a:solidFill>
                  <a:srgbClr val="000000"/>
                </a:solidFill>
                <a:latin typeface="Calibri" pitchFamily="34" charset="0"/>
                <a:ea typeface="Calibri" pitchFamily="34" charset="-122"/>
                <a:cs typeface="Calibri" pitchFamily="34" charset="-120"/>
              </a:rPr>
              <a:t>Needs: tools to serve many farmers at low cost</a:t>
            </a:r>
            <a:endParaRPr lang="en-US" sz="17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photo_phone" descr="Woman in kente operating a drone by phone. Photo: $ir$terlin, CC BY-SA 4.0"/>
          <p:cNvPicPr>
            <a:picLocks noChangeAspect="1"/>
          </p:cNvPicPr>
          <p:nvPr/>
        </p:nvPicPr>
        <p:blipFill>
          <a:blip r:embed="rId3"/>
          <a:srcRect/>
          <a:stretch/>
        </p:blipFill>
        <p:spPr>
          <a:xfrm>
            <a:off x="0" y="0"/>
            <a:ext cx="4572000" cy="6858000"/>
          </a:xfrm>
          <a:prstGeom prst="rect">
            <a:avLst/>
          </a:prstGeom>
        </p:spPr>
      </p:pic>
      <p:sp>
        <p:nvSpPr>
          <p:cNvPr id="3" name="Shape 0"/>
          <p:cNvSpPr/>
          <p:nvPr/>
        </p:nvSpPr>
        <p:spPr>
          <a:xfrm>
            <a:off x="0" y="6565392"/>
            <a:ext cx="4572000" cy="292608"/>
          </a:xfrm>
          <a:prstGeom prst="rect">
            <a:avLst/>
          </a:prstGeom>
          <a:solidFill>
            <a:srgbClr val="000000">
              <a:alpha val="55000"/>
            </a:srgbClr>
          </a:solidFill>
          <a:ln/>
        </p:spPr>
      </p:sp>
      <p:sp>
        <p:nvSpPr>
          <p:cNvPr id="4" name="credit_phone"/>
          <p:cNvSpPr txBox="1"/>
          <p:nvPr/>
        </p:nvSpPr>
        <p:spPr>
          <a:xfrm>
            <a:off x="109728" y="6565392"/>
            <a:ext cx="435254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Woman in kente operating a drone by phone. Photo: $ir$terlin, CC BY-SA 4.0</a:t>
            </a:r>
            <a:endParaRPr lang="en-US" sz="1000" dirty="0"/>
          </a:p>
        </p:txBody>
      </p:sp>
      <p:pic>
        <p:nvPicPr>
          <p:cNvPr id="5" name="symbol_gyenyame" descr="s_gyenyame.png"/>
          <p:cNvPicPr>
            <a:picLocks noChangeAspect="1"/>
          </p:cNvPicPr>
          <p:nvPr/>
        </p:nvPicPr>
        <p:blipFill>
          <a:blip r:embed="rId4"/>
          <a:stretch>
            <a:fillRect/>
          </a:stretch>
        </p:blipFill>
        <p:spPr>
          <a:xfrm>
            <a:off x="5120640" y="640080"/>
            <a:ext cx="1280160" cy="1280160"/>
          </a:xfrm>
          <a:prstGeom prst="rect">
            <a:avLst/>
          </a:prstGeom>
        </p:spPr>
      </p:pic>
      <p:sp>
        <p:nvSpPr>
          <p:cNvPr id="6" name="title"/>
          <p:cNvSpPr txBox="1"/>
          <p:nvPr/>
        </p:nvSpPr>
        <p:spPr>
          <a:xfrm>
            <a:off x="6583680" y="640080"/>
            <a:ext cx="5120640" cy="1371600"/>
          </a:xfrm>
          <a:prstGeom prst="rect">
            <a:avLst/>
          </a:prstGeom>
          <a:noFill/>
          <a:ln/>
        </p:spPr>
        <p:txBody>
          <a:bodyPr wrap="square" lIns="0" tIns="0" rIns="0" bIns="0" rtlCol="0" anchor="ctr"/>
          <a:lstStyle/>
          <a:p>
            <a:pPr marL="0" indent="0">
              <a:buNone/>
            </a:pPr>
            <a:r>
              <a:rPr lang="en-US" sz="3400" b="1" dirty="0">
                <a:solidFill>
                  <a:srgbClr val="000000"/>
                </a:solidFill>
                <a:latin typeface="Cambria" pitchFamily="34" charset="0"/>
                <a:ea typeface="Cambria" pitchFamily="34" charset="-122"/>
                <a:cs typeface="Cambria" pitchFamily="34" charset="-120"/>
              </a:rPr>
              <a:t>The challenge is also the opportunity</a:t>
            </a:r>
            <a:endParaRPr lang="en-US" sz="3400" dirty="0"/>
          </a:p>
        </p:txBody>
      </p:sp>
      <p:sp>
        <p:nvSpPr>
          <p:cNvPr id="7" name="Text 3"/>
          <p:cNvSpPr txBox="1"/>
          <p:nvPr/>
        </p:nvSpPr>
        <p:spPr>
          <a:xfrm>
            <a:off x="5120640" y="2377440"/>
            <a:ext cx="6583680" cy="3291840"/>
          </a:xfrm>
          <a:prstGeom prst="rect">
            <a:avLst/>
          </a:prstGeom>
          <a:noFill/>
          <a:ln/>
        </p:spPr>
        <p:txBody>
          <a:bodyPr wrap="square" lIns="0" tIns="0" rIns="0" bIns="0" rtlCol="0" anchor="t"/>
          <a:lstStyle/>
          <a:p>
            <a:pPr marL="0" indent="0">
              <a:spcAft>
                <a:spcPts val="1200"/>
              </a:spcAft>
              <a:buNone/>
            </a:pPr>
            <a:r>
              <a:rPr lang="en-US" sz="2000" dirty="0">
                <a:solidFill>
                  <a:srgbClr val="000000"/>
                </a:solidFill>
                <a:latin typeface="Calibri" pitchFamily="34" charset="0"/>
                <a:ea typeface="Calibri" pitchFamily="34" charset="-122"/>
                <a:cs typeface="Calibri" pitchFamily="34" charset="-120"/>
              </a:rPr>
              <a:t>Africa skipped the landline and went straight to the mobile phone and mobile money.</a:t>
            </a:r>
            <a:endParaRPr lang="en-US" sz="2000" dirty="0"/>
          </a:p>
          <a:p>
            <a:pPr marL="0" indent="0">
              <a:spcAft>
                <a:spcPts val="1200"/>
              </a:spcAft>
              <a:buNone/>
            </a:pPr>
            <a:r>
              <a:rPr lang="en-US" sz="2000" dirty="0">
                <a:solidFill>
                  <a:srgbClr val="000000"/>
                </a:solidFill>
                <a:latin typeface="Calibri" pitchFamily="34" charset="0"/>
                <a:ea typeface="Calibri" pitchFamily="34" charset="-122"/>
                <a:cs typeface="Calibri" pitchFamily="34" charset="-120"/>
              </a:rPr>
              <a:t>We can do the same with climate: skip the polluting, centralised path and go straight to solar, digital and climate smart systems built by Africans for Africans.</a:t>
            </a:r>
            <a:endParaRPr lang="en-US" sz="2000" dirty="0"/>
          </a:p>
          <a:p>
            <a:pPr marL="0" indent="0">
              <a:buNone/>
            </a:pPr>
            <a:r>
              <a:rPr lang="en-US" sz="2000" b="1" dirty="0">
                <a:solidFill>
                  <a:srgbClr val="000000"/>
                </a:solidFill>
                <a:latin typeface="Calibri" pitchFamily="34" charset="0"/>
                <a:ea typeface="Calibri" pitchFamily="34" charset="-122"/>
                <a:cs typeface="Calibri" pitchFamily="34" charset="-120"/>
              </a:rPr>
              <a:t>Every gap in data, power or services is a market waiting for a woman-led venture.</a:t>
            </a:r>
            <a:endParaRPr lang="en-US" sz="2000" dirty="0"/>
          </a:p>
        </p:txBody>
      </p:sp>
      <p:sp>
        <p:nvSpPr>
          <p:cNvPr id="8" name="Text 4"/>
          <p:cNvSpPr txBox="1"/>
          <p:nvPr/>
        </p:nvSpPr>
        <p:spPr>
          <a:xfrm>
            <a:off x="5120640" y="6309360"/>
            <a:ext cx="3657600" cy="274320"/>
          </a:xfrm>
          <a:prstGeom prst="rect">
            <a:avLst/>
          </a:prstGeom>
          <a:noFill/>
          <a:ln/>
        </p:spPr>
        <p:txBody>
          <a:bodyPr wrap="square" lIns="0" tIns="0" rIns="0" bIns="0" rtlCol="0" anchor="ctr"/>
          <a:lstStyle/>
          <a:p>
            <a:pPr marL="0" indent="0">
              <a:buNone/>
            </a:pPr>
            <a:r>
              <a:rPr lang="en-US" sz="1000" dirty="0">
                <a:solidFill>
                  <a:srgbClr val="000000"/>
                </a:solidFill>
              </a:rPr>
              <a:t>Adinkra symbol Gye Nyame, CC0</a:t>
            </a:r>
            <a:endParaRPr lang="en-US" sz="1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Three leapfrogs</a:t>
            </a:r>
            <a:endParaRPr lang="en-US" sz="3400" dirty="0"/>
          </a:p>
        </p:txBody>
      </p:sp>
      <p:sp>
        <p:nvSpPr>
          <p:cNvPr id="3" name="Text 1"/>
          <p:cNvSpPr txBox="1"/>
          <p:nvPr/>
        </p:nvSpPr>
        <p:spPr>
          <a:xfrm>
            <a:off x="548640" y="1371600"/>
            <a:ext cx="2011680" cy="457200"/>
          </a:xfrm>
          <a:prstGeom prst="rect">
            <a:avLst/>
          </a:prstGeom>
          <a:noFill/>
          <a:ln/>
        </p:spPr>
        <p:txBody>
          <a:bodyPr wrap="square" lIns="635" tIns="635" rIns="635" bIns="635" rtlCol="0" anchor="ctr"/>
          <a:lstStyle/>
          <a:p>
            <a:pPr marL="0" indent="0">
              <a:buNone/>
            </a:pPr>
            <a:endParaRPr lang="en-US" sz="1800" dirty="0"/>
          </a:p>
        </p:txBody>
      </p:sp>
      <p:sp>
        <p:nvSpPr>
          <p:cNvPr id="4" name="Text 2"/>
          <p:cNvSpPr txBox="1"/>
          <p:nvPr/>
        </p:nvSpPr>
        <p:spPr>
          <a:xfrm>
            <a:off x="2560320" y="1371600"/>
            <a:ext cx="2468880" cy="457200"/>
          </a:xfrm>
          <a:prstGeom prst="rect">
            <a:avLst/>
          </a:prstGeom>
          <a:noFill/>
          <a:ln/>
        </p:spPr>
        <p:txBody>
          <a:bodyPr wrap="square" lIns="635" tIns="635" rIns="635" bIns="635" rtlCol="0" anchor="ctr"/>
          <a:lstStyle/>
          <a:p>
            <a:pPr marL="0" indent="0">
              <a:buNone/>
            </a:pPr>
            <a:r>
              <a:rPr lang="en-US" sz="1800" b="1" dirty="0">
                <a:solidFill>
                  <a:srgbClr val="000000"/>
                </a:solidFill>
                <a:latin typeface="Calibri" pitchFamily="34" charset="0"/>
                <a:ea typeface="Calibri" pitchFamily="34" charset="-122"/>
                <a:cs typeface="Calibri" pitchFamily="34" charset="-120"/>
              </a:rPr>
              <a:t>From</a:t>
            </a:r>
            <a:endParaRPr lang="en-US" sz="1800" dirty="0"/>
          </a:p>
        </p:txBody>
      </p:sp>
      <p:sp>
        <p:nvSpPr>
          <p:cNvPr id="5" name="Text 3"/>
          <p:cNvSpPr txBox="1"/>
          <p:nvPr/>
        </p:nvSpPr>
        <p:spPr>
          <a:xfrm>
            <a:off x="5029200" y="1371600"/>
            <a:ext cx="3657600" cy="457200"/>
          </a:xfrm>
          <a:prstGeom prst="rect">
            <a:avLst/>
          </a:prstGeom>
          <a:noFill/>
          <a:ln/>
        </p:spPr>
        <p:txBody>
          <a:bodyPr wrap="square" lIns="635" tIns="635" rIns="635" bIns="635" rtlCol="0" anchor="ctr"/>
          <a:lstStyle/>
          <a:p>
            <a:pPr marL="0" indent="0">
              <a:buNone/>
            </a:pPr>
            <a:r>
              <a:rPr lang="en-US" sz="1800" b="1" dirty="0">
                <a:solidFill>
                  <a:srgbClr val="000000"/>
                </a:solidFill>
                <a:latin typeface="Calibri" pitchFamily="34" charset="0"/>
                <a:ea typeface="Calibri" pitchFamily="34" charset="-122"/>
                <a:cs typeface="Calibri" pitchFamily="34" charset="-120"/>
              </a:rPr>
              <a:t>To</a:t>
            </a:r>
            <a:endParaRPr lang="en-US" sz="1800" dirty="0"/>
          </a:p>
        </p:txBody>
      </p:sp>
      <p:sp>
        <p:nvSpPr>
          <p:cNvPr id="6" name="Text 4"/>
          <p:cNvSpPr txBox="1"/>
          <p:nvPr/>
        </p:nvSpPr>
        <p:spPr>
          <a:xfrm>
            <a:off x="8686800" y="1371600"/>
            <a:ext cx="2926080" cy="457200"/>
          </a:xfrm>
          <a:prstGeom prst="rect">
            <a:avLst/>
          </a:prstGeom>
          <a:noFill/>
          <a:ln/>
        </p:spPr>
        <p:txBody>
          <a:bodyPr wrap="square" lIns="635" tIns="635" rIns="635" bIns="635" rtlCol="0" anchor="ctr"/>
          <a:lstStyle/>
          <a:p>
            <a:pPr marL="0" indent="0">
              <a:buNone/>
            </a:pPr>
            <a:r>
              <a:rPr lang="en-US" sz="1800" b="1" dirty="0">
                <a:solidFill>
                  <a:srgbClr val="000000"/>
                </a:solidFill>
                <a:latin typeface="Calibri" pitchFamily="34" charset="0"/>
                <a:ea typeface="Calibri" pitchFamily="34" charset="-122"/>
                <a:cs typeface="Calibri" pitchFamily="34" charset="-120"/>
              </a:rPr>
              <a:t>Venture model</a:t>
            </a:r>
            <a:endParaRPr lang="en-US" sz="1800" dirty="0"/>
          </a:p>
        </p:txBody>
      </p:sp>
      <p:sp>
        <p:nvSpPr>
          <p:cNvPr id="7" name="Shape 5"/>
          <p:cNvSpPr/>
          <p:nvPr/>
        </p:nvSpPr>
        <p:spPr>
          <a:xfrm>
            <a:off x="548640" y="1874520"/>
            <a:ext cx="11064240" cy="0"/>
          </a:xfrm>
          <a:prstGeom prst="line">
            <a:avLst/>
          </a:prstGeom>
          <a:noFill/>
          <a:ln w="12700">
            <a:solidFill>
              <a:srgbClr val="000000"/>
            </a:solidFill>
            <a:prstDash val="solid"/>
          </a:ln>
        </p:spPr>
      </p:sp>
      <p:sp>
        <p:nvSpPr>
          <p:cNvPr id="8" name="Text 6"/>
          <p:cNvSpPr txBox="1"/>
          <p:nvPr/>
        </p:nvSpPr>
        <p:spPr>
          <a:xfrm>
            <a:off x="548640" y="2011680"/>
            <a:ext cx="2011680" cy="1280160"/>
          </a:xfrm>
          <a:prstGeom prst="rect">
            <a:avLst/>
          </a:prstGeom>
          <a:noFill/>
          <a:ln/>
        </p:spPr>
        <p:txBody>
          <a:bodyPr wrap="square" lIns="635" tIns="635" rIns="635" bIns="635" rtlCol="0" anchor="t"/>
          <a:lstStyle/>
          <a:p>
            <a:pPr marL="0" indent="0">
              <a:buNone/>
            </a:pPr>
            <a:r>
              <a:rPr lang="en-US" sz="2200" b="1" dirty="0">
                <a:solidFill>
                  <a:srgbClr val="000000"/>
                </a:solidFill>
                <a:latin typeface="Cambria" pitchFamily="34" charset="0"/>
                <a:ea typeface="Cambria" pitchFamily="34" charset="-122"/>
                <a:cs typeface="Cambria" pitchFamily="34" charset="-120"/>
              </a:rPr>
              <a:t>Agriculture</a:t>
            </a:r>
            <a:endParaRPr lang="en-US" sz="2200" dirty="0"/>
          </a:p>
        </p:txBody>
      </p:sp>
      <p:sp>
        <p:nvSpPr>
          <p:cNvPr id="9" name="Text 7"/>
          <p:cNvSpPr txBox="1"/>
          <p:nvPr/>
        </p:nvSpPr>
        <p:spPr>
          <a:xfrm>
            <a:off x="2560320" y="2011680"/>
            <a:ext cx="24688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Guessing the rains</a:t>
            </a:r>
            <a:endParaRPr lang="en-US" sz="1500" dirty="0"/>
          </a:p>
        </p:txBody>
      </p:sp>
      <p:sp>
        <p:nvSpPr>
          <p:cNvPr id="10" name="Text 8"/>
          <p:cNvSpPr txBox="1"/>
          <p:nvPr/>
        </p:nvSpPr>
        <p:spPr>
          <a:xfrm>
            <a:off x="5029200" y="2011680"/>
            <a:ext cx="365760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SMS, USSD and voice advisories built on satellite rainfall and local weather stations</a:t>
            </a:r>
            <a:endParaRPr lang="en-US" sz="1500" dirty="0"/>
          </a:p>
        </p:txBody>
      </p:sp>
      <p:sp>
        <p:nvSpPr>
          <p:cNvPr id="11" name="Text 9"/>
          <p:cNvSpPr txBox="1"/>
          <p:nvPr/>
        </p:nvSpPr>
        <p:spPr>
          <a:xfrm>
            <a:off x="8686800" y="2011680"/>
            <a:ext cx="29260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Pay per advisory by mobile money; licences to cooperatives and agribusiness</a:t>
            </a:r>
            <a:endParaRPr lang="en-US" sz="1500" dirty="0"/>
          </a:p>
        </p:txBody>
      </p:sp>
      <p:sp>
        <p:nvSpPr>
          <p:cNvPr id="12" name="Shape 10"/>
          <p:cNvSpPr/>
          <p:nvPr/>
        </p:nvSpPr>
        <p:spPr>
          <a:xfrm>
            <a:off x="548640" y="3364992"/>
            <a:ext cx="11064240" cy="0"/>
          </a:xfrm>
          <a:prstGeom prst="line">
            <a:avLst/>
          </a:prstGeom>
          <a:noFill/>
          <a:ln w="6350">
            <a:solidFill>
              <a:srgbClr val="000000"/>
            </a:solidFill>
            <a:prstDash val="solid"/>
          </a:ln>
        </p:spPr>
      </p:sp>
      <p:sp>
        <p:nvSpPr>
          <p:cNvPr id="13" name="Text 11"/>
          <p:cNvSpPr txBox="1"/>
          <p:nvPr/>
        </p:nvSpPr>
        <p:spPr>
          <a:xfrm>
            <a:off x="548640" y="3474720"/>
            <a:ext cx="2011680" cy="1280160"/>
          </a:xfrm>
          <a:prstGeom prst="rect">
            <a:avLst/>
          </a:prstGeom>
          <a:noFill/>
          <a:ln/>
        </p:spPr>
        <p:txBody>
          <a:bodyPr wrap="square" lIns="635" tIns="635" rIns="635" bIns="635" rtlCol="0" anchor="t"/>
          <a:lstStyle/>
          <a:p>
            <a:pPr marL="0" indent="0">
              <a:buNone/>
            </a:pPr>
            <a:r>
              <a:rPr lang="en-US" sz="2200" b="1" dirty="0">
                <a:solidFill>
                  <a:srgbClr val="000000"/>
                </a:solidFill>
                <a:latin typeface="Cambria" pitchFamily="34" charset="0"/>
                <a:ea typeface="Cambria" pitchFamily="34" charset="-122"/>
                <a:cs typeface="Cambria" pitchFamily="34" charset="-120"/>
              </a:rPr>
              <a:t>Health</a:t>
            </a:r>
            <a:endParaRPr lang="en-US" sz="2200" dirty="0"/>
          </a:p>
        </p:txBody>
      </p:sp>
      <p:sp>
        <p:nvSpPr>
          <p:cNvPr id="14" name="Text 12"/>
          <p:cNvSpPr txBox="1"/>
          <p:nvPr/>
        </p:nvSpPr>
        <p:spPr>
          <a:xfrm>
            <a:off x="2560320" y="3474720"/>
            <a:ext cx="24688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Reacting after the outbreak</a:t>
            </a:r>
            <a:endParaRPr lang="en-US" sz="1500" dirty="0"/>
          </a:p>
        </p:txBody>
      </p:sp>
      <p:sp>
        <p:nvSpPr>
          <p:cNvPr id="15" name="Text 13"/>
          <p:cNvSpPr txBox="1"/>
          <p:nvPr/>
        </p:nvSpPr>
        <p:spPr>
          <a:xfrm>
            <a:off x="5029200" y="3474720"/>
            <a:ext cx="365760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Climate and health early warning dashboards for district health teams</a:t>
            </a:r>
            <a:endParaRPr lang="en-US" sz="1500" dirty="0"/>
          </a:p>
        </p:txBody>
      </p:sp>
      <p:sp>
        <p:nvSpPr>
          <p:cNvPr id="16" name="Text 14"/>
          <p:cNvSpPr txBox="1"/>
          <p:nvPr/>
        </p:nvSpPr>
        <p:spPr>
          <a:xfrm>
            <a:off x="8686800" y="3474720"/>
            <a:ext cx="29260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Licences to health directorates, NGOs and insurers</a:t>
            </a:r>
            <a:endParaRPr lang="en-US" sz="1500" dirty="0"/>
          </a:p>
        </p:txBody>
      </p:sp>
      <p:sp>
        <p:nvSpPr>
          <p:cNvPr id="17" name="Shape 15"/>
          <p:cNvSpPr/>
          <p:nvPr/>
        </p:nvSpPr>
        <p:spPr>
          <a:xfrm>
            <a:off x="548640" y="4828032"/>
            <a:ext cx="11064240" cy="0"/>
          </a:xfrm>
          <a:prstGeom prst="line">
            <a:avLst/>
          </a:prstGeom>
          <a:noFill/>
          <a:ln w="6350">
            <a:solidFill>
              <a:srgbClr val="000000"/>
            </a:solidFill>
            <a:prstDash val="solid"/>
          </a:ln>
        </p:spPr>
      </p:sp>
      <p:sp>
        <p:nvSpPr>
          <p:cNvPr id="18" name="Text 16"/>
          <p:cNvSpPr txBox="1"/>
          <p:nvPr/>
        </p:nvSpPr>
        <p:spPr>
          <a:xfrm>
            <a:off x="548640" y="4937760"/>
            <a:ext cx="2011680" cy="1280160"/>
          </a:xfrm>
          <a:prstGeom prst="rect">
            <a:avLst/>
          </a:prstGeom>
          <a:noFill/>
          <a:ln/>
        </p:spPr>
        <p:txBody>
          <a:bodyPr wrap="square" lIns="635" tIns="635" rIns="635" bIns="635" rtlCol="0" anchor="t"/>
          <a:lstStyle/>
          <a:p>
            <a:pPr marL="0" indent="0">
              <a:buNone/>
            </a:pPr>
            <a:r>
              <a:rPr lang="en-US" sz="2200" b="1" dirty="0">
                <a:solidFill>
                  <a:srgbClr val="000000"/>
                </a:solidFill>
                <a:latin typeface="Cambria" pitchFamily="34" charset="0"/>
                <a:ea typeface="Cambria" pitchFamily="34" charset="-122"/>
                <a:cs typeface="Cambria" pitchFamily="34" charset="-120"/>
              </a:rPr>
              <a:t>Energy</a:t>
            </a:r>
            <a:endParaRPr lang="en-US" sz="2200" dirty="0"/>
          </a:p>
        </p:txBody>
      </p:sp>
      <p:sp>
        <p:nvSpPr>
          <p:cNvPr id="19" name="Text 17"/>
          <p:cNvSpPr txBox="1"/>
          <p:nvPr/>
        </p:nvSpPr>
        <p:spPr>
          <a:xfrm>
            <a:off x="2560320" y="4937760"/>
            <a:ext cx="24688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Firewood and load shedding</a:t>
            </a:r>
            <a:endParaRPr lang="en-US" sz="1500" dirty="0"/>
          </a:p>
        </p:txBody>
      </p:sp>
      <p:sp>
        <p:nvSpPr>
          <p:cNvPr id="20" name="Text 18"/>
          <p:cNvSpPr txBox="1"/>
          <p:nvPr/>
        </p:nvSpPr>
        <p:spPr>
          <a:xfrm>
            <a:off x="5029200" y="4937760"/>
            <a:ext cx="365760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Solar, clean cooking and usage tracking that proves impact</a:t>
            </a:r>
            <a:endParaRPr lang="en-US" sz="1500" dirty="0"/>
          </a:p>
        </p:txBody>
      </p:sp>
      <p:sp>
        <p:nvSpPr>
          <p:cNvPr id="21" name="Text 19"/>
          <p:cNvSpPr txBox="1"/>
          <p:nvPr/>
        </p:nvSpPr>
        <p:spPr>
          <a:xfrm>
            <a:off x="8686800" y="4937760"/>
            <a:ext cx="2926080" cy="1280160"/>
          </a:xfrm>
          <a:prstGeom prst="rect">
            <a:avLst/>
          </a:prstGeom>
          <a:noFill/>
          <a:ln/>
        </p:spPr>
        <p:txBody>
          <a:bodyPr wrap="square" lIns="635" tIns="635" rIns="635" bIns="635" rtlCol="0" anchor="t"/>
          <a:lstStyle/>
          <a:p>
            <a:pPr marL="0" indent="0">
              <a:buNone/>
            </a:pPr>
            <a:r>
              <a:rPr lang="en-US" sz="1500" dirty="0">
                <a:solidFill>
                  <a:srgbClr val="000000"/>
                </a:solidFill>
                <a:latin typeface="Calibri" pitchFamily="34" charset="0"/>
                <a:ea typeface="Calibri" pitchFamily="34" charset="-122"/>
                <a:cs typeface="Calibri" pitchFamily="34" charset="-120"/>
              </a:rPr>
              <a:t>Programme software plus verified data for carbon and results based finance</a:t>
            </a:r>
            <a:endParaRPr lang="en-US" sz="15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photo_irrigation" descr="Woman farmer harvesting vegetables, Cameroon. Photo: Minette Lontsie, CC BY-SA 4.0"/>
          <p:cNvPicPr>
            <a:picLocks noChangeAspect="1"/>
          </p:cNvPicPr>
          <p:nvPr/>
        </p:nvPicPr>
        <p:blipFill>
          <a:blip r:embed="rId3"/>
          <a:srcRect/>
          <a:stretch/>
        </p:blipFill>
        <p:spPr>
          <a:xfrm>
            <a:off x="6309360" y="0"/>
            <a:ext cx="5882335" cy="6858000"/>
          </a:xfrm>
          <a:prstGeom prst="rect">
            <a:avLst/>
          </a:prstGeom>
        </p:spPr>
      </p:pic>
      <p:sp>
        <p:nvSpPr>
          <p:cNvPr id="3" name="Shape 0"/>
          <p:cNvSpPr/>
          <p:nvPr/>
        </p:nvSpPr>
        <p:spPr>
          <a:xfrm>
            <a:off x="6309360" y="6565392"/>
            <a:ext cx="5882335" cy="292608"/>
          </a:xfrm>
          <a:prstGeom prst="rect">
            <a:avLst/>
          </a:prstGeom>
          <a:solidFill>
            <a:srgbClr val="000000">
              <a:alpha val="55000"/>
            </a:srgbClr>
          </a:solidFill>
          <a:ln/>
        </p:spPr>
      </p:sp>
      <p:sp>
        <p:nvSpPr>
          <p:cNvPr id="4" name="credit_irrigation"/>
          <p:cNvSpPr txBox="1"/>
          <p:nvPr/>
        </p:nvSpPr>
        <p:spPr>
          <a:xfrm>
            <a:off x="6419088" y="6565392"/>
            <a:ext cx="5662879"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Woman farmer harvesting vegetables, Cameroon. Photo: Minette Lontsie, CC BY-SA 4.0</a:t>
            </a:r>
            <a:endParaRPr lang="en-US" sz="1000" dirty="0"/>
          </a:p>
        </p:txBody>
      </p:sp>
      <p:sp>
        <p:nvSpPr>
          <p:cNvPr id="5" name="title"/>
          <p:cNvSpPr txBox="1"/>
          <p:nvPr/>
        </p:nvSpPr>
        <p:spPr>
          <a:xfrm>
            <a:off x="548640" y="548640"/>
            <a:ext cx="548640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Leapfrog 1: agriculture</a:t>
            </a:r>
            <a:endParaRPr lang="en-US" sz="3400" dirty="0"/>
          </a:p>
        </p:txBody>
      </p:sp>
      <p:sp>
        <p:nvSpPr>
          <p:cNvPr id="6" name="body"/>
          <p:cNvSpPr txBox="1"/>
          <p:nvPr/>
        </p:nvSpPr>
        <p:spPr>
          <a:xfrm>
            <a:off x="548640" y="1600200"/>
            <a:ext cx="5394960" cy="3749040"/>
          </a:xfrm>
          <a:prstGeom prst="rect">
            <a:avLst/>
          </a:prstGeom>
          <a:noFill/>
          <a:ln/>
        </p:spPr>
        <p:txBody>
          <a:bodyPr wrap="square" lIns="0" tIns="0" rIns="0" bIns="0" rtlCol="0" anchor="t"/>
          <a:lstStyle/>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Planting window and dry spell alerts by SMS, USSD or voice in local languages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Soil moisture and microclimate tools that tell a farmer group when to irrigate</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Water quality and heat alerts for fish ponds and aquaculture</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Weather triggers that make crop insurance cheap and fast to pay out</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Solar cold storage and market price tools that cut post-harvest losses</a:t>
            </a:r>
            <a:endParaRPr lang="en-US" sz="2000" dirty="0"/>
          </a:p>
        </p:txBody>
      </p:sp>
      <p:sp>
        <p:nvSpPr>
          <p:cNvPr id="7" name="Text 4"/>
          <p:cNvSpPr txBox="1"/>
          <p:nvPr/>
        </p:nvSpPr>
        <p:spPr>
          <a:xfrm>
            <a:off x="548640" y="5669280"/>
            <a:ext cx="5394960" cy="457200"/>
          </a:xfrm>
          <a:prstGeom prst="rect">
            <a:avLst/>
          </a:prstGeom>
          <a:noFill/>
          <a:ln/>
        </p:spPr>
        <p:txBody>
          <a:bodyPr wrap="square" lIns="0" tIns="0" rIns="0" bIns="0" rtlCol="0" anchor="ctr"/>
          <a:lstStyle/>
          <a:p>
            <a:pPr marL="0" indent="0">
              <a:buNone/>
            </a:pPr>
            <a:r>
              <a:rPr lang="en-US" sz="2100" b="1" i="1" dirty="0">
                <a:solidFill>
                  <a:srgbClr val="000000"/>
                </a:solidFill>
                <a:latin typeface="Calibri" pitchFamily="34" charset="0"/>
                <a:ea typeface="Calibri" pitchFamily="34" charset="-122"/>
                <a:cs typeface="Calibri" pitchFamily="34" charset="-120"/>
              </a:rPr>
              <a:t>Start with one farmer group and one season.</a:t>
            </a:r>
            <a:endParaRPr lang="en-US" sz="21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photo_nurse" descr="Nurse preparing a vaccine, Ghana. Photo: Nana Kofi Acquah / WHO, CC BY-SA 3.0 IGO"/>
          <p:cNvPicPr>
            <a:picLocks noChangeAspect="1"/>
          </p:cNvPicPr>
          <p:nvPr/>
        </p:nvPicPr>
        <p:blipFill>
          <a:blip r:embed="rId3"/>
          <a:srcRect/>
          <a:stretch/>
        </p:blipFill>
        <p:spPr>
          <a:xfrm>
            <a:off x="0" y="0"/>
            <a:ext cx="5882335" cy="6858000"/>
          </a:xfrm>
          <a:prstGeom prst="rect">
            <a:avLst/>
          </a:prstGeom>
        </p:spPr>
      </p:pic>
      <p:sp>
        <p:nvSpPr>
          <p:cNvPr id="3" name="Shape 0"/>
          <p:cNvSpPr/>
          <p:nvPr/>
        </p:nvSpPr>
        <p:spPr>
          <a:xfrm>
            <a:off x="0" y="6565392"/>
            <a:ext cx="5882335" cy="292608"/>
          </a:xfrm>
          <a:prstGeom prst="rect">
            <a:avLst/>
          </a:prstGeom>
          <a:solidFill>
            <a:srgbClr val="000000">
              <a:alpha val="55000"/>
            </a:srgbClr>
          </a:solidFill>
          <a:ln/>
        </p:spPr>
      </p:sp>
      <p:sp>
        <p:nvSpPr>
          <p:cNvPr id="4" name="credit_nurse"/>
          <p:cNvSpPr txBox="1"/>
          <p:nvPr/>
        </p:nvSpPr>
        <p:spPr>
          <a:xfrm>
            <a:off x="109728" y="6565392"/>
            <a:ext cx="5662879"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Nurse preparing a vaccine, Ghana. Photo: Nana Kofi Acquah / WHO, CC BY-SA 3.0 IGO</a:t>
            </a:r>
            <a:endParaRPr lang="en-US" sz="1000" dirty="0"/>
          </a:p>
        </p:txBody>
      </p:sp>
      <p:sp>
        <p:nvSpPr>
          <p:cNvPr id="5" name="title"/>
          <p:cNvSpPr txBox="1"/>
          <p:nvPr/>
        </p:nvSpPr>
        <p:spPr>
          <a:xfrm>
            <a:off x="6309360" y="548640"/>
            <a:ext cx="539496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Leapfrog 2: health</a:t>
            </a:r>
            <a:endParaRPr lang="en-US" sz="3400" dirty="0"/>
          </a:p>
        </p:txBody>
      </p:sp>
      <p:sp>
        <p:nvSpPr>
          <p:cNvPr id="6" name="body"/>
          <p:cNvSpPr txBox="1"/>
          <p:nvPr/>
        </p:nvSpPr>
        <p:spPr>
          <a:xfrm>
            <a:off x="6309360" y="1600200"/>
            <a:ext cx="5394960" cy="3749040"/>
          </a:xfrm>
          <a:prstGeom prst="rect">
            <a:avLst/>
          </a:prstGeom>
          <a:noFill/>
          <a:ln/>
        </p:spPr>
        <p:txBody>
          <a:bodyPr wrap="square" lIns="0" tIns="0" rIns="0" bIns="0" rtlCol="0" anchor="t"/>
          <a:lstStyle/>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Flood linked cholera risk alerts for one district health office</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Heat health warnings for pregnant women, elders and outdoor workers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Malaria season outlooks from rainfall and temperature data</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Community reporting of flooded boreholes and polluted water points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Clean air advisories linked to cooking smoke and harmattan dust</a:t>
            </a:r>
            <a:endParaRPr lang="en-US" sz="2000" dirty="0"/>
          </a:p>
        </p:txBody>
      </p:sp>
      <p:sp>
        <p:nvSpPr>
          <p:cNvPr id="7" name="Text 4"/>
          <p:cNvSpPr txBox="1"/>
          <p:nvPr/>
        </p:nvSpPr>
        <p:spPr>
          <a:xfrm>
            <a:off x="6309360" y="5669280"/>
            <a:ext cx="5394960" cy="457200"/>
          </a:xfrm>
          <a:prstGeom prst="rect">
            <a:avLst/>
          </a:prstGeom>
          <a:noFill/>
          <a:ln/>
        </p:spPr>
        <p:txBody>
          <a:bodyPr wrap="square" lIns="0" tIns="0" rIns="0" bIns="0" rtlCol="0" anchor="ctr"/>
          <a:lstStyle/>
          <a:p>
            <a:pPr marL="0" indent="0">
              <a:buNone/>
            </a:pPr>
            <a:r>
              <a:rPr lang="en-US" sz="2100" b="1" i="1" dirty="0">
                <a:solidFill>
                  <a:srgbClr val="000000"/>
                </a:solidFill>
                <a:latin typeface="Calibri" pitchFamily="34" charset="0"/>
                <a:ea typeface="Calibri" pitchFamily="34" charset="-122"/>
                <a:cs typeface="Calibri" pitchFamily="34" charset="-120"/>
              </a:rPr>
              <a:t>Start with one clinic and one hazard.</a:t>
            </a:r>
            <a:endParaRPr lang="en-US" sz="21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photo_cookstove" descr="Cooking on an improved stove, Cameroon. Photo: Trees for the Future, CC BY 2.0"/>
          <p:cNvPicPr>
            <a:picLocks noChangeAspect="1"/>
          </p:cNvPicPr>
          <p:nvPr/>
        </p:nvPicPr>
        <p:blipFill>
          <a:blip r:embed="rId3"/>
          <a:srcRect/>
          <a:stretch/>
        </p:blipFill>
        <p:spPr>
          <a:xfrm>
            <a:off x="6309360" y="0"/>
            <a:ext cx="5882335" cy="6858000"/>
          </a:xfrm>
          <a:prstGeom prst="rect">
            <a:avLst/>
          </a:prstGeom>
        </p:spPr>
      </p:pic>
      <p:sp>
        <p:nvSpPr>
          <p:cNvPr id="3" name="Shape 0"/>
          <p:cNvSpPr/>
          <p:nvPr/>
        </p:nvSpPr>
        <p:spPr>
          <a:xfrm>
            <a:off x="6309360" y="6565392"/>
            <a:ext cx="5882335" cy="292608"/>
          </a:xfrm>
          <a:prstGeom prst="rect">
            <a:avLst/>
          </a:prstGeom>
          <a:solidFill>
            <a:srgbClr val="000000">
              <a:alpha val="55000"/>
            </a:srgbClr>
          </a:solidFill>
          <a:ln/>
        </p:spPr>
      </p:sp>
      <p:sp>
        <p:nvSpPr>
          <p:cNvPr id="4" name="credit_cookstove"/>
          <p:cNvSpPr txBox="1"/>
          <p:nvPr/>
        </p:nvSpPr>
        <p:spPr>
          <a:xfrm>
            <a:off x="6419088" y="6565392"/>
            <a:ext cx="5662879"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Cooking on an improved stove, Cameroon. Photo: Trees for the Future, CC BY 2.0</a:t>
            </a:r>
            <a:endParaRPr lang="en-US" sz="1000" dirty="0"/>
          </a:p>
        </p:txBody>
      </p:sp>
      <p:sp>
        <p:nvSpPr>
          <p:cNvPr id="5" name="title"/>
          <p:cNvSpPr txBox="1"/>
          <p:nvPr/>
        </p:nvSpPr>
        <p:spPr>
          <a:xfrm>
            <a:off x="548640" y="548640"/>
            <a:ext cx="548640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Leapfrog 3: energy</a:t>
            </a:r>
            <a:endParaRPr lang="en-US" sz="3400" dirty="0"/>
          </a:p>
        </p:txBody>
      </p:sp>
      <p:sp>
        <p:nvSpPr>
          <p:cNvPr id="6" name="body"/>
          <p:cNvSpPr txBox="1"/>
          <p:nvPr/>
        </p:nvSpPr>
        <p:spPr>
          <a:xfrm>
            <a:off x="548640" y="1600200"/>
            <a:ext cx="5394960" cy="3749040"/>
          </a:xfrm>
          <a:prstGeom prst="rect">
            <a:avLst/>
          </a:prstGeom>
          <a:noFill/>
          <a:ln/>
        </p:spPr>
        <p:txBody>
          <a:bodyPr wrap="square" lIns="0" tIns="0" rIns="0" bIns="0" rtlCol="0" anchor="t"/>
          <a:lstStyle/>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Usage and adoption tracking for clean cookstove and LPG programmes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Measurement and verification data that unlocks carbon finance for communities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Solar sizing and load planning tools for clinics, schools and mini-grids</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Water availability tools for hydropower, irrigation pumps and mini-grid planning</a:t>
            </a:r>
            <a:endParaRPr lang="en-US" sz="2000" dirty="0"/>
          </a:p>
          <a:p>
            <a:pPr marL="342900" indent="-342900">
              <a:spcAft>
                <a:spcPts val="800"/>
              </a:spcAft>
              <a:buSzPct val="100000"/>
              <a:buChar char="•"/>
            </a:pPr>
            <a:r>
              <a:rPr lang="en-US" sz="2000" dirty="0">
                <a:solidFill>
                  <a:srgbClr val="000000"/>
                </a:solidFill>
                <a:latin typeface="Calibri" pitchFamily="34" charset="0"/>
                <a:ea typeface="Calibri" pitchFamily="34" charset="-122"/>
                <a:cs typeface="Calibri" pitchFamily="34" charset="-120"/>
              </a:rPr>
              <a:t>Pay as you go models for solar lamps, fridges and pumps</a:t>
            </a:r>
            <a:endParaRPr lang="en-US" sz="2000" dirty="0"/>
          </a:p>
        </p:txBody>
      </p:sp>
      <p:sp>
        <p:nvSpPr>
          <p:cNvPr id="7" name="Text 4"/>
          <p:cNvSpPr txBox="1"/>
          <p:nvPr/>
        </p:nvSpPr>
        <p:spPr>
          <a:xfrm>
            <a:off x="548640" y="5669280"/>
            <a:ext cx="5394960" cy="457200"/>
          </a:xfrm>
          <a:prstGeom prst="rect">
            <a:avLst/>
          </a:prstGeom>
          <a:noFill/>
          <a:ln/>
        </p:spPr>
        <p:txBody>
          <a:bodyPr wrap="square" lIns="0" tIns="0" rIns="0" bIns="0" rtlCol="0" anchor="ctr"/>
          <a:lstStyle/>
          <a:p>
            <a:pPr marL="0" indent="0">
              <a:buNone/>
            </a:pPr>
            <a:r>
              <a:rPr lang="en-US" sz="2100" b="1" i="1" dirty="0">
                <a:solidFill>
                  <a:srgbClr val="000000"/>
                </a:solidFill>
                <a:latin typeface="Calibri" pitchFamily="34" charset="0"/>
                <a:ea typeface="Calibri" pitchFamily="34" charset="-122"/>
                <a:cs typeface="Calibri" pitchFamily="34" charset="-120"/>
              </a:rPr>
              <a:t>Start with one existing programme and its real users.</a:t>
            </a:r>
            <a:endParaRPr lang="en-US" sz="21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photo_kente" descr="Weaving Kente, Sirigu, Ghana. Photo: Sir Amugi, CC BY-SA 4.0"/>
          <p:cNvPicPr>
            <a:picLocks noChangeAspect="1"/>
          </p:cNvPicPr>
          <p:nvPr/>
        </p:nvPicPr>
        <p:blipFill>
          <a:blip r:embed="rId3"/>
          <a:srcRect/>
          <a:stretch/>
        </p:blipFill>
        <p:spPr>
          <a:xfrm>
            <a:off x="0" y="0"/>
            <a:ext cx="4206240" cy="6858000"/>
          </a:xfrm>
          <a:prstGeom prst="rect">
            <a:avLst/>
          </a:prstGeom>
        </p:spPr>
      </p:pic>
      <p:sp>
        <p:nvSpPr>
          <p:cNvPr id="3" name="Shape 0"/>
          <p:cNvSpPr/>
          <p:nvPr/>
        </p:nvSpPr>
        <p:spPr>
          <a:xfrm>
            <a:off x="0" y="6565392"/>
            <a:ext cx="4206240" cy="292608"/>
          </a:xfrm>
          <a:prstGeom prst="rect">
            <a:avLst/>
          </a:prstGeom>
          <a:solidFill>
            <a:srgbClr val="000000">
              <a:alpha val="55000"/>
            </a:srgbClr>
          </a:solidFill>
          <a:ln/>
        </p:spPr>
      </p:sp>
      <p:sp>
        <p:nvSpPr>
          <p:cNvPr id="4" name="credit_kente"/>
          <p:cNvSpPr txBox="1"/>
          <p:nvPr/>
        </p:nvSpPr>
        <p:spPr>
          <a:xfrm>
            <a:off x="109728" y="6565392"/>
            <a:ext cx="39867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Weaving Kente, Sirigu, Ghana. Photo: Sir Amugi, CC BY-SA 4.0</a:t>
            </a:r>
            <a:endParaRPr lang="en-US" sz="1000" dirty="0"/>
          </a:p>
        </p:txBody>
      </p:sp>
      <p:sp>
        <p:nvSpPr>
          <p:cNvPr id="5" name="title"/>
          <p:cNvSpPr txBox="1"/>
          <p:nvPr/>
        </p:nvSpPr>
        <p:spPr>
          <a:xfrm>
            <a:off x="4663440" y="548640"/>
            <a:ext cx="548640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Weave the threads</a:t>
            </a:r>
            <a:endParaRPr lang="en-US" sz="3400" dirty="0"/>
          </a:p>
        </p:txBody>
      </p:sp>
      <p:pic>
        <p:nvPicPr>
          <p:cNvPr id="6" name="symbol_nyansapo" descr="s_nyansapo.png"/>
          <p:cNvPicPr>
            <a:picLocks noChangeAspect="1"/>
          </p:cNvPicPr>
          <p:nvPr/>
        </p:nvPicPr>
        <p:blipFill>
          <a:blip r:embed="rId4"/>
          <a:stretch>
            <a:fillRect/>
          </a:stretch>
        </p:blipFill>
        <p:spPr>
          <a:xfrm>
            <a:off x="10424160" y="411480"/>
            <a:ext cx="1188720" cy="1188720"/>
          </a:xfrm>
          <a:prstGeom prst="rect">
            <a:avLst/>
          </a:prstGeom>
        </p:spPr>
      </p:pic>
      <p:sp>
        <p:nvSpPr>
          <p:cNvPr id="7" name="Text 3"/>
          <p:cNvSpPr txBox="1"/>
          <p:nvPr/>
        </p:nvSpPr>
        <p:spPr>
          <a:xfrm>
            <a:off x="4663440" y="1463040"/>
            <a:ext cx="5669280" cy="822960"/>
          </a:xfrm>
          <a:prstGeom prst="rect">
            <a:avLst/>
          </a:prstGeom>
          <a:noFill/>
          <a:ln/>
        </p:spPr>
        <p:txBody>
          <a:bodyPr wrap="square" lIns="0" tIns="0" rIns="0" bIns="0" rtlCol="0" anchor="ctr"/>
          <a:lstStyle/>
          <a:p>
            <a:pPr marL="0" indent="0">
              <a:buNone/>
            </a:pPr>
            <a:r>
              <a:rPr lang="en-US" sz="1800" dirty="0">
                <a:solidFill>
                  <a:srgbClr val="000000"/>
                </a:solidFill>
                <a:latin typeface="Calibri" pitchFamily="34" charset="0"/>
                <a:ea typeface="Calibri" pitchFamily="34" charset="-122"/>
                <a:cs typeface="Calibri" pitchFamily="34" charset="-120"/>
              </a:rPr>
              <a:t>One thread is weak. Woven together, it becomes cloth. A strong climate solution weaves four threads:</a:t>
            </a:r>
            <a:endParaRPr lang="en-US" sz="1800" dirty="0"/>
          </a:p>
        </p:txBody>
      </p:sp>
      <p:sp>
        <p:nvSpPr>
          <p:cNvPr id="8" name="Text 4"/>
          <p:cNvSpPr txBox="1"/>
          <p:nvPr/>
        </p:nvSpPr>
        <p:spPr>
          <a:xfrm>
            <a:off x="4663440" y="2468880"/>
            <a:ext cx="548640" cy="731520"/>
          </a:xfrm>
          <a:prstGeom prst="rect">
            <a:avLst/>
          </a:prstGeom>
          <a:noFill/>
          <a:ln/>
        </p:spPr>
        <p:txBody>
          <a:bodyPr wrap="square" lIns="0" tIns="0" rIns="0" bIns="0" rtlCol="0" anchor="t"/>
          <a:lstStyle/>
          <a:p>
            <a:pPr marL="0" indent="0">
              <a:buNone/>
            </a:pPr>
            <a:r>
              <a:rPr lang="en-US" sz="3000" b="1" dirty="0">
                <a:solidFill>
                  <a:srgbClr val="000000"/>
                </a:solidFill>
                <a:latin typeface="Cambria" pitchFamily="34" charset="0"/>
                <a:ea typeface="Cambria" pitchFamily="34" charset="-122"/>
                <a:cs typeface="Cambria" pitchFamily="34" charset="-120"/>
              </a:rPr>
              <a:t>1</a:t>
            </a:r>
            <a:endParaRPr lang="en-US" sz="3000" dirty="0"/>
          </a:p>
        </p:txBody>
      </p:sp>
      <p:sp>
        <p:nvSpPr>
          <p:cNvPr id="9" name="Text 5"/>
          <p:cNvSpPr txBox="1"/>
          <p:nvPr/>
        </p:nvSpPr>
        <p:spPr>
          <a:xfrm>
            <a:off x="5303520" y="2468880"/>
            <a:ext cx="6309360" cy="868680"/>
          </a:xfrm>
          <a:prstGeom prst="rect">
            <a:avLst/>
          </a:prstGeom>
          <a:noFill/>
          <a:ln/>
        </p:spPr>
        <p:txBody>
          <a:bodyPr wrap="square" lIns="0" tIns="0" rIns="0" bIns="0" rtlCol="0" anchor="t"/>
          <a:lstStyle/>
          <a:p>
            <a:pPr marL="0" indent="0">
              <a:buNone/>
            </a:pPr>
            <a:r>
              <a:rPr lang="en-US" sz="1800" b="1" dirty="0">
                <a:solidFill>
                  <a:srgbClr val="000000"/>
                </a:solidFill>
                <a:latin typeface="Calibri" pitchFamily="34" charset="0"/>
                <a:ea typeface="Calibri" pitchFamily="34" charset="-122"/>
                <a:cs typeface="Calibri" pitchFamily="34" charset="-120"/>
              </a:rPr>
              <a:t>Indigenous knowledge</a:t>
            </a:r>
            <a:endParaRPr lang="en-US" sz="1800" dirty="0"/>
          </a:p>
          <a:p>
            <a:pPr marL="0" indent="0">
              <a:buNone/>
            </a:pPr>
            <a:r>
              <a:rPr lang="en-US" sz="1600" dirty="0">
                <a:solidFill>
                  <a:srgbClr val="000000"/>
                </a:solidFill>
                <a:latin typeface="Calibri" pitchFamily="34" charset="0"/>
                <a:ea typeface="Calibri" pitchFamily="34" charset="-122"/>
                <a:cs typeface="Calibri" pitchFamily="34" charset="-120"/>
              </a:rPr>
              <a:t>rain signs, local names, seasonal calendars</a:t>
            </a:r>
            <a:endParaRPr lang="en-US" sz="1800" dirty="0"/>
          </a:p>
        </p:txBody>
      </p:sp>
      <p:sp>
        <p:nvSpPr>
          <p:cNvPr id="10" name="Text 6"/>
          <p:cNvSpPr txBox="1"/>
          <p:nvPr/>
        </p:nvSpPr>
        <p:spPr>
          <a:xfrm>
            <a:off x="4663440" y="3429000"/>
            <a:ext cx="548640" cy="731520"/>
          </a:xfrm>
          <a:prstGeom prst="rect">
            <a:avLst/>
          </a:prstGeom>
          <a:noFill/>
          <a:ln/>
        </p:spPr>
        <p:txBody>
          <a:bodyPr wrap="square" lIns="0" tIns="0" rIns="0" bIns="0" rtlCol="0" anchor="t"/>
          <a:lstStyle/>
          <a:p>
            <a:pPr marL="0" indent="0">
              <a:buNone/>
            </a:pPr>
            <a:r>
              <a:rPr lang="en-US" sz="3000" b="1" dirty="0">
                <a:solidFill>
                  <a:srgbClr val="000000"/>
                </a:solidFill>
                <a:latin typeface="Cambria" pitchFamily="34" charset="0"/>
                <a:ea typeface="Cambria" pitchFamily="34" charset="-122"/>
                <a:cs typeface="Cambria" pitchFamily="34" charset="-120"/>
              </a:rPr>
              <a:t>2</a:t>
            </a:r>
            <a:endParaRPr lang="en-US" sz="3000" dirty="0"/>
          </a:p>
        </p:txBody>
      </p:sp>
      <p:sp>
        <p:nvSpPr>
          <p:cNvPr id="11" name="Text 7"/>
          <p:cNvSpPr txBox="1"/>
          <p:nvPr/>
        </p:nvSpPr>
        <p:spPr>
          <a:xfrm>
            <a:off x="5303520" y="3429000"/>
            <a:ext cx="6309360" cy="868680"/>
          </a:xfrm>
          <a:prstGeom prst="rect">
            <a:avLst/>
          </a:prstGeom>
          <a:noFill/>
          <a:ln/>
        </p:spPr>
        <p:txBody>
          <a:bodyPr wrap="square" lIns="0" tIns="0" rIns="0" bIns="0" rtlCol="0" anchor="t"/>
          <a:lstStyle/>
          <a:p>
            <a:pPr marL="0" indent="0">
              <a:buNone/>
            </a:pPr>
            <a:r>
              <a:rPr lang="en-US" sz="1800" b="1" dirty="0">
                <a:solidFill>
                  <a:srgbClr val="000000"/>
                </a:solidFill>
                <a:latin typeface="Calibri" pitchFamily="34" charset="0"/>
                <a:ea typeface="Calibri" pitchFamily="34" charset="-122"/>
                <a:cs typeface="Calibri" pitchFamily="34" charset="-120"/>
              </a:rPr>
              <a:t>Earth observation</a:t>
            </a:r>
            <a:endParaRPr lang="en-US" sz="1800" dirty="0"/>
          </a:p>
          <a:p>
            <a:pPr marL="0" indent="0">
              <a:buNone/>
            </a:pPr>
            <a:r>
              <a:rPr lang="en-US" sz="1600" dirty="0">
                <a:solidFill>
                  <a:srgbClr val="000000"/>
                </a:solidFill>
                <a:latin typeface="Calibri" pitchFamily="34" charset="0"/>
                <a:ea typeface="Calibri" pitchFamily="34" charset="-122"/>
                <a:cs typeface="Calibri" pitchFamily="34" charset="-120"/>
              </a:rPr>
              <a:t>satellite rainfall, vegetation and dust from EUMETCast, Sentinel and Digital Earth Africa</a:t>
            </a:r>
            <a:endParaRPr lang="en-US" sz="1800" dirty="0"/>
          </a:p>
        </p:txBody>
      </p:sp>
      <p:sp>
        <p:nvSpPr>
          <p:cNvPr id="12" name="Text 8"/>
          <p:cNvSpPr txBox="1"/>
          <p:nvPr/>
        </p:nvSpPr>
        <p:spPr>
          <a:xfrm>
            <a:off x="4663440" y="4389120"/>
            <a:ext cx="548640" cy="731520"/>
          </a:xfrm>
          <a:prstGeom prst="rect">
            <a:avLst/>
          </a:prstGeom>
          <a:noFill/>
          <a:ln/>
        </p:spPr>
        <p:txBody>
          <a:bodyPr wrap="square" lIns="0" tIns="0" rIns="0" bIns="0" rtlCol="0" anchor="t"/>
          <a:lstStyle/>
          <a:p>
            <a:pPr marL="0" indent="0">
              <a:buNone/>
            </a:pPr>
            <a:r>
              <a:rPr lang="en-US" sz="3000" b="1" dirty="0">
                <a:solidFill>
                  <a:srgbClr val="000000"/>
                </a:solidFill>
                <a:latin typeface="Cambria" pitchFamily="34" charset="0"/>
                <a:ea typeface="Cambria" pitchFamily="34" charset="-122"/>
                <a:cs typeface="Cambria" pitchFamily="34" charset="-120"/>
              </a:rPr>
              <a:t>3</a:t>
            </a:r>
            <a:endParaRPr lang="en-US" sz="3000" dirty="0"/>
          </a:p>
        </p:txBody>
      </p:sp>
      <p:sp>
        <p:nvSpPr>
          <p:cNvPr id="13" name="Text 9"/>
          <p:cNvSpPr txBox="1"/>
          <p:nvPr/>
        </p:nvSpPr>
        <p:spPr>
          <a:xfrm>
            <a:off x="5303520" y="4389120"/>
            <a:ext cx="6309360" cy="868680"/>
          </a:xfrm>
          <a:prstGeom prst="rect">
            <a:avLst/>
          </a:prstGeom>
          <a:noFill/>
          <a:ln/>
        </p:spPr>
        <p:txBody>
          <a:bodyPr wrap="square" lIns="0" tIns="0" rIns="0" bIns="0" rtlCol="0" anchor="t"/>
          <a:lstStyle/>
          <a:p>
            <a:pPr marL="0" indent="0">
              <a:buNone/>
            </a:pPr>
            <a:r>
              <a:rPr lang="en-US" sz="1800" b="1" dirty="0">
                <a:solidFill>
                  <a:srgbClr val="000000"/>
                </a:solidFill>
                <a:latin typeface="Calibri" pitchFamily="34" charset="0"/>
                <a:ea typeface="Calibri" pitchFamily="34" charset="-122"/>
                <a:cs typeface="Calibri" pitchFamily="34" charset="-120"/>
              </a:rPr>
              <a:t>Ground sensors</a:t>
            </a:r>
            <a:endParaRPr lang="en-US" sz="1800" dirty="0"/>
          </a:p>
          <a:p>
            <a:pPr marL="0" indent="0">
              <a:buNone/>
            </a:pPr>
            <a:r>
              <a:rPr lang="en-US" sz="1600" dirty="0">
                <a:solidFill>
                  <a:srgbClr val="000000"/>
                </a:solidFill>
                <a:latin typeface="Calibri" pitchFamily="34" charset="0"/>
                <a:ea typeface="Calibri" pitchFamily="34" charset="-122"/>
                <a:cs typeface="Calibri" pitchFamily="34" charset="-120"/>
              </a:rPr>
              <a:t>low cost weather stations, river gauges, phone reports</a:t>
            </a:r>
            <a:endParaRPr lang="en-US" sz="1800" dirty="0"/>
          </a:p>
        </p:txBody>
      </p:sp>
      <p:sp>
        <p:nvSpPr>
          <p:cNvPr id="14" name="Text 10"/>
          <p:cNvSpPr txBox="1"/>
          <p:nvPr/>
        </p:nvSpPr>
        <p:spPr>
          <a:xfrm>
            <a:off x="4663440" y="5349240"/>
            <a:ext cx="548640" cy="731520"/>
          </a:xfrm>
          <a:prstGeom prst="rect">
            <a:avLst/>
          </a:prstGeom>
          <a:noFill/>
          <a:ln/>
        </p:spPr>
        <p:txBody>
          <a:bodyPr wrap="square" lIns="0" tIns="0" rIns="0" bIns="0" rtlCol="0" anchor="t"/>
          <a:lstStyle/>
          <a:p>
            <a:pPr marL="0" indent="0">
              <a:buNone/>
            </a:pPr>
            <a:r>
              <a:rPr lang="en-US" sz="3000" b="1" dirty="0">
                <a:solidFill>
                  <a:srgbClr val="000000"/>
                </a:solidFill>
                <a:latin typeface="Cambria" pitchFamily="34" charset="0"/>
                <a:ea typeface="Cambria" pitchFamily="34" charset="-122"/>
                <a:cs typeface="Cambria" pitchFamily="34" charset="-120"/>
              </a:rPr>
              <a:t>4</a:t>
            </a:r>
            <a:endParaRPr lang="en-US" sz="3000" dirty="0"/>
          </a:p>
        </p:txBody>
      </p:sp>
      <p:sp>
        <p:nvSpPr>
          <p:cNvPr id="15" name="Text 11"/>
          <p:cNvSpPr txBox="1"/>
          <p:nvPr/>
        </p:nvSpPr>
        <p:spPr>
          <a:xfrm>
            <a:off x="5303520" y="5349240"/>
            <a:ext cx="6309360" cy="868680"/>
          </a:xfrm>
          <a:prstGeom prst="rect">
            <a:avLst/>
          </a:prstGeom>
          <a:noFill/>
          <a:ln/>
        </p:spPr>
        <p:txBody>
          <a:bodyPr wrap="square" lIns="0" tIns="0" rIns="0" bIns="0" rtlCol="0" anchor="t"/>
          <a:lstStyle/>
          <a:p>
            <a:pPr marL="0" indent="0">
              <a:buNone/>
            </a:pPr>
            <a:r>
              <a:rPr lang="en-US" sz="1800" b="1" dirty="0">
                <a:solidFill>
                  <a:srgbClr val="000000"/>
                </a:solidFill>
                <a:latin typeface="Calibri" pitchFamily="34" charset="0"/>
                <a:ea typeface="Calibri" pitchFamily="34" charset="-122"/>
                <a:cs typeface="Calibri" pitchFamily="34" charset="-120"/>
              </a:rPr>
              <a:t>People</a:t>
            </a:r>
            <a:endParaRPr lang="en-US" sz="1800" dirty="0"/>
          </a:p>
          <a:p>
            <a:pPr marL="0" indent="0">
              <a:buNone/>
            </a:pPr>
            <a:r>
              <a:rPr lang="en-US" sz="1600" dirty="0">
                <a:solidFill>
                  <a:srgbClr val="000000"/>
                </a:solidFill>
                <a:latin typeface="Calibri" pitchFamily="34" charset="0"/>
                <a:ea typeface="Calibri" pitchFamily="34" charset="-122"/>
                <a:cs typeface="Calibri" pitchFamily="34" charset="-120"/>
              </a:rPr>
              <a:t>the farmer, the nurse, the mother who use and trust it</a:t>
            </a:r>
            <a:endParaRPr lang="en-US" sz="18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photo_ruwfag" descr="Solar powered farm, Niague, Senegal. Photo: Yagamar, CC BY-SA 4.0"/>
          <p:cNvPicPr>
            <a:picLocks noChangeAspect="1"/>
          </p:cNvPicPr>
          <p:nvPr/>
        </p:nvPicPr>
        <p:blipFill>
          <a:blip r:embed="rId3"/>
          <a:srcRect/>
          <a:stretch/>
        </p:blipFill>
        <p:spPr>
          <a:xfrm>
            <a:off x="7985455" y="0"/>
            <a:ext cx="4206240" cy="6858000"/>
          </a:xfrm>
          <a:prstGeom prst="rect">
            <a:avLst/>
          </a:prstGeom>
        </p:spPr>
      </p:pic>
      <p:sp>
        <p:nvSpPr>
          <p:cNvPr id="3" name="Shape 0"/>
          <p:cNvSpPr/>
          <p:nvPr/>
        </p:nvSpPr>
        <p:spPr>
          <a:xfrm>
            <a:off x="7985455" y="6565392"/>
            <a:ext cx="4206240" cy="292608"/>
          </a:xfrm>
          <a:prstGeom prst="rect">
            <a:avLst/>
          </a:prstGeom>
          <a:solidFill>
            <a:srgbClr val="000000">
              <a:alpha val="55000"/>
            </a:srgbClr>
          </a:solidFill>
          <a:ln/>
        </p:spPr>
      </p:sp>
      <p:sp>
        <p:nvSpPr>
          <p:cNvPr id="4" name="credit_ruwfag"/>
          <p:cNvSpPr txBox="1"/>
          <p:nvPr/>
        </p:nvSpPr>
        <p:spPr>
          <a:xfrm>
            <a:off x="8095183" y="6565392"/>
            <a:ext cx="39867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Solar powered farm, Niague, Senegal. Photo: Yagamar, CC BY-SA 4.0</a:t>
            </a:r>
            <a:endParaRPr lang="en-US" sz="1000" dirty="0"/>
          </a:p>
        </p:txBody>
      </p:sp>
      <p:sp>
        <p:nvSpPr>
          <p:cNvPr id="5" name="title"/>
          <p:cNvSpPr txBox="1"/>
          <p:nvPr/>
        </p:nvSpPr>
        <p:spPr>
          <a:xfrm>
            <a:off x="548640" y="548640"/>
            <a:ext cx="713232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You are not starting from zero</a:t>
            </a:r>
            <a:endParaRPr lang="en-US" sz="3400" dirty="0"/>
          </a:p>
        </p:txBody>
      </p:sp>
      <p:sp>
        <p:nvSpPr>
          <p:cNvPr id="6" name="asset0"/>
          <p:cNvSpPr/>
          <p:nvPr/>
        </p:nvSpPr>
        <p:spPr>
          <a:xfrm>
            <a:off x="548640" y="1600200"/>
            <a:ext cx="3429000" cy="2194560"/>
          </a:xfrm>
          <a:prstGeom prst="rect">
            <a:avLst/>
          </a:prstGeom>
          <a:solidFill>
            <a:srgbClr val="FFFFFF"/>
          </a:solidFill>
          <a:ln w="12700">
            <a:solidFill>
              <a:srgbClr val="000000"/>
            </a:solidFill>
            <a:prstDash val="solid"/>
          </a:ln>
        </p:spPr>
      </p:sp>
      <p:sp>
        <p:nvSpPr>
          <p:cNvPr id="7" name="Text 4"/>
          <p:cNvSpPr txBox="1"/>
          <p:nvPr/>
        </p:nvSpPr>
        <p:spPr>
          <a:xfrm>
            <a:off x="731520" y="1737360"/>
            <a:ext cx="548640" cy="548640"/>
          </a:xfrm>
          <a:prstGeom prst="rect">
            <a:avLst/>
          </a:prstGeom>
          <a:noFill/>
          <a:ln/>
        </p:spPr>
        <p:txBody>
          <a:bodyPr wrap="square" lIns="0" tIns="0" rIns="0" bIns="0" rtlCol="0" anchor="ctr"/>
          <a:lstStyle/>
          <a:p>
            <a:pPr marL="0" indent="0">
              <a:buNone/>
            </a:pPr>
            <a:r>
              <a:rPr lang="en-US" sz="2800" b="1" dirty="0">
                <a:solidFill>
                  <a:srgbClr val="000000"/>
                </a:solidFill>
                <a:latin typeface="Cambria" pitchFamily="34" charset="0"/>
                <a:ea typeface="Cambria" pitchFamily="34" charset="-122"/>
                <a:cs typeface="Cambria" pitchFamily="34" charset="-120"/>
              </a:rPr>
              <a:t>1</a:t>
            </a:r>
            <a:endParaRPr lang="en-US" sz="2800" dirty="0"/>
          </a:p>
        </p:txBody>
      </p:sp>
      <p:sp>
        <p:nvSpPr>
          <p:cNvPr id="8" name="Text 5"/>
          <p:cNvSpPr txBox="1"/>
          <p:nvPr/>
        </p:nvSpPr>
        <p:spPr>
          <a:xfrm>
            <a:off x="731520" y="2331720"/>
            <a:ext cx="3063240" cy="13716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Data and infrastructure</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WACREN EUMETCast, WE-CAST portal, LoRaWAN stations and HPC; free Digital Earth Africa, CHIRPS and ERA5 data</a:t>
            </a:r>
            <a:endParaRPr lang="en-US" sz="2000" dirty="0"/>
          </a:p>
        </p:txBody>
      </p:sp>
      <p:sp>
        <p:nvSpPr>
          <p:cNvPr id="9" name="asset1"/>
          <p:cNvSpPr/>
          <p:nvPr/>
        </p:nvSpPr>
        <p:spPr>
          <a:xfrm>
            <a:off x="4160520" y="1600200"/>
            <a:ext cx="3429000" cy="2194560"/>
          </a:xfrm>
          <a:prstGeom prst="rect">
            <a:avLst/>
          </a:prstGeom>
          <a:solidFill>
            <a:srgbClr val="FFFFFF"/>
          </a:solidFill>
          <a:ln w="12700">
            <a:solidFill>
              <a:srgbClr val="000000"/>
            </a:solidFill>
            <a:prstDash val="solid"/>
          </a:ln>
        </p:spPr>
      </p:sp>
      <p:sp>
        <p:nvSpPr>
          <p:cNvPr id="10" name="Text 7"/>
          <p:cNvSpPr txBox="1"/>
          <p:nvPr/>
        </p:nvSpPr>
        <p:spPr>
          <a:xfrm>
            <a:off x="4343400" y="1737360"/>
            <a:ext cx="548640" cy="548640"/>
          </a:xfrm>
          <a:prstGeom prst="rect">
            <a:avLst/>
          </a:prstGeom>
          <a:noFill/>
          <a:ln/>
        </p:spPr>
        <p:txBody>
          <a:bodyPr wrap="square" lIns="0" tIns="0" rIns="0" bIns="0" rtlCol="0" anchor="ctr"/>
          <a:lstStyle/>
          <a:p>
            <a:pPr marL="0" indent="0">
              <a:buNone/>
            </a:pPr>
            <a:r>
              <a:rPr lang="en-US" sz="2800" b="1" dirty="0">
                <a:solidFill>
                  <a:srgbClr val="000000"/>
                </a:solidFill>
                <a:latin typeface="Cambria" pitchFamily="34" charset="0"/>
                <a:ea typeface="Cambria" pitchFamily="34" charset="-122"/>
                <a:cs typeface="Cambria" pitchFamily="34" charset="-120"/>
              </a:rPr>
              <a:t>2</a:t>
            </a:r>
            <a:endParaRPr lang="en-US" sz="2800" dirty="0"/>
          </a:p>
        </p:txBody>
      </p:sp>
      <p:sp>
        <p:nvSpPr>
          <p:cNvPr id="11" name="Text 8"/>
          <p:cNvSpPr txBox="1"/>
          <p:nvPr/>
        </p:nvSpPr>
        <p:spPr>
          <a:xfrm>
            <a:off x="4343400" y="2331720"/>
            <a:ext cx="3063240" cy="13716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Community hosts</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Green WaterHut communities in the Black Volta Basin, Eden Foundation Ghana in Gomoa, and your own institutions and towns</a:t>
            </a:r>
            <a:endParaRPr lang="en-US" sz="2000" dirty="0"/>
          </a:p>
        </p:txBody>
      </p:sp>
      <p:sp>
        <p:nvSpPr>
          <p:cNvPr id="12" name="asset2"/>
          <p:cNvSpPr/>
          <p:nvPr/>
        </p:nvSpPr>
        <p:spPr>
          <a:xfrm>
            <a:off x="548640" y="3977640"/>
            <a:ext cx="3429000" cy="2194560"/>
          </a:xfrm>
          <a:prstGeom prst="rect">
            <a:avLst/>
          </a:prstGeom>
          <a:solidFill>
            <a:srgbClr val="FFFFFF"/>
          </a:solidFill>
          <a:ln w="12700">
            <a:solidFill>
              <a:srgbClr val="000000"/>
            </a:solidFill>
            <a:prstDash val="solid"/>
          </a:ln>
        </p:spPr>
      </p:sp>
      <p:sp>
        <p:nvSpPr>
          <p:cNvPr id="13" name="Text 10"/>
          <p:cNvSpPr txBox="1"/>
          <p:nvPr/>
        </p:nvSpPr>
        <p:spPr>
          <a:xfrm>
            <a:off x="731520" y="4114800"/>
            <a:ext cx="548640" cy="548640"/>
          </a:xfrm>
          <a:prstGeom prst="rect">
            <a:avLst/>
          </a:prstGeom>
          <a:noFill/>
          <a:ln/>
        </p:spPr>
        <p:txBody>
          <a:bodyPr wrap="square" lIns="0" tIns="0" rIns="0" bIns="0" rtlCol="0" anchor="ctr"/>
          <a:lstStyle/>
          <a:p>
            <a:pPr marL="0" indent="0">
              <a:buNone/>
            </a:pPr>
            <a:r>
              <a:rPr lang="en-US" sz="2800" b="1" dirty="0">
                <a:solidFill>
                  <a:srgbClr val="000000"/>
                </a:solidFill>
                <a:latin typeface="Cambria" pitchFamily="34" charset="0"/>
                <a:ea typeface="Cambria" pitchFamily="34" charset="-122"/>
                <a:cs typeface="Cambria" pitchFamily="34" charset="-120"/>
              </a:rPr>
              <a:t>3</a:t>
            </a:r>
            <a:endParaRPr lang="en-US" sz="2800" dirty="0"/>
          </a:p>
        </p:txBody>
      </p:sp>
      <p:sp>
        <p:nvSpPr>
          <p:cNvPr id="14" name="Text 11"/>
          <p:cNvSpPr txBox="1"/>
          <p:nvPr/>
        </p:nvSpPr>
        <p:spPr>
          <a:xfrm>
            <a:off x="731520" y="4709160"/>
            <a:ext cx="3063240" cy="13716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Validation and growth</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Your mentors for six months, peer review from other teams, WACREN networks and partner programmes</a:t>
            </a:r>
            <a:endParaRPr lang="en-US" sz="2000" dirty="0"/>
          </a:p>
        </p:txBody>
      </p:sp>
      <p:sp>
        <p:nvSpPr>
          <p:cNvPr id="15" name="asset3"/>
          <p:cNvSpPr/>
          <p:nvPr/>
        </p:nvSpPr>
        <p:spPr>
          <a:xfrm>
            <a:off x="4160520" y="3977640"/>
            <a:ext cx="3429000" cy="2194560"/>
          </a:xfrm>
          <a:prstGeom prst="rect">
            <a:avLst/>
          </a:prstGeom>
          <a:solidFill>
            <a:srgbClr val="FFFFFF"/>
          </a:solidFill>
          <a:ln w="12700">
            <a:solidFill>
              <a:srgbClr val="000000"/>
            </a:solidFill>
            <a:prstDash val="solid"/>
          </a:ln>
        </p:spPr>
      </p:sp>
      <p:sp>
        <p:nvSpPr>
          <p:cNvPr id="16" name="Text 13"/>
          <p:cNvSpPr txBox="1"/>
          <p:nvPr/>
        </p:nvSpPr>
        <p:spPr>
          <a:xfrm>
            <a:off x="4343400" y="4114800"/>
            <a:ext cx="548640" cy="548640"/>
          </a:xfrm>
          <a:prstGeom prst="rect">
            <a:avLst/>
          </a:prstGeom>
          <a:noFill/>
          <a:ln/>
        </p:spPr>
        <p:txBody>
          <a:bodyPr wrap="square" lIns="0" tIns="0" rIns="0" bIns="0" rtlCol="0" anchor="ctr"/>
          <a:lstStyle/>
          <a:p>
            <a:pPr marL="0" indent="0">
              <a:buNone/>
            </a:pPr>
            <a:r>
              <a:rPr lang="en-US" sz="2800" b="1" dirty="0">
                <a:solidFill>
                  <a:srgbClr val="000000"/>
                </a:solidFill>
                <a:latin typeface="Cambria" pitchFamily="34" charset="0"/>
                <a:ea typeface="Cambria" pitchFamily="34" charset="-122"/>
                <a:cs typeface="Cambria" pitchFamily="34" charset="-120"/>
              </a:rPr>
              <a:t>4</a:t>
            </a:r>
            <a:endParaRPr lang="en-US" sz="2800" dirty="0"/>
          </a:p>
        </p:txBody>
      </p:sp>
      <p:sp>
        <p:nvSpPr>
          <p:cNvPr id="17" name="Text 14"/>
          <p:cNvSpPr txBox="1"/>
          <p:nvPr/>
        </p:nvSpPr>
        <p:spPr>
          <a:xfrm>
            <a:off x="4343400" y="4709160"/>
            <a:ext cx="3063240" cy="13716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Policy hooks</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AU Agenda 2063, STISA 2034, AU Climate Strategy 2022 to 2032, ECOWAS energy policy and your national plans</a:t>
            </a:r>
            <a:endParaRPr lang="en-US" sz="2000" dirty="0"/>
          </a:p>
        </p:txBody>
      </p:sp>
      <p:sp>
        <p:nvSpPr>
          <p:cNvPr id="18" name="Text 15"/>
          <p:cNvSpPr txBox="1"/>
          <p:nvPr/>
        </p:nvSpPr>
        <p:spPr>
          <a:xfrm>
            <a:off x="548640" y="6263640"/>
            <a:ext cx="7132320" cy="411480"/>
          </a:xfrm>
          <a:prstGeom prst="rect">
            <a:avLst/>
          </a:prstGeom>
          <a:noFill/>
          <a:ln/>
        </p:spPr>
        <p:txBody>
          <a:bodyPr wrap="square" lIns="0" tIns="0" rIns="0" bIns="0" rtlCol="0" anchor="ctr"/>
          <a:lstStyle/>
          <a:p>
            <a:pPr marL="0" indent="0">
              <a:buNone/>
            </a:pPr>
            <a:r>
              <a:rPr lang="en-US" sz="1800" b="1" i="1" dirty="0">
                <a:solidFill>
                  <a:srgbClr val="000000"/>
                </a:solidFill>
                <a:latin typeface="Calibri" pitchFamily="34" charset="0"/>
                <a:ea typeface="Calibri" pitchFamily="34" charset="-122"/>
                <a:cs typeface="Calibri" pitchFamily="34" charset="-120"/>
              </a:rPr>
              <a:t>Reuse what exists. Spend your time on the user.</a:t>
            </a:r>
            <a:endParaRPr lang="en-US" sz="18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From idea to real case in six months</a:t>
            </a:r>
            <a:endParaRPr lang="en-US" sz="3400" dirty="0"/>
          </a:p>
        </p:txBody>
      </p:sp>
      <p:sp>
        <p:nvSpPr>
          <p:cNvPr id="3" name="Shape 1"/>
          <p:cNvSpPr/>
          <p:nvPr/>
        </p:nvSpPr>
        <p:spPr>
          <a:xfrm>
            <a:off x="1051560" y="1600200"/>
            <a:ext cx="731520" cy="731520"/>
          </a:xfrm>
          <a:prstGeom prst="ellipse">
            <a:avLst/>
          </a:prstGeom>
          <a:solidFill>
            <a:srgbClr val="000000"/>
          </a:solidFill>
          <a:ln/>
        </p:spPr>
      </p:sp>
      <p:sp>
        <p:nvSpPr>
          <p:cNvPr id="4" name="Text 2"/>
          <p:cNvSpPr txBox="1"/>
          <p:nvPr/>
        </p:nvSpPr>
        <p:spPr>
          <a:xfrm>
            <a:off x="105156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5" name="Shape 3"/>
          <p:cNvSpPr/>
          <p:nvPr/>
        </p:nvSpPr>
        <p:spPr>
          <a:xfrm>
            <a:off x="1828800" y="1965960"/>
            <a:ext cx="1097280" cy="0"/>
          </a:xfrm>
          <a:prstGeom prst="line">
            <a:avLst/>
          </a:prstGeom>
          <a:noFill/>
          <a:ln w="15875">
            <a:solidFill>
              <a:srgbClr val="000000"/>
            </a:solidFill>
            <a:prstDash val="solid"/>
          </a:ln>
        </p:spPr>
      </p:sp>
      <p:sp>
        <p:nvSpPr>
          <p:cNvPr id="6" name="Text 4"/>
          <p:cNvSpPr txBox="1"/>
          <p:nvPr/>
        </p:nvSpPr>
        <p:spPr>
          <a:xfrm>
            <a:off x="54864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Discover</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1</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Name a real host; meet users; review data</a:t>
            </a:r>
            <a:endParaRPr lang="en-US" sz="2000" dirty="0"/>
          </a:p>
        </p:txBody>
      </p:sp>
      <p:sp>
        <p:nvSpPr>
          <p:cNvPr id="7" name="Shape 5"/>
          <p:cNvSpPr/>
          <p:nvPr/>
        </p:nvSpPr>
        <p:spPr>
          <a:xfrm>
            <a:off x="2926080" y="1600200"/>
            <a:ext cx="731520" cy="731520"/>
          </a:xfrm>
          <a:prstGeom prst="ellipse">
            <a:avLst/>
          </a:prstGeom>
          <a:solidFill>
            <a:srgbClr val="000000"/>
          </a:solidFill>
          <a:ln/>
        </p:spPr>
      </p:sp>
      <p:sp>
        <p:nvSpPr>
          <p:cNvPr id="8" name="Text 6"/>
          <p:cNvSpPr txBox="1"/>
          <p:nvPr/>
        </p:nvSpPr>
        <p:spPr>
          <a:xfrm>
            <a:off x="292608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9" name="Shape 7"/>
          <p:cNvSpPr/>
          <p:nvPr/>
        </p:nvSpPr>
        <p:spPr>
          <a:xfrm>
            <a:off x="3703320" y="1965960"/>
            <a:ext cx="1097280" cy="0"/>
          </a:xfrm>
          <a:prstGeom prst="line">
            <a:avLst/>
          </a:prstGeom>
          <a:noFill/>
          <a:ln w="15875">
            <a:solidFill>
              <a:srgbClr val="000000"/>
            </a:solidFill>
            <a:prstDash val="solid"/>
          </a:ln>
        </p:spPr>
      </p:sp>
      <p:sp>
        <p:nvSpPr>
          <p:cNvPr id="10" name="Text 8"/>
          <p:cNvSpPr txBox="1"/>
          <p:nvPr/>
        </p:nvSpPr>
        <p:spPr>
          <a:xfrm>
            <a:off x="242316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Define</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2</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One narrow problem; smallest buildable product</a:t>
            </a:r>
            <a:endParaRPr lang="en-US" sz="2000" dirty="0"/>
          </a:p>
        </p:txBody>
      </p:sp>
      <p:sp>
        <p:nvSpPr>
          <p:cNvPr id="11" name="Shape 9"/>
          <p:cNvSpPr/>
          <p:nvPr/>
        </p:nvSpPr>
        <p:spPr>
          <a:xfrm>
            <a:off x="4800600" y="1600200"/>
            <a:ext cx="731520" cy="731520"/>
          </a:xfrm>
          <a:prstGeom prst="ellipse">
            <a:avLst/>
          </a:prstGeom>
          <a:solidFill>
            <a:srgbClr val="000000"/>
          </a:solidFill>
          <a:ln/>
        </p:spPr>
      </p:sp>
      <p:sp>
        <p:nvSpPr>
          <p:cNvPr id="12" name="Text 10"/>
          <p:cNvSpPr txBox="1"/>
          <p:nvPr/>
        </p:nvSpPr>
        <p:spPr>
          <a:xfrm>
            <a:off x="480060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3" name="Shape 11"/>
          <p:cNvSpPr/>
          <p:nvPr/>
        </p:nvSpPr>
        <p:spPr>
          <a:xfrm>
            <a:off x="5577840" y="1965960"/>
            <a:ext cx="1097280" cy="0"/>
          </a:xfrm>
          <a:prstGeom prst="line">
            <a:avLst/>
          </a:prstGeom>
          <a:noFill/>
          <a:ln w="15875">
            <a:solidFill>
              <a:srgbClr val="000000"/>
            </a:solidFill>
            <a:prstDash val="solid"/>
          </a:ln>
        </p:spPr>
      </p:sp>
      <p:sp>
        <p:nvSpPr>
          <p:cNvPr id="14" name="Text 12"/>
          <p:cNvSpPr txBox="1"/>
          <p:nvPr/>
        </p:nvSpPr>
        <p:spPr>
          <a:xfrm>
            <a:off x="429768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Prototype</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3</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Build in this Lab, reusing data and APIs</a:t>
            </a:r>
            <a:endParaRPr lang="en-US" sz="2000" dirty="0"/>
          </a:p>
        </p:txBody>
      </p:sp>
      <p:sp>
        <p:nvSpPr>
          <p:cNvPr id="15" name="Shape 13"/>
          <p:cNvSpPr/>
          <p:nvPr/>
        </p:nvSpPr>
        <p:spPr>
          <a:xfrm>
            <a:off x="6675120" y="1600200"/>
            <a:ext cx="731520" cy="731520"/>
          </a:xfrm>
          <a:prstGeom prst="ellipse">
            <a:avLst/>
          </a:prstGeom>
          <a:solidFill>
            <a:srgbClr val="000000"/>
          </a:solidFill>
          <a:ln/>
        </p:spPr>
      </p:sp>
      <p:sp>
        <p:nvSpPr>
          <p:cNvPr id="16" name="Text 14"/>
          <p:cNvSpPr txBox="1"/>
          <p:nvPr/>
        </p:nvSpPr>
        <p:spPr>
          <a:xfrm>
            <a:off x="667512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17" name="Shape 15"/>
          <p:cNvSpPr/>
          <p:nvPr/>
        </p:nvSpPr>
        <p:spPr>
          <a:xfrm>
            <a:off x="7452360" y="1965960"/>
            <a:ext cx="1097280" cy="0"/>
          </a:xfrm>
          <a:prstGeom prst="line">
            <a:avLst/>
          </a:prstGeom>
          <a:noFill/>
          <a:ln w="15875">
            <a:solidFill>
              <a:srgbClr val="000000"/>
            </a:solidFill>
            <a:prstDash val="solid"/>
          </a:ln>
        </p:spPr>
      </p:sp>
      <p:sp>
        <p:nvSpPr>
          <p:cNvPr id="18" name="Text 16"/>
          <p:cNvSpPr txBox="1"/>
          <p:nvPr/>
        </p:nvSpPr>
        <p:spPr>
          <a:xfrm>
            <a:off x="617220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Test</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4</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Real users at the host site; learn; iterate</a:t>
            </a:r>
            <a:endParaRPr lang="en-US" sz="2000" dirty="0"/>
          </a:p>
        </p:txBody>
      </p:sp>
      <p:sp>
        <p:nvSpPr>
          <p:cNvPr id="19" name="Shape 17"/>
          <p:cNvSpPr/>
          <p:nvPr/>
        </p:nvSpPr>
        <p:spPr>
          <a:xfrm>
            <a:off x="8549640" y="1600200"/>
            <a:ext cx="731520" cy="731520"/>
          </a:xfrm>
          <a:prstGeom prst="ellipse">
            <a:avLst/>
          </a:prstGeom>
          <a:solidFill>
            <a:srgbClr val="000000"/>
          </a:solidFill>
          <a:ln/>
        </p:spPr>
      </p:sp>
      <p:sp>
        <p:nvSpPr>
          <p:cNvPr id="20" name="Text 18"/>
          <p:cNvSpPr txBox="1"/>
          <p:nvPr/>
        </p:nvSpPr>
        <p:spPr>
          <a:xfrm>
            <a:off x="854964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21" name="Shape 19"/>
          <p:cNvSpPr/>
          <p:nvPr/>
        </p:nvSpPr>
        <p:spPr>
          <a:xfrm>
            <a:off x="9326880" y="1965960"/>
            <a:ext cx="1097280" cy="0"/>
          </a:xfrm>
          <a:prstGeom prst="line">
            <a:avLst/>
          </a:prstGeom>
          <a:noFill/>
          <a:ln w="15875">
            <a:solidFill>
              <a:srgbClr val="000000"/>
            </a:solidFill>
            <a:prstDash val="solid"/>
          </a:ln>
        </p:spPr>
      </p:sp>
      <p:sp>
        <p:nvSpPr>
          <p:cNvPr id="22" name="Text 20"/>
          <p:cNvSpPr txBox="1"/>
          <p:nvPr/>
        </p:nvSpPr>
        <p:spPr>
          <a:xfrm>
            <a:off x="804672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Demonstrate</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5</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Live pilot with the partner; capture evidence</a:t>
            </a:r>
            <a:endParaRPr lang="en-US" sz="2000" dirty="0"/>
          </a:p>
        </p:txBody>
      </p:sp>
      <p:sp>
        <p:nvSpPr>
          <p:cNvPr id="23" name="Shape 21"/>
          <p:cNvSpPr/>
          <p:nvPr/>
        </p:nvSpPr>
        <p:spPr>
          <a:xfrm>
            <a:off x="10424160" y="1600200"/>
            <a:ext cx="731520" cy="731520"/>
          </a:xfrm>
          <a:prstGeom prst="ellipse">
            <a:avLst/>
          </a:prstGeom>
          <a:solidFill>
            <a:srgbClr val="000000"/>
          </a:solidFill>
          <a:ln/>
        </p:spPr>
      </p:sp>
      <p:sp>
        <p:nvSpPr>
          <p:cNvPr id="24" name="Text 22"/>
          <p:cNvSpPr txBox="1"/>
          <p:nvPr/>
        </p:nvSpPr>
        <p:spPr>
          <a:xfrm>
            <a:off x="10424160" y="160020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Cambria" pitchFamily="34" charset="0"/>
                <a:ea typeface="Cambria" pitchFamily="34" charset="-122"/>
                <a:cs typeface="Cambria" pitchFamily="34" charset="-120"/>
              </a:rPr>
              <a:t>6</a:t>
            </a:r>
            <a:endParaRPr lang="en-US" sz="2400" dirty="0"/>
          </a:p>
        </p:txBody>
      </p:sp>
      <p:sp>
        <p:nvSpPr>
          <p:cNvPr id="25" name="Text 23"/>
          <p:cNvSpPr txBox="1"/>
          <p:nvPr/>
        </p:nvSpPr>
        <p:spPr>
          <a:xfrm>
            <a:off x="9921240" y="2514600"/>
            <a:ext cx="1737360" cy="1737360"/>
          </a:xfrm>
          <a:prstGeom prst="rect">
            <a:avLst/>
          </a:prstGeom>
          <a:noFill/>
          <a:ln/>
        </p:spPr>
        <p:txBody>
          <a:bodyPr wrap="square" lIns="0" tIns="0" rIns="0" bIns="0" rtlCol="0" anchor="t"/>
          <a:lstStyle/>
          <a:p>
            <a:pPr marL="0" indent="0" algn="ctr">
              <a:buNone/>
            </a:pPr>
            <a:r>
              <a:rPr lang="en-US" sz="2000" b="1" dirty="0">
                <a:solidFill>
                  <a:srgbClr val="000000"/>
                </a:solidFill>
                <a:latin typeface="Calibri" pitchFamily="34" charset="0"/>
                <a:ea typeface="Calibri" pitchFamily="34" charset="-122"/>
                <a:cs typeface="Calibri" pitchFamily="34" charset="-120"/>
              </a:rPr>
              <a:t>Pitch</a:t>
            </a:r>
            <a:endParaRPr lang="en-US" sz="2000" dirty="0"/>
          </a:p>
          <a:p>
            <a:pPr marL="0" indent="0" algn="ctr">
              <a:buNone/>
            </a:pPr>
            <a:r>
              <a:rPr lang="en-US" sz="1300" dirty="0">
                <a:solidFill>
                  <a:srgbClr val="000000"/>
                </a:solidFill>
                <a:latin typeface="Calibri" pitchFamily="34" charset="0"/>
                <a:ea typeface="Calibri" pitchFamily="34" charset="-122"/>
                <a:cs typeface="Calibri" pitchFamily="34" charset="-120"/>
              </a:rPr>
              <a:t>Month 6</a:t>
            </a:r>
            <a:endParaRPr lang="en-US" sz="2000" dirty="0"/>
          </a:p>
          <a:p>
            <a:pPr marL="0" indent="0" algn="ctr">
              <a:buNone/>
            </a:pPr>
            <a:r>
              <a:rPr lang="en-US" sz="1600" dirty="0">
                <a:solidFill>
                  <a:srgbClr val="000000"/>
                </a:solidFill>
                <a:latin typeface="Calibri" pitchFamily="34" charset="0"/>
                <a:ea typeface="Calibri" pitchFamily="34" charset="-122"/>
                <a:cs typeface="Calibri" pitchFamily="34" charset="-120"/>
              </a:rPr>
              <a:t>Costed scale plan to mentors and funders</a:t>
            </a:r>
            <a:endParaRPr lang="en-US" sz="2000" dirty="0"/>
          </a:p>
        </p:txBody>
      </p:sp>
      <p:pic>
        <p:nvPicPr>
          <p:cNvPr id="26" name="photo_baobab" descr="Solar mini-grid, Bayelsa, Nigeria. Photo: Rupumped, CC BY-SA 4.0"/>
          <p:cNvPicPr>
            <a:picLocks noChangeAspect="1"/>
          </p:cNvPicPr>
          <p:nvPr/>
        </p:nvPicPr>
        <p:blipFill>
          <a:blip r:embed="rId3"/>
          <a:srcRect/>
          <a:stretch/>
        </p:blipFill>
        <p:spPr>
          <a:xfrm>
            <a:off x="548640" y="4434840"/>
            <a:ext cx="11064240" cy="1828800"/>
          </a:xfrm>
          <a:prstGeom prst="rect">
            <a:avLst/>
          </a:prstGeom>
        </p:spPr>
      </p:pic>
      <p:sp>
        <p:nvSpPr>
          <p:cNvPr id="27" name="Shape 24"/>
          <p:cNvSpPr/>
          <p:nvPr/>
        </p:nvSpPr>
        <p:spPr>
          <a:xfrm>
            <a:off x="548640" y="5971032"/>
            <a:ext cx="11064240" cy="292608"/>
          </a:xfrm>
          <a:prstGeom prst="rect">
            <a:avLst/>
          </a:prstGeom>
          <a:solidFill>
            <a:srgbClr val="000000">
              <a:alpha val="55000"/>
            </a:srgbClr>
          </a:solidFill>
          <a:ln/>
        </p:spPr>
      </p:sp>
      <p:sp>
        <p:nvSpPr>
          <p:cNvPr id="28" name="credit_baobab"/>
          <p:cNvSpPr txBox="1"/>
          <p:nvPr/>
        </p:nvSpPr>
        <p:spPr>
          <a:xfrm>
            <a:off x="658368" y="5971032"/>
            <a:ext cx="10844784" cy="292608"/>
          </a:xfrm>
          <a:prstGeom prst="rect">
            <a:avLst/>
          </a:prstGeom>
          <a:noFill/>
          <a:ln/>
        </p:spPr>
        <p:txBody>
          <a:bodyPr wrap="square" lIns="0" tIns="0" rIns="0" bIns="0" rtlCol="0" anchor="ctr"/>
          <a:lstStyle/>
          <a:p>
            <a:pPr marL="0" indent="0">
              <a:buNone/>
            </a:pPr>
            <a:r>
              <a:rPr lang="en-US" sz="1000" dirty="0">
                <a:solidFill>
                  <a:srgbClr val="FFFFFF"/>
                </a:solidFill>
                <a:latin typeface="Calibri" pitchFamily="34" charset="0"/>
                <a:ea typeface="Calibri" pitchFamily="34" charset="-122"/>
                <a:cs typeface="Calibri" pitchFamily="34" charset="-120"/>
              </a:rPr>
              <a:t>Solar mini-grid, Bayelsa, Nigeria. Photo: Rupumped, CC BY-SA 4.0</a:t>
            </a:r>
            <a:endParaRPr lang="en-US" sz="1000" dirty="0"/>
          </a:p>
        </p:txBody>
      </p:sp>
      <p:sp>
        <p:nvSpPr>
          <p:cNvPr id="29"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Six teams, one ecosystem</a:t>
            </a:r>
            <a:endParaRPr lang="en-US" sz="3400" dirty="0"/>
          </a:p>
        </p:txBody>
      </p:sp>
      <p:sp>
        <p:nvSpPr>
          <p:cNvPr id="3" name="Shape 1"/>
          <p:cNvSpPr/>
          <p:nvPr/>
        </p:nvSpPr>
        <p:spPr>
          <a:xfrm flipH="1">
            <a:off x="3246120" y="1828800"/>
            <a:ext cx="914" cy="2011680"/>
          </a:xfrm>
          <a:prstGeom prst="line">
            <a:avLst/>
          </a:prstGeom>
          <a:noFill/>
          <a:ln w="12700">
            <a:solidFill>
              <a:srgbClr val="000000"/>
            </a:solidFill>
            <a:prstDash val="solid"/>
          </a:ln>
        </p:spPr>
      </p:sp>
      <p:sp>
        <p:nvSpPr>
          <p:cNvPr id="4" name="Shape 2"/>
          <p:cNvSpPr/>
          <p:nvPr/>
        </p:nvSpPr>
        <p:spPr>
          <a:xfrm flipH="1">
            <a:off x="3246120" y="2834640"/>
            <a:ext cx="1742166" cy="1005840"/>
          </a:xfrm>
          <a:prstGeom prst="line">
            <a:avLst/>
          </a:prstGeom>
          <a:noFill/>
          <a:ln w="12700">
            <a:solidFill>
              <a:srgbClr val="000000"/>
            </a:solidFill>
            <a:prstDash val="solid"/>
          </a:ln>
        </p:spPr>
      </p:sp>
      <p:sp>
        <p:nvSpPr>
          <p:cNvPr id="5" name="Shape 3"/>
          <p:cNvSpPr/>
          <p:nvPr/>
        </p:nvSpPr>
        <p:spPr>
          <a:xfrm>
            <a:off x="3246120" y="3840480"/>
            <a:ext cx="1742166" cy="1005840"/>
          </a:xfrm>
          <a:prstGeom prst="line">
            <a:avLst/>
          </a:prstGeom>
          <a:noFill/>
          <a:ln w="12700">
            <a:solidFill>
              <a:srgbClr val="000000"/>
            </a:solidFill>
            <a:prstDash val="solid"/>
          </a:ln>
        </p:spPr>
      </p:sp>
      <p:sp>
        <p:nvSpPr>
          <p:cNvPr id="6" name="Shape 4"/>
          <p:cNvSpPr/>
          <p:nvPr/>
        </p:nvSpPr>
        <p:spPr>
          <a:xfrm>
            <a:off x="3246120" y="3840480"/>
            <a:ext cx="914" cy="2011680"/>
          </a:xfrm>
          <a:prstGeom prst="line">
            <a:avLst/>
          </a:prstGeom>
          <a:noFill/>
          <a:ln w="12700">
            <a:solidFill>
              <a:srgbClr val="000000"/>
            </a:solidFill>
            <a:prstDash val="solid"/>
          </a:ln>
        </p:spPr>
      </p:sp>
      <p:sp>
        <p:nvSpPr>
          <p:cNvPr id="7" name="Shape 5"/>
          <p:cNvSpPr/>
          <p:nvPr/>
        </p:nvSpPr>
        <p:spPr>
          <a:xfrm flipH="1">
            <a:off x="1503954" y="3840480"/>
            <a:ext cx="1742166" cy="1005840"/>
          </a:xfrm>
          <a:prstGeom prst="line">
            <a:avLst/>
          </a:prstGeom>
          <a:noFill/>
          <a:ln w="12700">
            <a:solidFill>
              <a:srgbClr val="000000"/>
            </a:solidFill>
            <a:prstDash val="solid"/>
          </a:ln>
        </p:spPr>
      </p:sp>
      <p:sp>
        <p:nvSpPr>
          <p:cNvPr id="8" name="Shape 6"/>
          <p:cNvSpPr/>
          <p:nvPr/>
        </p:nvSpPr>
        <p:spPr>
          <a:xfrm>
            <a:off x="1503954" y="2834640"/>
            <a:ext cx="1742166" cy="1005840"/>
          </a:xfrm>
          <a:prstGeom prst="line">
            <a:avLst/>
          </a:prstGeom>
          <a:noFill/>
          <a:ln w="12700">
            <a:solidFill>
              <a:srgbClr val="000000"/>
            </a:solidFill>
            <a:prstDash val="solid"/>
          </a:ln>
        </p:spPr>
      </p:sp>
      <p:sp>
        <p:nvSpPr>
          <p:cNvPr id="9" name="Shape 7"/>
          <p:cNvSpPr/>
          <p:nvPr/>
        </p:nvSpPr>
        <p:spPr>
          <a:xfrm>
            <a:off x="2286000" y="2880360"/>
            <a:ext cx="1920240" cy="1920240"/>
          </a:xfrm>
          <a:prstGeom prst="ellipse">
            <a:avLst/>
          </a:prstGeom>
          <a:solidFill>
            <a:srgbClr val="000000"/>
          </a:solidFill>
          <a:ln/>
        </p:spPr>
      </p:sp>
      <p:sp>
        <p:nvSpPr>
          <p:cNvPr id="10" name="Text 8"/>
          <p:cNvSpPr txBox="1"/>
          <p:nvPr/>
        </p:nvSpPr>
        <p:spPr>
          <a:xfrm>
            <a:off x="2423160" y="3017520"/>
            <a:ext cx="1645920" cy="164592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One shared goal: working prototypes in real hands</a:t>
            </a:r>
            <a:endParaRPr lang="en-US" sz="1500" dirty="0"/>
          </a:p>
        </p:txBody>
      </p:sp>
      <p:sp>
        <p:nvSpPr>
          <p:cNvPr id="11" name="Shape 9"/>
          <p:cNvSpPr/>
          <p:nvPr/>
        </p:nvSpPr>
        <p:spPr>
          <a:xfrm>
            <a:off x="2743200" y="1325880"/>
            <a:ext cx="1005840" cy="1005840"/>
          </a:xfrm>
          <a:prstGeom prst="ellipse">
            <a:avLst/>
          </a:prstGeom>
          <a:solidFill>
            <a:srgbClr val="FFFFFF"/>
          </a:solidFill>
          <a:ln w="25400">
            <a:solidFill>
              <a:srgbClr val="000000"/>
            </a:solidFill>
            <a:prstDash val="solid"/>
          </a:ln>
        </p:spPr>
      </p:sp>
      <p:sp>
        <p:nvSpPr>
          <p:cNvPr id="12" name="Text 10"/>
          <p:cNvSpPr txBox="1"/>
          <p:nvPr/>
        </p:nvSpPr>
        <p:spPr>
          <a:xfrm>
            <a:off x="2743200" y="132588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1</a:t>
            </a:r>
            <a:endParaRPr lang="en-US" sz="1500" dirty="0"/>
          </a:p>
        </p:txBody>
      </p:sp>
      <p:sp>
        <p:nvSpPr>
          <p:cNvPr id="13" name="Shape 11"/>
          <p:cNvSpPr/>
          <p:nvPr/>
        </p:nvSpPr>
        <p:spPr>
          <a:xfrm>
            <a:off x="4485366" y="2331720"/>
            <a:ext cx="1005840" cy="1005840"/>
          </a:xfrm>
          <a:prstGeom prst="ellipse">
            <a:avLst/>
          </a:prstGeom>
          <a:solidFill>
            <a:srgbClr val="FFFFFF"/>
          </a:solidFill>
          <a:ln w="25400">
            <a:solidFill>
              <a:srgbClr val="000000"/>
            </a:solidFill>
            <a:prstDash val="solid"/>
          </a:ln>
        </p:spPr>
      </p:sp>
      <p:sp>
        <p:nvSpPr>
          <p:cNvPr id="14" name="Text 12"/>
          <p:cNvSpPr txBox="1"/>
          <p:nvPr/>
        </p:nvSpPr>
        <p:spPr>
          <a:xfrm>
            <a:off x="4485366" y="233172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2</a:t>
            </a:r>
            <a:endParaRPr lang="en-US" sz="1500" dirty="0"/>
          </a:p>
        </p:txBody>
      </p:sp>
      <p:sp>
        <p:nvSpPr>
          <p:cNvPr id="15" name="Shape 13"/>
          <p:cNvSpPr/>
          <p:nvPr/>
        </p:nvSpPr>
        <p:spPr>
          <a:xfrm>
            <a:off x="4485366" y="4343400"/>
            <a:ext cx="1005840" cy="1005840"/>
          </a:xfrm>
          <a:prstGeom prst="ellipse">
            <a:avLst/>
          </a:prstGeom>
          <a:solidFill>
            <a:srgbClr val="FFFFFF"/>
          </a:solidFill>
          <a:ln w="25400">
            <a:solidFill>
              <a:srgbClr val="000000"/>
            </a:solidFill>
            <a:prstDash val="solid"/>
          </a:ln>
        </p:spPr>
      </p:sp>
      <p:sp>
        <p:nvSpPr>
          <p:cNvPr id="16" name="Text 14"/>
          <p:cNvSpPr txBox="1"/>
          <p:nvPr/>
        </p:nvSpPr>
        <p:spPr>
          <a:xfrm>
            <a:off x="4485366" y="434340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3</a:t>
            </a:r>
            <a:endParaRPr lang="en-US" sz="1500" dirty="0"/>
          </a:p>
        </p:txBody>
      </p:sp>
      <p:sp>
        <p:nvSpPr>
          <p:cNvPr id="17" name="Shape 15"/>
          <p:cNvSpPr/>
          <p:nvPr/>
        </p:nvSpPr>
        <p:spPr>
          <a:xfrm>
            <a:off x="2743200" y="5349240"/>
            <a:ext cx="1005840" cy="1005840"/>
          </a:xfrm>
          <a:prstGeom prst="ellipse">
            <a:avLst/>
          </a:prstGeom>
          <a:solidFill>
            <a:srgbClr val="FFFFFF"/>
          </a:solidFill>
          <a:ln w="25400">
            <a:solidFill>
              <a:srgbClr val="000000"/>
            </a:solidFill>
            <a:prstDash val="solid"/>
          </a:ln>
        </p:spPr>
      </p:sp>
      <p:sp>
        <p:nvSpPr>
          <p:cNvPr id="18" name="Text 16"/>
          <p:cNvSpPr txBox="1"/>
          <p:nvPr/>
        </p:nvSpPr>
        <p:spPr>
          <a:xfrm>
            <a:off x="2743200" y="534924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4</a:t>
            </a:r>
            <a:endParaRPr lang="en-US" sz="1500" dirty="0"/>
          </a:p>
        </p:txBody>
      </p:sp>
      <p:sp>
        <p:nvSpPr>
          <p:cNvPr id="19" name="Shape 17"/>
          <p:cNvSpPr/>
          <p:nvPr/>
        </p:nvSpPr>
        <p:spPr>
          <a:xfrm>
            <a:off x="1001034" y="4343400"/>
            <a:ext cx="1005840" cy="1005840"/>
          </a:xfrm>
          <a:prstGeom prst="ellipse">
            <a:avLst/>
          </a:prstGeom>
          <a:solidFill>
            <a:srgbClr val="FFFFFF"/>
          </a:solidFill>
          <a:ln w="25400">
            <a:solidFill>
              <a:srgbClr val="000000"/>
            </a:solidFill>
            <a:prstDash val="solid"/>
          </a:ln>
        </p:spPr>
      </p:sp>
      <p:sp>
        <p:nvSpPr>
          <p:cNvPr id="20" name="Text 18"/>
          <p:cNvSpPr txBox="1"/>
          <p:nvPr/>
        </p:nvSpPr>
        <p:spPr>
          <a:xfrm>
            <a:off x="1001034" y="434340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5</a:t>
            </a:r>
            <a:endParaRPr lang="en-US" sz="1500" dirty="0"/>
          </a:p>
        </p:txBody>
      </p:sp>
      <p:sp>
        <p:nvSpPr>
          <p:cNvPr id="21" name="Shape 19"/>
          <p:cNvSpPr/>
          <p:nvPr/>
        </p:nvSpPr>
        <p:spPr>
          <a:xfrm>
            <a:off x="1001034" y="2331720"/>
            <a:ext cx="1005840" cy="1005840"/>
          </a:xfrm>
          <a:prstGeom prst="ellipse">
            <a:avLst/>
          </a:prstGeom>
          <a:solidFill>
            <a:srgbClr val="FFFFFF"/>
          </a:solidFill>
          <a:ln w="25400">
            <a:solidFill>
              <a:srgbClr val="000000"/>
            </a:solidFill>
            <a:prstDash val="solid"/>
          </a:ln>
        </p:spPr>
      </p:sp>
      <p:sp>
        <p:nvSpPr>
          <p:cNvPr id="22" name="Text 20"/>
          <p:cNvSpPr txBox="1"/>
          <p:nvPr/>
        </p:nvSpPr>
        <p:spPr>
          <a:xfrm>
            <a:off x="1001034" y="2331720"/>
            <a:ext cx="1005840" cy="1005840"/>
          </a:xfrm>
          <a:prstGeom prst="rect">
            <a:avLst/>
          </a:prstGeom>
          <a:noFill/>
          <a:ln/>
        </p:spPr>
        <p:txBody>
          <a:bodyPr wrap="square" lIns="0" tIns="0" rIns="0" bIns="0" rtlCol="0" anchor="ctr"/>
          <a:lstStyle/>
          <a:p>
            <a:pPr marL="0" indent="0" algn="ctr">
              <a:buNone/>
            </a:pPr>
            <a:r>
              <a:rPr lang="en-US" sz="1500" b="1" dirty="0">
                <a:solidFill>
                  <a:srgbClr val="000000"/>
                </a:solidFill>
                <a:latin typeface="Calibri" pitchFamily="34" charset="0"/>
                <a:ea typeface="Calibri" pitchFamily="34" charset="-122"/>
                <a:cs typeface="Calibri" pitchFamily="34" charset="-120"/>
              </a:rPr>
              <a:t>Team 6</a:t>
            </a:r>
            <a:endParaRPr lang="en-US" sz="1500" dirty="0"/>
          </a:p>
        </p:txBody>
      </p:sp>
      <p:sp>
        <p:nvSpPr>
          <p:cNvPr id="23" name="Text 21"/>
          <p:cNvSpPr txBox="1"/>
          <p:nvPr/>
        </p:nvSpPr>
        <p:spPr>
          <a:xfrm>
            <a:off x="6309360" y="1371600"/>
            <a:ext cx="5394960" cy="11430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Share one data commons</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One shared folder of datasets, APIs, code and contacts. What one team finds, all teams can use.</a:t>
            </a:r>
            <a:endParaRPr lang="en-US" sz="2000" dirty="0"/>
          </a:p>
        </p:txBody>
      </p:sp>
      <p:sp>
        <p:nvSpPr>
          <p:cNvPr id="24" name="Text 22"/>
          <p:cNvSpPr txBox="1"/>
          <p:nvPr/>
        </p:nvSpPr>
        <p:spPr>
          <a:xfrm>
            <a:off x="6309360" y="2606040"/>
            <a:ext cx="5394960" cy="11430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Review each other honestly</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In the peer review rounds, challenge every idea with care: is it desirable, feasible and viable?</a:t>
            </a:r>
            <a:endParaRPr lang="en-US" sz="2000" dirty="0"/>
          </a:p>
        </p:txBody>
      </p:sp>
      <p:sp>
        <p:nvSpPr>
          <p:cNvPr id="25" name="Text 23"/>
          <p:cNvSpPr txBox="1"/>
          <p:nvPr/>
        </p:nvSpPr>
        <p:spPr>
          <a:xfrm>
            <a:off x="6309360" y="3840480"/>
            <a:ext cx="5394960" cy="11430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Lend your strength</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Each mentor and each team also supports a second team. The coder helps the farmer team; the health team helps the flood team.</a:t>
            </a:r>
            <a:endParaRPr lang="en-US" sz="2000" dirty="0"/>
          </a:p>
        </p:txBody>
      </p:sp>
      <p:sp>
        <p:nvSpPr>
          <p:cNvPr id="26" name="Text 24"/>
          <p:cNvSpPr txBox="1"/>
          <p:nvPr/>
        </p:nvSpPr>
        <p:spPr>
          <a:xfrm>
            <a:off x="6309360" y="5074920"/>
            <a:ext cx="5394960" cy="1143000"/>
          </a:xfrm>
          <a:prstGeom prst="rect">
            <a:avLst/>
          </a:prstGeom>
          <a:noFill/>
          <a:ln/>
        </p:spPr>
        <p:txBody>
          <a:bodyPr wrap="square" lIns="0" tIns="0" rIns="0" bIns="0" rtlCol="0" anchor="t"/>
          <a:lstStyle/>
          <a:p>
            <a:pPr marL="0" indent="0">
              <a:buNone/>
            </a:pPr>
            <a:r>
              <a:rPr lang="en-US" sz="2000" b="1" dirty="0">
                <a:solidFill>
                  <a:srgbClr val="000000"/>
                </a:solidFill>
                <a:latin typeface="Calibri" pitchFamily="34" charset="0"/>
                <a:ea typeface="Calibri" pitchFamily="34" charset="-122"/>
                <a:cs typeface="Calibri" pitchFamily="34" charset="-120"/>
              </a:rPr>
              <a:t>Link the solutions</a:t>
            </a:r>
            <a:endParaRPr lang="en-US" sz="2000" dirty="0"/>
          </a:p>
          <a:p>
            <a:pPr marL="0" indent="0">
              <a:buNone/>
            </a:pPr>
            <a:r>
              <a:rPr lang="en-US" sz="1600" dirty="0">
                <a:solidFill>
                  <a:srgbClr val="000000"/>
                </a:solidFill>
                <a:latin typeface="Calibri" pitchFamily="34" charset="0"/>
                <a:ea typeface="Calibri" pitchFamily="34" charset="-122"/>
                <a:cs typeface="Calibri" pitchFamily="34" charset="-120"/>
              </a:rPr>
              <a:t>A flood alert can feed a health alert; a farm advisory can ride on a women's network. Look for the joins.</a:t>
            </a:r>
            <a:endParaRPr lang="en-US" sz="2000" dirty="0"/>
          </a:p>
        </p:txBody>
      </p:sp>
      <p:sp>
        <p:nvSpPr>
          <p:cNvPr id="27"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What tangible looks like</a:t>
            </a:r>
            <a:endParaRPr lang="en-US" sz="3400" dirty="0"/>
          </a:p>
        </p:txBody>
      </p:sp>
      <p:pic>
        <p:nvPicPr>
          <p:cNvPr id="3" name="symbol_funtun" descr="s_funtun.png"/>
          <p:cNvPicPr>
            <a:picLocks noChangeAspect="1"/>
          </p:cNvPicPr>
          <p:nvPr/>
        </p:nvPicPr>
        <p:blipFill>
          <a:blip r:embed="rId3"/>
          <a:stretch>
            <a:fillRect/>
          </a:stretch>
        </p:blipFill>
        <p:spPr>
          <a:xfrm>
            <a:off x="10332720" y="411480"/>
            <a:ext cx="1280160" cy="1280160"/>
          </a:xfrm>
          <a:prstGeom prst="rect">
            <a:avLst/>
          </a:prstGeom>
        </p:spPr>
      </p:pic>
      <p:sp>
        <p:nvSpPr>
          <p:cNvPr id="4" name="Shape 1"/>
          <p:cNvSpPr/>
          <p:nvPr/>
        </p:nvSpPr>
        <p:spPr>
          <a:xfrm>
            <a:off x="548640" y="1828800"/>
            <a:ext cx="3566160" cy="3566160"/>
          </a:xfrm>
          <a:prstGeom prst="rect">
            <a:avLst/>
          </a:prstGeom>
          <a:solidFill>
            <a:srgbClr val="FFFFFF"/>
          </a:solidFill>
          <a:ln w="12700">
            <a:solidFill>
              <a:srgbClr val="000000"/>
            </a:solidFill>
            <a:prstDash val="solid"/>
          </a:ln>
        </p:spPr>
      </p:sp>
      <p:sp>
        <p:nvSpPr>
          <p:cNvPr id="5" name="Text 2"/>
          <p:cNvSpPr txBox="1"/>
          <p:nvPr/>
        </p:nvSpPr>
        <p:spPr>
          <a:xfrm>
            <a:off x="777240" y="1965960"/>
            <a:ext cx="3108960" cy="54864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By Thursday</a:t>
            </a:r>
            <a:endParaRPr lang="en-US" sz="2400" dirty="0"/>
          </a:p>
        </p:txBody>
      </p:sp>
      <p:sp>
        <p:nvSpPr>
          <p:cNvPr id="6" name="Text 3"/>
          <p:cNvSpPr txBox="1"/>
          <p:nvPr/>
        </p:nvSpPr>
        <p:spPr>
          <a:xfrm>
            <a:off x="777240" y="2514600"/>
            <a:ext cx="31089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Community Day</a:t>
            </a:r>
            <a:endParaRPr lang="en-US" sz="1700" dirty="0"/>
          </a:p>
        </p:txBody>
      </p:sp>
      <p:sp>
        <p:nvSpPr>
          <p:cNvPr id="7" name="Text 4"/>
          <p:cNvSpPr txBox="1"/>
          <p:nvPr/>
        </p:nvSpPr>
        <p:spPr>
          <a:xfrm>
            <a:off x="777240" y="3063240"/>
            <a:ext cx="3154680" cy="283464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A clickable or working prototype demonstrated in 12 minutes</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A named user, a named host site and a test plan</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One link to at least one other team's solution</a:t>
            </a:r>
            <a:endParaRPr lang="en-US" sz="1700" dirty="0"/>
          </a:p>
        </p:txBody>
      </p:sp>
      <p:sp>
        <p:nvSpPr>
          <p:cNvPr id="8" name="Shape 5"/>
          <p:cNvSpPr/>
          <p:nvPr/>
        </p:nvSpPr>
        <p:spPr>
          <a:xfrm>
            <a:off x="4297680" y="1828800"/>
            <a:ext cx="3566160" cy="3566160"/>
          </a:xfrm>
          <a:prstGeom prst="rect">
            <a:avLst/>
          </a:prstGeom>
          <a:solidFill>
            <a:srgbClr val="FFFFFF"/>
          </a:solidFill>
          <a:ln w="12700">
            <a:solidFill>
              <a:srgbClr val="000000"/>
            </a:solidFill>
            <a:prstDash val="solid"/>
          </a:ln>
        </p:spPr>
      </p:sp>
      <p:sp>
        <p:nvSpPr>
          <p:cNvPr id="9" name="Text 6"/>
          <p:cNvSpPr txBox="1"/>
          <p:nvPr/>
        </p:nvSpPr>
        <p:spPr>
          <a:xfrm>
            <a:off x="4526280" y="1965960"/>
            <a:ext cx="3108960" cy="54864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By Month 5</a:t>
            </a:r>
            <a:endParaRPr lang="en-US" sz="2400" dirty="0"/>
          </a:p>
        </p:txBody>
      </p:sp>
      <p:sp>
        <p:nvSpPr>
          <p:cNvPr id="10" name="Text 7"/>
          <p:cNvSpPr txBox="1"/>
          <p:nvPr/>
        </p:nvSpPr>
        <p:spPr>
          <a:xfrm>
            <a:off x="4526280" y="2514600"/>
            <a:ext cx="31089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Real case</a:t>
            </a:r>
            <a:endParaRPr lang="en-US" sz="1700" dirty="0"/>
          </a:p>
        </p:txBody>
      </p:sp>
      <p:sp>
        <p:nvSpPr>
          <p:cNvPr id="11" name="Text 8"/>
          <p:cNvSpPr txBox="1"/>
          <p:nvPr/>
        </p:nvSpPr>
        <p:spPr>
          <a:xfrm>
            <a:off x="4526280" y="3063240"/>
            <a:ext cx="3154680" cy="283464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The prototype tested with real users at the host site</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Evidence: who used it, what changed, what failed</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At least one improvement made from user feedback</a:t>
            </a:r>
            <a:endParaRPr lang="en-US" sz="1700" dirty="0"/>
          </a:p>
        </p:txBody>
      </p:sp>
      <p:sp>
        <p:nvSpPr>
          <p:cNvPr id="12" name="Shape 9"/>
          <p:cNvSpPr/>
          <p:nvPr/>
        </p:nvSpPr>
        <p:spPr>
          <a:xfrm>
            <a:off x="8046720" y="1828800"/>
            <a:ext cx="3566160" cy="3566160"/>
          </a:xfrm>
          <a:prstGeom prst="rect">
            <a:avLst/>
          </a:prstGeom>
          <a:solidFill>
            <a:srgbClr val="FFFFFF"/>
          </a:solidFill>
          <a:ln w="12700">
            <a:solidFill>
              <a:srgbClr val="000000"/>
            </a:solidFill>
            <a:prstDash val="solid"/>
          </a:ln>
        </p:spPr>
      </p:sp>
      <p:sp>
        <p:nvSpPr>
          <p:cNvPr id="13" name="Text 10"/>
          <p:cNvSpPr txBox="1"/>
          <p:nvPr/>
        </p:nvSpPr>
        <p:spPr>
          <a:xfrm>
            <a:off x="8275320" y="1965960"/>
            <a:ext cx="3108960" cy="548640"/>
          </a:xfrm>
          <a:prstGeom prst="rect">
            <a:avLst/>
          </a:prstGeom>
          <a:noFill/>
          <a:ln/>
        </p:spPr>
        <p:txBody>
          <a:bodyPr wrap="square" lIns="0" tIns="0" rIns="0" bIns="0" rtlCol="0" anchor="ctr"/>
          <a:lstStyle/>
          <a:p>
            <a:pPr marL="0" indent="0">
              <a:buNone/>
            </a:pPr>
            <a:r>
              <a:rPr lang="en-US" sz="2400" b="1" dirty="0">
                <a:solidFill>
                  <a:srgbClr val="000000"/>
                </a:solidFill>
                <a:latin typeface="Cambria" pitchFamily="34" charset="0"/>
                <a:ea typeface="Cambria" pitchFamily="34" charset="-122"/>
                <a:cs typeface="Cambria" pitchFamily="34" charset="-120"/>
              </a:rPr>
              <a:t>By Month 6</a:t>
            </a:r>
            <a:endParaRPr lang="en-US" sz="2400" dirty="0"/>
          </a:p>
        </p:txBody>
      </p:sp>
      <p:sp>
        <p:nvSpPr>
          <p:cNvPr id="14" name="Text 11"/>
          <p:cNvSpPr txBox="1"/>
          <p:nvPr/>
        </p:nvSpPr>
        <p:spPr>
          <a:xfrm>
            <a:off x="8275320" y="2514600"/>
            <a:ext cx="3108960" cy="365760"/>
          </a:xfrm>
          <a:prstGeom prst="rect">
            <a:avLst/>
          </a:prstGeom>
          <a:noFill/>
          <a:ln/>
        </p:spPr>
        <p:txBody>
          <a:bodyPr wrap="square" lIns="0" tIns="0" rIns="0" bIns="0" rtlCol="0" anchor="ctr"/>
          <a:lstStyle/>
          <a:p>
            <a:pPr marL="0" indent="0">
              <a:buNone/>
            </a:pPr>
            <a:r>
              <a:rPr lang="en-US" sz="1700" i="1" dirty="0">
                <a:solidFill>
                  <a:srgbClr val="000000"/>
                </a:solidFill>
                <a:latin typeface="Calibri" pitchFamily="34" charset="0"/>
                <a:ea typeface="Calibri" pitchFamily="34" charset="-122"/>
                <a:cs typeface="Calibri" pitchFamily="34" charset="-120"/>
              </a:rPr>
              <a:t>Together</a:t>
            </a:r>
            <a:endParaRPr lang="en-US" sz="1700" dirty="0"/>
          </a:p>
        </p:txBody>
      </p:sp>
      <p:sp>
        <p:nvSpPr>
          <p:cNvPr id="15" name="Text 12"/>
          <p:cNvSpPr txBox="1"/>
          <p:nvPr/>
        </p:nvSpPr>
        <p:spPr>
          <a:xfrm>
            <a:off x="8275320" y="3063240"/>
            <a:ext cx="3154680" cy="283464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Six costed scale up pitches to mentors, partners and funders</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A shared WiW climate solutions portfolio</a:t>
            </a:r>
            <a:endParaRPr lang="en-US" sz="1700" dirty="0"/>
          </a:p>
          <a:p>
            <a:pPr marL="342900" indent="-342900">
              <a:spcAft>
                <a:spcPts val="1000"/>
              </a:spcAft>
              <a:buSzPct val="100000"/>
              <a:buChar char="•"/>
            </a:pPr>
            <a:r>
              <a:rPr lang="en-US" sz="1700" dirty="0">
                <a:solidFill>
                  <a:srgbClr val="000000"/>
                </a:solidFill>
                <a:latin typeface="Calibri" pitchFamily="34" charset="0"/>
                <a:ea typeface="Calibri" pitchFamily="34" charset="-122"/>
                <a:cs typeface="Calibri" pitchFamily="34" charset="-120"/>
              </a:rPr>
              <a:t>A network of women who keep building after the Lab</a:t>
            </a:r>
            <a:endParaRPr lang="en-US" sz="1700" dirty="0"/>
          </a:p>
        </p:txBody>
      </p:sp>
      <p:sp>
        <p:nvSpPr>
          <p:cNvPr id="16" name="Text 13"/>
          <p:cNvSpPr txBox="1"/>
          <p:nvPr/>
        </p:nvSpPr>
        <p:spPr>
          <a:xfrm>
            <a:off x="548640" y="5715000"/>
            <a:ext cx="11064240" cy="457200"/>
          </a:xfrm>
          <a:prstGeom prst="rect">
            <a:avLst/>
          </a:prstGeom>
          <a:noFill/>
          <a:ln/>
        </p:spPr>
        <p:txBody>
          <a:bodyPr wrap="square" lIns="0" tIns="0" rIns="0" bIns="0" rtlCol="0" anchor="ctr"/>
          <a:lstStyle/>
          <a:p>
            <a:pPr marL="0" indent="0">
              <a:buNone/>
            </a:pPr>
            <a:r>
              <a:rPr lang="en-US" sz="2000" b="1" i="1" dirty="0">
                <a:solidFill>
                  <a:srgbClr val="000000"/>
                </a:solidFill>
                <a:latin typeface="Calibri" pitchFamily="34" charset="0"/>
                <a:ea typeface="Calibri" pitchFamily="34" charset="-122"/>
                <a:cs typeface="Calibri" pitchFamily="34" charset="-120"/>
              </a:rPr>
              <a:t>Funtunfunefu: many heads, one stomach. Different teams, one shared success.</a:t>
            </a:r>
            <a:endParaRPr lang="en-US" sz="200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photo_shea" descr="Women shea processors, Ghana. Photo: USAID in Africa, public domain"/>
          <p:cNvPicPr>
            <a:picLocks noChangeAspect="1"/>
          </p:cNvPicPr>
          <p:nvPr/>
        </p:nvPicPr>
        <p:blipFill>
          <a:blip r:embed="rId3"/>
          <a:srcRect/>
          <a:stretch/>
        </p:blipFill>
        <p:spPr>
          <a:xfrm>
            <a:off x="0" y="0"/>
            <a:ext cx="12191695" cy="6858000"/>
          </a:xfrm>
          <a:prstGeom prst="rect">
            <a:avLst/>
          </a:prstGeom>
        </p:spPr>
      </p:pic>
      <p:sp>
        <p:nvSpPr>
          <p:cNvPr id="3" name="Shape 0"/>
          <p:cNvSpPr/>
          <p:nvPr/>
        </p:nvSpPr>
        <p:spPr>
          <a:xfrm>
            <a:off x="0" y="3566160"/>
            <a:ext cx="12191695" cy="3291840"/>
          </a:xfrm>
          <a:prstGeom prst="rect">
            <a:avLst/>
          </a:prstGeom>
          <a:solidFill>
            <a:srgbClr val="000000">
              <a:alpha val="75000"/>
            </a:srgbClr>
          </a:solidFill>
          <a:ln/>
        </p:spPr>
      </p:sp>
      <p:sp>
        <p:nvSpPr>
          <p:cNvPr id="4" name="title"/>
          <p:cNvSpPr txBox="1"/>
          <p:nvPr/>
        </p:nvSpPr>
        <p:spPr>
          <a:xfrm>
            <a:off x="548640" y="3794760"/>
            <a:ext cx="11064240" cy="91440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Do not build for African women. Build with them.</a:t>
            </a:r>
            <a:endParaRPr lang="en-US" sz="3400" dirty="0"/>
          </a:p>
        </p:txBody>
      </p:sp>
      <p:sp>
        <p:nvSpPr>
          <p:cNvPr id="5" name="Text 2"/>
          <p:cNvSpPr txBox="1"/>
          <p:nvPr/>
        </p:nvSpPr>
        <p:spPr>
          <a:xfrm>
            <a:off x="548640" y="4709160"/>
            <a:ext cx="11064240" cy="548640"/>
          </a:xfrm>
          <a:prstGeom prst="rect">
            <a:avLst/>
          </a:prstGeom>
          <a:noFill/>
          <a:ln/>
        </p:spPr>
        <p:txBody>
          <a:bodyPr wrap="square" lIns="0" tIns="0" rIns="0" bIns="0" rtlCol="0" anchor="ctr"/>
          <a:lstStyle/>
          <a:p>
            <a:pPr marL="0" indent="0">
              <a:buNone/>
            </a:pPr>
            <a:r>
              <a:rPr lang="en-US" sz="2400" i="1" dirty="0">
                <a:solidFill>
                  <a:srgbClr val="FFFFFF"/>
                </a:solidFill>
                <a:latin typeface="Calibri" pitchFamily="34" charset="0"/>
                <a:ea typeface="Calibri" pitchFamily="34" charset="-122"/>
                <a:cs typeface="Calibri" pitchFamily="34" charset="-120"/>
              </a:rPr>
              <a:t>Sankofa: fetch the wisdom. Leapfrog: build the future.</a:t>
            </a:r>
            <a:endParaRPr lang="en-US" sz="2400" dirty="0"/>
          </a:p>
        </p:txBody>
      </p:sp>
      <p:sp>
        <p:nvSpPr>
          <p:cNvPr id="6" name="Text 3"/>
          <p:cNvSpPr txBox="1"/>
          <p:nvPr/>
        </p:nvSpPr>
        <p:spPr>
          <a:xfrm>
            <a:off x="548640" y="4937760"/>
            <a:ext cx="7772400" cy="822960"/>
          </a:xfrm>
          <a:prstGeom prst="rect">
            <a:avLst/>
          </a:prstGeom>
          <a:noFill/>
          <a:ln/>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Thank you. Medaase. Na gode. Daalu. E se.</a:t>
            </a:r>
            <a:endParaRPr lang="en-US" sz="1800" dirty="0"/>
          </a:p>
        </p:txBody>
      </p:sp>
      <p:sp>
        <p:nvSpPr>
          <p:cNvPr id="7" name="Text 4"/>
          <p:cNvSpPr txBox="1"/>
          <p:nvPr/>
        </p:nvSpPr>
        <p:spPr>
          <a:xfrm>
            <a:off x="6858000" y="6492240"/>
            <a:ext cx="5120640" cy="274320"/>
          </a:xfrm>
          <a:prstGeom prst="rect">
            <a:avLst/>
          </a:prstGeom>
          <a:noFill/>
          <a:ln/>
        </p:spPr>
        <p:txBody>
          <a:bodyPr wrap="square" lIns="0" tIns="0" rIns="0" bIns="0" rtlCol="0" anchor="ctr"/>
          <a:lstStyle/>
          <a:p>
            <a:pPr marL="0" indent="0" algn="r">
              <a:buNone/>
            </a:pPr>
            <a:r>
              <a:rPr lang="en-US" sz="1000" dirty="0">
                <a:solidFill>
                  <a:srgbClr val="FFFFFF"/>
                </a:solidFill>
              </a:rPr>
              <a:t>Women shea processors, Ghana. Photo: USAID in Africa, public domain</a:t>
            </a:r>
            <a:endParaRPr lang="en-US" sz="1000" dirty="0"/>
          </a:p>
        </p:txBody>
      </p:sp>
      <p:sp>
        <p:nvSpPr>
          <p:cNvPr id="9" name="Text 3">
            <a:extLst>
              <a:ext uri="{FF2B5EF4-FFF2-40B4-BE49-F238E27FC236}">
                <a16:creationId xmlns:a16="http://schemas.microsoft.com/office/drawing/2014/main" id="{AA4664F2-CDED-E454-F5DC-D11E83DCEB6D}"/>
              </a:ext>
            </a:extLst>
          </p:cNvPr>
          <p:cNvSpPr txBox="1"/>
          <p:nvPr/>
        </p:nvSpPr>
        <p:spPr>
          <a:xfrm>
            <a:off x="548640" y="5533053"/>
            <a:ext cx="7132320" cy="1310951"/>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Prof. Amos T. Kabo-Bah</a:t>
            </a:r>
            <a:endParaRPr lang="en-US" sz="1800" dirty="0"/>
          </a:p>
          <a:p>
            <a:pPr marL="0" indent="0">
              <a:buNone/>
            </a:pPr>
            <a:r>
              <a:rPr lang="en-US" dirty="0">
                <a:solidFill>
                  <a:srgbClr val="FFFFFF"/>
                </a:solidFill>
                <a:latin typeface="Calibri" pitchFamily="34" charset="0"/>
                <a:ea typeface="Calibri" pitchFamily="34" charset="-122"/>
                <a:cs typeface="Calibri" pitchFamily="34" charset="-120"/>
              </a:rPr>
              <a:t>Email: </a:t>
            </a:r>
            <a:r>
              <a:rPr lang="en-US" dirty="0">
                <a:solidFill>
                  <a:schemeClr val="bg2"/>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akabobah@gmail.com</a:t>
            </a:r>
            <a:r>
              <a:rPr lang="en-US" dirty="0">
                <a:solidFill>
                  <a:schemeClr val="bg2"/>
                </a:solidFill>
                <a:latin typeface="Calibri" pitchFamily="34" charset="0"/>
                <a:ea typeface="Calibri" pitchFamily="34" charset="-122"/>
                <a:cs typeface="Calibri" pitchFamily="34" charset="-120"/>
              </a:rPr>
              <a:t> </a:t>
            </a:r>
          </a:p>
          <a:p>
            <a:pPr marL="0" indent="0">
              <a:buNone/>
            </a:pPr>
            <a:r>
              <a:rPr lang="en-US" sz="1800" dirty="0">
                <a:solidFill>
                  <a:srgbClr val="FFFFFF"/>
                </a:solidFill>
                <a:latin typeface="Calibri" pitchFamily="34" charset="0"/>
                <a:ea typeface="Calibri" pitchFamily="34" charset="-122"/>
                <a:cs typeface="Calibri" pitchFamily="34" charset="-120"/>
              </a:rPr>
              <a:t>WhatsApp: +233 5438597</a:t>
            </a:r>
            <a:r>
              <a:rPr lang="en-US" dirty="0">
                <a:solidFill>
                  <a:srgbClr val="FFFFFF"/>
                </a:solidFill>
                <a:latin typeface="Calibri" pitchFamily="34" charset="0"/>
                <a:ea typeface="Calibri" pitchFamily="34" charset="-122"/>
                <a:cs typeface="Calibri" pitchFamily="34" charset="-120"/>
              </a:rPr>
              <a:t>21</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t"/>
          <a:lstStyle/>
          <a:p>
            <a:pPr marL="0" indent="0">
              <a:buNone/>
            </a:pPr>
            <a:r>
              <a:rPr lang="en-US" sz="3400" b="1" dirty="0">
                <a:solidFill>
                  <a:srgbClr val="000000"/>
                </a:solidFill>
                <a:latin typeface="Cambria" pitchFamily="34" charset="0"/>
                <a:ea typeface="Cambria" pitchFamily="34" charset="-122"/>
                <a:cs typeface="Cambria" pitchFamily="34" charset="-120"/>
              </a:rPr>
              <a:t>Sources and image credits</a:t>
            </a:r>
            <a:endParaRPr lang="en-US" sz="3400" dirty="0"/>
          </a:p>
        </p:txBody>
      </p:sp>
      <p:sp>
        <p:nvSpPr>
          <p:cNvPr id="3" name="Text 1"/>
          <p:cNvSpPr txBox="1"/>
          <p:nvPr/>
        </p:nvSpPr>
        <p:spPr>
          <a:xfrm>
            <a:off x="548640" y="1371600"/>
            <a:ext cx="5120640" cy="4846320"/>
          </a:xfrm>
          <a:prstGeom prst="rect">
            <a:avLst/>
          </a:prstGeom>
          <a:noFill/>
          <a:ln/>
        </p:spPr>
        <p:txBody>
          <a:bodyPr wrap="square" lIns="0" tIns="0" rIns="0" bIns="0" rtlCol="0" anchor="t"/>
          <a:lstStyle/>
          <a:p>
            <a:pPr marL="0" indent="0">
              <a:spcAft>
                <a:spcPts val="600"/>
              </a:spcAft>
              <a:buNone/>
            </a:pPr>
            <a:r>
              <a:rPr lang="en-US" sz="1500" b="1" dirty="0">
                <a:solidFill>
                  <a:srgbClr val="000000"/>
                </a:solidFill>
                <a:latin typeface="Calibri" pitchFamily="34" charset="0"/>
                <a:ea typeface="Calibri" pitchFamily="34" charset="-122"/>
                <a:cs typeface="Calibri" pitchFamily="34" charset="-120"/>
              </a:rPr>
              <a:t>Sources</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WMO (2024). State of the Climate in Africa 2023. WMO, Geneva.</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WMO (2021). State of the Climate in Africa 2020. WMO, Geneva.</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IEA (2022). Africa Energy Outlook 2022. IEA, Paris.</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WMO (2025). State of the Global Climate 2024. WMO, Geneva.</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NOAA Global Monitoring Laboratory, atmospheric CO2 records.</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WiW Climate Innovation Lab 2026 Concept Note, August 2026.</a:t>
            </a:r>
            <a:endParaRPr lang="en-US" sz="1500" dirty="0"/>
          </a:p>
          <a:p>
            <a:pPr marL="0" indent="0">
              <a:spcAft>
                <a:spcPts val="600"/>
              </a:spcAft>
              <a:buNone/>
            </a:pPr>
            <a:r>
              <a:rPr lang="en-US" sz="1500" dirty="0">
                <a:solidFill>
                  <a:srgbClr val="000000"/>
                </a:solidFill>
                <a:latin typeface="Calibri" pitchFamily="34" charset="0"/>
                <a:ea typeface="Calibri" pitchFamily="34" charset="-122"/>
                <a:cs typeface="Calibri" pitchFamily="34" charset="-120"/>
              </a:rPr>
              <a:t>Adinkra symbols via Wikimedia Commons: Sankofa (PD), Gye Nyame (CC0), Funtunfunefu (CC0), Nyansapo (CC0), Nkyinkyim (CC BY-SA 4.0).</a:t>
            </a:r>
            <a:endParaRPr lang="en-US" sz="1500" dirty="0"/>
          </a:p>
        </p:txBody>
      </p:sp>
      <p:sp>
        <p:nvSpPr>
          <p:cNvPr id="4" name="Text 2"/>
          <p:cNvSpPr txBox="1"/>
          <p:nvPr/>
        </p:nvSpPr>
        <p:spPr>
          <a:xfrm>
            <a:off x="5852160" y="1280160"/>
            <a:ext cx="5943600" cy="5120640"/>
          </a:xfrm>
          <a:prstGeom prst="rect">
            <a:avLst/>
          </a:prstGeom>
          <a:noFill/>
          <a:ln/>
        </p:spPr>
        <p:txBody>
          <a:bodyPr wrap="square" lIns="0" tIns="0" rIns="0" bIns="0" rtlCol="0" anchor="t"/>
          <a:lstStyle/>
          <a:p>
            <a:pPr marL="0" indent="0">
              <a:spcAft>
                <a:spcPts val="200"/>
              </a:spcAft>
              <a:buNone/>
            </a:pPr>
            <a:r>
              <a:rPr lang="en-US" sz="1500" b="1" dirty="0">
                <a:solidFill>
                  <a:srgbClr val="000000"/>
                </a:solidFill>
                <a:latin typeface="Calibri" pitchFamily="34" charset="0"/>
                <a:ea typeface="Calibri" pitchFamily="34" charset="-122"/>
                <a:cs typeface="Calibri" pitchFamily="34" charset="-120"/>
              </a:rPr>
              <a:t>Photographs (Wikimedia Commons)</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Baobab, Bongo, Ghana. Photo: Danieljatuat,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Solar mini-grid, Bayelsa, Nigeria. Photo: Rupumped,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Yoruba talking drum (dundun) player, Nigeria. Photo: Tijani Taofeek Bamidele,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Rain clouds over a Ghanaian town. Photo: OJjnr,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Africa from the Suomi NPP satellite. NASA/NOAA, public domain</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Cumulonimbus building up. Photo: Ceentia,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Meteosat 12 first full disk image. EUMETSAT/ESA</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Automatic weather station, Ghana Meteorological Agency. Photo: Amuzujoe,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Harmattan dust over West Africa, 15 Feb 2020. Image: NASA MODIS, public domain</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Women farmers in the harmattan, Nsukka, Nigeria. Photo: Chiemezie Atama,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Flooding after heavy rain, Kinshasa, DR Congo. Photo: Blovua,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Health centre, Akok, Cameroon. Photo: Bissayar,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Nurse preparing a vaccine, Ghana. Photo: Nana Kofi Acquah / WHO, CC BY-SA 3.0 IGO</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Akosombo Dam spillway, Ghana. Photo: ZSM, CC BY-SA 3.0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Carrying firewood, Kamboinse, Burkina Faso. Photo: Rikyelle Momo Nguematio,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Fetching water at Mawo dam. Photo: Abass De General 1, CC0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Onion seller, Mali. Photo: Moussa Kalapo,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Woman in kente operating a drone by phone. Photo: $ir$terlin,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Woman farmer harvesting vegetables, Cameroon. Photo: Minette Lontsie,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Cooking on an improved stove, Cameroon. Photo: Trees for the Future, CC BY 2.0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Weaving Kente, Sirigu, Ghana. Photo: Sir Amugi,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Solar powered farm, Niague, Senegal. Photo: Yagamar, CC BY-SA 4.0</a:t>
            </a:r>
            <a:endParaRPr lang="en-US" sz="950" dirty="0"/>
          </a:p>
          <a:p>
            <a:pPr marL="0" indent="0">
              <a:spcAft>
                <a:spcPts val="200"/>
              </a:spcAft>
              <a:buNone/>
            </a:pPr>
            <a:r>
              <a:rPr lang="en-US" sz="950" dirty="0">
                <a:solidFill>
                  <a:srgbClr val="000000"/>
                </a:solidFill>
                <a:latin typeface="Calibri" pitchFamily="34" charset="0"/>
                <a:ea typeface="Calibri" pitchFamily="34" charset="-122"/>
                <a:cs typeface="Calibri" pitchFamily="34" charset="-120"/>
              </a:rPr>
              <a:t>Women shea processors, Ghana. Photo: USAID in Africa, public domain</a:t>
            </a:r>
            <a:endParaRPr lang="en-US" sz="950" dirty="0"/>
          </a:p>
        </p:txBody>
      </p:sp>
      <p:sp>
        <p:nvSpPr>
          <p:cNvPr id="25" name="Slide Number Placeholder 0"/>
          <p:cNvSpPr>
            <a:spLocks noGrp="1"/>
          </p:cNvSpPr>
          <p:nvPr>
            <p:ph type="sldNum" sz="quarter" idx="4294967295"/>
          </p:nvPr>
        </p:nvSpPr>
        <p:spPr>
          <a:xfrm>
            <a:off x="11475720" y="6400800"/>
            <a:ext cx="457200" cy="274320"/>
          </a:xfrm>
          <a:prstGeom prst="rect">
            <a:avLst/>
          </a:prstGeom>
          <a:extLst>
            <a:ext uri="{C572A759-6A51-4108-AA02-DFA0A04FC94B}">
              <ma14:wrappingTextBoxFlag xmlns="" xmlns:ma14="http://schemas.microsoft.com/office/mac/drawingml/2011/main" val="0"/>
            </a:ext>
          </a:extLst>
        </p:spPr>
        <p:txBody>
          <a:bodyPr/>
          <a:lstStyle>
            <a:lvl1pPr>
              <a:defRPr sz="1100">
                <a:solidFill>
                  <a:srgbClr val="000000"/>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theme/theme1.xml><?xml version="1.0" encoding="utf-8"?>
<a:theme xmlns:a="http://schemas.openxmlformats.org/drawingml/2006/main" name="WiW Plain">
  <a:themeElements>
    <a:clrScheme name="WiW Plain">
      <a:dk1>
        <a:srgbClr val="000000"/>
      </a:dk1>
      <a:lt1>
        <a:srgbClr val="FFFFFF"/>
      </a:lt1>
      <a:dk2>
        <a:srgbClr val="1A1A1A"/>
      </a:dk2>
      <a:lt2>
        <a:srgbClr val="FFFFFF"/>
      </a:lt2>
      <a:accent1>
        <a:srgbClr val="000000"/>
      </a:accent1>
      <a:accent2>
        <a:srgbClr val="333333"/>
      </a:accent2>
      <a:accent3>
        <a:srgbClr val="555555"/>
      </a:accent3>
      <a:accent4>
        <a:srgbClr val="777777"/>
      </a:accent4>
      <a:accent5>
        <a:srgbClr val="999999"/>
      </a:accent5>
      <a:accent6>
        <a:srgbClr val="BBBBBB"/>
      </a:accent6>
      <a:hlink>
        <a:srgbClr val="000000"/>
      </a:hlink>
      <a:folHlink>
        <a:srgbClr val="333333"/>
      </a:folHlink>
    </a:clrScheme>
    <a:fontScheme name="WiW Plai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5941</Words>
  <Application>Microsoft Office PowerPoint</Application>
  <PresentationFormat>Widescreen</PresentationFormat>
  <Paragraphs>404</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Cambria</vt:lpstr>
      <vt:lpstr>WiW Plain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Challenges and People</dc:title>
  <dc:subject>PptxGenJS Presentation</dc:subject>
  <dc:creator>Prof. Amos T. Kabo-Bah</dc:creator>
  <cp:lastModifiedBy>Amos Kabo-bah</cp:lastModifiedBy>
  <cp:revision>1</cp:revision>
  <dcterms:created xsi:type="dcterms:W3CDTF">2026-10-12T04:06:21Z</dcterms:created>
  <dcterms:modified xsi:type="dcterms:W3CDTF">2026-10-12T04:13:57Z</dcterms:modified>
</cp:coreProperties>
</file>