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19.jpeg" ContentType="image/jpeg"/>
  <Override PartName="/ppt/media/image20.jpeg" ContentType="image/jpeg"/>
  <Override PartName="/ppt/media/image2.png" ContentType="image/png"/>
  <Override PartName="/ppt/media/image3.png" ContentType="image/png"/>
  <Override PartName="/ppt/media/image23.png" ContentType="image/png"/>
  <Override PartName="/ppt/media/image6.jpeg" ContentType="image/jpeg"/>
  <Override PartName="/ppt/media/image12.png" ContentType="image/png"/>
  <Override PartName="/ppt/media/image5.png" ContentType="image/png"/>
  <Override PartName="/ppt/media/image16.jpeg" ContentType="image/jpeg"/>
  <Override PartName="/ppt/media/image7.png" ContentType="image/png"/>
  <Override PartName="/ppt/media/image10.jpeg" ContentType="image/jpeg"/>
  <Override PartName="/ppt/media/image14.png" ContentType="image/png"/>
  <Override PartName="/ppt/media/image13.jpeg" ContentType="image/jpeg"/>
  <Override PartName="/ppt/media/image9.png" ContentType="image/png"/>
  <Override PartName="/ppt/media/image8.png" ContentType="image/png"/>
  <Override PartName="/ppt/media/image11.jpeg" ContentType="image/jpeg"/>
  <Override PartName="/ppt/media/image4.png" ContentType="image/png"/>
  <Override PartName="/ppt/media/image18.jpeg" ContentType="image/jpeg"/>
  <Override PartName="/ppt/media/image15.png" ContentType="image/png"/>
  <Override PartName="/ppt/media/image21.jpeg" ContentType="image/jpeg"/>
  <Override PartName="/ppt/media/image17.png" ContentType="image/png"/>
  <Override PartName="/ppt/media/image22.jpeg" ContentType="image/jpe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6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19.xml.rels" ContentType="application/vnd.openxmlformats-package.relationships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3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1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6.jpe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6;p1"/>
          <p:cNvSpPr/>
          <p:nvPr/>
        </p:nvSpPr>
        <p:spPr>
          <a:xfrm>
            <a:off x="10779480" y="6393600"/>
            <a:ext cx="360" cy="284760"/>
          </a:xfrm>
          <a:custGeom>
            <a:avLst/>
            <a:gdLst>
              <a:gd name="textAreaLeft" fmla="*/ 0 w 360"/>
              <a:gd name="textAreaRight" fmla="*/ 94371840 w 360"/>
              <a:gd name="textAreaTop" fmla="*/ 0 h 284760"/>
              <a:gd name="textAreaBottom" fmla="*/ 291240 h 284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" name="Google Shape;7;p1"/>
          <p:cNvGrpSpPr/>
          <p:nvPr/>
        </p:nvGrpSpPr>
        <p:grpSpPr>
          <a:xfrm>
            <a:off x="1337760" y="1185840"/>
            <a:ext cx="9238320" cy="35640"/>
            <a:chOff x="1337760" y="1185840"/>
            <a:chExt cx="9238320" cy="35640"/>
          </a:xfrm>
        </p:grpSpPr>
        <p:sp>
          <p:nvSpPr>
            <p:cNvPr id="2" name="Google Shape;8;p1"/>
            <p:cNvSpPr/>
            <p:nvPr/>
          </p:nvSpPr>
          <p:spPr>
            <a:xfrm flipH="1" rot="10800000">
              <a:off x="1337760" y="1217880"/>
              <a:ext cx="2308320" cy="3600"/>
            </a:xfrm>
            <a:custGeom>
              <a:avLst/>
              <a:gdLst>
                <a:gd name="textAreaLeft" fmla="*/ -3240 w 2308320"/>
                <a:gd name="textAreaRight" fmla="*/ 2311560 w 2308320"/>
                <a:gd name="textAreaTop" fmla="*/ 0 h 3600"/>
                <a:gd name="textAreaBottom" fmla="*/ 10080 h 36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50">
              <a:solidFill>
                <a:srgbClr val="2e47b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" name="Google Shape;9;p1"/>
            <p:cNvSpPr/>
            <p:nvPr/>
          </p:nvSpPr>
          <p:spPr>
            <a:xfrm flipH="1" rot="10800000">
              <a:off x="3647520" y="1207080"/>
              <a:ext cx="2308320" cy="3600"/>
            </a:xfrm>
            <a:custGeom>
              <a:avLst/>
              <a:gdLst>
                <a:gd name="textAreaLeft" fmla="*/ -3240 w 2308320"/>
                <a:gd name="textAreaRight" fmla="*/ 2311560 w 2308320"/>
                <a:gd name="textAreaTop" fmla="*/ 0 h 3600"/>
                <a:gd name="textAreaBottom" fmla="*/ 10080 h 36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50">
              <a:solidFill>
                <a:srgbClr val="c16d5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" name="Google Shape;10;p1"/>
            <p:cNvSpPr/>
            <p:nvPr/>
          </p:nvSpPr>
          <p:spPr>
            <a:xfrm flipH="1" rot="10800000">
              <a:off x="5962320" y="1196640"/>
              <a:ext cx="2308320" cy="3240"/>
            </a:xfrm>
            <a:custGeom>
              <a:avLst/>
              <a:gdLst>
                <a:gd name="textAreaLeft" fmla="*/ -3240 w 2308320"/>
                <a:gd name="textAreaRight" fmla="*/ 2311560 w 2308320"/>
                <a:gd name="textAreaTop" fmla="*/ 0 h 3240"/>
                <a:gd name="textAreaBottom" fmla="*/ 9720 h 32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50">
              <a:solidFill>
                <a:srgbClr val="2e81c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" name="Google Shape;11;p1"/>
            <p:cNvSpPr/>
            <p:nvPr/>
          </p:nvSpPr>
          <p:spPr>
            <a:xfrm flipH="1" rot="10800000">
              <a:off x="8267040" y="1185840"/>
              <a:ext cx="2308680" cy="3240"/>
            </a:xfrm>
            <a:custGeom>
              <a:avLst/>
              <a:gdLst>
                <a:gd name="textAreaLeft" fmla="*/ 3240 w 2308680"/>
                <a:gd name="textAreaRight" fmla="*/ 2318400 w 2308680"/>
                <a:gd name="textAreaTop" fmla="*/ 0 h 3240"/>
                <a:gd name="textAreaBottom" fmla="*/ 9720 h 32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50">
              <a:solidFill>
                <a:srgbClr val="365b9b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" name="Google Shape;12;p1"/>
          <p:cNvGrpSpPr/>
          <p:nvPr/>
        </p:nvGrpSpPr>
        <p:grpSpPr>
          <a:xfrm>
            <a:off x="10927080" y="152280"/>
            <a:ext cx="2514960" cy="1020240"/>
            <a:chOff x="10927080" y="152280"/>
            <a:chExt cx="2514960" cy="1020240"/>
          </a:xfrm>
        </p:grpSpPr>
        <p:sp>
          <p:nvSpPr>
            <p:cNvPr id="7" name="Google Shape;13;p1"/>
            <p:cNvSpPr/>
            <p:nvPr/>
          </p:nvSpPr>
          <p:spPr>
            <a:xfrm>
              <a:off x="10927080" y="152280"/>
              <a:ext cx="2514960" cy="102024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0">
              <a:noFill/>
            </a:ln>
            <a:effectLst>
              <a:outerShdw blurRad="101520" dir="5400000" dist="25560" rotWithShape="0">
                <a:srgbClr val="000000">
                  <a:alpha val="7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8" name="Google Shape;14;p1" descr=""/>
            <p:cNvPicPr/>
            <p:nvPr/>
          </p:nvPicPr>
          <p:blipFill>
            <a:blip r:embed="rId2"/>
            <a:stretch/>
          </p:blipFill>
          <p:spPr>
            <a:xfrm>
              <a:off x="11063880" y="258840"/>
              <a:ext cx="1057320" cy="8078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9" name="Google Shape;15;p1" descr=""/>
          <p:cNvPicPr/>
          <p:nvPr/>
        </p:nvPicPr>
        <p:blipFill>
          <a:blip r:embed="rId3"/>
          <a:stretch/>
        </p:blipFill>
        <p:spPr>
          <a:xfrm>
            <a:off x="8841600" y="6100920"/>
            <a:ext cx="988560" cy="300960"/>
          </a:xfrm>
          <a:prstGeom prst="rect">
            <a:avLst/>
          </a:prstGeom>
          <a:ln w="0">
            <a:noFill/>
          </a:ln>
        </p:spPr>
      </p:pic>
      <p:pic>
        <p:nvPicPr>
          <p:cNvPr id="10" name="Google Shape;16;p1" descr=""/>
          <p:cNvPicPr/>
          <p:nvPr/>
        </p:nvPicPr>
        <p:blipFill>
          <a:blip r:embed="rId4"/>
          <a:stretch/>
        </p:blipFill>
        <p:spPr>
          <a:xfrm>
            <a:off x="8088840" y="6104880"/>
            <a:ext cx="572400" cy="427320"/>
          </a:xfrm>
          <a:prstGeom prst="rect">
            <a:avLst/>
          </a:prstGeom>
          <a:ln w="0">
            <a:noFill/>
          </a:ln>
        </p:spPr>
      </p:pic>
      <p:pic>
        <p:nvPicPr>
          <p:cNvPr id="11" name="Google Shape;17;p1" descr=""/>
          <p:cNvPicPr/>
          <p:nvPr/>
        </p:nvPicPr>
        <p:blipFill>
          <a:blip r:embed="rId5"/>
          <a:stretch/>
        </p:blipFill>
        <p:spPr>
          <a:xfrm>
            <a:off x="6820560" y="6183360"/>
            <a:ext cx="966960" cy="246960"/>
          </a:xfrm>
          <a:prstGeom prst="rect">
            <a:avLst/>
          </a:prstGeom>
          <a:ln w="0">
            <a:noFill/>
          </a:ln>
        </p:spPr>
      </p:pic>
      <p:pic>
        <p:nvPicPr>
          <p:cNvPr id="12" name="Google Shape;18;p1" descr=""/>
          <p:cNvPicPr/>
          <p:nvPr/>
        </p:nvPicPr>
        <p:blipFill>
          <a:blip r:embed="rId6"/>
          <a:stretch/>
        </p:blipFill>
        <p:spPr>
          <a:xfrm>
            <a:off x="10249200" y="6072480"/>
            <a:ext cx="767520" cy="329400"/>
          </a:xfrm>
          <a:prstGeom prst="rect">
            <a:avLst/>
          </a:prstGeom>
          <a:ln w="0">
            <a:noFill/>
          </a:ln>
        </p:spPr>
      </p:pic>
      <p:pic>
        <p:nvPicPr>
          <p:cNvPr id="13" name="Google Shape;19;p1" descr=""/>
          <p:cNvPicPr/>
          <p:nvPr/>
        </p:nvPicPr>
        <p:blipFill>
          <a:blip r:embed="rId7"/>
          <a:srcRect l="21972" t="26310" r="17712" b="13370"/>
          <a:stretch/>
        </p:blipFill>
        <p:spPr>
          <a:xfrm>
            <a:off x="-25560" y="-491400"/>
            <a:ext cx="12234960" cy="7337880"/>
          </a:xfrm>
          <a:prstGeom prst="rect">
            <a:avLst/>
          </a:prstGeom>
          <a:ln w="0">
            <a:noFill/>
          </a:ln>
        </p:spPr>
      </p:pic>
      <p:sp>
        <p:nvSpPr>
          <p:cNvPr id="14" name="Google Shape;20;p1"/>
          <p:cNvSpPr/>
          <p:nvPr/>
        </p:nvSpPr>
        <p:spPr>
          <a:xfrm>
            <a:off x="2224440" y="2057760"/>
            <a:ext cx="7507080" cy="3637440"/>
          </a:xfrm>
          <a:prstGeom prst="roundRect">
            <a:avLst>
              <a:gd name="adj" fmla="val 12162"/>
            </a:avLst>
          </a:prstGeom>
          <a:solidFill>
            <a:srgbClr val="ffffff"/>
          </a:solidFill>
          <a:ln w="12600">
            <a:solidFill>
              <a:srgbClr val="4472c4"/>
            </a:solidFill>
            <a:miter/>
          </a:ln>
          <a:effectLst>
            <a:outerShdw blurRad="127008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" name="Google Shape;21;p1"/>
          <p:cNvSpPr/>
          <p:nvPr/>
        </p:nvSpPr>
        <p:spPr>
          <a:xfrm>
            <a:off x="5111640" y="-1181160"/>
            <a:ext cx="1960920" cy="2750400"/>
          </a:xfrm>
          <a:prstGeom prst="roundRect">
            <a:avLst>
              <a:gd name="adj" fmla="val 10696"/>
            </a:avLst>
          </a:prstGeom>
          <a:solidFill>
            <a:srgbClr val="ffffff"/>
          </a:solidFill>
          <a:ln w="0">
            <a:noFill/>
          </a:ln>
          <a:effectLst>
            <a:outerShdw blurRad="101520" dir="5400000" dist="25560" rotWithShape="0">
              <a:srgbClr val="000000">
                <a:alpha val="7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6" name="Google Shape;22;p1" descr=""/>
          <p:cNvPicPr/>
          <p:nvPr/>
        </p:nvPicPr>
        <p:blipFill>
          <a:blip r:embed="rId8"/>
          <a:stretch/>
        </p:blipFill>
        <p:spPr>
          <a:xfrm>
            <a:off x="5157720" y="75960"/>
            <a:ext cx="1868760" cy="1428840"/>
          </a:xfrm>
          <a:prstGeom prst="rect">
            <a:avLst/>
          </a:prstGeom>
          <a:ln w="0">
            <a:noFill/>
          </a:ln>
        </p:spPr>
      </p:pic>
      <p:sp>
        <p:nvSpPr>
          <p:cNvPr id="17" name="Google Shape;23;p1"/>
          <p:cNvSpPr/>
          <p:nvPr/>
        </p:nvSpPr>
        <p:spPr>
          <a:xfrm>
            <a:off x="2716920" y="3288600"/>
            <a:ext cx="6521400" cy="4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2500" spc="-1" strike="noStrike">
                <a:solidFill>
                  <a:srgbClr val="000000"/>
                </a:solidFill>
                <a:latin typeface="Calibri"/>
                <a:ea typeface="Calibri"/>
              </a:rPr>
              <a:t>ANNUAL GENERAL MEETING</a:t>
            </a:r>
            <a:endParaRPr b="0" lang="en-GB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Google Shape;24;p1"/>
          <p:cNvSpPr/>
          <p:nvPr/>
        </p:nvSpPr>
        <p:spPr>
          <a:xfrm>
            <a:off x="4850640" y="3731040"/>
            <a:ext cx="225432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000" spc="-1" strike="noStrike">
                <a:solidFill>
                  <a:srgbClr val="d12126"/>
                </a:solidFill>
                <a:latin typeface="Calibri"/>
                <a:ea typeface="Calibri"/>
              </a:rPr>
              <a:t>2020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Google Shape;25;p1"/>
          <p:cNvSpPr/>
          <p:nvPr/>
        </p:nvSpPr>
        <p:spPr>
          <a:xfrm>
            <a:off x="2656440" y="4820760"/>
            <a:ext cx="6642720" cy="72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2100" spc="-1" strike="noStrike">
                <a:solidFill>
                  <a:srgbClr val="2e41ab"/>
                </a:solidFill>
                <a:latin typeface="Calibri"/>
                <a:ea typeface="Calibri"/>
              </a:rPr>
              <a:t>Boubakar Barry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2100" spc="-1" strike="noStrike">
                <a:solidFill>
                  <a:srgbClr val="2e41ab"/>
                </a:solidFill>
                <a:latin typeface="Calibri"/>
                <a:ea typeface="Calibri"/>
              </a:rPr>
              <a:t>CEO, WACREN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Google Shape;26;p1"/>
          <p:cNvSpPr/>
          <p:nvPr/>
        </p:nvSpPr>
        <p:spPr>
          <a:xfrm>
            <a:off x="2532600" y="2502720"/>
            <a:ext cx="7118640" cy="14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4600" spc="-1" strike="noStrike">
                <a:solidFill>
                  <a:srgbClr val="000000"/>
                </a:solidFill>
                <a:latin typeface="Calibri"/>
                <a:ea typeface="Calibri"/>
              </a:rPr>
              <a:t>CEO’S ACTIVITY REPORT</a:t>
            </a:r>
            <a:endParaRPr b="0" lang="en-GB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78;p14"/>
          <p:cNvSpPr/>
          <p:nvPr/>
        </p:nvSpPr>
        <p:spPr>
          <a:xfrm>
            <a:off x="10779480" y="6393600"/>
            <a:ext cx="360" cy="284760"/>
          </a:xfrm>
          <a:custGeom>
            <a:avLst/>
            <a:gdLst>
              <a:gd name="textAreaLeft" fmla="*/ 0 w 360"/>
              <a:gd name="textAreaRight" fmla="*/ 94371840 w 360"/>
              <a:gd name="textAreaTop" fmla="*/ 0 h 284760"/>
              <a:gd name="textAreaBottom" fmla="*/ 291240 h 284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60" name="Google Shape;79;p14"/>
          <p:cNvGrpSpPr/>
          <p:nvPr/>
        </p:nvGrpSpPr>
        <p:grpSpPr>
          <a:xfrm>
            <a:off x="1337760" y="1185840"/>
            <a:ext cx="9238320" cy="35640"/>
            <a:chOff x="1337760" y="1185840"/>
            <a:chExt cx="9238320" cy="35640"/>
          </a:xfrm>
        </p:grpSpPr>
        <p:sp>
          <p:nvSpPr>
            <p:cNvPr id="61" name="Google Shape;80;p14"/>
            <p:cNvSpPr/>
            <p:nvPr/>
          </p:nvSpPr>
          <p:spPr>
            <a:xfrm flipH="1" rot="10800000">
              <a:off x="1337760" y="1217880"/>
              <a:ext cx="2308320" cy="3600"/>
            </a:xfrm>
            <a:custGeom>
              <a:avLst/>
              <a:gdLst>
                <a:gd name="textAreaLeft" fmla="*/ -3240 w 2308320"/>
                <a:gd name="textAreaRight" fmla="*/ 2311560 w 2308320"/>
                <a:gd name="textAreaTop" fmla="*/ 0 h 3600"/>
                <a:gd name="textAreaBottom" fmla="*/ 10080 h 36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50">
              <a:solidFill>
                <a:srgbClr val="2e47b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" name="Google Shape;81;p14"/>
            <p:cNvSpPr/>
            <p:nvPr/>
          </p:nvSpPr>
          <p:spPr>
            <a:xfrm flipH="1" rot="10800000">
              <a:off x="3647520" y="1207080"/>
              <a:ext cx="2308320" cy="3600"/>
            </a:xfrm>
            <a:custGeom>
              <a:avLst/>
              <a:gdLst>
                <a:gd name="textAreaLeft" fmla="*/ -3240 w 2308320"/>
                <a:gd name="textAreaRight" fmla="*/ 2311560 w 2308320"/>
                <a:gd name="textAreaTop" fmla="*/ 0 h 3600"/>
                <a:gd name="textAreaBottom" fmla="*/ 10080 h 36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50">
              <a:solidFill>
                <a:srgbClr val="c16d5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" name="Google Shape;82;p14"/>
            <p:cNvSpPr/>
            <p:nvPr/>
          </p:nvSpPr>
          <p:spPr>
            <a:xfrm flipH="1" rot="10800000">
              <a:off x="5962320" y="1196640"/>
              <a:ext cx="2308320" cy="3240"/>
            </a:xfrm>
            <a:custGeom>
              <a:avLst/>
              <a:gdLst>
                <a:gd name="textAreaLeft" fmla="*/ -3240 w 2308320"/>
                <a:gd name="textAreaRight" fmla="*/ 2311560 w 2308320"/>
                <a:gd name="textAreaTop" fmla="*/ 0 h 3240"/>
                <a:gd name="textAreaBottom" fmla="*/ 9720 h 32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50">
              <a:solidFill>
                <a:srgbClr val="2e81c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" name="Google Shape;83;p14"/>
            <p:cNvSpPr/>
            <p:nvPr/>
          </p:nvSpPr>
          <p:spPr>
            <a:xfrm flipH="1" rot="10800000">
              <a:off x="8267040" y="1185840"/>
              <a:ext cx="2308680" cy="3240"/>
            </a:xfrm>
            <a:custGeom>
              <a:avLst/>
              <a:gdLst>
                <a:gd name="textAreaLeft" fmla="*/ 3240 w 2308680"/>
                <a:gd name="textAreaRight" fmla="*/ 2318400 w 2308680"/>
                <a:gd name="textAreaTop" fmla="*/ 0 h 3240"/>
                <a:gd name="textAreaBottom" fmla="*/ 9720 h 32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50">
              <a:solidFill>
                <a:srgbClr val="365b9b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5" name="Google Shape;84;p14"/>
          <p:cNvGrpSpPr/>
          <p:nvPr/>
        </p:nvGrpSpPr>
        <p:grpSpPr>
          <a:xfrm>
            <a:off x="10927080" y="152280"/>
            <a:ext cx="2514960" cy="1020240"/>
            <a:chOff x="10927080" y="152280"/>
            <a:chExt cx="2514960" cy="1020240"/>
          </a:xfrm>
        </p:grpSpPr>
        <p:sp>
          <p:nvSpPr>
            <p:cNvPr id="66" name="Google Shape;85;p14"/>
            <p:cNvSpPr/>
            <p:nvPr/>
          </p:nvSpPr>
          <p:spPr>
            <a:xfrm>
              <a:off x="10927080" y="152280"/>
              <a:ext cx="2514960" cy="102024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0">
              <a:noFill/>
            </a:ln>
            <a:effectLst>
              <a:outerShdw blurRad="101520" dir="5400000" dist="25560" rotWithShape="0">
                <a:srgbClr val="000000">
                  <a:alpha val="7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67" name="Google Shape;86;p14" descr=""/>
            <p:cNvPicPr/>
            <p:nvPr/>
          </p:nvPicPr>
          <p:blipFill>
            <a:blip r:embed="rId2"/>
            <a:stretch/>
          </p:blipFill>
          <p:spPr>
            <a:xfrm>
              <a:off x="11063880" y="258840"/>
              <a:ext cx="1057320" cy="807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8" name="Google Shape;87;p14"/>
          <p:cNvSpPr/>
          <p:nvPr/>
        </p:nvSpPr>
        <p:spPr>
          <a:xfrm>
            <a:off x="10779480" y="6393600"/>
            <a:ext cx="360" cy="284760"/>
          </a:xfrm>
          <a:custGeom>
            <a:avLst/>
            <a:gdLst>
              <a:gd name="textAreaLeft" fmla="*/ 0 w 360"/>
              <a:gd name="textAreaRight" fmla="*/ 94371840 w 360"/>
              <a:gd name="textAreaTop" fmla="*/ 0 h 284760"/>
              <a:gd name="textAreaBottom" fmla="*/ 291240 h 284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9" name="Google Shape;88;p14" descr=""/>
          <p:cNvPicPr/>
          <p:nvPr/>
        </p:nvPicPr>
        <p:blipFill>
          <a:blip r:embed="rId3"/>
          <a:stretch/>
        </p:blipFill>
        <p:spPr>
          <a:xfrm>
            <a:off x="838080" y="6387840"/>
            <a:ext cx="401760" cy="251640"/>
          </a:xfrm>
          <a:prstGeom prst="rect">
            <a:avLst/>
          </a:prstGeom>
          <a:ln w="0">
            <a:noFill/>
          </a:ln>
        </p:spPr>
      </p:pic>
      <p:sp>
        <p:nvSpPr>
          <p:cNvPr id="70" name="Google Shape;89;p14"/>
          <p:cNvSpPr/>
          <p:nvPr/>
        </p:nvSpPr>
        <p:spPr>
          <a:xfrm>
            <a:off x="-397800" y="-256680"/>
            <a:ext cx="12979440" cy="7363080"/>
          </a:xfrm>
          <a:prstGeom prst="rect">
            <a:avLst/>
          </a:prstGeom>
          <a:solidFill>
            <a:srgbClr val="ffffff"/>
          </a:solidFill>
          <a:ln w="25550">
            <a:solidFill>
              <a:srgbClr val="4472c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" name="Google Shape;90;p14"/>
          <p:cNvSpPr/>
          <p:nvPr/>
        </p:nvSpPr>
        <p:spPr>
          <a:xfrm flipH="1" rot="10800000">
            <a:off x="-10529280" y="-11038320"/>
            <a:ext cx="23124960" cy="10944000"/>
          </a:xfrm>
          <a:prstGeom prst="rect">
            <a:avLst/>
          </a:prstGeom>
          <a:solidFill>
            <a:srgbClr val="ecece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" name="Google Shape;91;p14"/>
          <p:cNvSpPr/>
          <p:nvPr/>
        </p:nvSpPr>
        <p:spPr>
          <a:xfrm>
            <a:off x="-6978240" y="7041600"/>
            <a:ext cx="19162440" cy="4764600"/>
          </a:xfrm>
          <a:prstGeom prst="rect">
            <a:avLst/>
          </a:prstGeom>
          <a:solidFill>
            <a:srgbClr val="ecece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3" name="Google Shape;92;p14"/>
          <p:cNvSpPr/>
          <p:nvPr/>
        </p:nvSpPr>
        <p:spPr>
          <a:xfrm flipH="1">
            <a:off x="-11948400" y="-224280"/>
            <a:ext cx="11670840" cy="7376040"/>
          </a:xfrm>
          <a:prstGeom prst="rect">
            <a:avLst/>
          </a:prstGeom>
          <a:solidFill>
            <a:srgbClr val="ecece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74" name="Google Shape;93;p14"/>
          <p:cNvGrpSpPr/>
          <p:nvPr/>
        </p:nvGrpSpPr>
        <p:grpSpPr>
          <a:xfrm>
            <a:off x="10525680" y="114120"/>
            <a:ext cx="3436920" cy="1396080"/>
            <a:chOff x="10525680" y="114120"/>
            <a:chExt cx="3436920" cy="1396080"/>
          </a:xfrm>
        </p:grpSpPr>
        <p:sp>
          <p:nvSpPr>
            <p:cNvPr id="75" name="Google Shape;94;p14"/>
            <p:cNvSpPr/>
            <p:nvPr/>
          </p:nvSpPr>
          <p:spPr>
            <a:xfrm>
              <a:off x="10525680" y="114120"/>
              <a:ext cx="3436920" cy="139608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0">
              <a:noFill/>
            </a:ln>
            <a:effectLst>
              <a:outerShdw blurRad="101520" dir="5400000" dist="25560" rotWithShape="0">
                <a:srgbClr val="000000">
                  <a:alpha val="7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76" name="Google Shape;95;p14" descr=""/>
            <p:cNvPicPr/>
            <p:nvPr/>
          </p:nvPicPr>
          <p:blipFill>
            <a:blip r:embed="rId4"/>
            <a:stretch/>
          </p:blipFill>
          <p:spPr>
            <a:xfrm>
              <a:off x="10712880" y="259560"/>
              <a:ext cx="1446840" cy="1105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7" name="Google Shape;96;p14"/>
          <p:cNvSpPr/>
          <p:nvPr/>
        </p:nvSpPr>
        <p:spPr>
          <a:xfrm>
            <a:off x="8053560" y="5307840"/>
            <a:ext cx="1882080" cy="1732320"/>
          </a:xfrm>
          <a:prstGeom prst="ellipse">
            <a:avLst/>
          </a:prstGeom>
          <a:solidFill>
            <a:srgbClr val="ffffff">
              <a:alpha val="18000"/>
            </a:srgbClr>
          </a:solidFill>
          <a:ln w="0">
            <a:noFill/>
          </a:ln>
          <a:effectLst>
            <a:reflection algn="bl" blurRad="0" dir="0" dist="0" endA="0" endPos="40000" fadeDir="5400000" kx="0" ky="0" rotWithShape="0" stA="49224" stPos="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8" name="Google Shape;97;p14"/>
          <p:cNvSpPr/>
          <p:nvPr/>
        </p:nvSpPr>
        <p:spPr>
          <a:xfrm>
            <a:off x="8053560" y="5307840"/>
            <a:ext cx="1186200" cy="1186200"/>
          </a:xfrm>
          <a:prstGeom prst="ellipse">
            <a:avLst/>
          </a:prstGeom>
          <a:solidFill>
            <a:srgbClr val="ffffff">
              <a:alpha val="18000"/>
            </a:srgbClr>
          </a:solidFill>
          <a:ln w="0">
            <a:noFill/>
          </a:ln>
          <a:effectLst>
            <a:reflection algn="bl" blurRad="0" dir="0" dist="0" endA="0" endPos="40000" fadeDir="5400000" kx="0" ky="0" rotWithShape="0" stA="49224" stPos="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9" name="Google Shape;98;p14"/>
          <p:cNvSpPr/>
          <p:nvPr/>
        </p:nvSpPr>
        <p:spPr>
          <a:xfrm rot="18804600">
            <a:off x="11181600" y="5871960"/>
            <a:ext cx="1290960" cy="1284120"/>
          </a:xfrm>
          <a:custGeom>
            <a:avLst/>
            <a:gdLst>
              <a:gd name="textAreaLeft" fmla="*/ 0 w 1290960"/>
              <a:gd name="textAreaRight" fmla="*/ 1297440 w 1290960"/>
              <a:gd name="textAreaTop" fmla="*/ 0 h 1284120"/>
              <a:gd name="textAreaBottom" fmla="*/ 1290600 h 1284120"/>
            </a:gdLst>
            <a:ahLst/>
            <a:rect l="textAreaLeft" t="textAreaTop" r="textAreaRight" b="textAreaBottom"/>
            <a:pathLst>
              <a:path w="19659" h="19659">
                <a:moveTo>
                  <a:pt x="16804" y="2854"/>
                </a:moveTo>
                <a:cubicBezTo>
                  <a:pt x="20629" y="6679"/>
                  <a:pt x="20607" y="12902"/>
                  <a:pt x="16755" y="16754"/>
                </a:cubicBezTo>
                <a:cubicBezTo>
                  <a:pt x="12903" y="20607"/>
                  <a:pt x="6679" y="20629"/>
                  <a:pt x="2854" y="16804"/>
                </a:cubicBezTo>
                <a:cubicBezTo>
                  <a:pt x="-971" y="12979"/>
                  <a:pt x="-949" y="6756"/>
                  <a:pt x="2903" y="2904"/>
                </a:cubicBezTo>
                <a:cubicBezTo>
                  <a:pt x="6755" y="-949"/>
                  <a:pt x="12979" y="-971"/>
                  <a:pt x="16804" y="2854"/>
                </a:cubicBezTo>
                <a:close/>
              </a:path>
            </a:pathLst>
          </a:custGeom>
          <a:solidFill>
            <a:srgbClr val="ffffff">
              <a:alpha val="18000"/>
            </a:srgbClr>
          </a:solidFill>
          <a:ln w="0">
            <a:noFill/>
          </a:ln>
          <a:effectLst>
            <a:reflection algn="bl" blurRad="0" dir="0" dist="0" endA="0" endPos="40000" fadeDir="5400000" kx="0" ky="0" rotWithShape="0" stA="49224" stPos="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0" name="Google Shape;99;p14"/>
          <p:cNvSpPr/>
          <p:nvPr/>
        </p:nvSpPr>
        <p:spPr>
          <a:xfrm rot="18804600">
            <a:off x="11161800" y="5925240"/>
            <a:ext cx="1186200" cy="1186200"/>
          </a:xfrm>
          <a:prstGeom prst="ellipse">
            <a:avLst/>
          </a:prstGeom>
          <a:solidFill>
            <a:srgbClr val="ffffff">
              <a:alpha val="18000"/>
            </a:srgbClr>
          </a:solidFill>
          <a:ln w="0">
            <a:noFill/>
          </a:ln>
          <a:effectLst>
            <a:reflection algn="bl" blurRad="0" dir="0" dist="0" endA="0" endPos="40000" fadeDir="5400000" kx="0" ky="0" rotWithShape="0" stA="49224" stPos="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1" name="Google Shape;100;p14"/>
          <p:cNvSpPr/>
          <p:nvPr/>
        </p:nvSpPr>
        <p:spPr>
          <a:xfrm rot="15707400">
            <a:off x="11180880" y="2539800"/>
            <a:ext cx="1294920" cy="1279800"/>
          </a:xfrm>
          <a:custGeom>
            <a:avLst/>
            <a:gdLst>
              <a:gd name="textAreaLeft" fmla="*/ 0 w 1294920"/>
              <a:gd name="textAreaRight" fmla="*/ 1301400 w 1294920"/>
              <a:gd name="textAreaTop" fmla="*/ 0 h 1279800"/>
              <a:gd name="textAreaBottom" fmla="*/ 1286280 h 1279800"/>
            </a:gdLst>
            <a:ahLst/>
            <a:rect l="textAreaLeft" t="textAreaTop" r="textAreaRight" b="textAreaBottom"/>
            <a:pathLst>
              <a:path w="19673" h="19673">
                <a:moveTo>
                  <a:pt x="16786" y="2889"/>
                </a:moveTo>
                <a:cubicBezTo>
                  <a:pt x="20631" y="6734"/>
                  <a:pt x="20637" y="12962"/>
                  <a:pt x="16799" y="16800"/>
                </a:cubicBezTo>
                <a:cubicBezTo>
                  <a:pt x="12962" y="20637"/>
                  <a:pt x="6734" y="20631"/>
                  <a:pt x="2888" y="16785"/>
                </a:cubicBezTo>
                <a:cubicBezTo>
                  <a:pt x="-957" y="12940"/>
                  <a:pt x="-963" y="6712"/>
                  <a:pt x="2875" y="2874"/>
                </a:cubicBezTo>
                <a:cubicBezTo>
                  <a:pt x="6712" y="-963"/>
                  <a:pt x="12940" y="-957"/>
                  <a:pt x="16786" y="2889"/>
                </a:cubicBezTo>
                <a:close/>
              </a:path>
            </a:pathLst>
          </a:custGeom>
          <a:solidFill>
            <a:srgbClr val="ffffff">
              <a:alpha val="18000"/>
            </a:srgbClr>
          </a:solidFill>
          <a:ln w="0">
            <a:noFill/>
          </a:ln>
          <a:effectLst>
            <a:reflection algn="bl" blurRad="0" dir="0" dist="0" endA="0" endPos="40000" fadeDir="5400000" kx="0" ky="0" rotWithShape="0" stA="49224" stPos="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2" name="Google Shape;101;p14"/>
          <p:cNvSpPr/>
          <p:nvPr/>
        </p:nvSpPr>
        <p:spPr>
          <a:xfrm rot="15707400">
            <a:off x="11197440" y="2647080"/>
            <a:ext cx="1186200" cy="1186200"/>
          </a:xfrm>
          <a:prstGeom prst="ellipse">
            <a:avLst/>
          </a:prstGeom>
          <a:solidFill>
            <a:srgbClr val="ffffff">
              <a:alpha val="18000"/>
            </a:srgbClr>
          </a:solidFill>
          <a:ln w="0">
            <a:noFill/>
          </a:ln>
          <a:effectLst>
            <a:reflection algn="bl" blurRad="0" dir="0" dist="0" endA="0" endPos="40000" fadeDir="5400000" kx="0" ky="0" rotWithShape="0" stA="49224" stPos="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3" name="Google Shape;102;p14" descr=""/>
          <p:cNvPicPr/>
          <p:nvPr/>
        </p:nvPicPr>
        <p:blipFill>
          <a:blip r:embed="rId5"/>
          <a:srcRect l="21972" t="26310" r="17712" b="13370"/>
          <a:stretch/>
        </p:blipFill>
        <p:spPr>
          <a:xfrm>
            <a:off x="-326880" y="5729040"/>
            <a:ext cx="12837600" cy="7699320"/>
          </a:xfrm>
          <a:prstGeom prst="rect">
            <a:avLst/>
          </a:prstGeom>
          <a:ln w="0">
            <a:noFill/>
          </a:ln>
          <a:effectLst>
            <a:outerShdw blurRad="596880" dir="2315907" dist="157535" rotWithShape="0">
              <a:srgbClr val="326faf">
                <a:alpha val="78000"/>
              </a:srgbClr>
            </a:outerShdw>
          </a:effectLst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s://gitlab.wacren.net/Service/eduroam/eduroam-idp" TargetMode="External"/><Relationship Id="rId3" Type="http://schemas.openxmlformats.org/officeDocument/2006/relationships/hyperlink" Target="https://gitlab.wacren.net/Service/eduroam/eduroam-ansible" TargetMode="External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mailto:support@eduroam.tld" TargetMode="External"/><Relationship Id="rId3" Type="http://schemas.openxmlformats.org/officeDocument/2006/relationships/hyperlink" Target="mailto:support@eduroam.realm" TargetMode="External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s://cat.eduroam.org/" TargetMode="External"/><Relationship Id="rId3" Type="http://schemas.openxmlformats.org/officeDocument/2006/relationships/hyperlink" Target="https://wiki.geant.org/display/H2eduroam/A+guide+to+eduroam+CAT+for+IdP+administrators" TargetMode="External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s://cat.eduroam.org/" TargetMode="External"/><Relationship Id="rId3" Type="http://schemas.openxmlformats.org/officeDocument/2006/relationships/image" Target="../media/image23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s://github.com/CESNET/rad_eap_test" TargetMode="External"/><Relationship Id="rId3" Type="http://schemas.openxmlformats.org/officeDocument/2006/relationships/hyperlink" Target="https://wiki.geant.org/display/H2eduroam/Testing+with+eapol_test" TargetMode="External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s://monitor.eduroam.org/f_ticks_about.php" TargetMode="External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s://www.eduroam.ctld/generate/ro.json" TargetMode="External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hyperlink" Target="https://nrentogostaff.togorer.eduid.africa/" TargetMode="External"/><Relationship Id="rId4" Type="http://schemas.openxmlformats.org/officeDocument/2006/relationships/hyperlink" Target="https://wacren.zoom.us/" TargetMode="External"/><Relationship Id="rId5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s://confluence.terena.org/pages/viewpage.action?pageId=121346324" TargetMode="External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hyperlink" Target="https://wiki.geant.org/spaces/eduGAIN/overview" TargetMode="External"/><Relationship Id="rId4" Type="http://schemas.openxmlformats.org/officeDocument/2006/relationships/hyperlink" Target="https://wiki.geant.org/spaces/eduGAIN/pages/121348108/How+to+offer+a+service+in+eduGAIN" TargetMode="External"/><Relationship Id="rId5" Type="http://schemas.openxmlformats.org/officeDocument/2006/relationships/hyperlink" Target="https://mds.edugain.org/edugain-v2.xml" TargetMode="External"/><Relationship Id="rId6" Type="http://schemas.openxmlformats.org/officeDocument/2006/relationships/hyperlink" Target="https://technical.edugain.org/" TargetMode="External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3.jpeg"/><Relationship Id="rId4" Type="http://schemas.openxmlformats.org/officeDocument/2006/relationships/hyperlink" Target="https://technical.edugain.org/status" TargetMode="External"/><Relationship Id="rId5" Type="http://schemas.openxmlformats.org/officeDocument/2006/relationships/hyperlink" Target="https://wiki.geant.org/spaces/eduGAIN/pages/1072398451/eduGAIN+-+Open+ID+Federation+Pilot" TargetMode="External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57;p27"/>
          <p:cNvSpPr/>
          <p:nvPr/>
        </p:nvSpPr>
        <p:spPr>
          <a:xfrm>
            <a:off x="2160000" y="1692000"/>
            <a:ext cx="7768800" cy="4024800"/>
          </a:xfrm>
          <a:prstGeom prst="rect">
            <a:avLst/>
          </a:prstGeom>
          <a:solidFill>
            <a:srgbClr val="dddddd"/>
          </a:solidFill>
          <a:ln w="9525">
            <a:solidFill>
              <a:srgbClr val="3465a4"/>
            </a:solidFill>
            <a:round/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Arial"/>
              </a:rPr>
              <a:t>Session 1:Identité &amp; Confiance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Arial"/>
              </a:rPr>
              <a:t>Fondements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Arial"/>
              </a:rPr>
              <a:t>Lomé, Janvier 2026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Google Shape;158;p27"/>
          <p:cNvSpPr/>
          <p:nvPr/>
        </p:nvSpPr>
        <p:spPr>
          <a:xfrm>
            <a:off x="2124000" y="57960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Google Shape;160;p27" descr=""/>
          <p:cNvPicPr/>
          <p:nvPr/>
        </p:nvPicPr>
        <p:blipFill>
          <a:blip r:embed="rId1"/>
          <a:stretch/>
        </p:blipFill>
        <p:spPr>
          <a:xfrm>
            <a:off x="2556000" y="5807880"/>
            <a:ext cx="1368720" cy="952920"/>
          </a:xfrm>
          <a:prstGeom prst="rect">
            <a:avLst/>
          </a:prstGeom>
          <a:ln w="0">
            <a:noFill/>
          </a:ln>
        </p:spPr>
      </p:pic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8777520" y="5796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77;p 17"/>
          <p:cNvSpPr/>
          <p:nvPr/>
        </p:nvSpPr>
        <p:spPr>
          <a:xfrm>
            <a:off x="108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5" name="Google Shape;178;p 17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Google Shape;179;p 30"/>
          <p:cNvSpPr/>
          <p:nvPr/>
        </p:nvSpPr>
        <p:spPr>
          <a:xfrm>
            <a:off x="1149840" y="1435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Assistances a la configuration d’e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duroam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Google Shape;181;p 17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208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Google Shape;179;p 31"/>
          <p:cNvSpPr/>
          <p:nvPr/>
        </p:nvSpPr>
        <p:spPr>
          <a:xfrm>
            <a:off x="1440000" y="2767680"/>
            <a:ext cx="9174600" cy="2986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13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           </a:t>
            </a:r>
            <a:r>
              <a:rPr b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2 Types d’assistance a la configuration : </a:t>
            </a:r>
            <a:endParaRPr b="0" lang="en-GB" sz="222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** switchboard.eduroam.africa</a:t>
            </a:r>
            <a:endParaRPr b="0" lang="en-GB" sz="222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** cat.eduroam.org</a:t>
            </a:r>
            <a:endParaRPr b="0" lang="en-GB" sz="222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782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0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0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54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177;p 18"/>
          <p:cNvSpPr/>
          <p:nvPr/>
        </p:nvSpPr>
        <p:spPr>
          <a:xfrm>
            <a:off x="108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2" name="Google Shape;178;p 18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Google Shape;179;p 32"/>
          <p:cNvSpPr/>
          <p:nvPr/>
        </p:nvSpPr>
        <p:spPr>
          <a:xfrm>
            <a:off x="1149840" y="1435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Assistances a la configuration d’e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duroam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Google Shape;181;p 18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215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Google Shape;179;p 33"/>
          <p:cNvSpPr/>
          <p:nvPr/>
        </p:nvSpPr>
        <p:spPr>
          <a:xfrm>
            <a:off x="1440000" y="2767680"/>
            <a:ext cx="9174600" cy="2986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20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** switchboard.eduroam.africa</a:t>
            </a:r>
            <a:endParaRPr b="0" lang="en-GB" sz="222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782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0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0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54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177;p 19"/>
          <p:cNvSpPr/>
          <p:nvPr/>
        </p:nvSpPr>
        <p:spPr>
          <a:xfrm>
            <a:off x="108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9" name="Google Shape;178;p 19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Google Shape;179;p 34"/>
          <p:cNvSpPr/>
          <p:nvPr/>
        </p:nvSpPr>
        <p:spPr>
          <a:xfrm>
            <a:off x="1149840" y="1399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8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78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278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2780" spc="-1" strike="noStrike">
                <a:solidFill>
                  <a:srgbClr val="000000"/>
                </a:solidFill>
                <a:latin typeface="Arial"/>
                <a:ea typeface="Arial"/>
              </a:rPr>
              <a:t>Assistances a la configuration </a:t>
            </a:r>
            <a:endParaRPr b="0" lang="en-GB" sz="1278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2780" spc="-1" strike="noStrike">
                <a:solidFill>
                  <a:srgbClr val="000000"/>
                </a:solidFill>
                <a:latin typeface="Arial"/>
                <a:ea typeface="Arial"/>
              </a:rPr>
              <a:t>d’e</a:t>
            </a:r>
            <a:r>
              <a:rPr b="1" lang="fr-FR" sz="17020" spc="-1" strike="noStrike">
                <a:solidFill>
                  <a:srgbClr val="000000"/>
                </a:solidFill>
                <a:latin typeface="Arial"/>
                <a:ea typeface="Arial"/>
              </a:rPr>
              <a:t>duroam</a:t>
            </a:r>
            <a:endParaRPr b="0" lang="en-GB" sz="170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Google Shape;181;p 19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222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Google Shape;179;p 35"/>
          <p:cNvSpPr/>
          <p:nvPr/>
        </p:nvSpPr>
        <p:spPr>
          <a:xfrm>
            <a:off x="36000" y="1867680"/>
            <a:ext cx="9180000" cy="1516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24920" spc="-1" strike="noStrike">
                <a:solidFill>
                  <a:srgbClr val="000000"/>
                </a:solidFill>
                <a:latin typeface="Arial"/>
                <a:ea typeface="Arial"/>
              </a:rPr>
              <a:t>** cat.eduroam.org</a:t>
            </a:r>
            <a:endParaRPr b="0" lang="en-GB" sz="2492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72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GB" sz="18720" spc="-1" strike="noStrike">
                <a:solidFill>
                  <a:srgbClr val="000000"/>
                </a:solidFill>
                <a:latin typeface="Arial"/>
                <a:ea typeface="DejaVu Sans"/>
              </a:rPr>
              <a:t>++  Administration NRO: Federation</a:t>
            </a:r>
            <a:endParaRPr b="0" lang="en-GB" sz="1872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72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0" lang="en-GB" sz="18720" spc="-1" strike="noStrike">
                <a:solidFill>
                  <a:srgbClr val="000000"/>
                </a:solidFill>
                <a:latin typeface="Arial"/>
                <a:ea typeface="DejaVu Sans"/>
              </a:rPr>
              <a:t>nationale eduroam(ex: .tg) </a:t>
            </a:r>
            <a:endParaRPr b="0" lang="en-GB" sz="1872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0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54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  <p:pic>
        <p:nvPicPr>
          <p:cNvPr id="225" name="" descr=""/>
          <p:cNvPicPr/>
          <p:nvPr/>
        </p:nvPicPr>
        <p:blipFill>
          <a:blip r:embed="rId3"/>
          <a:stretch/>
        </p:blipFill>
        <p:spPr>
          <a:xfrm>
            <a:off x="2909520" y="1603800"/>
            <a:ext cx="8970480" cy="504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77;p 21"/>
          <p:cNvSpPr/>
          <p:nvPr/>
        </p:nvSpPr>
        <p:spPr>
          <a:xfrm>
            <a:off x="108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7" name="Google Shape;178;p 21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Google Shape;179;p 38"/>
          <p:cNvSpPr/>
          <p:nvPr/>
        </p:nvSpPr>
        <p:spPr>
          <a:xfrm>
            <a:off x="1149840" y="1399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8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78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278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2780" spc="-1" strike="noStrike">
                <a:solidFill>
                  <a:srgbClr val="000000"/>
                </a:solidFill>
                <a:latin typeface="Arial"/>
                <a:ea typeface="Arial"/>
              </a:rPr>
              <a:t>Assistances a la configuration </a:t>
            </a:r>
            <a:endParaRPr b="0" lang="en-GB" sz="1278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2780" spc="-1" strike="noStrike">
                <a:solidFill>
                  <a:srgbClr val="000000"/>
                </a:solidFill>
                <a:latin typeface="Arial"/>
                <a:ea typeface="Arial"/>
              </a:rPr>
              <a:t>d’e</a:t>
            </a:r>
            <a:r>
              <a:rPr b="1" lang="fr-FR" sz="17020" spc="-1" strike="noStrike">
                <a:solidFill>
                  <a:srgbClr val="000000"/>
                </a:solidFill>
                <a:latin typeface="Arial"/>
                <a:ea typeface="Arial"/>
              </a:rPr>
              <a:t>duroam</a:t>
            </a:r>
            <a:endParaRPr b="0" lang="en-GB" sz="170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9" name="Google Shape;181;p 21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230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Google Shape;179;p 39"/>
          <p:cNvSpPr/>
          <p:nvPr/>
        </p:nvSpPr>
        <p:spPr>
          <a:xfrm>
            <a:off x="36000" y="1867680"/>
            <a:ext cx="9180000" cy="1516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24920" spc="-1" strike="noStrike">
                <a:solidFill>
                  <a:srgbClr val="000000"/>
                </a:solidFill>
                <a:latin typeface="Arial"/>
                <a:ea typeface="Arial"/>
              </a:rPr>
              <a:t>** cat.eduroam.org</a:t>
            </a:r>
            <a:endParaRPr b="0" lang="en-GB" sz="2492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72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GB" sz="18720" spc="-1" strike="noStrike">
                <a:solidFill>
                  <a:srgbClr val="000000"/>
                </a:solidFill>
                <a:latin typeface="Arial"/>
                <a:ea typeface="DejaVu Sans"/>
              </a:rPr>
              <a:t>++  Administration NRO: Federation</a:t>
            </a:r>
            <a:endParaRPr b="0" lang="en-GB" sz="1872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72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0" lang="en-GB" sz="18720" spc="-1" strike="noStrike">
                <a:solidFill>
                  <a:srgbClr val="000000"/>
                </a:solidFill>
                <a:latin typeface="Arial"/>
                <a:ea typeface="DejaVu Sans"/>
              </a:rPr>
              <a:t>nationale eduroam(ex: .tg) </a:t>
            </a:r>
            <a:endParaRPr b="0" lang="en-GB" sz="1872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0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54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  <p:pic>
        <p:nvPicPr>
          <p:cNvPr id="233" name="" descr=""/>
          <p:cNvPicPr/>
          <p:nvPr/>
        </p:nvPicPr>
        <p:blipFill>
          <a:blip r:embed="rId3"/>
          <a:stretch/>
        </p:blipFill>
        <p:spPr>
          <a:xfrm>
            <a:off x="2873520" y="1639800"/>
            <a:ext cx="8898480" cy="500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177;p 22"/>
          <p:cNvSpPr/>
          <p:nvPr/>
        </p:nvSpPr>
        <p:spPr>
          <a:xfrm>
            <a:off x="108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5" name="Google Shape;178;p 22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Google Shape;179;p 40"/>
          <p:cNvSpPr/>
          <p:nvPr/>
        </p:nvSpPr>
        <p:spPr>
          <a:xfrm>
            <a:off x="1149840" y="1399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8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78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278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2780" spc="-1" strike="noStrike">
                <a:solidFill>
                  <a:srgbClr val="000000"/>
                </a:solidFill>
                <a:latin typeface="Arial"/>
                <a:ea typeface="Arial"/>
              </a:rPr>
              <a:t>Assistances a la configuration </a:t>
            </a:r>
            <a:endParaRPr b="0" lang="en-GB" sz="1278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2780" spc="-1" strike="noStrike">
                <a:solidFill>
                  <a:srgbClr val="000000"/>
                </a:solidFill>
                <a:latin typeface="Arial"/>
                <a:ea typeface="Arial"/>
              </a:rPr>
              <a:t>d’e</a:t>
            </a:r>
            <a:r>
              <a:rPr b="1" lang="fr-FR" sz="17020" spc="-1" strike="noStrike">
                <a:solidFill>
                  <a:srgbClr val="000000"/>
                </a:solidFill>
                <a:latin typeface="Arial"/>
                <a:ea typeface="Arial"/>
              </a:rPr>
              <a:t>duroam</a:t>
            </a:r>
            <a:endParaRPr b="0" lang="en-GB" sz="170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7" name="Google Shape;181;p 22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238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Google Shape;179;p 41"/>
          <p:cNvSpPr/>
          <p:nvPr/>
        </p:nvSpPr>
        <p:spPr>
          <a:xfrm>
            <a:off x="36000" y="1867680"/>
            <a:ext cx="9180000" cy="1516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24920" spc="-1" strike="noStrike">
                <a:solidFill>
                  <a:srgbClr val="000000"/>
                </a:solidFill>
                <a:latin typeface="Arial"/>
                <a:ea typeface="Arial"/>
              </a:rPr>
              <a:t>** cat.eduroam.org</a:t>
            </a:r>
            <a:endParaRPr b="0" lang="en-GB" sz="2492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72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GB" sz="18720" spc="-1" strike="noStrike">
                <a:solidFill>
                  <a:srgbClr val="000000"/>
                </a:solidFill>
                <a:latin typeface="Arial"/>
                <a:ea typeface="DejaVu Sans"/>
              </a:rPr>
              <a:t>++  Administration NRO: Fédération</a:t>
            </a:r>
            <a:endParaRPr b="0" lang="en-GB" sz="1872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72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0" lang="en-GB" sz="18720" spc="-1" strike="noStrike">
                <a:solidFill>
                  <a:srgbClr val="000000"/>
                </a:solidFill>
                <a:latin typeface="Arial"/>
                <a:ea typeface="DejaVu Sans"/>
              </a:rPr>
              <a:t>nationale eduroam(ex: .tg) </a:t>
            </a:r>
            <a:endParaRPr b="0" lang="en-GB" sz="1872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0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54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  <p:pic>
        <p:nvPicPr>
          <p:cNvPr id="241" name="" descr=""/>
          <p:cNvPicPr/>
          <p:nvPr/>
        </p:nvPicPr>
        <p:blipFill>
          <a:blip r:embed="rId3"/>
          <a:stretch/>
        </p:blipFill>
        <p:spPr>
          <a:xfrm>
            <a:off x="3089520" y="1639800"/>
            <a:ext cx="9078480" cy="510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177;p 20"/>
          <p:cNvSpPr/>
          <p:nvPr/>
        </p:nvSpPr>
        <p:spPr>
          <a:xfrm>
            <a:off x="108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3" name="Google Shape;178;p 20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Google Shape;179;p 36"/>
          <p:cNvSpPr/>
          <p:nvPr/>
        </p:nvSpPr>
        <p:spPr>
          <a:xfrm>
            <a:off x="105840" y="1399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Assistances a la configuration d’e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duroam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Google Shape;181;p 20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246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Google Shape;179;p 37"/>
          <p:cNvSpPr/>
          <p:nvPr/>
        </p:nvSpPr>
        <p:spPr>
          <a:xfrm>
            <a:off x="-36000" y="1903680"/>
            <a:ext cx="9174600" cy="2986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28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3110" spc="-1" strike="noStrike">
                <a:solidFill>
                  <a:srgbClr val="000000"/>
                </a:solidFill>
                <a:latin typeface="Arial"/>
                <a:ea typeface="Arial"/>
              </a:rPr>
              <a:t>** cat.eduroam.org</a:t>
            </a:r>
            <a:endParaRPr b="0" lang="en-GB" sz="131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66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GB" sz="6600" spc="-1" strike="noStrike">
                <a:solidFill>
                  <a:srgbClr val="000000"/>
                </a:solidFill>
                <a:latin typeface="Arial"/>
                <a:ea typeface="DejaVu Sans"/>
              </a:rPr>
              <a:t>++  Administration Institution: Gérer le profil </a:t>
            </a:r>
            <a:endParaRPr b="0" lang="en-GB" sz="6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6600" spc="-1" strike="noStrike">
                <a:solidFill>
                  <a:srgbClr val="000000"/>
                </a:solidFill>
                <a:latin typeface="Arial"/>
                <a:ea typeface="DejaVu Sans"/>
              </a:rPr>
              <a:t>CAT eduroam d’une institution (ex: ucao-uut.tg) </a:t>
            </a:r>
            <a:endParaRPr b="0" lang="en-GB" sz="6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0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54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  <p:pic>
        <p:nvPicPr>
          <p:cNvPr id="249" name="" descr=""/>
          <p:cNvPicPr/>
          <p:nvPr/>
        </p:nvPicPr>
        <p:blipFill>
          <a:blip r:embed="rId3"/>
          <a:stretch/>
        </p:blipFill>
        <p:spPr>
          <a:xfrm>
            <a:off x="469800" y="3132000"/>
            <a:ext cx="3310920" cy="3043800"/>
          </a:xfrm>
          <a:prstGeom prst="rect">
            <a:avLst/>
          </a:prstGeom>
          <a:ln w="0">
            <a:noFill/>
          </a:ln>
        </p:spPr>
      </p:pic>
      <p:pic>
        <p:nvPicPr>
          <p:cNvPr id="250" name="" descr=""/>
          <p:cNvPicPr/>
          <p:nvPr/>
        </p:nvPicPr>
        <p:blipFill>
          <a:blip r:embed="rId4"/>
          <a:stretch/>
        </p:blipFill>
        <p:spPr>
          <a:xfrm>
            <a:off x="5873760" y="1543680"/>
            <a:ext cx="2694240" cy="536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2;p 1"/>
          <p:cNvSpPr/>
          <p:nvPr/>
        </p:nvSpPr>
        <p:spPr>
          <a:xfrm>
            <a:off x="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2" name="Google Shape;253;p 1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3" name="Google Shape;255;p 1" descr=""/>
          <p:cNvPicPr/>
          <p:nvPr/>
        </p:nvPicPr>
        <p:blipFill>
          <a:blip r:embed="rId1"/>
          <a:stretch/>
        </p:blipFill>
        <p:spPr>
          <a:xfrm>
            <a:off x="2520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254" name="Google Shape;257;p 1"/>
          <p:cNvSpPr/>
          <p:nvPr/>
        </p:nvSpPr>
        <p:spPr>
          <a:xfrm>
            <a:off x="1073880" y="143568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Deploying eduroam at campus level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Google Shape;258;p 1"/>
          <p:cNvSpPr/>
          <p:nvPr/>
        </p:nvSpPr>
        <p:spPr>
          <a:xfrm>
            <a:off x="1073880" y="192708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marL="457200" indent="-315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eduroam-idp+sp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Google Shape;244;p 2"/>
          <p:cNvSpPr/>
          <p:nvPr/>
        </p:nvSpPr>
        <p:spPr>
          <a:xfrm>
            <a:off x="0" y="2340000"/>
            <a:ext cx="7014600" cy="360108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7" name="Google Shape;245;p 2"/>
          <p:cNvSpPr/>
          <p:nvPr/>
        </p:nvSpPr>
        <p:spPr>
          <a:xfrm>
            <a:off x="396000" y="2376000"/>
            <a:ext cx="6654960" cy="37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Configuring the Freeradius service as an SP requires the following considerations: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1- The SP only forwards requests to other RADIUS servers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2- The SP does not perform authentication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3- The SP must be aware of the NAS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4- The SP must be configured to receive and process requests from the upstream (FLR)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Google Shape;244;p 7"/>
          <p:cNvSpPr/>
          <p:nvPr/>
        </p:nvSpPr>
        <p:spPr>
          <a:xfrm>
            <a:off x="6624000" y="2592000"/>
            <a:ext cx="5612040" cy="32360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9" name="Google Shape;245;p 5"/>
          <p:cNvSpPr/>
          <p:nvPr/>
        </p:nvSpPr>
        <p:spPr>
          <a:xfrm>
            <a:off x="6012000" y="1980000"/>
            <a:ext cx="6654960" cy="14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Google Shape;245;p 15"/>
          <p:cNvSpPr/>
          <p:nvPr/>
        </p:nvSpPr>
        <p:spPr>
          <a:xfrm>
            <a:off x="6732000" y="2880000"/>
            <a:ext cx="6654960" cy="333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Codes available for IdP+SP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1-</a:t>
            </a:r>
            <a:r>
              <a:rPr b="0" lang="fr-FR" sz="16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https://gitlab.wacren.net/Service/eduroam/eduroam-idp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2- Ansible: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6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3"/>
              </a:rPr>
              <a:t>https://gitlab.wacren.net/Service/eduroam/eduroam-ansible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4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52;p 10"/>
          <p:cNvSpPr/>
          <p:nvPr/>
        </p:nvSpPr>
        <p:spPr>
          <a:xfrm>
            <a:off x="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3" name="Google Shape;253;p 10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4" name="Google Shape;255;p 10" descr=""/>
          <p:cNvPicPr/>
          <p:nvPr/>
        </p:nvPicPr>
        <p:blipFill>
          <a:blip r:embed="rId1"/>
          <a:stretch/>
        </p:blipFill>
        <p:spPr>
          <a:xfrm>
            <a:off x="2664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265" name="Google Shape;257;p 10"/>
          <p:cNvSpPr/>
          <p:nvPr/>
        </p:nvSpPr>
        <p:spPr>
          <a:xfrm>
            <a:off x="1073880" y="143568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Deploying eduroam at campus level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Google Shape;258;p 10"/>
          <p:cNvSpPr/>
          <p:nvPr/>
        </p:nvSpPr>
        <p:spPr>
          <a:xfrm>
            <a:off x="1073880" y="192708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marL="457200" indent="-315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User Support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Google Shape;244;p 13"/>
          <p:cNvSpPr/>
          <p:nvPr/>
        </p:nvSpPr>
        <p:spPr>
          <a:xfrm>
            <a:off x="0" y="2340000"/>
            <a:ext cx="6295320" cy="360108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8" name="Google Shape;245;p 13"/>
          <p:cNvSpPr/>
          <p:nvPr/>
        </p:nvSpPr>
        <p:spPr>
          <a:xfrm>
            <a:off x="252000" y="2556000"/>
            <a:ext cx="6043320" cy="26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Optimize user support through: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1- a dedicated helpdesk service(</a:t>
            </a:r>
            <a:r>
              <a:rPr b="0" lang="fr-FR" sz="14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support@eduroam.tld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|</a:t>
            </a:r>
            <a:r>
              <a:rPr b="0" lang="fr-FR" sz="14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3"/>
              </a:rPr>
              <a:t>support@eduroam.realm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).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2- Assisted configuration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Google Shape;244;p 14"/>
          <p:cNvSpPr/>
          <p:nvPr/>
        </p:nvSpPr>
        <p:spPr>
          <a:xfrm>
            <a:off x="6480000" y="2334240"/>
            <a:ext cx="5704920" cy="360108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0" name="Google Shape;245;p 14"/>
          <p:cNvSpPr/>
          <p:nvPr/>
        </p:nvSpPr>
        <p:spPr>
          <a:xfrm>
            <a:off x="6444000" y="2592000"/>
            <a:ext cx="6654960" cy="103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" descr=""/>
          <p:cNvPicPr/>
          <p:nvPr/>
        </p:nvPicPr>
        <p:blipFill>
          <a:blip r:embed="rId4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52;p 3"/>
          <p:cNvSpPr/>
          <p:nvPr/>
        </p:nvSpPr>
        <p:spPr>
          <a:xfrm>
            <a:off x="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3" name="Google Shape;253;p 3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Google Shape;255;p 3" descr=""/>
          <p:cNvPicPr/>
          <p:nvPr/>
        </p:nvPicPr>
        <p:blipFill>
          <a:blip r:embed="rId1"/>
          <a:stretch/>
        </p:blipFill>
        <p:spPr>
          <a:xfrm>
            <a:off x="2628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275" name="Google Shape;257;p 3"/>
          <p:cNvSpPr/>
          <p:nvPr/>
        </p:nvSpPr>
        <p:spPr>
          <a:xfrm>
            <a:off x="1073880" y="143568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Deploying eduroam at campus level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Google Shape;258;p 3"/>
          <p:cNvSpPr/>
          <p:nvPr/>
        </p:nvSpPr>
        <p:spPr>
          <a:xfrm>
            <a:off x="1073880" y="192708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marL="457200" indent="-315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eduroam CAT (</a:t>
            </a:r>
            <a:r>
              <a:rPr b="1" lang="fr-FR" sz="16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https://cat.eduroam.org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Google Shape;244;p 4"/>
          <p:cNvSpPr/>
          <p:nvPr/>
        </p:nvSpPr>
        <p:spPr>
          <a:xfrm>
            <a:off x="0" y="2340000"/>
            <a:ext cx="7014600" cy="360108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8" name="Google Shape;245;p 4"/>
          <p:cNvSpPr/>
          <p:nvPr/>
        </p:nvSpPr>
        <p:spPr>
          <a:xfrm>
            <a:off x="396000" y="2232000"/>
            <a:ext cx="6654960" cy="29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Configuration Assistant Tool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b="0" lang="fr-FR" sz="12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3"/>
              </a:rPr>
              <a:t>https://wiki.geant.org/display/H2eduroam/A+guide+to+eduroam+CAT+for+IdP+administrators</a:t>
            </a:r>
            <a:r>
              <a:rPr b="0" lang="fr-FR" sz="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Arial"/>
                <a:ea typeface="Arial"/>
              </a:rPr>
              <a:t>1- help to generate a personalized supplicant for your Institution and different OS.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Arial"/>
                <a:ea typeface="Arial"/>
              </a:rPr>
              <a:t>2- requires: idp name, location, logo, support contacts and eduroam IdP server settings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Arial"/>
                <a:ea typeface="Arial"/>
              </a:rPr>
              <a:t>3- The NRO must feed the eduroam database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9" name="" descr=""/>
          <p:cNvPicPr/>
          <p:nvPr/>
        </p:nvPicPr>
        <p:blipFill>
          <a:blip r:embed="rId4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52;p 20"/>
          <p:cNvSpPr/>
          <p:nvPr/>
        </p:nvSpPr>
        <p:spPr>
          <a:xfrm>
            <a:off x="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1" name="Google Shape;253;p 20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2" name="Google Shape;255;p 20" descr=""/>
          <p:cNvPicPr/>
          <p:nvPr/>
        </p:nvPicPr>
        <p:blipFill>
          <a:blip r:embed="rId1"/>
          <a:stretch/>
        </p:blipFill>
        <p:spPr>
          <a:xfrm>
            <a:off x="259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283" name="Google Shape;257;p 20"/>
          <p:cNvSpPr/>
          <p:nvPr/>
        </p:nvSpPr>
        <p:spPr>
          <a:xfrm>
            <a:off x="1073880" y="143568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Deploying eduroam at campus level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Google Shape;258;p 20"/>
          <p:cNvSpPr/>
          <p:nvPr/>
        </p:nvSpPr>
        <p:spPr>
          <a:xfrm>
            <a:off x="1073880" y="192708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marL="457200" indent="-315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eduroam CAT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15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b="1" lang="fr-FR" sz="16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https://cat.eduroam.org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5" name="" descr=""/>
          <p:cNvPicPr/>
          <p:nvPr/>
        </p:nvPicPr>
        <p:blipFill>
          <a:blip r:embed="rId3"/>
          <a:stretch/>
        </p:blipFill>
        <p:spPr>
          <a:xfrm>
            <a:off x="4240080" y="1911240"/>
            <a:ext cx="7063560" cy="4208400"/>
          </a:xfrm>
          <a:prstGeom prst="rect">
            <a:avLst/>
          </a:prstGeom>
          <a:ln w="0">
            <a:noFill/>
          </a:ln>
        </p:spPr>
      </p:pic>
      <p:pic>
        <p:nvPicPr>
          <p:cNvPr id="286" name="" descr=""/>
          <p:cNvPicPr/>
          <p:nvPr/>
        </p:nvPicPr>
        <p:blipFill>
          <a:blip r:embed="rId4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66;p28"/>
          <p:cNvSpPr/>
          <p:nvPr/>
        </p:nvSpPr>
        <p:spPr>
          <a:xfrm>
            <a:off x="-180000" y="136620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7" name="Google Shape;167;p28"/>
          <p:cNvSpPr/>
          <p:nvPr/>
        </p:nvSpPr>
        <p:spPr>
          <a:xfrm>
            <a:off x="2124000" y="5952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Google Shape;168;p28"/>
          <p:cNvSpPr/>
          <p:nvPr/>
        </p:nvSpPr>
        <p:spPr>
          <a:xfrm>
            <a:off x="1149840" y="1435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Sommaire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Google Shape;170;p28" descr=""/>
          <p:cNvPicPr/>
          <p:nvPr/>
        </p:nvPicPr>
        <p:blipFill>
          <a:blip r:embed="rId1"/>
          <a:stretch/>
        </p:blipFill>
        <p:spPr>
          <a:xfrm>
            <a:off x="2520000" y="5964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130" name="Google Shape;172;p28"/>
          <p:cNvSpPr/>
          <p:nvPr/>
        </p:nvSpPr>
        <p:spPr>
          <a:xfrm>
            <a:off x="867240" y="1799280"/>
            <a:ext cx="9747720" cy="37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1. Apercu sur l’Identité et la confiance</a:t>
            </a: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2. Composants de l’infrastructure eduroam</a:t>
            </a: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3. deploy eduroam at the national level</a:t>
            </a: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4. deploy eduroam at the Campus level</a:t>
            </a: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5. Test EAP and eduroam</a:t>
            </a: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6. Configuring Supplicants</a:t>
            </a: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7. Policies and strategy for the development and management of the National Federation eduroam</a:t>
            </a: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8777520" y="5940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52;p 4"/>
          <p:cNvSpPr/>
          <p:nvPr/>
        </p:nvSpPr>
        <p:spPr>
          <a:xfrm>
            <a:off x="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8" name="Google Shape;253;p 4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9" name="Google Shape;255;p 4" descr=""/>
          <p:cNvPicPr/>
          <p:nvPr/>
        </p:nvPicPr>
        <p:blipFill>
          <a:blip r:embed="rId1"/>
          <a:stretch/>
        </p:blipFill>
        <p:spPr>
          <a:xfrm>
            <a:off x="2556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290" name="Google Shape;257;p 4"/>
          <p:cNvSpPr/>
          <p:nvPr/>
        </p:nvSpPr>
        <p:spPr>
          <a:xfrm>
            <a:off x="1073880" y="143568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Deploying eduroam at campus level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Google Shape;258;p 4"/>
          <p:cNvSpPr/>
          <p:nvPr/>
        </p:nvSpPr>
        <p:spPr>
          <a:xfrm>
            <a:off x="1073880" y="192708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marL="457200" indent="-315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EAP Testing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Google Shape;244;p 5"/>
          <p:cNvSpPr/>
          <p:nvPr/>
        </p:nvSpPr>
        <p:spPr>
          <a:xfrm>
            <a:off x="0" y="2340000"/>
            <a:ext cx="7014600" cy="360108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3" name="Google Shape;245;p 8"/>
          <p:cNvSpPr/>
          <p:nvPr/>
        </p:nvSpPr>
        <p:spPr>
          <a:xfrm>
            <a:off x="180000" y="2304000"/>
            <a:ext cx="6654960" cy="39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Test EAP with rad_eap_test (</a:t>
            </a:r>
            <a:r>
              <a:rPr b="0" lang="fr-FR" sz="18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https://github.com/CESNET/rad_eap_test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) 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DejaVu Sans"/>
              </a:rPr>
              <a:t>Build rad_eap_test:</a:t>
            </a:r>
            <a:r>
              <a:rPr b="0" lang="en-GB" sz="13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https://wiki.geant.org/display/H2eduroam/Testing+with+eapol_test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1- EAP-MSCHAPv2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100" spc="-1" strike="noStrike">
                <a:solidFill>
                  <a:srgbClr val="39c026"/>
                </a:solidFill>
                <a:latin typeface="Menlo-Bold"/>
                <a:ea typeface="Menlo-Bold"/>
              </a:rPr>
              <a:t>eric@vm3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:</a:t>
            </a:r>
            <a:r>
              <a:rPr b="1" lang="fr-FR" sz="1100" spc="-1" strike="noStrike">
                <a:solidFill>
                  <a:srgbClr val="5620f4"/>
                </a:solidFill>
                <a:latin typeface="Menlo-Bold"/>
                <a:ea typeface="Menlo-Bold"/>
              </a:rPr>
              <a:t>~/rad_eap_test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$ ./rad_eap_test -t 60 -H 196.216.191.183 -P 1812 -S testing123 -u</a:t>
            </a:r>
            <a:r>
              <a:rPr b="1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test.eduroam@uv.bf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-p xxxx -m WPA-EAP -e PEAP -2</a:t>
            </a:r>
            <a:r>
              <a:rPr b="1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MSCHAPV2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-s eduroam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300" spc="-1" strike="noStrike">
                <a:solidFill>
                  <a:srgbClr val="000000"/>
                </a:solidFill>
                <a:latin typeface="Arial"/>
                <a:ea typeface="Arial"/>
              </a:rPr>
              <a:t>access-accept</a:t>
            </a:r>
            <a:r>
              <a:rPr b="0" lang="fr-FR" sz="1300" spc="-1" strike="noStrike">
                <a:solidFill>
                  <a:srgbClr val="000000"/>
                </a:solidFill>
                <a:latin typeface="Arial"/>
                <a:ea typeface="Arial"/>
              </a:rPr>
              <a:t>; 0.24 sec |rtt=244ms;;;0;60000 accept=1;0.5:;0:;0;1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2- EAP-TTLS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100" spc="-1" strike="noStrike">
                <a:solidFill>
                  <a:srgbClr val="39c026"/>
                </a:solidFill>
                <a:latin typeface="Menlo-Bold"/>
                <a:ea typeface="Menlo-Bold"/>
              </a:rPr>
              <a:t>eric@vm51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:</a:t>
            </a:r>
            <a:r>
              <a:rPr b="1" lang="fr-FR" sz="1100" spc="-1" strike="noStrike">
                <a:solidFill>
                  <a:srgbClr val="5620f4"/>
                </a:solidFill>
                <a:latin typeface="Menlo-Bold"/>
                <a:ea typeface="Menlo-Bold"/>
              </a:rPr>
              <a:t>~/rad_eap_test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$ ./rad_eap_test -t 60 -H 196.216.191.183 -P 1812 -S testing123 -u</a:t>
            </a:r>
            <a:r>
              <a:rPr b="1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test.ujkz@ujkz.bf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-p xxxx -m WPA-EAP -e</a:t>
            </a:r>
            <a:r>
              <a:rPr b="1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TTLS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-s eduroam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access-accept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;</a:t>
            </a: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0.23 sec |rtt=227ms;;;0;60000 accept=1;0.5:;0:;0;1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Google Shape;244;p 6"/>
          <p:cNvSpPr/>
          <p:nvPr/>
        </p:nvSpPr>
        <p:spPr>
          <a:xfrm>
            <a:off x="5472000" y="2340000"/>
            <a:ext cx="7014600" cy="1435680"/>
          </a:xfrm>
          <a:prstGeom prst="roundRect">
            <a:avLst>
              <a:gd name="adj" fmla="val 16667"/>
            </a:avLst>
          </a:prstGeom>
          <a:solidFill>
            <a:srgbClr val="ec9ba4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5" name="Google Shape;245;p 7"/>
          <p:cNvSpPr/>
          <p:nvPr/>
        </p:nvSpPr>
        <p:spPr>
          <a:xfrm>
            <a:off x="5580000" y="2556000"/>
            <a:ext cx="7375680" cy="17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{:"(3742) Sent</a:t>
            </a:r>
            <a:r>
              <a:rPr b="1" lang="fr-FR" sz="10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Access-Accept</a:t>
            </a:r>
            <a:r>
              <a:rPr b="0" lang="fr-FR" sz="10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Id 10 from 172.30.0.2:1812 to</a:t>
            </a:r>
            <a:r>
              <a:rPr b="1" lang="fr-FR" sz="10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196.216.191.183</a:t>
            </a:r>
            <a:r>
              <a:rPr b="0" lang="fr-FR" sz="10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:54934 length 186\n","time":"2023-06-17"}</a:t>
            </a: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{:"(3742) MS-MPPE-Recv-Key = 0xf024a7…...a1\n",,"time":"2023-06-17T12:38:37"}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{:"(3742) MS-MPPE-Send-Key = 0xc152….6\n",,"time":"2023-06-17T12:38:37.166156745Z"}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{:"(3742) EAP-Message = 0x03ba0004\n","time":"2023-06-17T12:38:37.166164397Z"}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{:"(3742) Message-Authenticator = 0x00000…..00000\n","stream":"stdout","time":"2023-06-17T12:38:37.166171767Z"}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{:"(3742)</a:t>
            </a:r>
            <a:r>
              <a:rPr b="1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User-Name = \" test.eduroam@uv.bf \</a:t>
            </a: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"\n","stream":"stdout","time":"2023-06-17T12:38:37.166213969Z"}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5040000" y="3420360"/>
            <a:ext cx="607680" cy="535320"/>
          </a:xfrm>
          <a:custGeom>
            <a:avLst/>
            <a:gdLst>
              <a:gd name="textAreaLeft" fmla="*/ 0 w 607680"/>
              <a:gd name="textAreaRight" fmla="*/ 612000 w 607680"/>
              <a:gd name="textAreaTop" fmla="*/ 0 h 535320"/>
              <a:gd name="textAreaBottom" fmla="*/ 539640 h 535320"/>
            </a:gdLst>
            <a:ahLst/>
            <a:rect l="textAreaLeft" t="textAreaTop" r="textAreaRight" b="textAreaBottom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20386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7" name="Google Shape;244;p 8"/>
          <p:cNvSpPr/>
          <p:nvPr/>
        </p:nvSpPr>
        <p:spPr>
          <a:xfrm>
            <a:off x="5472000" y="5004000"/>
            <a:ext cx="7014600" cy="1112400"/>
          </a:xfrm>
          <a:prstGeom prst="roundRect">
            <a:avLst>
              <a:gd name="adj" fmla="val 16667"/>
            </a:avLst>
          </a:prstGeom>
          <a:solidFill>
            <a:srgbClr val="ec9ba4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8" name="Google Shape;245;p 16"/>
          <p:cNvSpPr/>
          <p:nvPr/>
        </p:nvSpPr>
        <p:spPr>
          <a:xfrm>
            <a:off x="5580000" y="5076000"/>
            <a:ext cx="7375680" cy="17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{:"(4842) Sent</a:t>
            </a:r>
            <a:r>
              <a:rPr b="1" lang="fr-FR" sz="10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Access-Accept</a:t>
            </a: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Id 21 from 192.168.128.2:1812 to</a:t>
            </a:r>
            <a:r>
              <a:rPr b="1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196.216.191.191</a:t>
            </a:r>
            <a:r>
              <a:rPr b="0" lang="fr-FR" sz="10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:52662 length 287\n","time":"2023-06-20"}</a:t>
            </a: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{:"(4842) MS-MPPE-Recv-Key = 0xf024a7…...a1\n",,"time":"2023-06-20T10:30:37"}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{:"(4842) MS-MPPE-Send-Key = 0xc152….6\n","time":"2023-06-20T10:30:37.156256745Z"}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{:"(4842) EAP-Message = 0x03ca0004\n","time":"2023-06-20T10:30:37.156256745Z"}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{:"(4842) Message-Authenticator = 0x00000…..00000\n","stream":"stdout","time":"2023-06-20T10:30:37.156256745Z"}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{:"(4842)</a:t>
            </a:r>
            <a:r>
              <a:rPr b="1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User-Name = \" test.ujkz@ujkz.bf \</a:t>
            </a: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"\n","stream":"stdout","time":"2023-06-20T10:30:37.156256745Z"}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5148360" y="5004000"/>
            <a:ext cx="607680" cy="391680"/>
          </a:xfrm>
          <a:custGeom>
            <a:avLst/>
            <a:gdLst>
              <a:gd name="textAreaLeft" fmla="*/ 0 w 607680"/>
              <a:gd name="textAreaRight" fmla="*/ 612000 w 607680"/>
              <a:gd name="textAreaTop" fmla="*/ 0 h 391680"/>
              <a:gd name="textAreaBottom" fmla="*/ 395640 h 391680"/>
            </a:gdLst>
            <a:ahLst/>
            <a:rect l="textAreaLeft" t="textAreaTop" r="textAreaRight" b="textAreaBottom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20386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00" name="" descr=""/>
          <p:cNvPicPr/>
          <p:nvPr/>
        </p:nvPicPr>
        <p:blipFill>
          <a:blip r:embed="rId4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252;p 5"/>
          <p:cNvSpPr/>
          <p:nvPr/>
        </p:nvSpPr>
        <p:spPr>
          <a:xfrm>
            <a:off x="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2" name="Google Shape;253;p 5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3" name="Google Shape;255;p 5" descr=""/>
          <p:cNvPicPr/>
          <p:nvPr/>
        </p:nvPicPr>
        <p:blipFill>
          <a:blip r:embed="rId1"/>
          <a:stretch/>
        </p:blipFill>
        <p:spPr>
          <a:xfrm>
            <a:off x="2664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04" name="Google Shape;257;p 5"/>
          <p:cNvSpPr/>
          <p:nvPr/>
        </p:nvSpPr>
        <p:spPr>
          <a:xfrm>
            <a:off x="1073880" y="143568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Deploying eduroam at campus level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Google Shape;258;p 5"/>
          <p:cNvSpPr/>
          <p:nvPr/>
        </p:nvSpPr>
        <p:spPr>
          <a:xfrm>
            <a:off x="1073880" y="192708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marL="457200" indent="-315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Configuring NAS or access points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Google Shape;245;p 6"/>
          <p:cNvSpPr/>
          <p:nvPr/>
        </p:nvSpPr>
        <p:spPr>
          <a:xfrm>
            <a:off x="396000" y="2448000"/>
            <a:ext cx="8780400" cy="379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The configuration of access points varies depending on the manufacturer (Cisco, Huaewi, Unify, etc.).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But in general it is necessary to: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1- Define a security profile (which specifies the eduroam-idp+sp server and the shared secret)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2- create an ssid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eduroam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with WPA2-Enterprise support and associate the profile defined in 1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252;p 8"/>
          <p:cNvSpPr/>
          <p:nvPr/>
        </p:nvSpPr>
        <p:spPr>
          <a:xfrm>
            <a:off x="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9" name="Google Shape;253;p 8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0" name="Google Shape;255;p 8" descr=""/>
          <p:cNvPicPr/>
          <p:nvPr/>
        </p:nvPicPr>
        <p:blipFill>
          <a:blip r:embed="rId1"/>
          <a:stretch/>
        </p:blipFill>
        <p:spPr>
          <a:xfrm>
            <a:off x="2628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11" name="Google Shape;257;p 8"/>
          <p:cNvSpPr/>
          <p:nvPr/>
        </p:nvSpPr>
        <p:spPr>
          <a:xfrm>
            <a:off x="1073880" y="143568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Deploying eduroam at campus level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Google Shape;258;p 8"/>
          <p:cNvSpPr/>
          <p:nvPr/>
        </p:nvSpPr>
        <p:spPr>
          <a:xfrm>
            <a:off x="1073880" y="192708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marL="457200" indent="-315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Logging client connection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Google Shape;244;p 9"/>
          <p:cNvSpPr/>
          <p:nvPr/>
        </p:nvSpPr>
        <p:spPr>
          <a:xfrm>
            <a:off x="0" y="2340000"/>
            <a:ext cx="7014600" cy="360108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4" name="Google Shape;245;p 9"/>
          <p:cNvSpPr/>
          <p:nvPr/>
        </p:nvSpPr>
        <p:spPr>
          <a:xfrm>
            <a:off x="72000" y="2448000"/>
            <a:ext cx="6942600" cy="426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Received</a:t>
            </a:r>
            <a:r>
              <a:rPr b="1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Access-Request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Id 23 from 102.180.19.51:37756 to 172.29.0.2:1812 length 288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User-Name = " testuser@wacren.net "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NAS-IP-Address = 192.168.11.113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NAS-Identifier = "7ad79a18b48e"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Called-Station-Id = "7A-D7-9A-18-B4-8E:eduroam"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NAS-Port-Type = Wireless-802.11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Service-Type = Framed-User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Calling-Station-Id = "8E-32-29-7B-BD-63"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Connect-Info = "CONNECT 0Mbps 802.11b"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Acct-Session-Id = "82B6E62A96E3B9BC"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Acct-Multi-Session-Id = "D535140D9761B8C8"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WLAN-Pairwise-Cipher = 1027076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WLAN-Group-Cipher = 1027076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WLAN-AKM-Suite = 1027073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Framed-MTU = 1400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EAP-Message = 0x0282002e190017030300234b5a2059e391865d9bbca1e252f65d556e1eb38aa99306de70fa542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State = 0xc0d366c9c9517ffbfb513e9673252cb4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e_idp |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Message-Authenticator = 0x857dcf391a55463a95ffdeab03033079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Google Shape;244;p 11"/>
          <p:cNvSpPr/>
          <p:nvPr/>
        </p:nvSpPr>
        <p:spPr>
          <a:xfrm>
            <a:off x="5184000" y="2340000"/>
            <a:ext cx="7014600" cy="360108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6" name="Google Shape;245;p 11"/>
          <p:cNvSpPr/>
          <p:nvPr/>
        </p:nvSpPr>
        <p:spPr>
          <a:xfrm>
            <a:off x="5544720" y="2448000"/>
            <a:ext cx="694260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</a:t>
            </a:r>
            <a:r>
              <a:rPr b="1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Proxying request to home server</a:t>
            </a: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196.216.191.177 port 1812 timeout 20.000000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|</a:t>
            </a: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Sent Access-Request Id 140 from 0.0.0.0:60916 to 196.216.191.177:1812 length 179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 </a:t>
            </a:r>
            <a:r>
              <a:rPr b="0" lang="fr-FR" sz="12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|</a:t>
            </a: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User-Name = " testuser@wacren.net "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 </a:t>
            </a:r>
            <a:r>
              <a:rPr b="0" lang="fr-FR" sz="12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|</a:t>
            </a: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NAS-IP-Address = 192.168.11.113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|</a:t>
            </a: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NAS-Identifier = "7ad79a18b48e"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|</a:t>
            </a: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Calling-Station-Id = "8E-32-29-7B-BD-63"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|</a:t>
            </a: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EAP-Message = 0x0282002e190017030300234b5a2059e391865d9bbca1e252f65d556e1eb38aa99306de70fa542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|</a:t>
            </a: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State = 0xc0d366c9c9517ffbfb513e9673252cb4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|</a:t>
            </a: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Message-Authenticator = 0x857dcf391a55463a95ffdeab03033079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|</a:t>
            </a: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Operator-Name := "uvbf.bf"</a:t>
            </a:r>
            <a:r>
              <a:rPr b="0" lang="fr-FR" sz="12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|</a:t>
            </a:r>
            <a:r>
              <a:rPr b="0" lang="fr-FR" sz="12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Proxy-State = 0x3233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7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252;p 9"/>
          <p:cNvSpPr/>
          <p:nvPr/>
        </p:nvSpPr>
        <p:spPr>
          <a:xfrm>
            <a:off x="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9" name="Google Shape;253;p 9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0" name="Google Shape;255;p 9" descr=""/>
          <p:cNvPicPr/>
          <p:nvPr/>
        </p:nvPicPr>
        <p:blipFill>
          <a:blip r:embed="rId1"/>
          <a:stretch/>
        </p:blipFill>
        <p:spPr>
          <a:xfrm>
            <a:off x="259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21" name="Google Shape;257;p 9"/>
          <p:cNvSpPr/>
          <p:nvPr/>
        </p:nvSpPr>
        <p:spPr>
          <a:xfrm>
            <a:off x="1073880" y="143568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Deploying eduroam at campus level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Google Shape;258;p 9"/>
          <p:cNvSpPr/>
          <p:nvPr/>
        </p:nvSpPr>
        <p:spPr>
          <a:xfrm>
            <a:off x="1073880" y="192708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marL="457200" indent="-315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Logging client connection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Google Shape;244;p 10"/>
          <p:cNvSpPr/>
          <p:nvPr/>
        </p:nvSpPr>
        <p:spPr>
          <a:xfrm>
            <a:off x="0" y="2340000"/>
            <a:ext cx="7014600" cy="360108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4" name="Google Shape;245;p 10"/>
          <p:cNvSpPr/>
          <p:nvPr/>
        </p:nvSpPr>
        <p:spPr>
          <a:xfrm>
            <a:off x="72000" y="2448000"/>
            <a:ext cx="6942600" cy="24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eduroam_idp |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Sent</a:t>
            </a:r>
            <a:r>
              <a:rPr b="1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Access-Accept</a:t>
            </a:r>
            <a:r>
              <a:rPr b="0" lang="fr-FR" sz="1050" spc="-1" strike="noStrike">
                <a:solidFill>
                  <a:srgbClr val="000000"/>
                </a:solidFill>
                <a:latin typeface="Menlo-Regular"/>
                <a:ea typeface="Menlo-Regular"/>
              </a:rPr>
              <a:t>Id 23 from 172.29.0.2:1812 to 102.180.19.51:37756 length 166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eduroam_idp |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MS-MPPE-Recv-Key =</a:t>
            </a: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0x68ee64fcb04e068cbcb1322f6332e95cf6b8a7735efb9f6059d68871e3c33e94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eduroam_idp |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MS-MPPE-Send-Key =</a:t>
            </a:r>
            <a:r>
              <a:rPr b="0" lang="fr-FR" sz="9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0xed8862c92dd3d7b4b9ac68dfb33ff0a1e3ffcef158ed34df8bf3f33d623134a6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eduroam_idp |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EAP-Message = 0x03820004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eduroam_idp |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Message-Authenticator = 0x1ff2cb027a949095a289038c3f89c810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eduroam_idp |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Framed-MTU = 994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38b9c7"/>
                </a:solidFill>
                <a:latin typeface="Menlo-Regular"/>
                <a:ea typeface="Menlo-Regular"/>
              </a:rPr>
              <a:t>eduroam_idp |</a:t>
            </a:r>
            <a:r>
              <a:rPr b="0" lang="fr-FR" sz="11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(10) Completed request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5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252;p 14"/>
          <p:cNvSpPr/>
          <p:nvPr/>
        </p:nvSpPr>
        <p:spPr>
          <a:xfrm>
            <a:off x="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7" name="Google Shape;253;p 14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8" name="Google Shape;255;p 14" descr=""/>
          <p:cNvPicPr/>
          <p:nvPr/>
        </p:nvPicPr>
        <p:blipFill>
          <a:blip r:embed="rId1"/>
          <a:stretch/>
        </p:blipFill>
        <p:spPr>
          <a:xfrm>
            <a:off x="259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29" name="Google Shape;257;p 14"/>
          <p:cNvSpPr/>
          <p:nvPr/>
        </p:nvSpPr>
        <p:spPr>
          <a:xfrm>
            <a:off x="1073880" y="143568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Deploy eduroam: monitoring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Google Shape;258;p 14"/>
          <p:cNvSpPr/>
          <p:nvPr/>
        </p:nvSpPr>
        <p:spPr>
          <a:xfrm>
            <a:off x="1073880" y="192708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70000"/>
          </a:bodyPr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F_Ticks(Federated Ticker Systemc -</a:t>
            </a:r>
            <a:r>
              <a:rPr b="1" lang="fr-FR" sz="20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https://monitor.eduroam.org/f_ticks_about.php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- 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Tick: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Event/Result of authentication with an eduroam SP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Configure and enable f_ticks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activate the module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/opt/etc/raddb/mods-enabled/f_ticks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In the inner-tunnel (eduroam-inner-tunnel) section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post-auth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And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subsection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Post-Auth-Type Reject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post-auth {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cook-inner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reply_log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f_ticks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…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Post-Auth-Type Reject {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Cui-inner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reply_log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f_ticks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}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}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7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1" name="" descr=""/>
          <p:cNvPicPr/>
          <p:nvPr/>
        </p:nvPicPr>
        <p:blipFill>
          <a:blip r:embed="rId3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252;p 19"/>
          <p:cNvSpPr/>
          <p:nvPr/>
        </p:nvSpPr>
        <p:spPr>
          <a:xfrm>
            <a:off x="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3" name="Google Shape;253;p 19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4" name="Google Shape;255;p 19" descr=""/>
          <p:cNvPicPr/>
          <p:nvPr/>
        </p:nvPicPr>
        <p:blipFill>
          <a:blip r:embed="rId1"/>
          <a:stretch/>
        </p:blipFill>
        <p:spPr>
          <a:xfrm>
            <a:off x="2844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35" name="Google Shape;257;p 19"/>
          <p:cNvSpPr/>
          <p:nvPr/>
        </p:nvSpPr>
        <p:spPr>
          <a:xfrm>
            <a:off x="1073880" y="143568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Deploy eduroam: monitoring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Google Shape;258;p 19"/>
          <p:cNvSpPr/>
          <p:nvPr/>
        </p:nvSpPr>
        <p:spPr>
          <a:xfrm>
            <a:off x="1073880" y="192708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F_Ticks Statistics logging format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F-TICKS/eduroam/1.0#REALM=uv.bf#VISCOUNTRY=BJ#VISINST=1sptic.uac.bj#CSI=47-bf-65-de-da-1f#RESULT=OK#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This shows a user from Université Virtuelle (Burkina-Faso – The REALM-), visiting Bénin (VISCOUNTRY – BJ - ) and being granted access by an AP at Université d'Abomey-Calavi (VISINST – uac.bj -)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7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252;p 15"/>
          <p:cNvSpPr/>
          <p:nvPr/>
        </p:nvSpPr>
        <p:spPr>
          <a:xfrm>
            <a:off x="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9" name="Google Shape;253;p 15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0" name="Google Shape;255;p 15" descr=""/>
          <p:cNvPicPr/>
          <p:nvPr/>
        </p:nvPicPr>
        <p:blipFill>
          <a:blip r:embed="rId1"/>
          <a:stretch/>
        </p:blipFill>
        <p:spPr>
          <a:xfrm>
            <a:off x="2700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41" name="Google Shape;257;p 15"/>
          <p:cNvSpPr/>
          <p:nvPr/>
        </p:nvSpPr>
        <p:spPr>
          <a:xfrm>
            <a:off x="1073880" y="143568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Deploy eduroam: monitoring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Google Shape;258;p 15"/>
          <p:cNvSpPr/>
          <p:nvPr/>
        </p:nvSpPr>
        <p:spPr>
          <a:xfrm>
            <a:off x="1073880" y="192708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CUI(Chargeable-User-Identity)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3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276;p35"/>
          <p:cNvSpPr/>
          <p:nvPr/>
        </p:nvSpPr>
        <p:spPr>
          <a:xfrm>
            <a:off x="0" y="1408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5" name="Google Shape;277;p35"/>
          <p:cNvSpPr/>
          <p:nvPr/>
        </p:nvSpPr>
        <p:spPr>
          <a:xfrm>
            <a:off x="2124000" y="5988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6" name="Google Shape;279;p35" descr=""/>
          <p:cNvPicPr/>
          <p:nvPr/>
        </p:nvPicPr>
        <p:blipFill>
          <a:blip r:embed="rId1"/>
          <a:stretch/>
        </p:blipFill>
        <p:spPr>
          <a:xfrm>
            <a:off x="2556000" y="5964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47" name="Google Shape;281;p35"/>
          <p:cNvSpPr/>
          <p:nvPr/>
        </p:nvSpPr>
        <p:spPr>
          <a:xfrm>
            <a:off x="1378440" y="135936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8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Management policy and strategy of the National Federation eduroam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Google Shape;282;p35"/>
          <p:cNvSpPr/>
          <p:nvPr/>
        </p:nvSpPr>
        <p:spPr>
          <a:xfrm>
            <a:off x="1378440" y="206676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"/>
          <p:cNvSpPr/>
          <p:nvPr/>
        </p:nvSpPr>
        <p:spPr>
          <a:xfrm>
            <a:off x="1080000" y="1980000"/>
            <a:ext cx="863604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Become an eduroam Federation Operator (NRO)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"/>
          <p:cNvSpPr/>
          <p:nvPr/>
        </p:nvSpPr>
        <p:spPr>
          <a:xfrm>
            <a:off x="1080000" y="2412360"/>
            <a:ext cx="9896040" cy="369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24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Administrative Requirements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the management and supervision of the FLR, eduroam Identity Providers, eduroam Service Providers;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maintenance of authentication logs;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a monitoring and diagnostic infrastructure;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user support;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compliance with requirements regarding availability times, etc.;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good understanding of the service definition document as well as the roles and responsibilities of the federation members;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join eduroam by signing the eduroam policy document;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1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276;p 5"/>
          <p:cNvSpPr/>
          <p:nvPr/>
        </p:nvSpPr>
        <p:spPr>
          <a:xfrm>
            <a:off x="0" y="1408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3" name="Google Shape;277;p 5"/>
          <p:cNvSpPr/>
          <p:nvPr/>
        </p:nvSpPr>
        <p:spPr>
          <a:xfrm>
            <a:off x="2124000" y="5988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4" name="Google Shape;279;p 5" descr=""/>
          <p:cNvPicPr/>
          <p:nvPr/>
        </p:nvPicPr>
        <p:blipFill>
          <a:blip r:embed="rId1"/>
          <a:stretch/>
        </p:blipFill>
        <p:spPr>
          <a:xfrm>
            <a:off x="2736000" y="5964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55" name="Google Shape;281;p 5"/>
          <p:cNvSpPr/>
          <p:nvPr/>
        </p:nvSpPr>
        <p:spPr>
          <a:xfrm>
            <a:off x="1378440" y="135936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8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Management policy and strategy of the National Federation eduroam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Google Shape;282;p 5"/>
          <p:cNvSpPr/>
          <p:nvPr/>
        </p:nvSpPr>
        <p:spPr>
          <a:xfrm>
            <a:off x="1378440" y="206676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"/>
          <p:cNvSpPr/>
          <p:nvPr/>
        </p:nvSpPr>
        <p:spPr>
          <a:xfrm>
            <a:off x="1080000" y="1980000"/>
            <a:ext cx="863604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Become an eduroam Federation Operator (eduroam flr)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"/>
          <p:cNvSpPr/>
          <p:nvPr/>
        </p:nvSpPr>
        <p:spPr>
          <a:xfrm>
            <a:off x="1080000" y="2412360"/>
            <a:ext cx="9896040" cy="369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2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Technical Requirements</a:t>
            </a: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Produce national eduroam statistics (</a:t>
            </a: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https://www.eduroam.ctld/generate/ro.json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or ro.xml, institution.json; institution.xml)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Provide statistical data to</a:t>
            </a: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https://monitor.eduroam.org/fact_eduroam_db.php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9" name="" descr=""/>
          <p:cNvPicPr/>
          <p:nvPr/>
        </p:nvPicPr>
        <p:blipFill>
          <a:blip r:embed="rId3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276;p 3"/>
          <p:cNvSpPr/>
          <p:nvPr/>
        </p:nvSpPr>
        <p:spPr>
          <a:xfrm>
            <a:off x="0" y="1408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1" name="Google Shape;277;p 3"/>
          <p:cNvSpPr/>
          <p:nvPr/>
        </p:nvSpPr>
        <p:spPr>
          <a:xfrm>
            <a:off x="2124000" y="5988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2" name="Google Shape;279;p 3" descr=""/>
          <p:cNvPicPr/>
          <p:nvPr/>
        </p:nvPicPr>
        <p:blipFill>
          <a:blip r:embed="rId1"/>
          <a:stretch/>
        </p:blipFill>
        <p:spPr>
          <a:xfrm>
            <a:off x="3096000" y="5964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63" name="Google Shape;281;p 3"/>
          <p:cNvSpPr/>
          <p:nvPr/>
        </p:nvSpPr>
        <p:spPr>
          <a:xfrm>
            <a:off x="1378440" y="135936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8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Management policy and strategy of the National Federation eduroam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Google Shape;282;p 3"/>
          <p:cNvSpPr/>
          <p:nvPr/>
        </p:nvSpPr>
        <p:spPr>
          <a:xfrm>
            <a:off x="1378440" y="206676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"/>
          <p:cNvSpPr/>
          <p:nvPr/>
        </p:nvSpPr>
        <p:spPr>
          <a:xfrm>
            <a:off x="1080000" y="1980000"/>
            <a:ext cx="863604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Operate eduroam at campus level (eduroam idp+sp)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"/>
          <p:cNvSpPr/>
          <p:nvPr/>
        </p:nvSpPr>
        <p:spPr>
          <a:xfrm>
            <a:off x="1080000" y="2412360"/>
            <a:ext cx="9896040" cy="369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24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Administrative Requirements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management and supervision of the institution's Identity/eduroam Service Providers;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maintenance of authentication logs;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a monitoring and diagnostic infrastructure;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user support;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compliance with requirements regarding availability times, etc.;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good understanding of the service definition document as well as the roles and responsibilities of the federation members;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join eduroam by signing the eduroam policy document;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7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77;p29"/>
          <p:cNvSpPr/>
          <p:nvPr/>
        </p:nvSpPr>
        <p:spPr>
          <a:xfrm>
            <a:off x="720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3" name="Google Shape;178;p29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Google Shape;179;p29"/>
          <p:cNvSpPr/>
          <p:nvPr/>
        </p:nvSpPr>
        <p:spPr>
          <a:xfrm>
            <a:off x="1149840" y="1435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dentité Fédérée ou Fédération d’Identité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Google Shape;181;p29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136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Google Shape;179;p 2"/>
          <p:cNvSpPr/>
          <p:nvPr/>
        </p:nvSpPr>
        <p:spPr>
          <a:xfrm>
            <a:off x="4248000" y="2119680"/>
            <a:ext cx="6480000" cy="1120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9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9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  <p:sp>
        <p:nvSpPr>
          <p:cNvPr id="139" name=""/>
          <p:cNvSpPr txBox="1"/>
          <p:nvPr/>
        </p:nvSpPr>
        <p:spPr>
          <a:xfrm>
            <a:off x="468000" y="2772000"/>
            <a:ext cx="8280000" cy="572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Fournisseur d’Identité ou Identity Provider (IdP)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: Entité de confiance gérant les identités numériques et offrant  le service d’authentification (e.g.,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  <a:hlinkClick r:id="rId3"/>
              </a:rPr>
              <a:t>https://nrentogostaff.togorer.eduid.africa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).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Fournisseur de Service ou Service Provider (SP)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: La ressource (service  ou application)  protégé ou partagée  (e.g.,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  <a:hlinkClick r:id="rId4"/>
              </a:rPr>
              <a:t>https://wacren.zoom.us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).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Relation de confiance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: Un accord entre organisation pour partager les données d’authentication, accord souvent établi á travers les échanges de métadonnées.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Jetons de sécurity ou Security Tokens: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Assertions cryptées  (souvent SAML ou OpenID Connect tokens) envoyé de l’ IdP vers le  SP  pour vérifier l’ identité. 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3312000" y="2160000"/>
            <a:ext cx="5040000" cy="38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GB" sz="2100" spc="-1" strike="noStrike">
                <a:solidFill>
                  <a:srgbClr val="000000"/>
                </a:solidFill>
                <a:latin typeface="Arial"/>
              </a:rPr>
              <a:t>Composants clés</a:t>
            </a:r>
            <a:endParaRPr b="1" lang="en-GB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276;p 4"/>
          <p:cNvSpPr/>
          <p:nvPr/>
        </p:nvSpPr>
        <p:spPr>
          <a:xfrm>
            <a:off x="0" y="1408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9" name="Google Shape;277;p 4"/>
          <p:cNvSpPr/>
          <p:nvPr/>
        </p:nvSpPr>
        <p:spPr>
          <a:xfrm>
            <a:off x="2124000" y="5988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0" name="Google Shape;279;p 4" descr=""/>
          <p:cNvPicPr/>
          <p:nvPr/>
        </p:nvPicPr>
        <p:blipFill>
          <a:blip r:embed="rId1"/>
          <a:stretch/>
        </p:blipFill>
        <p:spPr>
          <a:xfrm>
            <a:off x="2736000" y="5964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71" name="Google Shape;281;p 4"/>
          <p:cNvSpPr/>
          <p:nvPr/>
        </p:nvSpPr>
        <p:spPr>
          <a:xfrm>
            <a:off x="1378440" y="135936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8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Management policy and strategy of the National Federation eduroam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Google Shape;282;p 4"/>
          <p:cNvSpPr/>
          <p:nvPr/>
        </p:nvSpPr>
        <p:spPr>
          <a:xfrm>
            <a:off x="1378440" y="206676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"/>
          <p:cNvSpPr/>
          <p:nvPr/>
        </p:nvSpPr>
        <p:spPr>
          <a:xfrm>
            <a:off x="1080000" y="1980000"/>
            <a:ext cx="863604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Operating eduroam at campus level (eduroam idp+sp)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"/>
          <p:cNvSpPr/>
          <p:nvPr/>
        </p:nvSpPr>
        <p:spPr>
          <a:xfrm>
            <a:off x="1080000" y="2412360"/>
            <a:ext cx="9896040" cy="354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24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Technical Requirements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Campus WiFi infrastructure with IEEE 802.1x, WPA2/AES auth support;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Open UDP ports 1812/1813 on firewalls;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user support;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DejaVu Sans"/>
              </a:rPr>
              <a:t>- If the institution supports EAP-TLS, manage the PKI infrastructure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5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276;p 1"/>
          <p:cNvSpPr/>
          <p:nvPr/>
        </p:nvSpPr>
        <p:spPr>
          <a:xfrm>
            <a:off x="0" y="1408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7" name="Google Shape;277;p 1"/>
          <p:cNvSpPr/>
          <p:nvPr/>
        </p:nvSpPr>
        <p:spPr>
          <a:xfrm>
            <a:off x="2124000" y="5988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8" name="Google Shape;279;p 1" descr=""/>
          <p:cNvPicPr/>
          <p:nvPr/>
        </p:nvPicPr>
        <p:blipFill>
          <a:blip r:embed="rId1"/>
          <a:stretch/>
        </p:blipFill>
        <p:spPr>
          <a:xfrm>
            <a:off x="2808000" y="5964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79" name="Google Shape;281;p 1"/>
          <p:cNvSpPr/>
          <p:nvPr/>
        </p:nvSpPr>
        <p:spPr>
          <a:xfrm>
            <a:off x="1378440" y="135936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8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Management policy and strategy of the National Federation eduroam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Google Shape;282;p 1"/>
          <p:cNvSpPr/>
          <p:nvPr/>
        </p:nvSpPr>
        <p:spPr>
          <a:xfrm>
            <a:off x="1378440" y="206676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"/>
          <p:cNvSpPr/>
          <p:nvPr/>
        </p:nvSpPr>
        <p:spPr>
          <a:xfrm>
            <a:off x="1080000" y="1980000"/>
            <a:ext cx="8636040" cy="8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Become an eduroam Federation Operator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Managing a Federation Radius Server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Measuring the performance of the federation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2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276;p 2"/>
          <p:cNvSpPr/>
          <p:nvPr/>
        </p:nvSpPr>
        <p:spPr>
          <a:xfrm>
            <a:off x="0" y="1408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4" name="Google Shape;277;p 2"/>
          <p:cNvSpPr/>
          <p:nvPr/>
        </p:nvSpPr>
        <p:spPr>
          <a:xfrm>
            <a:off x="2124000" y="5988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Google Shape;279;p 2" descr=""/>
          <p:cNvPicPr/>
          <p:nvPr/>
        </p:nvPicPr>
        <p:blipFill>
          <a:blip r:embed="rId1"/>
          <a:stretch/>
        </p:blipFill>
        <p:spPr>
          <a:xfrm>
            <a:off x="2592000" y="5964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86" name="Google Shape;281;p 2"/>
          <p:cNvSpPr/>
          <p:nvPr/>
        </p:nvSpPr>
        <p:spPr>
          <a:xfrm>
            <a:off x="1378440" y="135936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EAP certs bootstraping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Google Shape;282;p 2"/>
          <p:cNvSpPr/>
          <p:nvPr/>
        </p:nvSpPr>
        <p:spPr>
          <a:xfrm>
            <a:off x="1378440" y="206676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"/>
          <p:cNvSpPr/>
          <p:nvPr/>
        </p:nvSpPr>
        <p:spPr>
          <a:xfrm>
            <a:off x="1080000" y="1980000"/>
            <a:ext cx="8636040" cy="8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39c026"/>
                </a:solidFill>
                <a:latin typeface="Menlo-Bold"/>
                <a:ea typeface="Menlo-Bold"/>
              </a:rPr>
              <a:t>1- Clean existing certs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r>
              <a:rPr b="1" lang="en-GB" sz="2800" spc="-1" strike="noStrike">
                <a:solidFill>
                  <a:srgbClr val="39c026"/>
                </a:solidFill>
                <a:latin typeface="Menlo-Bold"/>
                <a:ea typeface="Menlo-Bold"/>
              </a:rPr>
              <a:t>wacrenadmin@eduroam-unilag1</a:t>
            </a:r>
            <a:r>
              <a:rPr b="1" lang="en-GB" sz="28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:</a:t>
            </a:r>
            <a:r>
              <a:rPr b="1" lang="en-GB" sz="2800" spc="-1" strike="noStrike">
                <a:solidFill>
                  <a:srgbClr val="5620f4"/>
                </a:solidFill>
                <a:latin typeface="Menlo-Bold"/>
                <a:ea typeface="Menlo-Bold"/>
              </a:rPr>
              <a:t>~/eduroam-idp</a:t>
            </a:r>
            <a:r>
              <a:rPr b="1" lang="en-GB" sz="28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$ docker compose exec -it --workdir /opt/etc/raddb/certs eduroam-idp make clean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r>
              <a:rPr b="1" lang="en-GB" sz="2800" spc="-1" strike="noStrike">
                <a:solidFill>
                  <a:srgbClr val="39c026"/>
                </a:solidFill>
                <a:latin typeface="Menlo-Bold"/>
                <a:ea typeface="Menlo-Bold"/>
              </a:rPr>
              <a:t>2- Regenerate new certs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r>
              <a:rPr b="1" lang="en-GB" sz="2800" spc="-1" strike="noStrike">
                <a:solidFill>
                  <a:srgbClr val="39c026"/>
                </a:solidFill>
                <a:latin typeface="Menlo-Bold"/>
                <a:ea typeface="Menlo-Bold"/>
              </a:rPr>
              <a:t>wacrenadmin@eduroam-unilag1</a:t>
            </a:r>
            <a:r>
              <a:rPr b="1" lang="en-GB" sz="28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:</a:t>
            </a:r>
            <a:r>
              <a:rPr b="1" lang="en-GB" sz="2800" spc="-1" strike="noStrike">
                <a:solidFill>
                  <a:srgbClr val="5620f4"/>
                </a:solidFill>
                <a:latin typeface="Menlo-Bold"/>
                <a:ea typeface="Menlo-Bold"/>
              </a:rPr>
              <a:t>~/eduroam-idp</a:t>
            </a:r>
            <a:r>
              <a:rPr b="1" lang="en-GB" sz="28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$ docker compose exec -it --workdir /opt/etc/raddb/certs eduroam-idp make ca server client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9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276;p 7"/>
          <p:cNvSpPr/>
          <p:nvPr/>
        </p:nvSpPr>
        <p:spPr>
          <a:xfrm>
            <a:off x="0" y="1408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1" name="Google Shape;277;p 7"/>
          <p:cNvSpPr/>
          <p:nvPr/>
        </p:nvSpPr>
        <p:spPr>
          <a:xfrm>
            <a:off x="2124000" y="5988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2" name="Google Shape;279;p 7" descr=""/>
          <p:cNvPicPr/>
          <p:nvPr/>
        </p:nvPicPr>
        <p:blipFill>
          <a:blip r:embed="rId1"/>
          <a:stretch/>
        </p:blipFill>
        <p:spPr>
          <a:xfrm>
            <a:off x="2592000" y="5964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393" name="Google Shape;281;p 7"/>
          <p:cNvSpPr/>
          <p:nvPr/>
        </p:nvSpPr>
        <p:spPr>
          <a:xfrm>
            <a:off x="1378440" y="135936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EAP eduroam CAT configuration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Google Shape;282;p 7"/>
          <p:cNvSpPr/>
          <p:nvPr/>
        </p:nvSpPr>
        <p:spPr>
          <a:xfrm>
            <a:off x="1378440" y="206676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"/>
          <p:cNvSpPr/>
          <p:nvPr/>
        </p:nvSpPr>
        <p:spPr>
          <a:xfrm>
            <a:off x="1080000" y="1980000"/>
            <a:ext cx="8636040" cy="8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39c026"/>
                </a:solidFill>
                <a:latin typeface="Menlo-Bold"/>
                <a:ea typeface="Menlo-Bold"/>
              </a:rPr>
              <a:t>1- NAPTR record in DNS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r>
              <a:rPr b="1" lang="en-GB" sz="28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Ex: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r>
              <a:rPr b="1" lang="en-GB" sz="26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wacren.net.         600     IN        </a:t>
            </a:r>
            <a:r>
              <a:rPr b="1" lang="en-GB" sz="2600" spc="-1" strike="noStrike">
                <a:solidFill>
                  <a:srgbClr val="ffffff"/>
                </a:solidFill>
                <a:latin typeface="Menlo-Regular"/>
                <a:ea typeface="Menlo-Regular"/>
              </a:rPr>
              <a:t>NAPTR</a:t>
            </a:r>
            <a:r>
              <a:rPr b="1" lang="en-GB" sz="26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         100   10    "s" "x-eduroam:radius.tls" ""     wacren-idp.ip4.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r>
              <a:rPr b="1" lang="en-GB" sz="2800" spc="-1" strike="noStrike">
                <a:solidFill>
                  <a:srgbClr val="39c026"/>
                </a:solidFill>
                <a:latin typeface="Menlo-Bold"/>
                <a:ea typeface="Menlo-Bold"/>
              </a:rPr>
              <a:t>2- Regenerate new certs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r>
              <a:rPr b="1" lang="en-GB" sz="2800" spc="-1" strike="noStrike">
                <a:solidFill>
                  <a:srgbClr val="39c026"/>
                </a:solidFill>
                <a:latin typeface="Menlo-Bold"/>
                <a:ea typeface="Menlo-Bold"/>
              </a:rPr>
              <a:t>wacrenadmin@eduroam-unilag1</a:t>
            </a:r>
            <a:r>
              <a:rPr b="1" lang="en-GB" sz="28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:</a:t>
            </a:r>
            <a:r>
              <a:rPr b="1" lang="en-GB" sz="2800" spc="-1" strike="noStrike">
                <a:solidFill>
                  <a:srgbClr val="5620f4"/>
                </a:solidFill>
                <a:latin typeface="Menlo-Bold"/>
                <a:ea typeface="Menlo-Bold"/>
              </a:rPr>
              <a:t>~/eduroam-idp</a:t>
            </a:r>
            <a:r>
              <a:rPr b="1" lang="en-GB" sz="2800" spc="-1" strike="noStrike">
                <a:solidFill>
                  <a:srgbClr val="000000"/>
                </a:solidFill>
                <a:latin typeface="Menlo-Regular"/>
                <a:ea typeface="Menlo-Regular"/>
              </a:rPr>
              <a:t>$ docker compose exec -it --workdir /opt/etc/raddb/certs eduroam-idp make ca server client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6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276;p 6"/>
          <p:cNvSpPr/>
          <p:nvPr/>
        </p:nvSpPr>
        <p:spPr>
          <a:xfrm>
            <a:off x="0" y="1408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8" name="Google Shape;277;p 6"/>
          <p:cNvSpPr/>
          <p:nvPr/>
        </p:nvSpPr>
        <p:spPr>
          <a:xfrm>
            <a:off x="2124000" y="5988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9" name="Google Shape;279;p 6" descr=""/>
          <p:cNvPicPr/>
          <p:nvPr/>
        </p:nvPicPr>
        <p:blipFill>
          <a:blip r:embed="rId1"/>
          <a:stretch/>
        </p:blipFill>
        <p:spPr>
          <a:xfrm>
            <a:off x="2592000" y="5964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400" name="Google Shape;281;p 6"/>
          <p:cNvSpPr/>
          <p:nvPr/>
        </p:nvSpPr>
        <p:spPr>
          <a:xfrm>
            <a:off x="1378440" y="1359360"/>
            <a:ext cx="85132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References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Google Shape;282;p 6"/>
          <p:cNvSpPr/>
          <p:nvPr/>
        </p:nvSpPr>
        <p:spPr>
          <a:xfrm>
            <a:off x="1378440" y="2066760"/>
            <a:ext cx="83156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"/>
          <p:cNvSpPr/>
          <p:nvPr/>
        </p:nvSpPr>
        <p:spPr>
          <a:xfrm>
            <a:off x="1080000" y="1980000"/>
            <a:ext cx="8636040" cy="8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https://confluence.terena.org/pages/viewpage.action?pageId=121346324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Managing a Federation Radius Server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Measuring the performance of the federation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3" name="" descr=""/>
          <p:cNvPicPr/>
          <p:nvPr/>
        </p:nvPicPr>
        <p:blipFill>
          <a:blip r:embed="rId3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712;p66"/>
          <p:cNvSpPr/>
          <p:nvPr/>
        </p:nvSpPr>
        <p:spPr>
          <a:xfrm>
            <a:off x="3301560" y="1112040"/>
            <a:ext cx="5581080" cy="314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6700" spc="-1" strike="noStrike">
                <a:solidFill>
                  <a:srgbClr val="363dc7"/>
                </a:solidFill>
                <a:latin typeface="Calibri"/>
                <a:ea typeface="Calibri"/>
              </a:rPr>
              <a:t>Thank you!</a:t>
            </a:r>
            <a:endParaRPr b="0" lang="en-GB" sz="6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GB" sz="6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6700" spc="-1" strike="noStrike">
                <a:solidFill>
                  <a:srgbClr val="d04533"/>
                </a:solidFill>
                <a:latin typeface="Calibri"/>
                <a:ea typeface="Calibri"/>
              </a:rPr>
              <a:t>THANKS!</a:t>
            </a:r>
            <a:endParaRPr b="0" lang="en-GB" sz="6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77;p 12"/>
          <p:cNvSpPr/>
          <p:nvPr/>
        </p:nvSpPr>
        <p:spPr>
          <a:xfrm>
            <a:off x="720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2" name="Google Shape;178;p 12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Google Shape;179;p 20"/>
          <p:cNvSpPr/>
          <p:nvPr/>
        </p:nvSpPr>
        <p:spPr>
          <a:xfrm>
            <a:off x="1149840" y="1435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dentité Fédérée ou Fédération d’Identité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Google Shape;181;p 12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Google Shape;179;p 21"/>
          <p:cNvSpPr/>
          <p:nvPr/>
        </p:nvSpPr>
        <p:spPr>
          <a:xfrm>
            <a:off x="4248000" y="2119680"/>
            <a:ext cx="6480000" cy="1120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9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9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  <p:sp>
        <p:nvSpPr>
          <p:cNvPr id="148" name=""/>
          <p:cNvSpPr txBox="1"/>
          <p:nvPr/>
        </p:nvSpPr>
        <p:spPr>
          <a:xfrm>
            <a:off x="0" y="2196000"/>
            <a:ext cx="8280000" cy="572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Fédérations nationales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: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++ eduID.bf : (13IdPs)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                                                                  ++ eduID.tg :   (11 IdPs  ).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"/>
          <p:cNvSpPr txBox="1"/>
          <p:nvPr/>
        </p:nvSpPr>
        <p:spPr>
          <a:xfrm>
            <a:off x="3312000" y="1908000"/>
            <a:ext cx="5040000" cy="38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GB" sz="2100" spc="-1" strike="noStrike">
                <a:solidFill>
                  <a:srgbClr val="000000"/>
                </a:solidFill>
                <a:latin typeface="Arial"/>
              </a:rPr>
              <a:t>Fédération nationales et eduGAIN</a:t>
            </a:r>
            <a:endParaRPr b="1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5760000" y="2627280"/>
            <a:ext cx="4129560" cy="2952720"/>
          </a:xfrm>
          <a:prstGeom prst="rect">
            <a:avLst/>
          </a:prstGeom>
          <a:ln w="0">
            <a:noFill/>
          </a:ln>
        </p:spPr>
      </p:pic>
      <p:pic>
        <p:nvPicPr>
          <p:cNvPr id="151" name="" descr=""/>
          <p:cNvPicPr/>
          <p:nvPr/>
        </p:nvPicPr>
        <p:blipFill>
          <a:blip r:embed="rId4"/>
          <a:stretch/>
        </p:blipFill>
        <p:spPr>
          <a:xfrm>
            <a:off x="286560" y="2625480"/>
            <a:ext cx="4710240" cy="359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77;p 13"/>
          <p:cNvSpPr/>
          <p:nvPr/>
        </p:nvSpPr>
        <p:spPr>
          <a:xfrm>
            <a:off x="720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3" name="Google Shape;178;p 13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Google Shape;179;p 22"/>
          <p:cNvSpPr/>
          <p:nvPr/>
        </p:nvSpPr>
        <p:spPr>
          <a:xfrm>
            <a:off x="1149840" y="1435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dentité Fédérée ou Fédération d’Identité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Google Shape;181;p 13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156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Google Shape;179;p 23"/>
          <p:cNvSpPr/>
          <p:nvPr/>
        </p:nvSpPr>
        <p:spPr>
          <a:xfrm>
            <a:off x="4248000" y="2119680"/>
            <a:ext cx="6480000" cy="1120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9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9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  <p:sp>
        <p:nvSpPr>
          <p:cNvPr id="159" name=""/>
          <p:cNvSpPr txBox="1"/>
          <p:nvPr/>
        </p:nvSpPr>
        <p:spPr>
          <a:xfrm>
            <a:off x="468000" y="2772000"/>
            <a:ext cx="8280000" cy="572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eduGAIN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** eduGAIN wiki :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  <a:hlinkClick r:id="rId3"/>
              </a:rPr>
              <a:t>https://wiki.geant.org/spaces/eduGAIN/overview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** How to offer a Service in eduGAIN :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  <a:hlinkClick r:id="rId4"/>
              </a:rPr>
              <a:t>https://wiki.geant.org/spaces/eduGAIN/pages/121348108/How+to+offer+a+service+in+eduGAIN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** eduGAIN metadata :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  <a:hlinkClick r:id="rId5"/>
              </a:rPr>
              <a:t>https://mds.edugain.org/edugain-v2.xml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** Technical eduGAIN :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  <a:hlinkClick r:id="rId6"/>
              </a:rPr>
              <a:t>https://technical.edugain.org/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"/>
          <p:cNvSpPr txBox="1"/>
          <p:nvPr/>
        </p:nvSpPr>
        <p:spPr>
          <a:xfrm>
            <a:off x="3312000" y="1980000"/>
            <a:ext cx="5040000" cy="38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GB" sz="2100" spc="-1" strike="noStrike">
                <a:solidFill>
                  <a:srgbClr val="000000"/>
                </a:solidFill>
                <a:latin typeface="Arial"/>
              </a:rPr>
              <a:t>Fédération nationales et eduGAIN</a:t>
            </a:r>
            <a:endParaRPr b="1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7"/>
          <a:stretch/>
        </p:blipFill>
        <p:spPr>
          <a:xfrm>
            <a:off x="5216040" y="4001400"/>
            <a:ext cx="4323960" cy="198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77;p 14"/>
          <p:cNvSpPr/>
          <p:nvPr/>
        </p:nvSpPr>
        <p:spPr>
          <a:xfrm>
            <a:off x="720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3" name="Google Shape;178;p 14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Google Shape;179;p 24"/>
          <p:cNvSpPr/>
          <p:nvPr/>
        </p:nvSpPr>
        <p:spPr>
          <a:xfrm>
            <a:off x="1149840" y="1435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dentité Fédérée ou Fédération d’Identité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Google Shape;181;p 14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166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Google Shape;179;p 25"/>
          <p:cNvSpPr/>
          <p:nvPr/>
        </p:nvSpPr>
        <p:spPr>
          <a:xfrm>
            <a:off x="4248000" y="2119680"/>
            <a:ext cx="6480000" cy="1120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9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9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  <p:sp>
        <p:nvSpPr>
          <p:cNvPr id="169" name=""/>
          <p:cNvSpPr txBox="1"/>
          <p:nvPr/>
        </p:nvSpPr>
        <p:spPr>
          <a:xfrm>
            <a:off x="396000" y="1980000"/>
            <a:ext cx="5040000" cy="38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GB" sz="2100" spc="-1" strike="noStrike">
                <a:solidFill>
                  <a:srgbClr val="000000"/>
                </a:solidFill>
                <a:latin typeface="Arial"/>
              </a:rPr>
              <a:t>Fédération nationales et eduGAIN</a:t>
            </a:r>
            <a:endParaRPr b="1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5220000" y="1824840"/>
            <a:ext cx="5760000" cy="4655160"/>
          </a:xfrm>
          <a:prstGeom prst="rect">
            <a:avLst/>
          </a:prstGeom>
          <a:ln w="0">
            <a:noFill/>
          </a:ln>
        </p:spPr>
      </p:pic>
      <p:sp>
        <p:nvSpPr>
          <p:cNvPr id="171" name=""/>
          <p:cNvSpPr txBox="1"/>
          <p:nvPr/>
        </p:nvSpPr>
        <p:spPr>
          <a:xfrm>
            <a:off x="-36000" y="2412000"/>
            <a:ext cx="8280000" cy="572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eduGAIN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: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** members &amp; status :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  <a:hlinkClick r:id="rId4"/>
              </a:rPr>
              <a:t>https://technical.edugain.org/status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** Open ID  Federation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Pilot :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  <a:hlinkClick r:id="rId5"/>
              </a:rPr>
              <a:t>https://wiki.geant.org/spaces/eduGAIN/pages/1072398451/eduGAIN+-+Open+ID+Federation+Pilot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7;p 15"/>
          <p:cNvSpPr/>
          <p:nvPr/>
        </p:nvSpPr>
        <p:spPr>
          <a:xfrm>
            <a:off x="720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3" name="Google Shape;178;p 15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Google Shape;179;p 26"/>
          <p:cNvSpPr/>
          <p:nvPr/>
        </p:nvSpPr>
        <p:spPr>
          <a:xfrm>
            <a:off x="1149840" y="1435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dentité Fédérée ou Fédération d’Identité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Google Shape;181;p 15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176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Google Shape;179;p 27"/>
          <p:cNvSpPr/>
          <p:nvPr/>
        </p:nvSpPr>
        <p:spPr>
          <a:xfrm>
            <a:off x="4248000" y="2119680"/>
            <a:ext cx="6480000" cy="1120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9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9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  <p:sp>
        <p:nvSpPr>
          <p:cNvPr id="179" name=""/>
          <p:cNvSpPr txBox="1"/>
          <p:nvPr/>
        </p:nvSpPr>
        <p:spPr>
          <a:xfrm>
            <a:off x="396000" y="1980000"/>
            <a:ext cx="5040000" cy="38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GB" sz="2100" spc="-1" strike="noStrike">
                <a:solidFill>
                  <a:srgbClr val="000000"/>
                </a:solidFill>
                <a:latin typeface="Arial"/>
              </a:rPr>
              <a:t>Roles des Fédérations d’Identité</a:t>
            </a:r>
            <a:endParaRPr b="1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"/>
          <p:cNvSpPr txBox="1"/>
          <p:nvPr/>
        </p:nvSpPr>
        <p:spPr>
          <a:xfrm>
            <a:off x="36000" y="2484000"/>
            <a:ext cx="8280000" cy="572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** Role fondamental :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Etablir la confiance entre :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IdP (Identity Providers)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→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universités, centres de recherche, organismes fournissant les identités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SP (Service Providers)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→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plateformes e-learning, bibliothèques, PIDsLink, outils collaboratifs, baobab, etc.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++&gt; Définit: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- des politiques communes (sécurité, protection des données, niveaux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D’assurance) des règles d’adhésion (qui peut être IdP ou SP)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- des bonnes pratiques opérationnelles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"/>
          <p:cNvSpPr txBox="1"/>
          <p:nvPr/>
        </p:nvSpPr>
        <p:spPr>
          <a:xfrm>
            <a:off x="7236000" y="2484360"/>
            <a:ext cx="8280000" cy="572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Mutualiser  et distribuer les métadonnées :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→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Collecte des métadonnées des IdPs et SPs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→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Validation, signature, et publication des métadonnées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→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Mise a jour réguliere des métadonnées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++&gt; Permet: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- l’authentification SSO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 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- la définition et la normalisation d’attributs d’identité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    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7020000" y="2484000"/>
            <a:ext cx="0" cy="345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0" bIns="90000" anchor="ctr">
            <a:noAutofit/>
          </a:bodyPr>
          <a:p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77;p 16"/>
          <p:cNvSpPr/>
          <p:nvPr/>
        </p:nvSpPr>
        <p:spPr>
          <a:xfrm>
            <a:off x="720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4" name="Google Shape;178;p 16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Google Shape;179;p 28"/>
          <p:cNvSpPr/>
          <p:nvPr/>
        </p:nvSpPr>
        <p:spPr>
          <a:xfrm>
            <a:off x="1149840" y="1435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dentité Fédérée ou Fédération d’Identité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Google Shape;181;p 16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187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Google Shape;179;p 29"/>
          <p:cNvSpPr/>
          <p:nvPr/>
        </p:nvSpPr>
        <p:spPr>
          <a:xfrm>
            <a:off x="4248000" y="2119680"/>
            <a:ext cx="6480000" cy="1120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9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9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999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  <p:sp>
        <p:nvSpPr>
          <p:cNvPr id="190" name=""/>
          <p:cNvSpPr txBox="1"/>
          <p:nvPr/>
        </p:nvSpPr>
        <p:spPr>
          <a:xfrm>
            <a:off x="396000" y="1980000"/>
            <a:ext cx="5040000" cy="38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GB" sz="2100" spc="-1" strike="noStrike">
                <a:solidFill>
                  <a:srgbClr val="000000"/>
                </a:solidFill>
                <a:latin typeface="Arial"/>
              </a:rPr>
              <a:t>Cas d’Usage</a:t>
            </a:r>
            <a:endParaRPr b="1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7020000" y="2484000"/>
            <a:ext cx="0" cy="345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0" bIns="90000" anchor="ctr">
            <a:noAutofit/>
          </a:bodyPr>
          <a:p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3"/>
          <a:stretch/>
        </p:blipFill>
        <p:spPr>
          <a:xfrm>
            <a:off x="1508040" y="2526480"/>
            <a:ext cx="2383560" cy="924480"/>
          </a:xfrm>
          <a:prstGeom prst="rect">
            <a:avLst/>
          </a:prstGeom>
          <a:ln w="0">
            <a:noFill/>
          </a:ln>
        </p:spPr>
      </p:pic>
      <p:pic>
        <p:nvPicPr>
          <p:cNvPr id="193" name="" descr=""/>
          <p:cNvPicPr/>
          <p:nvPr/>
        </p:nvPicPr>
        <p:blipFill>
          <a:blip r:embed="rId4"/>
          <a:stretch/>
        </p:blipFill>
        <p:spPr>
          <a:xfrm>
            <a:off x="1712160" y="4352040"/>
            <a:ext cx="2760840" cy="1218600"/>
          </a:xfrm>
          <a:prstGeom prst="rect">
            <a:avLst/>
          </a:prstGeom>
          <a:ln w="0">
            <a:noFill/>
          </a:ln>
        </p:spPr>
      </p:pic>
      <p:pic>
        <p:nvPicPr>
          <p:cNvPr id="194" name="" descr=""/>
          <p:cNvPicPr/>
          <p:nvPr/>
        </p:nvPicPr>
        <p:blipFill>
          <a:blip r:embed="rId5"/>
          <a:stretch/>
        </p:blipFill>
        <p:spPr>
          <a:xfrm>
            <a:off x="7449120" y="2340000"/>
            <a:ext cx="4250880" cy="1369080"/>
          </a:xfrm>
          <a:prstGeom prst="rect">
            <a:avLst/>
          </a:prstGeom>
          <a:ln w="0">
            <a:noFill/>
          </a:ln>
        </p:spPr>
      </p:pic>
      <p:pic>
        <p:nvPicPr>
          <p:cNvPr id="195" name="" descr=""/>
          <p:cNvPicPr/>
          <p:nvPr/>
        </p:nvPicPr>
        <p:blipFill>
          <a:blip r:embed="rId6"/>
          <a:stretch/>
        </p:blipFill>
        <p:spPr>
          <a:xfrm>
            <a:off x="8683560" y="4514760"/>
            <a:ext cx="1216440" cy="106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77;p 11"/>
          <p:cNvSpPr/>
          <p:nvPr/>
        </p:nvSpPr>
        <p:spPr>
          <a:xfrm>
            <a:off x="1080" y="1444680"/>
            <a:ext cx="12184920" cy="4568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7" name="Google Shape;178;p 11"/>
          <p:cNvSpPr/>
          <p:nvPr/>
        </p:nvSpPr>
        <p:spPr>
          <a:xfrm>
            <a:off x="2124000" y="6024600"/>
            <a:ext cx="7876800" cy="96480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Google Shape;179;p 18"/>
          <p:cNvSpPr/>
          <p:nvPr/>
        </p:nvSpPr>
        <p:spPr>
          <a:xfrm>
            <a:off x="1149840" y="1435680"/>
            <a:ext cx="8513280" cy="565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Apercu de e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duroam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Google Shape;181;p 11" descr=""/>
          <p:cNvPicPr/>
          <p:nvPr/>
        </p:nvPicPr>
        <p:blipFill>
          <a:blip r:embed="rId1"/>
          <a:stretch/>
        </p:blipFill>
        <p:spPr>
          <a:xfrm>
            <a:off x="2412000" y="6036480"/>
            <a:ext cx="1368720" cy="952920"/>
          </a:xfrm>
          <a:prstGeom prst="rect">
            <a:avLst/>
          </a:prstGeom>
          <a:ln w="0">
            <a:noFill/>
          </a:ln>
        </p:spPr>
      </p:pic>
      <p:sp>
        <p:nvSpPr>
          <p:cNvPr id="200" name=""/>
          <p:cNvSpPr/>
          <p:nvPr/>
        </p:nvSpPr>
        <p:spPr>
          <a:xfrm>
            <a:off x="540000" y="2052000"/>
            <a:ext cx="10614240" cy="40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Google Shape;179;p 19"/>
          <p:cNvSpPr/>
          <p:nvPr/>
        </p:nvSpPr>
        <p:spPr>
          <a:xfrm>
            <a:off x="1440000" y="2767680"/>
            <a:ext cx="9174600" cy="2986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0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0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853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853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            </a:t>
            </a:r>
            <a:r>
              <a:rPr b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edu</a:t>
            </a: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cational </a:t>
            </a:r>
            <a:r>
              <a:rPr b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roam</a:t>
            </a: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ing, est une infrastructure réseau sans fil mondiale qui vise a faciliter un acces sécurisé aux utilisateurs des institutions académiques participantes suivant le principe  “</a:t>
            </a:r>
            <a:r>
              <a:rPr b="1" i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Démarrez votre ordinateur et soyez connectez</a:t>
            </a: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”.</a:t>
            </a:r>
            <a:endParaRPr b="0" lang="en-GB" sz="222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853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         </a:t>
            </a: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eduroam est basé sur les mécanismes </a:t>
            </a:r>
            <a:r>
              <a:rPr b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Authentification</a:t>
            </a: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b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Autorisation</a:t>
            </a: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and of </a:t>
            </a:r>
            <a:r>
              <a:rPr b="1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Accounting/Statistics </a:t>
            </a: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implementé par le serveur RADIUS.</a:t>
            </a:r>
            <a:endParaRPr b="0" lang="en-GB" sz="222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782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22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           </a:t>
            </a:r>
            <a:r>
              <a:rPr b="0" lang="fr-FR" sz="22210" spc="-1" strike="noStrike">
                <a:solidFill>
                  <a:srgbClr val="000000"/>
                </a:solidFill>
                <a:latin typeface="Arial"/>
                <a:ea typeface="Arial"/>
              </a:rPr>
              <a:t>Plusieurs serveurs RADIUS collaborent entre eux pour réaliser l’authentification(by eduroam IdP) and Authorization (by eduroam SP)</a:t>
            </a:r>
            <a:endParaRPr b="0" lang="en-GB" sz="222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0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0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54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9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9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1723680" y="1842480"/>
            <a:ext cx="2383560" cy="924480"/>
          </a:xfrm>
          <a:prstGeom prst="rect">
            <a:avLst/>
          </a:prstGeom>
          <a:ln w="0">
            <a:noFill/>
          </a:ln>
        </p:spPr>
      </p:pic>
      <p:pic>
        <p:nvPicPr>
          <p:cNvPr id="203" name="" descr=""/>
          <p:cNvPicPr/>
          <p:nvPr/>
        </p:nvPicPr>
        <p:blipFill>
          <a:blip r:embed="rId3"/>
          <a:stretch/>
        </p:blipFill>
        <p:spPr>
          <a:xfrm>
            <a:off x="8669520" y="6012000"/>
            <a:ext cx="1050480" cy="105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101624</TotalTime>
  <Application>LibreOffice/7.4.2.3$MacOSX_AARCH64 LibreOffice_project/382eef1f22670f7f4118c8c2dd222ec7ad009daf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en-GB</dc:language>
  <cp:lastModifiedBy/>
  <dcterms:modified xsi:type="dcterms:W3CDTF">2026-01-29T19:54:00Z</dcterms:modified>
  <cp:revision>437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