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84" r:id="rId1"/>
  </p:sldMasterIdLst>
  <p:notesMasterIdLst>
    <p:notesMasterId r:id="rId15"/>
  </p:notesMasterIdLst>
  <p:sldIdLst>
    <p:sldId id="288" r:id="rId2"/>
    <p:sldId id="257" r:id="rId3"/>
    <p:sldId id="334" r:id="rId4"/>
    <p:sldId id="340" r:id="rId5"/>
    <p:sldId id="337" r:id="rId6"/>
    <p:sldId id="342" r:id="rId7"/>
    <p:sldId id="343" r:id="rId8"/>
    <p:sldId id="344" r:id="rId9"/>
    <p:sldId id="335" r:id="rId10"/>
    <p:sldId id="339" r:id="rId11"/>
    <p:sldId id="328" r:id="rId12"/>
    <p:sldId id="329" r:id="rId13"/>
    <p:sldId id="307" r:id="rId1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gbedinou ousmane" initials="ao" lastIdx="4" clrIdx="0">
    <p:extLst>
      <p:ext uri="{19B8F6BF-5375-455C-9EA6-DF929625EA0E}">
        <p15:presenceInfo xmlns:p15="http://schemas.microsoft.com/office/powerpoint/2012/main" userId="948f238f6754fee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B25"/>
    <a:srgbClr val="3BE9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10" autoAdjust="0"/>
    <p:restoredTop sz="94660" autoAdjust="0"/>
  </p:normalViewPr>
  <p:slideViewPr>
    <p:cSldViewPr>
      <p:cViewPr>
        <p:scale>
          <a:sx n="88" d="100"/>
          <a:sy n="88" d="100"/>
        </p:scale>
        <p:origin x="1047" y="5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282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4740FE-0C8E-473C-B1FF-BDB6080CE3F7}" type="datetimeFigureOut">
              <a:rPr lang="fr-FR" smtClean="0"/>
              <a:pPr/>
              <a:t>28/01/2026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7224E-748F-4152-8F0F-7377CB3EE4C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619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7224E-748F-4152-8F0F-7377CB3EE4C7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6763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/>
              <a:t>Cliquez pour modifier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60DC9560-DFC8-43BE-AFE8-9F93C14B213D}" type="datetimeFigureOut">
              <a:rPr lang="fr-FR" smtClean="0"/>
              <a:pPr/>
              <a:t>28/01/2026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9EACEAC-C239-4EEE-AEEE-3B624D99DA4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C9560-DFC8-43BE-AFE8-9F93C14B213D}" type="datetimeFigureOut">
              <a:rPr lang="fr-FR" smtClean="0"/>
              <a:pPr/>
              <a:t>28/01/2026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CEAC-C239-4EEE-AEEE-3B624D99DA4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60DC9560-DFC8-43BE-AFE8-9F93C14B213D}" type="datetimeFigureOut">
              <a:rPr lang="fr-FR" smtClean="0"/>
              <a:pPr/>
              <a:t>28/01/2026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79EACEAC-C239-4EEE-AEEE-3B624D99DA4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C9560-DFC8-43BE-AFE8-9F93C14B213D}" type="datetimeFigureOut">
              <a:rPr lang="fr-FR" smtClean="0"/>
              <a:pPr/>
              <a:t>28/01/2026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9EACEAC-C239-4EEE-AEEE-3B624D99DA4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C9560-DFC8-43BE-AFE8-9F93C14B213D}" type="datetimeFigureOut">
              <a:rPr lang="fr-FR" smtClean="0"/>
              <a:pPr/>
              <a:t>28/01/2026</a:t>
            </a:fld>
            <a:endParaRPr lang="fr-FR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79EACEAC-C239-4EEE-AEEE-3B624D99DA4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0DC9560-DFC8-43BE-AFE8-9F93C14B213D}" type="datetimeFigureOut">
              <a:rPr lang="fr-FR" smtClean="0"/>
              <a:pPr/>
              <a:t>28/01/2026</a:t>
            </a:fld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9EACEAC-C239-4EEE-AEEE-3B624D99DA4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0DC9560-DFC8-43BE-AFE8-9F93C14B213D}" type="datetimeFigureOut">
              <a:rPr lang="fr-FR" smtClean="0"/>
              <a:pPr/>
              <a:t>28/01/2026</a:t>
            </a:fld>
            <a:endParaRPr lang="fr-FR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9EACEAC-C239-4EEE-AEEE-3B624D99DA4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fr-FR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C9560-DFC8-43BE-AFE8-9F93C14B213D}" type="datetimeFigureOut">
              <a:rPr lang="fr-FR" smtClean="0"/>
              <a:pPr/>
              <a:t>28/01/2026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9EACEAC-C239-4EEE-AEEE-3B624D99DA4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C9560-DFC8-43BE-AFE8-9F93C14B213D}" type="datetimeFigureOut">
              <a:rPr lang="fr-FR" smtClean="0"/>
              <a:pPr/>
              <a:t>28/01/2026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9EACEAC-C239-4EEE-AEEE-3B624D99DA4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C9560-DFC8-43BE-AFE8-9F93C14B213D}" type="datetimeFigureOut">
              <a:rPr lang="fr-FR" smtClean="0"/>
              <a:pPr/>
              <a:t>28/01/2026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9EACEAC-C239-4EEE-AEEE-3B624D99DA4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60DC9560-DFC8-43BE-AFE8-9F93C14B213D}" type="datetimeFigureOut">
              <a:rPr lang="fr-FR" smtClean="0"/>
              <a:pPr/>
              <a:t>28/01/2026</a:t>
            </a:fld>
            <a:endParaRPr lang="fr-FR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79EACEAC-C239-4EEE-AEEE-3B624D99DA4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/>
              <a:t>Cliquez sur l'icône pour ajouter une image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0DC9560-DFC8-43BE-AFE8-9F93C14B213D}" type="datetimeFigureOut">
              <a:rPr lang="fr-FR" smtClean="0"/>
              <a:pPr/>
              <a:t>28/01/2026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9EACEAC-C239-4EEE-AEEE-3B624D99DA4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png"/><Relationship Id="rId7" Type="http://schemas.openxmlformats.org/officeDocument/2006/relationships/image" Target="../media/image17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D76961E-19FF-B9F5-39A5-E2EC9C608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3" y="1628799"/>
            <a:ext cx="8348607" cy="489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953298" y="6516052"/>
            <a:ext cx="321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Janvier 2026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48123" y="5100378"/>
            <a:ext cx="3891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657671" y="302272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74551" tIns="152352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539552" y="1919360"/>
            <a:ext cx="227488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3481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3481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3481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3481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3481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3481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3481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3481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3481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48163" algn="l"/>
              </a:tabLst>
            </a:pPr>
            <a:r>
              <a:rPr kumimoji="0" lang="fr-FR" altLang="fr-F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kumimoji="0" lang="fr-FR" altLang="fr-F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48163" algn="l"/>
              </a:tabLst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Titre 5"/>
          <p:cNvSpPr txBox="1">
            <a:spLocks/>
          </p:cNvSpPr>
          <p:nvPr/>
        </p:nvSpPr>
        <p:spPr>
          <a:xfrm>
            <a:off x="6516216" y="77633"/>
            <a:ext cx="2664296" cy="784830"/>
          </a:xfrm>
          <a:prstGeom prst="rect">
            <a:avLst/>
          </a:prstGeom>
        </p:spPr>
        <p:txBody>
          <a:bodyPr vert="horz" wrap="square" lIns="91440" tIns="45720" rIns="91440" bIns="45720" rtlCol="0" anchor="t" anchorCtr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latin typeface="Arial" pitchFamily="34"/>
                <a:cs typeface="Arial" pitchFamily="34"/>
              </a:rPr>
              <a:t> </a:t>
            </a:r>
            <a:r>
              <a:rPr lang="fr-FR" sz="12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REPUBLIQUE TOGOLAISE</a:t>
            </a:r>
          </a:p>
          <a:p>
            <a:pPr algn="ctr"/>
            <a:r>
              <a:rPr lang="fr-FR" sz="12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Travail-Liberté-Patrie</a:t>
            </a:r>
            <a:endParaRPr lang="fr-FR" sz="1200" b="1" dirty="0">
              <a:latin typeface="Arial" pitchFamily="34"/>
              <a:cs typeface="Arial" pitchFamily="34"/>
            </a:endParaRPr>
          </a:p>
          <a:p>
            <a:pPr algn="ctr"/>
            <a:r>
              <a:rPr lang="fr-FR" sz="1200" b="1" dirty="0">
                <a:latin typeface="Arial" pitchFamily="34"/>
                <a:cs typeface="Arial" pitchFamily="34"/>
              </a:rPr>
              <a:t>----------- </a:t>
            </a:r>
          </a:p>
          <a:p>
            <a:pPr algn="ctr"/>
            <a:endParaRPr lang="fr-FR" sz="1200" b="1" dirty="0">
              <a:latin typeface="Arial" pitchFamily="34"/>
              <a:cs typeface="Arial" pitchFamily="34"/>
            </a:endParaRPr>
          </a:p>
        </p:txBody>
      </p:sp>
      <p:sp>
        <p:nvSpPr>
          <p:cNvPr id="14" name="Titre 5"/>
          <p:cNvSpPr txBox="1">
            <a:spLocks/>
          </p:cNvSpPr>
          <p:nvPr/>
        </p:nvSpPr>
        <p:spPr>
          <a:xfrm>
            <a:off x="35496" y="66977"/>
            <a:ext cx="2917802" cy="867930"/>
          </a:xfrm>
          <a:prstGeom prst="rect">
            <a:avLst/>
          </a:prstGeom>
        </p:spPr>
        <p:txBody>
          <a:bodyPr vert="horz" wrap="square" lIns="91440" tIns="45720" rIns="91440" bIns="45720" rtlCol="0" anchor="t" anchorCtr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MINISTERE DES TRANSPORTS,</a:t>
            </a:r>
          </a:p>
          <a:p>
            <a:pPr algn="ctr"/>
            <a:r>
              <a:rPr lang="fr-FR" sz="1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DU DESENCLAVEMENT </a:t>
            </a:r>
          </a:p>
          <a:p>
            <a:pPr algn="ctr"/>
            <a:r>
              <a:rPr lang="fr-FR" sz="1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ET DES PISTES RURALES</a:t>
            </a:r>
            <a:endParaRPr lang="fr-FR" sz="1400" b="1" dirty="0">
              <a:latin typeface="Arial" pitchFamily="34"/>
              <a:cs typeface="Arial" pitchFamily="34"/>
            </a:endParaRPr>
          </a:p>
          <a:p>
            <a:pPr algn="ctr"/>
            <a:r>
              <a:rPr lang="fr-FR" sz="1400" b="1" dirty="0">
                <a:latin typeface="Arial" pitchFamily="34"/>
                <a:cs typeface="Arial" pitchFamily="34"/>
              </a:rPr>
              <a:t>-----------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9CA1160-BA33-E610-17F0-B48A4E7AAD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4088" y="44624"/>
            <a:ext cx="1000000" cy="1000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F22F5B1-6C34-5A45-C812-FB2DE4D45731}"/>
              </a:ext>
            </a:extLst>
          </p:cNvPr>
          <p:cNvSpPr txBox="1"/>
          <p:nvPr/>
        </p:nvSpPr>
        <p:spPr>
          <a:xfrm>
            <a:off x="467544" y="1700808"/>
            <a:ext cx="4831737" cy="86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algn="ctr">
              <a:lnSpc>
                <a:spcPct val="107000"/>
              </a:lnSpc>
              <a:spcBef>
                <a:spcPts val="200"/>
              </a:spcBef>
              <a:spcAft>
                <a:spcPts val="800"/>
              </a:spcAft>
            </a:pPr>
            <a:r>
              <a:rPr lang="fr-FR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AGENCE NATIONALE DE LA METEOROLOGIE (ANAMET)</a:t>
            </a:r>
            <a:endParaRPr lang="fr-FR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962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 17">
            <a:extLst>
              <a:ext uri="{FF2B5EF4-FFF2-40B4-BE49-F238E27FC236}">
                <a16:creationId xmlns:a16="http://schemas.microsoft.com/office/drawing/2014/main" id="{39B9E953-E2CE-8322-363F-71062D799148}"/>
              </a:ext>
            </a:extLst>
          </p:cNvPr>
          <p:cNvGrpSpPr/>
          <p:nvPr/>
        </p:nvGrpSpPr>
        <p:grpSpPr>
          <a:xfrm>
            <a:off x="188626" y="1895417"/>
            <a:ext cx="1863094" cy="1286116"/>
            <a:chOff x="6930043" y="4678164"/>
            <a:chExt cx="1555643" cy="1088933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3CBDBEE4-DD2A-A81A-4896-58D3633E127E}"/>
                </a:ext>
              </a:extLst>
            </p:cNvPr>
            <p:cNvGrpSpPr/>
            <p:nvPr/>
          </p:nvGrpSpPr>
          <p:grpSpPr>
            <a:xfrm>
              <a:off x="7020272" y="4678164"/>
              <a:ext cx="1465414" cy="1050600"/>
              <a:chOff x="730322" y="2136"/>
              <a:chExt cx="10754446" cy="6868476"/>
            </a:xfrm>
          </p:grpSpPr>
          <p:pic>
            <p:nvPicPr>
              <p:cNvPr id="13" name="Image 12">
                <a:extLst>
                  <a:ext uri="{FF2B5EF4-FFF2-40B4-BE49-F238E27FC236}">
                    <a16:creationId xmlns:a16="http://schemas.microsoft.com/office/drawing/2014/main" id="{FC2E809D-E75E-3F4D-DBE9-BD9E7A6727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30322" y="2136"/>
                <a:ext cx="10754446" cy="6868476"/>
              </a:xfrm>
              <a:prstGeom prst="rect">
                <a:avLst/>
              </a:prstGeom>
            </p:spPr>
          </p:pic>
          <p:pic>
            <p:nvPicPr>
              <p:cNvPr id="14" name="Picture 5" descr="METOGO">
                <a:extLst>
                  <a:ext uri="{FF2B5EF4-FFF2-40B4-BE49-F238E27FC236}">
                    <a16:creationId xmlns:a16="http://schemas.microsoft.com/office/drawing/2014/main" id="{123740F8-2204-40DA-F691-78E69F197784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6848" y="1772156"/>
                <a:ext cx="5409917" cy="31213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C64F6F60-6DFF-6F19-F8E4-8BC7080AFA37}"/>
                </a:ext>
              </a:extLst>
            </p:cNvPr>
            <p:cNvSpPr txBox="1"/>
            <p:nvPr/>
          </p:nvSpPr>
          <p:spPr>
            <a:xfrm>
              <a:off x="6930043" y="5397765"/>
              <a:ext cx="79208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b="1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TV</a:t>
              </a:r>
              <a:r>
                <a:rPr lang="fr-FR" sz="1800" b="1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T</a:t>
              </a:r>
              <a:endParaRPr lang="fr-TG" dirty="0">
                <a:solidFill>
                  <a:srgbClr val="FF0000"/>
                </a:solidFill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A9F52091-8362-FED5-1C36-EAF3E9BEDF2D}"/>
              </a:ext>
            </a:extLst>
          </p:cNvPr>
          <p:cNvSpPr txBox="1"/>
          <p:nvPr/>
        </p:nvSpPr>
        <p:spPr>
          <a:xfrm>
            <a:off x="395536" y="1520835"/>
            <a:ext cx="828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Bookman Old Style" panose="02050604050505020204" pitchFamily="18" charset="0"/>
              </a:rPr>
              <a:t>Canaux de diffusion des produits élaborés par l’ANAMET</a:t>
            </a:r>
            <a:endParaRPr lang="fr-TG" sz="2000" b="1" dirty="0">
              <a:latin typeface="Bookman Old Style" panose="02050604050505020204" pitchFamily="18" charset="0"/>
            </a:endParaRPr>
          </a:p>
        </p:txBody>
      </p:sp>
      <p:pic>
        <p:nvPicPr>
          <p:cNvPr id="6" name="Image 5" descr="Une image contenant texte, capture d’écran, logiciel, Icône d’ordinateur&#10;&#10;Le contenu généré par l’IA peut être incorrect.">
            <a:extLst>
              <a:ext uri="{FF2B5EF4-FFF2-40B4-BE49-F238E27FC236}">
                <a16:creationId xmlns:a16="http://schemas.microsoft.com/office/drawing/2014/main" id="{669629A2-D5D0-3CE1-A9D8-E619BEA43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36" y="4653136"/>
            <a:ext cx="3402980" cy="1944216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B9B1D63D-5D4C-F160-A130-21A9C25E2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8" y="228600"/>
            <a:ext cx="8316416" cy="752128"/>
          </a:xfrm>
          <a:solidFill>
            <a:srgbClr val="3BE9D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marL="0" lvl="0" indent="0">
              <a:lnSpc>
                <a:spcPct val="107000"/>
              </a:lnSpc>
              <a:buNone/>
            </a:pPr>
            <a:r>
              <a:rPr lang="fr-FR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CANAUX DE DIFFUSION DES PRODUITS</a:t>
            </a:r>
            <a:endParaRPr lang="fr-FR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 8" descr="Une image contenant texte, capture d’écran, logiciel, Page web&#10;&#10;Le contenu généré par l’IA peut être incorrect.">
            <a:extLst>
              <a:ext uri="{FF2B5EF4-FFF2-40B4-BE49-F238E27FC236}">
                <a16:creationId xmlns:a16="http://schemas.microsoft.com/office/drawing/2014/main" id="{0EB76E70-E8D3-232B-C0A5-E02FB25458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3024" y="1945758"/>
            <a:ext cx="1820815" cy="35025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Image 10" descr="Une image contenant texte, capture d’écran, logiciel, Page web&#10;&#10;Le contenu généré par l’IA peut être incorrect.">
            <a:extLst>
              <a:ext uri="{FF2B5EF4-FFF2-40B4-BE49-F238E27FC236}">
                <a16:creationId xmlns:a16="http://schemas.microsoft.com/office/drawing/2014/main" id="{60AC84D5-C9B0-AAB5-77B9-5932AD08B3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8104" y="1916832"/>
            <a:ext cx="1719078" cy="35025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6" name="Image 15" descr="Une image contenant texte, capture d’écran, Page web, Site web&#10;&#10;Le contenu généré par l’IA peut être incorrect.">
            <a:extLst>
              <a:ext uri="{FF2B5EF4-FFF2-40B4-BE49-F238E27FC236}">
                <a16:creationId xmlns:a16="http://schemas.microsoft.com/office/drawing/2014/main" id="{7A77EF49-50D2-4B4B-CCC5-8860A6424D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4294" y="1916832"/>
            <a:ext cx="1682172" cy="35025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D7F2180A-8687-1B40-CBD1-EEDDF1398D3D}"/>
              </a:ext>
            </a:extLst>
          </p:cNvPr>
          <p:cNvSpPr txBox="1"/>
          <p:nvPr/>
        </p:nvSpPr>
        <p:spPr>
          <a:xfrm>
            <a:off x="39474" y="3181533"/>
            <a:ext cx="337838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fr-FR" sz="1600" b="1" dirty="0">
                <a:solidFill>
                  <a:srgbClr val="00B050"/>
                </a:solidFill>
                <a:latin typeface="Bookman Old Style" panose="02050604050505020204" pitchFamily="18" charset="0"/>
              </a:rPr>
              <a:t>Emissions radios et télé</a:t>
            </a:r>
          </a:p>
          <a:p>
            <a:pPr marL="285750" indent="-285750" algn="just">
              <a:buFontTx/>
              <a:buChar char="-"/>
            </a:pPr>
            <a:r>
              <a:rPr lang="fr-FR" sz="1600" b="1" dirty="0">
                <a:solidFill>
                  <a:srgbClr val="00B050"/>
                </a:solidFill>
                <a:latin typeface="Bookman Old Style" panose="02050604050505020204" pitchFamily="18" charset="0"/>
              </a:rPr>
              <a:t>Conférences publiques</a:t>
            </a:r>
          </a:p>
          <a:p>
            <a:pPr marL="285750" indent="-285750" algn="just">
              <a:buFontTx/>
              <a:buChar char="-"/>
            </a:pPr>
            <a:r>
              <a:rPr lang="fr-FR" sz="1600" b="1" dirty="0">
                <a:solidFill>
                  <a:srgbClr val="00B050"/>
                </a:solidFill>
                <a:latin typeface="Bookman Old Style" panose="02050604050505020204" pitchFamily="18" charset="0"/>
              </a:rPr>
              <a:t>Appels directs</a:t>
            </a:r>
          </a:p>
          <a:p>
            <a:pPr marL="285750" indent="-285750" algn="just">
              <a:buFontTx/>
              <a:buChar char="-"/>
            </a:pPr>
            <a:r>
              <a:rPr lang="fr-FR" sz="1600" b="1" dirty="0">
                <a:solidFill>
                  <a:srgbClr val="00B050"/>
                </a:solidFill>
                <a:latin typeface="Bookman Old Style" panose="02050604050505020204" pitchFamily="18" charset="0"/>
              </a:rPr>
              <a:t>Distribution physique des bulletins</a:t>
            </a:r>
            <a:endParaRPr lang="fr-TG" sz="1600" dirty="0">
              <a:solidFill>
                <a:srgbClr val="00B050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FFD2E33-1B88-8891-099C-4A60BA52F009}"/>
              </a:ext>
            </a:extLst>
          </p:cNvPr>
          <p:cNvSpPr txBox="1"/>
          <p:nvPr/>
        </p:nvSpPr>
        <p:spPr>
          <a:xfrm>
            <a:off x="3756821" y="5493864"/>
            <a:ext cx="470361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600" b="1" dirty="0">
                <a:solidFill>
                  <a:srgbClr val="00B050"/>
                </a:solidFill>
                <a:latin typeface="Bookman Old Style" panose="02050604050505020204" pitchFamily="18" charset="0"/>
              </a:rPr>
              <a:t>Plateformes WhatsApp</a:t>
            </a:r>
          </a:p>
          <a:p>
            <a:pPr marL="285750" indent="-285750">
              <a:buFontTx/>
              <a:buChar char="-"/>
            </a:pPr>
            <a:r>
              <a:rPr lang="fr-FR" sz="1600" b="1" dirty="0">
                <a:solidFill>
                  <a:srgbClr val="00B050"/>
                </a:solidFill>
                <a:latin typeface="Bookman Old Style" panose="02050604050505020204" pitchFamily="18" charset="0"/>
              </a:rPr>
              <a:t>Plateforme SHIAM de IFDC</a:t>
            </a:r>
          </a:p>
          <a:p>
            <a:pPr marL="285750" indent="-285750">
              <a:buFontTx/>
              <a:buChar char="-"/>
            </a:pPr>
            <a:r>
              <a:rPr lang="fr-FR" sz="1600" b="1" dirty="0">
                <a:solidFill>
                  <a:srgbClr val="00B050"/>
                </a:solidFill>
                <a:latin typeface="Bookman Old Style" panose="02050604050505020204" pitchFamily="18" charset="0"/>
              </a:rPr>
              <a:t>Visites guidées</a:t>
            </a:r>
          </a:p>
          <a:p>
            <a:pPr marL="285750" indent="-285750">
              <a:buFontTx/>
              <a:buChar char="-"/>
            </a:pPr>
            <a:r>
              <a:rPr lang="fr-FR" sz="1600" b="1" dirty="0">
                <a:solidFill>
                  <a:srgbClr val="00B050"/>
                </a:solidFill>
                <a:latin typeface="Bookman Old Style" panose="02050604050505020204" pitchFamily="18" charset="0"/>
              </a:rPr>
              <a:t>Ateliers de diffusion des prévisions saisonnières</a:t>
            </a:r>
            <a:endParaRPr lang="fr-TG" sz="1600" dirty="0">
              <a:solidFill>
                <a:srgbClr val="00B050"/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1BA69B08-BA0C-90FC-C483-9FC445450A52}"/>
              </a:ext>
            </a:extLst>
          </p:cNvPr>
          <p:cNvSpPr txBox="1"/>
          <p:nvPr/>
        </p:nvSpPr>
        <p:spPr>
          <a:xfrm>
            <a:off x="4163019" y="4791856"/>
            <a:ext cx="40898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40</a:t>
            </a:r>
            <a:endParaRPr lang="fr-TG" sz="1200" dirty="0">
              <a:solidFill>
                <a:srgbClr val="FF0000"/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9E0524D-945C-6458-AC5C-A424B9CF502F}"/>
              </a:ext>
            </a:extLst>
          </p:cNvPr>
          <p:cNvSpPr txBox="1"/>
          <p:nvPr/>
        </p:nvSpPr>
        <p:spPr>
          <a:xfrm>
            <a:off x="7788992" y="4089057"/>
            <a:ext cx="5040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168</a:t>
            </a:r>
            <a:endParaRPr lang="fr-TG" sz="1200" dirty="0">
              <a:solidFill>
                <a:srgbClr val="FF0000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F57A8317-CC01-34B4-BE03-9F297BA41BA4}"/>
              </a:ext>
            </a:extLst>
          </p:cNvPr>
          <p:cNvSpPr txBox="1"/>
          <p:nvPr/>
        </p:nvSpPr>
        <p:spPr>
          <a:xfrm>
            <a:off x="6084168" y="4592161"/>
            <a:ext cx="5040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142</a:t>
            </a:r>
            <a:endParaRPr lang="fr-TG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661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6024" y="260648"/>
            <a:ext cx="8713694" cy="752128"/>
          </a:xfrm>
          <a:solidFill>
            <a:srgbClr val="3BE9D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>
              <a:lnSpc>
                <a:spcPct val="107000"/>
              </a:lnSpc>
            </a:pPr>
            <a:br>
              <a:rPr lang="fr-FR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DIFFICULTES </a:t>
            </a:r>
            <a:b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sz="4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214282" y="1643050"/>
            <a:ext cx="8715436" cy="5170326"/>
          </a:xfrm>
        </p:spPr>
        <p:txBody>
          <a:bodyPr>
            <a:normAutofit/>
          </a:bodyPr>
          <a:lstStyle/>
          <a:p>
            <a:pPr marL="137160" indent="0">
              <a:lnSpc>
                <a:spcPct val="107000"/>
              </a:lnSpc>
              <a:buNone/>
            </a:pPr>
            <a:r>
              <a:rPr lang="fr-F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Clr>
                <a:srgbClr val="26282A"/>
              </a:buClr>
              <a:buNone/>
            </a:pPr>
            <a:endParaRPr lang="fr-FR" sz="1800" dirty="0">
              <a:solidFill>
                <a:srgbClr val="000000"/>
              </a:solidFill>
              <a:latin typeface="Bookman Old Style" panose="02050604050505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03036C3-0B01-3DE0-D776-00BC04750B87}"/>
              </a:ext>
            </a:extLst>
          </p:cNvPr>
          <p:cNvSpPr txBox="1"/>
          <p:nvPr/>
        </p:nvSpPr>
        <p:spPr>
          <a:xfrm>
            <a:off x="323528" y="2132856"/>
            <a:ext cx="799288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Problème d’optimisation du réseau des stations météo ;</a:t>
            </a:r>
          </a:p>
          <a:p>
            <a:pPr algn="just"/>
            <a:endParaRPr lang="fr-FR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Vétusté des infrastructures et instruments de collecte d’informations météorologiques ;</a:t>
            </a:r>
          </a:p>
          <a:p>
            <a:pPr algn="just"/>
            <a:endParaRPr lang="fr-FR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Faible densité du réseau d’observation ;</a:t>
            </a:r>
          </a:p>
          <a:p>
            <a:pPr marL="285750" indent="-285750" algn="just">
              <a:buFontTx/>
              <a:buChar char="-"/>
            </a:pPr>
            <a:endParaRPr lang="fr-FR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Problème d’archivage des données (la digitalisation)</a:t>
            </a:r>
          </a:p>
        </p:txBody>
      </p:sp>
    </p:spTree>
    <p:extLst>
      <p:ext uri="{BB962C8B-B14F-4D97-AF65-F5344CB8AC3E}">
        <p14:creationId xmlns:p14="http://schemas.microsoft.com/office/powerpoint/2010/main" val="2834016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2048" y="188640"/>
            <a:ext cx="8532440" cy="752128"/>
          </a:xfrm>
          <a:solidFill>
            <a:srgbClr val="3BE9D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>
              <a:lnSpc>
                <a:spcPct val="107000"/>
              </a:lnSpc>
            </a:pPr>
            <a:br>
              <a:rPr lang="fr-FR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</a:t>
            </a:r>
            <a:r>
              <a:rPr lang="fr-FR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PERSPECTIVES </a:t>
            </a:r>
            <a:br>
              <a:rPr lang="fr-FR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214282" y="1643050"/>
            <a:ext cx="8715436" cy="5170326"/>
          </a:xfrm>
        </p:spPr>
        <p:txBody>
          <a:bodyPr>
            <a:normAutofit/>
          </a:bodyPr>
          <a:lstStyle/>
          <a:p>
            <a:pPr marL="137160" indent="0">
              <a:lnSpc>
                <a:spcPct val="107000"/>
              </a:lnSpc>
              <a:buNone/>
            </a:pPr>
            <a:r>
              <a:rPr lang="fr-F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Clr>
                <a:srgbClr val="26282A"/>
              </a:buClr>
              <a:buNone/>
            </a:pPr>
            <a:endParaRPr lang="fr-FR" sz="1800" dirty="0">
              <a:solidFill>
                <a:srgbClr val="000000"/>
              </a:solidFill>
              <a:latin typeface="Bookman Old Style" panose="02050604050505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A648BE1-26E7-4C7E-7060-87E33E9C6D7C}"/>
              </a:ext>
            </a:extLst>
          </p:cNvPr>
          <p:cNvSpPr txBox="1"/>
          <p:nvPr/>
        </p:nvSpPr>
        <p:spPr>
          <a:xfrm>
            <a:off x="323528" y="1412776"/>
            <a:ext cx="8640960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indent="-342900" algn="just">
              <a:spcAft>
                <a:spcPts val="800"/>
              </a:spcAft>
              <a:buFontTx/>
              <a:buChar char="-"/>
              <a:tabLst>
                <a:tab pos="2247900" algn="l"/>
              </a:tabLst>
            </a:pP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Projet d’optimisation du réseau des stations météo ;</a:t>
            </a:r>
          </a:p>
          <a:p>
            <a:pPr marL="800100" indent="-342900" algn="just">
              <a:spcAft>
                <a:spcPts val="800"/>
              </a:spcAft>
              <a:buFontTx/>
              <a:buChar char="-"/>
              <a:tabLst>
                <a:tab pos="2247900" algn="l"/>
              </a:tabLst>
            </a:pP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Acquisition et installation des pièces de rechange  et de nouveau capteurs ; </a:t>
            </a:r>
          </a:p>
          <a:p>
            <a:pPr marL="800100" indent="-342900" algn="just">
              <a:spcAft>
                <a:spcPts val="800"/>
              </a:spcAft>
              <a:buFontTx/>
              <a:buChar char="-"/>
              <a:tabLst>
                <a:tab pos="2247900" algn="l"/>
              </a:tabLst>
            </a:pP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Renforcement des capacités des agents de collecte des informations dans les centres météorologiques à l’intérieur du pays ;</a:t>
            </a:r>
          </a:p>
          <a:p>
            <a:pPr marL="800100" indent="-342900" algn="just">
              <a:spcAft>
                <a:spcPts val="800"/>
              </a:spcAft>
              <a:buFontTx/>
              <a:buChar char="-"/>
              <a:tabLst>
                <a:tab pos="2247900" algn="l"/>
              </a:tabLst>
            </a:pP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Densification du réseau des stations météo ;</a:t>
            </a:r>
          </a:p>
          <a:p>
            <a:pPr marL="800100" indent="-342900" algn="just">
              <a:spcAft>
                <a:spcPts val="800"/>
              </a:spcAft>
              <a:buFontTx/>
              <a:buChar char="-"/>
              <a:tabLst>
                <a:tab pos="2247900" algn="l"/>
              </a:tabLst>
            </a:pP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Digitalisation des données historiques ;</a:t>
            </a:r>
          </a:p>
          <a:p>
            <a:pPr marL="800100" indent="-342900" algn="just">
              <a:spcAft>
                <a:spcPts val="800"/>
              </a:spcAft>
              <a:buFontTx/>
              <a:buChar char="-"/>
              <a:tabLst>
                <a:tab pos="2247900" algn="l"/>
              </a:tabLst>
            </a:pP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Sécurisation de la base de données météorologiques nationale</a:t>
            </a:r>
          </a:p>
          <a:p>
            <a:pPr marL="800100" indent="-342900" algn="just">
              <a:spcAft>
                <a:spcPts val="800"/>
              </a:spcAft>
              <a:buFontTx/>
              <a:buChar char="-"/>
              <a:tabLst>
                <a:tab pos="2247900" algn="l"/>
              </a:tabLst>
            </a:pPr>
            <a:endParaRPr lang="fr-FR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276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 1">
            <a:extLst>
              <a:ext uri="{FF2B5EF4-FFF2-40B4-BE49-F238E27FC236}">
                <a16:creationId xmlns:a16="http://schemas.microsoft.com/office/drawing/2014/main" id="{BDF65C0D-72CC-8087-3CB9-F62095E09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244"/>
          <a:stretch>
            <a:fillRect/>
          </a:stretch>
        </p:blipFill>
        <p:spPr bwMode="auto">
          <a:xfrm>
            <a:off x="107504" y="260648"/>
            <a:ext cx="8712968" cy="591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1E1F1EB-F989-3B1A-68A3-F051B2EEE67A}"/>
              </a:ext>
            </a:extLst>
          </p:cNvPr>
          <p:cNvSpPr txBox="1"/>
          <p:nvPr/>
        </p:nvSpPr>
        <p:spPr>
          <a:xfrm>
            <a:off x="6804248" y="1628800"/>
            <a:ext cx="20162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MERCI </a:t>
            </a: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943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141168"/>
          </a:xfrm>
        </p:spPr>
        <p:txBody>
          <a:bodyPr>
            <a:noAutofit/>
          </a:bodyPr>
          <a:lstStyle/>
          <a:p>
            <a:pPr lvl="0">
              <a:buNone/>
            </a:pPr>
            <a:endParaRPr lang="fr-FR" sz="12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200"/>
              </a:spcBef>
              <a:spcAft>
                <a:spcPts val="800"/>
              </a:spcAft>
              <a:buNone/>
            </a:pPr>
            <a:r>
              <a:rPr lang="fr-F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250000"/>
              </a:lnSpc>
              <a:spcBef>
                <a:spcPts val="200"/>
              </a:spcBef>
              <a:buNone/>
            </a:pPr>
            <a:r>
              <a:rPr lang="fr-F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I- RESEAU </a:t>
            </a:r>
            <a:r>
              <a:rPr lang="fr-FR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 STATIONS METEOROLOGIQUES</a:t>
            </a:r>
          </a:p>
          <a:p>
            <a:pPr marL="0" lvl="0" indent="0">
              <a:lnSpc>
                <a:spcPct val="250000"/>
              </a:lnSpc>
              <a:spcBef>
                <a:spcPts val="200"/>
              </a:spcBef>
              <a:buNone/>
            </a:pPr>
            <a:r>
              <a:rPr lang="fr-F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II- </a:t>
            </a:r>
            <a:r>
              <a:rPr lang="fr-FR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DONNEES METEOROLOGIQUES</a:t>
            </a:r>
          </a:p>
          <a:p>
            <a:pPr marL="0" lvl="0" indent="0">
              <a:lnSpc>
                <a:spcPct val="250000"/>
              </a:lnSpc>
              <a:spcBef>
                <a:spcPts val="200"/>
              </a:spcBef>
              <a:buNone/>
            </a:pPr>
            <a:r>
              <a:rPr lang="fr-F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III-</a:t>
            </a:r>
            <a:r>
              <a:rPr lang="fr-FR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PRODUITS ELABORES</a:t>
            </a:r>
            <a:endParaRPr lang="fr-FR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250000"/>
              </a:lnSpc>
              <a:spcBef>
                <a:spcPts val="200"/>
              </a:spcBef>
              <a:buNone/>
            </a:pPr>
            <a:r>
              <a:rPr lang="fr-FR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DIFFICULTES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250000"/>
              </a:lnSpc>
              <a:spcBef>
                <a:spcPts val="200"/>
              </a:spcBef>
              <a:spcAft>
                <a:spcPts val="800"/>
              </a:spcAft>
              <a:buNone/>
            </a:pPr>
            <a:r>
              <a:rPr lang="fr-FR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PERSPECTIVES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250000"/>
              </a:lnSpc>
              <a:spcBef>
                <a:spcPts val="200"/>
              </a:spcBef>
              <a:spcAft>
                <a:spcPts val="800"/>
              </a:spcAft>
              <a:buNone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0" indent="-742950">
              <a:buNone/>
            </a:pPr>
            <a:endParaRPr lang="fr-FR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E37DD24E-86F8-21BC-93C4-5EFF2BCBD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28600"/>
            <a:ext cx="8784976" cy="752128"/>
          </a:xfrm>
          <a:solidFill>
            <a:srgbClr val="3BE9D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fr-FR" sz="3600" b="1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PLAN</a:t>
            </a:r>
            <a:endParaRPr lang="fr-FR" sz="3200" dirty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B9DA8-7832-6B51-C09A-C2EE4EC89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4A099AC-32C1-44B1-E949-64834C6AD8A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14282" y="1643050"/>
            <a:ext cx="8715436" cy="5314342"/>
          </a:xfrm>
        </p:spPr>
        <p:txBody>
          <a:bodyPr>
            <a:normAutofit/>
          </a:bodyPr>
          <a:lstStyle/>
          <a:p>
            <a:pPr marL="137160" indent="0">
              <a:lnSpc>
                <a:spcPct val="107000"/>
              </a:lnSpc>
              <a:buNone/>
            </a:pPr>
            <a:r>
              <a:rPr lang="fr-FR" sz="7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1800" dirty="0">
              <a:solidFill>
                <a:srgbClr val="000000"/>
              </a:solidFill>
              <a:latin typeface="Bookman Old Style" panose="02050604050505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5120B75-9D8B-FB9A-2BF1-57FFEB0B0999}"/>
              </a:ext>
            </a:extLst>
          </p:cNvPr>
          <p:cNvSpPr txBox="1"/>
          <p:nvPr/>
        </p:nvSpPr>
        <p:spPr>
          <a:xfrm>
            <a:off x="971600" y="1572761"/>
            <a:ext cx="698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Bookman Old Style" panose="02050604050505020204" pitchFamily="18" charset="0"/>
              </a:rPr>
              <a:t>4- Réseau national d’observation météorologique</a:t>
            </a:r>
            <a:endParaRPr lang="fr-TG" sz="2000" b="1" dirty="0">
              <a:latin typeface="Bookman Old Style" panose="02050604050505020204" pitchFamily="18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690647F6-F009-47AB-77AC-D458F5623E55}"/>
              </a:ext>
            </a:extLst>
          </p:cNvPr>
          <p:cNvGrpSpPr/>
          <p:nvPr/>
        </p:nvGrpSpPr>
        <p:grpSpPr>
          <a:xfrm>
            <a:off x="251520" y="2047859"/>
            <a:ext cx="6120680" cy="3998844"/>
            <a:chOff x="251520" y="2047859"/>
            <a:chExt cx="6120680" cy="399884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EDC3A3D-1572-CBF9-8A38-592835B7B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3503" r="29940" b="7117"/>
            <a:stretch>
              <a:fillRect/>
            </a:stretch>
          </p:blipFill>
          <p:spPr>
            <a:xfrm>
              <a:off x="251520" y="2047859"/>
              <a:ext cx="2448273" cy="3998844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1E69B959-65C0-79C3-5213-77E6E55F6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71800" y="2071259"/>
              <a:ext cx="3600400" cy="3975444"/>
            </a:xfrm>
            <a:prstGeom prst="rect">
              <a:avLst/>
            </a:prstGeom>
          </p:spPr>
        </p:pic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4FC4DD64-A84B-369C-F221-F4637B0FF709}"/>
              </a:ext>
            </a:extLst>
          </p:cNvPr>
          <p:cNvSpPr txBox="1"/>
          <p:nvPr/>
        </p:nvSpPr>
        <p:spPr>
          <a:xfrm>
            <a:off x="6120680" y="2178730"/>
            <a:ext cx="313184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u="sng" dirty="0">
                <a:solidFill>
                  <a:srgbClr val="99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Types de stations météo</a:t>
            </a:r>
          </a:p>
          <a:p>
            <a:endParaRPr lang="fr-FR" b="1" u="sng" dirty="0">
              <a:solidFill>
                <a:srgbClr val="990099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99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Stations synoptiques  24</a:t>
            </a:r>
          </a:p>
          <a:p>
            <a:endParaRPr lang="fr-FR" dirty="0">
              <a:solidFill>
                <a:srgbClr val="990099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99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Stations climatologiques 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800" dirty="0">
              <a:solidFill>
                <a:srgbClr val="990099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99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Postes pluviométriques 200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990099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99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Stations météo marines 4</a:t>
            </a:r>
            <a:endParaRPr lang="fr-TG" dirty="0">
              <a:solidFill>
                <a:srgbClr val="990099"/>
              </a:solidFill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EC87F282-BEF3-E6A2-A9B7-7058DCC2F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16" y="228600"/>
            <a:ext cx="8676456" cy="752128"/>
          </a:xfrm>
          <a:solidFill>
            <a:srgbClr val="3BE9D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lvl="0" indent="0">
              <a:lnSpc>
                <a:spcPct val="107000"/>
              </a:lnSpc>
              <a:buNone/>
            </a:pPr>
            <a:r>
              <a:rPr lang="fr-FR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RESEAU DES STATIONS METEO</a:t>
            </a:r>
            <a:endParaRPr lang="fr-FR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579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 1">
            <a:extLst>
              <a:ext uri="{FF2B5EF4-FFF2-40B4-BE49-F238E27FC236}">
                <a16:creationId xmlns:a16="http://schemas.microsoft.com/office/drawing/2014/main" id="{CCC26328-C751-A44D-8FA9-D6C9ACB30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8" y="2241926"/>
            <a:ext cx="2916324" cy="437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8271B74-64A9-5F0C-8CBD-6763DC4B5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322137"/>
            <a:ext cx="1818270" cy="2415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BEE7263-FD19-8F44-0F21-2EECFEF67E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236990"/>
            <a:ext cx="1872208" cy="2653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5FA385A-7CDD-AA7B-CE59-289F7EFDE9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557" y="4293096"/>
            <a:ext cx="1944216" cy="244827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503D1FE-CC61-6E78-3871-4E7E50A2B085}"/>
              </a:ext>
            </a:extLst>
          </p:cNvPr>
          <p:cNvSpPr txBox="1"/>
          <p:nvPr/>
        </p:nvSpPr>
        <p:spPr>
          <a:xfrm>
            <a:off x="971600" y="1529104"/>
            <a:ext cx="7632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000" b="1" dirty="0">
                <a:latin typeface="Bookman Old Style" panose="02050604050505020204" pitchFamily="18" charset="0"/>
              </a:rPr>
              <a:t>Maintenance et installation du réseau national des stations d’observation météorologique</a:t>
            </a:r>
            <a:endParaRPr lang="fr-TG" sz="2000" b="1" dirty="0">
              <a:latin typeface="Bookman Old Style" panose="02050604050505020204" pitchFamily="18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032DB879-581E-044E-62BA-5C85071C0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16" y="228600"/>
            <a:ext cx="8676456" cy="752128"/>
          </a:xfrm>
          <a:solidFill>
            <a:srgbClr val="3BE9D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lvl="0" indent="0">
              <a:lnSpc>
                <a:spcPct val="107000"/>
              </a:lnSpc>
              <a:buNone/>
            </a:pPr>
            <a:r>
              <a:rPr lang="fr-FR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RESEAU DES STATIONS METEO</a:t>
            </a:r>
            <a:endParaRPr lang="fr-FR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61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156E0B36-6682-ACF5-5133-5DBE6B1DCF45}"/>
              </a:ext>
            </a:extLst>
          </p:cNvPr>
          <p:cNvSpPr txBox="1"/>
          <p:nvPr/>
        </p:nvSpPr>
        <p:spPr>
          <a:xfrm>
            <a:off x="395536" y="1866596"/>
            <a:ext cx="864096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Construction du bâtiment météo média à Lomé ;</a:t>
            </a:r>
          </a:p>
          <a:p>
            <a:pPr lvl="0" algn="just"/>
            <a:endParaRPr lang="fr-T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/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Construction de quatre (4) centres météorologiques à Aného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Glidji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Assahoun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Morétan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et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Takpamba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;</a:t>
            </a: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endParaRPr lang="fr-T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/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Construction de six (06) stations agrométéorologiques ;</a:t>
            </a: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endParaRPr lang="fr-T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/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Réhabilitation de huit (8) centres météorologiques à l’intérieur du pays (Tabligbo, Atakpamé, Kouma Konda, Sokodé,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Pagouda</a:t>
            </a:r>
            <a:r>
              <a:rPr lang="fr-F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Kara, Mango et Dapaong).</a:t>
            </a:r>
          </a:p>
          <a:p>
            <a:pPr lvl="0" algn="just"/>
            <a:endParaRPr lang="fr-FR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/>
            <a:r>
              <a:rPr lang="fr-F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Acquisition et installation de 20 stations pluviométriques dans 10 communes de la région des Plateaux</a:t>
            </a:r>
            <a:endParaRPr lang="fr-T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E313AF3-63F9-FB55-2220-F9367DAD8C80}"/>
              </a:ext>
            </a:extLst>
          </p:cNvPr>
          <p:cNvSpPr txBox="1"/>
          <p:nvPr/>
        </p:nvSpPr>
        <p:spPr>
          <a:xfrm>
            <a:off x="450337" y="1484784"/>
            <a:ext cx="8568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000" b="1" dirty="0">
                <a:latin typeface="Bookman Old Style" panose="02050604050505020204" pitchFamily="18" charset="0"/>
              </a:rPr>
              <a:t>Réseau et infrastructures météorologiques en construction</a:t>
            </a:r>
            <a:endParaRPr lang="fr-TG" sz="2000" b="1" dirty="0">
              <a:latin typeface="Bookman Old Style" panose="02050604050505020204" pitchFamily="18" charset="0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D112D01C-13AF-BDEE-361E-79A5BD627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16" y="228600"/>
            <a:ext cx="8676456" cy="752128"/>
          </a:xfrm>
          <a:solidFill>
            <a:srgbClr val="3BE9D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lvl="0" indent="0">
              <a:lnSpc>
                <a:spcPct val="107000"/>
              </a:lnSpc>
              <a:buNone/>
            </a:pPr>
            <a:r>
              <a:rPr lang="fr-FR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RESEAU DES STATIONS METEO</a:t>
            </a:r>
            <a:endParaRPr lang="fr-FR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070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CF50CAF-E9DC-9FC2-EE15-83E760787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16" y="228600"/>
            <a:ext cx="8676456" cy="752128"/>
          </a:xfrm>
          <a:solidFill>
            <a:srgbClr val="3BE9D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lvl="0" indent="0">
              <a:lnSpc>
                <a:spcPct val="107000"/>
              </a:lnSpc>
              <a:buNone/>
            </a:pPr>
            <a:r>
              <a:rPr lang="fr-FR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DONNEES</a:t>
            </a:r>
            <a:r>
              <a:rPr lang="fr-FR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DES STATIONS METEO</a:t>
            </a:r>
            <a:endParaRPr lang="fr-FR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0D747B09-A95D-7E9B-3328-865195CA2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545" y="1545034"/>
            <a:ext cx="8572500" cy="5340350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fr-FR" sz="2800" dirty="0"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r-FR" sz="3000" dirty="0">
                <a:latin typeface="Arial" pitchFamily="34" charset="0"/>
                <a:cs typeface="Arial" pitchFamily="34" charset="0"/>
              </a:rPr>
              <a:t>Température sous-abri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r-FR" sz="3000" dirty="0">
                <a:latin typeface="Arial" pitchFamily="34" charset="0"/>
                <a:cs typeface="Arial" pitchFamily="34" charset="0"/>
              </a:rPr>
              <a:t>Température au sol et dans le sol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r-FR" sz="3000" dirty="0">
                <a:latin typeface="Arial" pitchFamily="34" charset="0"/>
                <a:cs typeface="Arial" pitchFamily="34" charset="0"/>
              </a:rPr>
              <a:t>Pluviométrie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r-FR" sz="3000" dirty="0">
                <a:latin typeface="Arial" pitchFamily="34" charset="0"/>
                <a:cs typeface="Arial" pitchFamily="34" charset="0"/>
              </a:rPr>
              <a:t>Vent (force et direction)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r-FR" sz="3000" dirty="0">
                <a:latin typeface="Arial" pitchFamily="34" charset="0"/>
                <a:cs typeface="Arial" pitchFamily="34" charset="0"/>
              </a:rPr>
              <a:t>Humidité relative de l’air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r-FR" sz="3000" dirty="0">
                <a:latin typeface="Arial" pitchFamily="34" charset="0"/>
                <a:cs typeface="Arial" pitchFamily="34" charset="0"/>
              </a:rPr>
              <a:t>Evaporation (</a:t>
            </a:r>
            <a:r>
              <a:rPr lang="fr-FR" sz="3000" dirty="0" err="1">
                <a:latin typeface="Arial" pitchFamily="34" charset="0"/>
                <a:cs typeface="Arial" pitchFamily="34" charset="0"/>
              </a:rPr>
              <a:t>piche</a:t>
            </a:r>
            <a:r>
              <a:rPr lang="fr-FR" sz="3000" dirty="0">
                <a:latin typeface="Arial" pitchFamily="34" charset="0"/>
                <a:cs typeface="Arial" pitchFamily="34" charset="0"/>
              </a:rPr>
              <a:t>, Bac A)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r-FR" sz="3000" dirty="0">
                <a:latin typeface="Arial" pitchFamily="34" charset="0"/>
                <a:cs typeface="Arial" pitchFamily="34" charset="0"/>
              </a:rPr>
              <a:t>Durée d’insolation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r-FR" sz="3000" dirty="0">
                <a:latin typeface="Arial" pitchFamily="34" charset="0"/>
                <a:cs typeface="Arial" pitchFamily="34" charset="0"/>
              </a:rPr>
              <a:t>Pression atmosphérique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r-FR" sz="3000" dirty="0">
                <a:latin typeface="Arial" pitchFamily="34" charset="0"/>
                <a:cs typeface="Arial" pitchFamily="34" charset="0"/>
              </a:rPr>
              <a:t>Tension de vapeur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87EC78-E264-6834-F0AF-21E2C0A2FEDC}"/>
              </a:ext>
            </a:extLst>
          </p:cNvPr>
          <p:cNvSpPr/>
          <p:nvPr/>
        </p:nvSpPr>
        <p:spPr>
          <a:xfrm>
            <a:off x="1187624" y="1412776"/>
            <a:ext cx="42418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Paramètres mesurables</a:t>
            </a: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696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B7A6E60E-12D5-F80A-0F82-1959F6B10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954931"/>
            <a:ext cx="8928992" cy="5786437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sz="9200" b="1" cap="all" dirty="0">
                <a:latin typeface="Arial" pitchFamily="34" charset="0"/>
                <a:cs typeface="Arial" pitchFamily="34" charset="0"/>
              </a:rPr>
              <a:t>L</a:t>
            </a:r>
            <a:r>
              <a:rPr lang="fr-FR" sz="9200" b="1" dirty="0">
                <a:latin typeface="Arial" pitchFamily="34" charset="0"/>
                <a:cs typeface="Arial" pitchFamily="34" charset="0"/>
              </a:rPr>
              <a:t>es paramètres météorologiques calculés après leurs mesures</a:t>
            </a:r>
            <a:endParaRPr lang="fr-FR" sz="9200" b="1" cap="all" dirty="0"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fr-FR" sz="3400" dirty="0"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r-FR" sz="11200" dirty="0">
                <a:latin typeface="Arial" pitchFamily="34" charset="0"/>
                <a:cs typeface="Arial" pitchFamily="34" charset="0"/>
              </a:rPr>
              <a:t>Evapotranspiration Potentielle (ETP)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r-FR" sz="11200" dirty="0">
                <a:latin typeface="Arial" pitchFamily="34" charset="0"/>
                <a:cs typeface="Arial" pitchFamily="34" charset="0"/>
              </a:rPr>
              <a:t>Température horaire, tri-horaire, journalière, décadaire, mensuelle, annuelle, moyenne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r-FR" sz="11200" dirty="0">
                <a:latin typeface="Arial" pitchFamily="34" charset="0"/>
                <a:cs typeface="Arial" pitchFamily="34" charset="0"/>
              </a:rPr>
              <a:t>Pluie décadaire, mensuelle, annuelle, moyenne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r-FR" sz="11200" dirty="0">
                <a:latin typeface="Arial" pitchFamily="34" charset="0"/>
                <a:cs typeface="Arial" pitchFamily="34" charset="0"/>
              </a:rPr>
              <a:t>Vent moyen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r-FR" sz="11200" dirty="0">
                <a:latin typeface="Arial" pitchFamily="34" charset="0"/>
                <a:cs typeface="Arial" pitchFamily="34" charset="0"/>
              </a:rPr>
              <a:t>Nébulosité moyenne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r-FR" sz="11200" dirty="0">
                <a:latin typeface="Arial" pitchFamily="34" charset="0"/>
                <a:cs typeface="Arial" pitchFamily="34" charset="0"/>
              </a:rPr>
              <a:t>Humidité relative de l’air moyenne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r-FR" sz="11200" dirty="0">
                <a:latin typeface="Arial" pitchFamily="34" charset="0"/>
                <a:cs typeface="Arial" pitchFamily="34" charset="0"/>
              </a:rPr>
              <a:t>Evaporation (</a:t>
            </a:r>
            <a:r>
              <a:rPr lang="fr-FR" sz="11200" dirty="0" err="1">
                <a:latin typeface="Arial" pitchFamily="34" charset="0"/>
                <a:cs typeface="Arial" pitchFamily="34" charset="0"/>
              </a:rPr>
              <a:t>Piche</a:t>
            </a:r>
            <a:r>
              <a:rPr lang="fr-FR" sz="11200" dirty="0">
                <a:latin typeface="Arial" pitchFamily="34" charset="0"/>
                <a:cs typeface="Arial" pitchFamily="34" charset="0"/>
              </a:rPr>
              <a:t>, Bac A) moyenne 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r-FR" sz="11200" dirty="0">
                <a:latin typeface="Arial" pitchFamily="34" charset="0"/>
                <a:cs typeface="Arial" pitchFamily="34" charset="0"/>
              </a:rPr>
              <a:t>Durée d’insolation moyenne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r-FR" sz="11200" dirty="0">
                <a:latin typeface="Arial" pitchFamily="34" charset="0"/>
                <a:cs typeface="Arial" pitchFamily="34" charset="0"/>
              </a:rPr>
              <a:t>Pression atmosphérique moyenne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r-FR" sz="11200" dirty="0">
                <a:latin typeface="Arial" pitchFamily="34" charset="0"/>
                <a:cs typeface="Arial" pitchFamily="34" charset="0"/>
              </a:rPr>
              <a:t>Tension de vapeur moyenne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r-FR" sz="11200" dirty="0">
                <a:latin typeface="Arial" pitchFamily="34" charset="0"/>
                <a:cs typeface="Arial" pitchFamily="34" charset="0"/>
              </a:rPr>
              <a:t>Normale (d’un paramètre par exemple)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fr-FR" b="1" cap="all" dirty="0"/>
          </a:p>
          <a:p>
            <a:pPr eaLnBrk="1" fontAlgn="auto" hangingPunct="1"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FE72C11A-7EEF-C28E-767A-A7AACD17A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16" y="44624"/>
            <a:ext cx="8676456" cy="752128"/>
          </a:xfrm>
          <a:solidFill>
            <a:srgbClr val="3BE9D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lvl="0" indent="0">
              <a:lnSpc>
                <a:spcPct val="107000"/>
              </a:lnSpc>
              <a:buNone/>
            </a:pPr>
            <a:r>
              <a:rPr lang="fr-FR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DONNEES</a:t>
            </a:r>
            <a:r>
              <a:rPr lang="fr-FR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DES STATIONS METEO</a:t>
            </a:r>
            <a:endParaRPr lang="fr-FR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700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, carte&#10;&#10;Le contenu généré par l’IA peut être incorrect.">
            <a:extLst>
              <a:ext uri="{FF2B5EF4-FFF2-40B4-BE49-F238E27FC236}">
                <a16:creationId xmlns:a16="http://schemas.microsoft.com/office/drawing/2014/main" id="{5DCBBF8C-76B4-C051-917E-7A24F1606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00808"/>
            <a:ext cx="8748464" cy="4783333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11FF742A-97E1-BD62-8034-1256979A2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8" y="228600"/>
            <a:ext cx="8892480" cy="752128"/>
          </a:xfrm>
          <a:solidFill>
            <a:srgbClr val="3BE9D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lvl="0" indent="0">
              <a:lnSpc>
                <a:spcPct val="107000"/>
              </a:lnSpc>
              <a:buNone/>
            </a:pPr>
            <a:r>
              <a:rPr lang="fr-FR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PARTAGE DES DONNEES PAR ANAMET</a:t>
            </a:r>
            <a:endParaRPr lang="fr-FR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792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BD62F7-D024-7D6F-E7C8-31F09C710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82EBE7-A941-0A9D-B246-29B2F9E18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8" y="228600"/>
            <a:ext cx="8892480" cy="752128"/>
          </a:xfrm>
          <a:solidFill>
            <a:srgbClr val="3BE9D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lvl="0" indent="0">
              <a:lnSpc>
                <a:spcPct val="107000"/>
              </a:lnSpc>
              <a:buNone/>
            </a:pPr>
            <a:r>
              <a:rPr lang="fr-FR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PRODUITS ELABORES PAR ANAMET</a:t>
            </a:r>
            <a:endParaRPr lang="fr-FR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D15E694-7C5C-2066-2FD8-8D9263E56937}"/>
              </a:ext>
            </a:extLst>
          </p:cNvPr>
          <p:cNvSpPr txBox="1"/>
          <p:nvPr/>
        </p:nvSpPr>
        <p:spPr>
          <a:xfrm>
            <a:off x="971600" y="1572761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Bookman Old Style" panose="02050604050505020204" pitchFamily="18" charset="0"/>
              </a:rPr>
              <a:t>Produits élaborés par l’ANAMET</a:t>
            </a:r>
            <a:endParaRPr lang="fr-TG" sz="2000" b="1" dirty="0">
              <a:latin typeface="Bookman Old Style" panose="02050604050505020204" pitchFamily="18" charset="0"/>
            </a:endParaRPr>
          </a:p>
        </p:txBody>
      </p:sp>
      <p:pic>
        <p:nvPicPr>
          <p:cNvPr id="2050" name="Image 5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9227B739-4774-9941-3E2F-B53C98998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671" y="4413012"/>
            <a:ext cx="1816164" cy="220318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Image 1">
            <a:extLst>
              <a:ext uri="{FF2B5EF4-FFF2-40B4-BE49-F238E27FC236}">
                <a16:creationId xmlns:a16="http://schemas.microsoft.com/office/drawing/2014/main" id="{9E0D79B6-F8B2-B2B3-249A-93133BD1D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4" t="23181" r="37436" b="11121"/>
          <a:stretch>
            <a:fillRect/>
          </a:stretch>
        </p:blipFill>
        <p:spPr bwMode="auto">
          <a:xfrm>
            <a:off x="4036675" y="4325499"/>
            <a:ext cx="1565841" cy="226836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Image 10">
            <a:extLst>
              <a:ext uri="{FF2B5EF4-FFF2-40B4-BE49-F238E27FC236}">
                <a16:creationId xmlns:a16="http://schemas.microsoft.com/office/drawing/2014/main" id="{24CA1575-19AE-250E-16F8-A101CEE5D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1" t="19235" r="1358" b="10249"/>
          <a:stretch>
            <a:fillRect/>
          </a:stretch>
        </p:blipFill>
        <p:spPr bwMode="auto">
          <a:xfrm>
            <a:off x="127043" y="4413012"/>
            <a:ext cx="1820735" cy="196048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C22D4FD-1B26-9182-A9C2-B65480C4C0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8"/>
          <a:stretch>
            <a:fillRect/>
          </a:stretch>
        </p:blipFill>
        <p:spPr bwMode="auto">
          <a:xfrm>
            <a:off x="2278011" y="4188126"/>
            <a:ext cx="1512168" cy="226836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A7FC579-E0A2-0325-6EE0-1E34011F34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7" t="27097" r="37581" b="15842"/>
          <a:stretch>
            <a:fillRect/>
          </a:stretch>
        </p:blipFill>
        <p:spPr bwMode="auto">
          <a:xfrm>
            <a:off x="7236296" y="2021937"/>
            <a:ext cx="1655366" cy="217620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FB70E2D-67C3-296D-72CE-97F2186800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147" y="2230473"/>
            <a:ext cx="1565706" cy="175913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F9C9D78-8523-52D0-1E92-64297FA5B7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149" y="2125192"/>
            <a:ext cx="1372952" cy="186114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2053" name="Picture 5">
            <a:extLst>
              <a:ext uri="{FF2B5EF4-FFF2-40B4-BE49-F238E27FC236}">
                <a16:creationId xmlns:a16="http://schemas.microsoft.com/office/drawing/2014/main" id="{1441FACE-FFD3-0556-0276-70EF73438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610" y="2011344"/>
            <a:ext cx="1512168" cy="224257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Image 59" descr="Une image contenant carte, texte, atlas, Monde&#10;&#10;Le contenu généré par l’IA peut être incorrect.">
            <a:extLst>
              <a:ext uri="{FF2B5EF4-FFF2-40B4-BE49-F238E27FC236}">
                <a16:creationId xmlns:a16="http://schemas.microsoft.com/office/drawing/2014/main" id="{8C9D3990-B19D-F0B6-2CDF-CC2C8284FF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8839" y="2011344"/>
            <a:ext cx="1986126" cy="226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130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édian">
  <a:themeElements>
    <a:clrScheme name="Mé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é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é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9211</TotalTime>
  <Words>456</Words>
  <Application>Microsoft Office PowerPoint</Application>
  <PresentationFormat>Affichage à l'écran (4:3)</PresentationFormat>
  <Paragraphs>106</Paragraphs>
  <Slides>13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1" baseType="lpstr">
      <vt:lpstr>Arial</vt:lpstr>
      <vt:lpstr>Bookman Old Style</vt:lpstr>
      <vt:lpstr>Calibri</vt:lpstr>
      <vt:lpstr>Times New Roman</vt:lpstr>
      <vt:lpstr>Tw Cen MT</vt:lpstr>
      <vt:lpstr>Wingdings</vt:lpstr>
      <vt:lpstr>Wingdings 2</vt:lpstr>
      <vt:lpstr>Médian</vt:lpstr>
      <vt:lpstr>Présentation PowerPoint</vt:lpstr>
      <vt:lpstr>PLAN</vt:lpstr>
      <vt:lpstr>RESEAU DES STATIONS METEO</vt:lpstr>
      <vt:lpstr>RESEAU DES STATIONS METEO</vt:lpstr>
      <vt:lpstr>RESEAU DES STATIONS METEO</vt:lpstr>
      <vt:lpstr>DONNEES DES STATIONS METEO</vt:lpstr>
      <vt:lpstr>DONNEES DES STATIONS METEO</vt:lpstr>
      <vt:lpstr>PARTAGE DES DONNEES PAR ANAMET</vt:lpstr>
      <vt:lpstr>PRODUITS ELABORES PAR ANAMET</vt:lpstr>
      <vt:lpstr>CANAUX DE DIFFUSION DES PRODUITS</vt:lpstr>
      <vt:lpstr> II. DIFFICULTES  </vt:lpstr>
      <vt:lpstr> III. PERSPECTIVES   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EXPERIENCE DES REVUES DES LETTRES DE MISSION ORGANISEES PAR LE SGG</dc:title>
  <dc:creator>OUSMANE</dc:creator>
  <cp:lastModifiedBy>Dr ISSAOU Latifou</cp:lastModifiedBy>
  <cp:revision>299</cp:revision>
  <dcterms:created xsi:type="dcterms:W3CDTF">2014-12-05T17:41:31Z</dcterms:created>
  <dcterms:modified xsi:type="dcterms:W3CDTF">2026-01-28T15:06:17Z</dcterms:modified>
</cp:coreProperties>
</file>