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2"/>
  </p:notesMasterIdLst>
  <p:sldIdLst>
    <p:sldId id="256" r:id="rId2"/>
    <p:sldId id="266" r:id="rId3"/>
    <p:sldId id="257" r:id="rId4"/>
    <p:sldId id="259" r:id="rId5"/>
    <p:sldId id="260" r:id="rId6"/>
    <p:sldId id="261" r:id="rId7"/>
    <p:sldId id="265" r:id="rId8"/>
    <p:sldId id="262" r:id="rId9"/>
    <p:sldId id="264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E9D"/>
    <a:srgbClr val="0061A6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3"/>
    <p:restoredTop sz="87306" autoAdjust="0"/>
  </p:normalViewPr>
  <p:slideViewPr>
    <p:cSldViewPr snapToGrid="0" snapToObjects="1">
      <p:cViewPr varScale="1">
        <p:scale>
          <a:sx n="87" d="100"/>
          <a:sy n="87" d="100"/>
        </p:scale>
        <p:origin x="701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B94A2-95A5-3A4B-81A8-4F913BF0E0B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CBBBC-6236-504E-BE7A-4D91883B1C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aP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1A4A8B1E-46A9-1F40-A46C-5645399D7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rgbClr val="144E9D"/>
          </a:solidFill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35AA3E3-B812-CA45-8172-B7D19DF59982}"/>
              </a:ext>
            </a:extLst>
          </p:cNvPr>
          <p:cNvSpPr/>
          <p:nvPr/>
        </p:nvSpPr>
        <p:spPr>
          <a:xfrm>
            <a:off x="-4496611" y="6858000"/>
            <a:ext cx="18260277" cy="602311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5FC35B14-17F2-EB49-9C09-2C3F110A87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62783" y="2372182"/>
            <a:ext cx="7963872" cy="110357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3F3AE3BA-70C2-CD42-8959-FF70584663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2782" y="3585912"/>
            <a:ext cx="7963873" cy="5748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Content Placeholder 28">
            <a:extLst>
              <a:ext uri="{FF2B5EF4-FFF2-40B4-BE49-F238E27FC236}">
                <a16:creationId xmlns="" xmlns:a16="http://schemas.microsoft.com/office/drawing/2014/main" id="{DD091FB9-961A-C048-B95F-D4AF4416F5D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62782" y="4270937"/>
            <a:ext cx="7963873" cy="5748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Event date, Location</a:t>
            </a:r>
            <a:endParaRPr lang="en-GB" dirty="0"/>
          </a:p>
        </p:txBody>
      </p:sp>
      <p:pic>
        <p:nvPicPr>
          <p:cNvPr id="7" name="Picture 18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1A4A8B1E-46A9-1F40-A46C-5645399D7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rgbClr val="144E9D"/>
          </a:solidFill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635AA3E3-B812-CA45-8172-B7D19DF59982}"/>
              </a:ext>
            </a:extLst>
          </p:cNvPr>
          <p:cNvSpPr/>
          <p:nvPr userDrawn="1"/>
        </p:nvSpPr>
        <p:spPr>
          <a:xfrm>
            <a:off x="-4496611" y="6858000"/>
            <a:ext cx="18260277" cy="602311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3" y="6298411"/>
            <a:ext cx="662936" cy="2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0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aPConnect Content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BA177B-2D24-0C49-829F-CDF06B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"/>
            <a:ext cx="8587452" cy="114265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285FB-A5FE-9A40-8F44-72395FDA9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0221296C-8EDC-F648-8A30-D7ECCB19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1473" y="6271981"/>
            <a:ext cx="2743200" cy="365125"/>
          </a:xfrm>
          <a:prstGeom prst="rect">
            <a:avLst/>
          </a:prstGeom>
        </p:spPr>
        <p:txBody>
          <a:bodyPr/>
          <a:lstStyle/>
          <a:p>
            <a:fld id="{EDC41B6A-5D5C-F04D-931B-89C5D2A2711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8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aPConnect two colum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4ACECE-AB53-2D4B-B49B-A7966D0A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0"/>
            <a:ext cx="8807371" cy="11400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9EBAEF-2FE7-364E-B2F2-31DEFE546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1572514"/>
            <a:ext cx="5475792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AACC88-F3BF-0449-B7E8-ABF29B21E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810" y="1572514"/>
            <a:ext cx="5475792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EAE3F8-A625-D84A-83BF-CDAF1997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1473" y="6271981"/>
            <a:ext cx="2743200" cy="365125"/>
          </a:xfrm>
          <a:prstGeom prst="rect">
            <a:avLst/>
          </a:prstGeom>
        </p:spPr>
        <p:txBody>
          <a:bodyPr/>
          <a:lstStyle/>
          <a:p>
            <a:fld id="{EDC41B6A-5D5C-F04D-931B-89C5D2A2711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2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aPConnect imag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3FF4D471-6B2A-D541-987D-28F3FD03A1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rgbClr val="144E9D"/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FA60B4-F3D8-C446-A304-B26971D2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1473" y="62719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C41B6A-5D5C-F04D-931B-89C5D2A2711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E18F0150-7FD2-2346-AEC5-9FA6C099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92847"/>
            <a:ext cx="8957842" cy="1047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38D55919-674B-214A-9CBE-74F2F229D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8" y="1546955"/>
            <a:ext cx="11211275" cy="4342857"/>
          </a:xfrm>
        </p:spPr>
        <p:txBody>
          <a:bodyPr/>
          <a:lstStyle>
            <a:lvl1pPr>
              <a:buClrTx/>
              <a:buSzPct val="110000"/>
              <a:defRPr>
                <a:solidFill>
                  <a:schemeClr val="bg1"/>
                </a:solidFill>
              </a:defRPr>
            </a:lvl1pPr>
            <a:lvl2pPr>
              <a:buClrTx/>
              <a:buSzPct val="110000"/>
              <a:defRPr>
                <a:solidFill>
                  <a:schemeClr val="bg1"/>
                </a:solidFill>
              </a:defRPr>
            </a:lvl2pPr>
            <a:lvl3pPr>
              <a:buClrTx/>
              <a:buSzPct val="110000"/>
              <a:defRPr>
                <a:solidFill>
                  <a:schemeClr val="bg1"/>
                </a:solidFill>
              </a:defRPr>
            </a:lvl3pPr>
            <a:lvl4pPr>
              <a:buClrTx/>
              <a:buSzPct val="110000"/>
              <a:defRPr>
                <a:solidFill>
                  <a:schemeClr val="bg1"/>
                </a:solidFill>
              </a:defRPr>
            </a:lvl4pPr>
            <a:lvl5pPr>
              <a:buClrTx/>
              <a:buSzPct val="11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7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3FF4D471-6B2A-D541-987D-28F3FD03A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rgbClr val="144E9D"/>
          </a:solidFill>
        </p:spPr>
      </p:pic>
      <p:pic>
        <p:nvPicPr>
          <p:cNvPr id="10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3" y="6298411"/>
            <a:ext cx="662936" cy="2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9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aPConnect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35AA3E3-B812-CA45-8172-B7D19DF59982}"/>
              </a:ext>
            </a:extLst>
          </p:cNvPr>
          <p:cNvSpPr/>
          <p:nvPr/>
        </p:nvSpPr>
        <p:spPr>
          <a:xfrm>
            <a:off x="-4496611" y="6858000"/>
            <a:ext cx="18260277" cy="602311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16EFF04E-2C56-EF48-9AE5-22760BCD0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rgbClr val="144E9D"/>
          </a:solidFill>
        </p:spPr>
      </p:pic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635AA3E3-B812-CA45-8172-B7D19DF59982}"/>
              </a:ext>
            </a:extLst>
          </p:cNvPr>
          <p:cNvSpPr/>
          <p:nvPr userDrawn="1"/>
        </p:nvSpPr>
        <p:spPr>
          <a:xfrm>
            <a:off x="-4496611" y="6858000"/>
            <a:ext cx="18260277" cy="602311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16EFF04E-2C56-EF48-9AE5-22760BCD0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rgbClr val="144E9D"/>
          </a:solidFill>
        </p:spPr>
      </p:pic>
      <p:pic>
        <p:nvPicPr>
          <p:cNvPr id="12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3" y="6298411"/>
            <a:ext cx="662936" cy="2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9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aP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1A4A8B1E-46A9-1F40-A46C-5645399D7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rgbClr val="144E9D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35AA3E3-B812-CA45-8172-B7D19DF59982}"/>
              </a:ext>
            </a:extLst>
          </p:cNvPr>
          <p:cNvSpPr/>
          <p:nvPr userDrawn="1"/>
        </p:nvSpPr>
        <p:spPr>
          <a:xfrm>
            <a:off x="-4496611" y="6858000"/>
            <a:ext cx="18260277" cy="602311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FC35B14-17F2-EB49-9C09-2C3F110A87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62783" y="2372182"/>
            <a:ext cx="7963872" cy="110357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xmlns="" id="{3F3AE3BA-70C2-CD42-8959-FF70584663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2782" y="3585912"/>
            <a:ext cx="7963873" cy="5748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Content Placeholder 28">
            <a:extLst>
              <a:ext uri="{FF2B5EF4-FFF2-40B4-BE49-F238E27FC236}">
                <a16:creationId xmlns:a16="http://schemas.microsoft.com/office/drawing/2014/main" xmlns="" id="{DD091FB9-961A-C048-B95F-D4AF4416F5D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62782" y="4270937"/>
            <a:ext cx="7963873" cy="5748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Event date, Location</a:t>
            </a:r>
            <a:endParaRPr lang="en-GB" dirty="0"/>
          </a:p>
        </p:txBody>
      </p:sp>
      <p:pic>
        <p:nvPicPr>
          <p:cNvPr id="13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3" y="6298411"/>
            <a:ext cx="662936" cy="2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aPConnect imag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3FF4D471-6B2A-D541-987D-28F3FD03A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rgbClr val="144E9D"/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A60B4-F3D8-C446-A304-B26971D2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1473" y="62719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C41B6A-5D5C-F04D-931B-89C5D2A2711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E18F0150-7FD2-2346-AEC5-9FA6C099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92847"/>
            <a:ext cx="8957842" cy="1047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38D55919-674B-214A-9CBE-74F2F229D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8" y="1546955"/>
            <a:ext cx="11211275" cy="4342857"/>
          </a:xfrm>
        </p:spPr>
        <p:txBody>
          <a:bodyPr/>
          <a:lstStyle>
            <a:lvl1pPr>
              <a:buClrTx/>
              <a:buSzPct val="110000"/>
              <a:defRPr>
                <a:solidFill>
                  <a:schemeClr val="bg1"/>
                </a:solidFill>
              </a:defRPr>
            </a:lvl1pPr>
            <a:lvl2pPr>
              <a:buClrTx/>
              <a:buSzPct val="110000"/>
              <a:defRPr>
                <a:solidFill>
                  <a:schemeClr val="bg1"/>
                </a:solidFill>
              </a:defRPr>
            </a:lvl2pPr>
            <a:lvl3pPr>
              <a:buClrTx/>
              <a:buSzPct val="110000"/>
              <a:defRPr>
                <a:solidFill>
                  <a:schemeClr val="bg1"/>
                </a:solidFill>
              </a:defRPr>
            </a:lvl3pPr>
            <a:lvl4pPr>
              <a:buClrTx/>
              <a:buSzPct val="110000"/>
              <a:defRPr>
                <a:solidFill>
                  <a:schemeClr val="bg1"/>
                </a:solidFill>
              </a:defRPr>
            </a:lvl4pPr>
            <a:lvl5pPr>
              <a:buClrTx/>
              <a:buSzPct val="11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3" y="6298411"/>
            <a:ext cx="662936" cy="2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0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aPConnect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35AA3E3-B812-CA45-8172-B7D19DF59982}"/>
              </a:ext>
            </a:extLst>
          </p:cNvPr>
          <p:cNvSpPr/>
          <p:nvPr userDrawn="1"/>
        </p:nvSpPr>
        <p:spPr>
          <a:xfrm>
            <a:off x="-4496611" y="6858000"/>
            <a:ext cx="18260277" cy="602311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16EFF04E-2C56-EF48-9AE5-22760BCD0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rgbClr val="144E9D"/>
          </a:solidFill>
        </p:spPr>
      </p:pic>
      <p:pic>
        <p:nvPicPr>
          <p:cNvPr id="10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3" y="6298411"/>
            <a:ext cx="662936" cy="2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F8899114-9CA5-2649-B644-53F97C44E8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1400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AD7FB48-5821-7F40-83BB-68C09203BC9C}"/>
              </a:ext>
            </a:extLst>
          </p:cNvPr>
          <p:cNvSpPr/>
          <p:nvPr/>
        </p:nvSpPr>
        <p:spPr>
          <a:xfrm>
            <a:off x="3966682" y="0"/>
            <a:ext cx="8225318" cy="1133406"/>
          </a:xfrm>
          <a:prstGeom prst="rect">
            <a:avLst/>
          </a:prstGeom>
          <a:solidFill>
            <a:srgbClr val="14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A98E5F-AA76-AB40-9F96-408DBA62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0"/>
            <a:ext cx="8691624" cy="1140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C59D6B-93D9-5D41-9C12-31C1386C9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8" y="1546955"/>
            <a:ext cx="11211275" cy="4342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="" xmlns:a16="http://schemas.microsoft.com/office/drawing/2014/main" id="{328461F5-C603-F247-A3C6-1A47EF654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8041"/>
            <a:ext cx="3134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44E9D"/>
                </a:solidFill>
              </a:defRPr>
            </a:lvl1pPr>
          </a:lstStyle>
          <a:p>
            <a:fld id="{DA04806B-3A22-0A4B-B84B-08879C991596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F8899114-9CA5-2649-B644-53F97C44E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140017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AAD7FB48-5821-7F40-83BB-68C09203BC9C}"/>
              </a:ext>
            </a:extLst>
          </p:cNvPr>
          <p:cNvSpPr/>
          <p:nvPr userDrawn="1"/>
        </p:nvSpPr>
        <p:spPr>
          <a:xfrm>
            <a:off x="3966682" y="0"/>
            <a:ext cx="8225318" cy="1133406"/>
          </a:xfrm>
          <a:prstGeom prst="rect">
            <a:avLst/>
          </a:prstGeom>
          <a:solidFill>
            <a:srgbClr val="14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Bild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3" y="6298411"/>
            <a:ext cx="662936" cy="2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5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49" r:id="rId6"/>
    <p:sldLayoutId id="2147483651" r:id="rId7"/>
    <p:sldLayoutId id="214748366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44E9D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144E9D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4E9D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4E9D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4E9D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1YhuFPxMz8?si=40x7bgPLoTUMdgh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1YhuFPxMz8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781CFB-2C5F-2C46-BC6D-1B47887E9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Business Models and the Expansion of the NREN’s Service Portfolio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188216-30AE-4744-B4F3-5D01A88B6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Leonie Schäfer (DFN)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8EA1B1-6AE6-5240-BC9B-FE1E1D3D063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WACREN NREN Academy – 16-17 January 2024 - Accra, Ghana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3AE03-F0F5-B84B-8645-6C14AD6B9E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272213"/>
            <a:ext cx="2743200" cy="365125"/>
          </a:xfrm>
        </p:spPr>
        <p:txBody>
          <a:bodyPr/>
          <a:lstStyle/>
          <a:p>
            <a:fld id="{EDC41B6A-5D5C-F04D-931B-89C5D2A2711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35FE4-887D-7B45-8AB9-FAFFF7001388}"/>
              </a:ext>
            </a:extLst>
          </p:cNvPr>
          <p:cNvSpPr txBox="1">
            <a:spLocks noChangeArrowheads="1"/>
          </p:cNvSpPr>
          <p:nvPr/>
        </p:nvSpPr>
        <p:spPr>
          <a:xfrm>
            <a:off x="2006823" y="2923163"/>
            <a:ext cx="7919861" cy="158787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400"/>
              <a:t>Thank you!</a:t>
            </a:r>
            <a:br>
              <a:rPr lang="en-GB" sz="4400"/>
            </a:br>
            <a:r>
              <a:rPr lang="en-GB" sz="4400">
                <a:solidFill>
                  <a:srgbClr val="FFFF00"/>
                </a:solidFill>
              </a:rPr>
              <a:t>Any questions?</a:t>
            </a:r>
            <a:endParaRPr lang="en-US" altLang="en-US" sz="4400" cap="all" dirty="0"/>
          </a:p>
        </p:txBody>
      </p:sp>
    </p:spTree>
    <p:extLst>
      <p:ext uri="{BB962C8B-B14F-4D97-AF65-F5344CB8AC3E}">
        <p14:creationId xmlns:p14="http://schemas.microsoft.com/office/powerpoint/2010/main" val="20370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Principles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eduGAIN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Objective: To find the right starting point for working with Federations and </a:t>
            </a:r>
            <a:r>
              <a:rPr lang="en-US" dirty="0" err="1"/>
              <a:t>eduGAIN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Video „</a:t>
            </a:r>
            <a:r>
              <a:rPr lang="en-US" dirty="0" smtClean="0"/>
              <a:t>How </a:t>
            </a:r>
            <a:r>
              <a:rPr lang="en-US" dirty="0"/>
              <a:t>to benefit from </a:t>
            </a:r>
            <a:r>
              <a:rPr lang="en-US" dirty="0" err="1"/>
              <a:t>interfederating</a:t>
            </a:r>
            <a:r>
              <a:rPr lang="en-US" dirty="0"/>
              <a:t> through </a:t>
            </a:r>
            <a:r>
              <a:rPr lang="en-US" dirty="0" err="1"/>
              <a:t>eduGAIN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Step-by-step discussion “How is the situation in your country / at your NREN?”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1B6A-5D5C-F04D-931B-89C5D2A271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4BA93D1E-D736-6445-9965-86A0E0DF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“How to benefit from </a:t>
            </a:r>
            <a:r>
              <a:rPr lang="en-US" dirty="0" err="1" smtClean="0"/>
              <a:t>interfederating</a:t>
            </a:r>
            <a:r>
              <a:rPr lang="en-US" dirty="0" smtClean="0"/>
              <a:t> through </a:t>
            </a:r>
            <a:r>
              <a:rPr lang="en-US" dirty="0" err="1" smtClean="0"/>
              <a:t>eduGAIN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EC0041-C5BA-AC47-BE1A-CCE7DA1C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1B6A-5D5C-F04D-931B-89C5D2A2711E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293709" y="5957692"/>
            <a:ext cx="35505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hlinkClick r:id="rId3"/>
              </a:rPr>
              <a:t>https://youtu.be/x1YhuFPxMz8?si=40x7bgPLoTUMdghm</a:t>
            </a:r>
            <a:endParaRPr lang="de-DE" sz="1000" dirty="0"/>
          </a:p>
        </p:txBody>
      </p:sp>
      <p:pic>
        <p:nvPicPr>
          <p:cNvPr id="5" name="x1YhuFPxMz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8237" y="1524826"/>
            <a:ext cx="7721596" cy="4343399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84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 – „Single </a:t>
            </a:r>
            <a:r>
              <a:rPr lang="de-DE" dirty="0" err="1" smtClean="0"/>
              <a:t>Sign</a:t>
            </a:r>
            <a:r>
              <a:rPr lang="de-DE" dirty="0" smtClean="0"/>
              <a:t>-on“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04" y="1546225"/>
            <a:ext cx="6532316" cy="43434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1B6A-5D5C-F04D-931B-89C5D2A271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 – „User </a:t>
            </a:r>
            <a:r>
              <a:rPr lang="de-DE" dirty="0" err="1" smtClean="0"/>
              <a:t>Benefit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75" y="1546225"/>
            <a:ext cx="6478374" cy="43434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1B6A-5D5C-F04D-931B-89C5D2A271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 „</a:t>
            </a:r>
            <a:r>
              <a:rPr lang="de-DE" dirty="0" err="1" smtClean="0"/>
              <a:t>Trusted</a:t>
            </a:r>
            <a:r>
              <a:rPr lang="de-DE" dirty="0" smtClean="0"/>
              <a:t> Services and User </a:t>
            </a:r>
            <a:r>
              <a:rPr lang="de-DE" dirty="0" err="1" smtClean="0"/>
              <a:t>Benefits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1546225"/>
            <a:ext cx="6515100" cy="43434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1B6A-5D5C-F04D-931B-89C5D2A271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 „</a:t>
            </a:r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Service Providers“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93" y="1546225"/>
            <a:ext cx="6507738" cy="43434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1B6A-5D5C-F04D-931B-89C5D2A2711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 „Identity </a:t>
            </a:r>
            <a:r>
              <a:rPr lang="de-DE" dirty="0" err="1"/>
              <a:t>Federations</a:t>
            </a:r>
            <a:r>
              <a:rPr lang="de-DE" dirty="0"/>
              <a:t> </a:t>
            </a:r>
            <a:r>
              <a:rPr lang="de-DE" dirty="0" err="1"/>
              <a:t>interlinkingthrough</a:t>
            </a:r>
            <a:r>
              <a:rPr lang="de-DE" dirty="0"/>
              <a:t> eduGAIN“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59" y="1546225"/>
            <a:ext cx="6466407" cy="43434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1B6A-5D5C-F04D-931B-89C5D2A2711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 „</a:t>
            </a:r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Service Providers </a:t>
            </a:r>
            <a:r>
              <a:rPr lang="de-DE" dirty="0" err="1" smtClean="0"/>
              <a:t>Internationally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65" y="1546225"/>
            <a:ext cx="6448994" cy="43434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1B6A-5D5C-F04D-931B-89C5D2A271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CREN_OpenScience_LeonieSchaefer_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WACREN_OpenScience_LeonieSchaefer_T</Template>
  <TotalTime>0</TotalTime>
  <Words>136</Words>
  <Application>Microsoft Office PowerPoint</Application>
  <PresentationFormat>Breitbild</PresentationFormat>
  <Paragraphs>27</Paragraphs>
  <Slides>10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WACREN_OpenScience_LeonieSchaefer_T</vt:lpstr>
      <vt:lpstr>Business Models and the Expansion of the NREN’s Service Portfolio</vt:lpstr>
      <vt:lpstr>Principles of eduGAIN</vt:lpstr>
      <vt:lpstr>Video “How to benefit from interfederating through eduGAIN”</vt:lpstr>
      <vt:lpstr>Video – „Single Sign-on“</vt:lpstr>
      <vt:lpstr>Video – „User Benefit“</vt:lpstr>
      <vt:lpstr>Video „Trusted Services and User Benefits“</vt:lpstr>
      <vt:lpstr>Video „Benefit for Service Providers“</vt:lpstr>
      <vt:lpstr>Video „Identity Federations interlinkingthrough eduGAIN“</vt:lpstr>
      <vt:lpstr>Video „Benefit for Service Providers Internationally“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Hasleham</dc:creator>
  <cp:lastModifiedBy>Leonie Schäfer</cp:lastModifiedBy>
  <cp:revision>119</cp:revision>
  <dcterms:created xsi:type="dcterms:W3CDTF">2020-08-13T08:33:48Z</dcterms:created>
  <dcterms:modified xsi:type="dcterms:W3CDTF">2024-01-18T10:59:12Z</dcterms:modified>
</cp:coreProperties>
</file>