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0" r:id="rId3"/>
    <p:sldId id="282" r:id="rId4"/>
    <p:sldId id="281" r:id="rId5"/>
    <p:sldId id="271" r:id="rId6"/>
    <p:sldId id="272" r:id="rId7"/>
    <p:sldId id="274" r:id="rId8"/>
    <p:sldId id="275" r:id="rId9"/>
    <p:sldId id="276" r:id="rId10"/>
    <p:sldId id="280" r:id="rId11"/>
    <p:sldId id="258" r:id="rId12"/>
    <p:sldId id="277" r:id="rId13"/>
    <p:sldId id="279" r:id="rId14"/>
    <p:sldId id="257" r:id="rId15"/>
    <p:sldId id="278"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LOYD, SSENTONGO (RHSP) " initials="LS(" lastIdx="1" clrIdx="0">
    <p:extLst>
      <p:ext uri="{19B8F6BF-5375-455C-9EA6-DF929625EA0E}">
        <p15:presenceInfo xmlns:p15="http://schemas.microsoft.com/office/powerpoint/2012/main" userId="LLOYD, SSENTONGO (RHSP)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0-14T17:31:55.325" idx="1">
    <p:pos x="10" y="10"/>
    <p:text>RHSP-Kalisizo</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D0DD45-C031-4BB2-956E-1B4D901A665F}" type="datetimeFigureOut">
              <a:rPr lang="en-US" smtClean="0"/>
              <a:t>3/21/2017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83621C-C509-4D96-8140-6B5D924EEA4D}" type="slidenum">
              <a:rPr lang="en-US" smtClean="0"/>
              <a:t>‹#›</a:t>
            </a:fld>
            <a:endParaRPr lang="en-US"/>
          </a:p>
        </p:txBody>
      </p:sp>
    </p:spTree>
    <p:extLst>
      <p:ext uri="{BB962C8B-B14F-4D97-AF65-F5344CB8AC3E}">
        <p14:creationId xmlns:p14="http://schemas.microsoft.com/office/powerpoint/2010/main" val="509387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8BC6BA0-C912-461F-85AF-59AAD716D16A}"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3A076-236C-4C5D-BAFF-D388D0B552E7}" type="slidenum">
              <a:rPr lang="en-US" smtClean="0"/>
              <a:t>‹#›</a:t>
            </a:fld>
            <a:endParaRPr lang="en-US"/>
          </a:p>
        </p:txBody>
      </p:sp>
    </p:spTree>
    <p:extLst>
      <p:ext uri="{BB962C8B-B14F-4D97-AF65-F5344CB8AC3E}">
        <p14:creationId xmlns:p14="http://schemas.microsoft.com/office/powerpoint/2010/main" val="261186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BC6BA0-C912-461F-85AF-59AAD716D16A}"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3A076-236C-4C5D-BAFF-D388D0B552E7}" type="slidenum">
              <a:rPr lang="en-US" smtClean="0"/>
              <a:t>‹#›</a:t>
            </a:fld>
            <a:endParaRPr lang="en-US"/>
          </a:p>
        </p:txBody>
      </p:sp>
    </p:spTree>
    <p:extLst>
      <p:ext uri="{BB962C8B-B14F-4D97-AF65-F5344CB8AC3E}">
        <p14:creationId xmlns:p14="http://schemas.microsoft.com/office/powerpoint/2010/main" val="4104963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BC6BA0-C912-461F-85AF-59AAD716D16A}"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3A076-236C-4C5D-BAFF-D388D0B552E7}" type="slidenum">
              <a:rPr lang="en-US" smtClean="0"/>
              <a:t>‹#›</a:t>
            </a:fld>
            <a:endParaRPr lang="en-US"/>
          </a:p>
        </p:txBody>
      </p:sp>
    </p:spTree>
    <p:extLst>
      <p:ext uri="{BB962C8B-B14F-4D97-AF65-F5344CB8AC3E}">
        <p14:creationId xmlns:p14="http://schemas.microsoft.com/office/powerpoint/2010/main" val="1581965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BC6BA0-C912-461F-85AF-59AAD716D16A}"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3A076-236C-4C5D-BAFF-D388D0B552E7}" type="slidenum">
              <a:rPr lang="en-US" smtClean="0"/>
              <a:t>‹#›</a:t>
            </a:fld>
            <a:endParaRPr lang="en-US"/>
          </a:p>
        </p:txBody>
      </p:sp>
    </p:spTree>
    <p:extLst>
      <p:ext uri="{BB962C8B-B14F-4D97-AF65-F5344CB8AC3E}">
        <p14:creationId xmlns:p14="http://schemas.microsoft.com/office/powerpoint/2010/main" val="1903549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BC6BA0-C912-461F-85AF-59AAD716D16A}"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3A076-236C-4C5D-BAFF-D388D0B552E7}" type="slidenum">
              <a:rPr lang="en-US" smtClean="0"/>
              <a:t>‹#›</a:t>
            </a:fld>
            <a:endParaRPr lang="en-US"/>
          </a:p>
        </p:txBody>
      </p:sp>
    </p:spTree>
    <p:extLst>
      <p:ext uri="{BB962C8B-B14F-4D97-AF65-F5344CB8AC3E}">
        <p14:creationId xmlns:p14="http://schemas.microsoft.com/office/powerpoint/2010/main" val="983704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BC6BA0-C912-461F-85AF-59AAD716D16A}"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3A076-236C-4C5D-BAFF-D388D0B552E7}" type="slidenum">
              <a:rPr lang="en-US" smtClean="0"/>
              <a:t>‹#›</a:t>
            </a:fld>
            <a:endParaRPr lang="en-US"/>
          </a:p>
        </p:txBody>
      </p:sp>
    </p:spTree>
    <p:extLst>
      <p:ext uri="{BB962C8B-B14F-4D97-AF65-F5344CB8AC3E}">
        <p14:creationId xmlns:p14="http://schemas.microsoft.com/office/powerpoint/2010/main" val="3388230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BC6BA0-C912-461F-85AF-59AAD716D16A}" type="datetimeFigureOut">
              <a:rPr lang="en-US" smtClean="0"/>
              <a:t>3/21/2017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93A076-236C-4C5D-BAFF-D388D0B552E7}" type="slidenum">
              <a:rPr lang="en-US" smtClean="0"/>
              <a:t>‹#›</a:t>
            </a:fld>
            <a:endParaRPr lang="en-US"/>
          </a:p>
        </p:txBody>
      </p:sp>
    </p:spTree>
    <p:extLst>
      <p:ext uri="{BB962C8B-B14F-4D97-AF65-F5344CB8AC3E}">
        <p14:creationId xmlns:p14="http://schemas.microsoft.com/office/powerpoint/2010/main" val="231406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BC6BA0-C912-461F-85AF-59AAD716D16A}" type="datetimeFigureOut">
              <a:rPr lang="en-US" smtClean="0"/>
              <a:t>3/21/2017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93A076-236C-4C5D-BAFF-D388D0B552E7}" type="slidenum">
              <a:rPr lang="en-US" smtClean="0"/>
              <a:t>‹#›</a:t>
            </a:fld>
            <a:endParaRPr lang="en-US"/>
          </a:p>
        </p:txBody>
      </p:sp>
    </p:spTree>
    <p:extLst>
      <p:ext uri="{BB962C8B-B14F-4D97-AF65-F5344CB8AC3E}">
        <p14:creationId xmlns:p14="http://schemas.microsoft.com/office/powerpoint/2010/main" val="2062153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C6BA0-C912-461F-85AF-59AAD716D16A}" type="datetimeFigureOut">
              <a:rPr lang="en-US" smtClean="0"/>
              <a:t>3/21/2017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93A076-236C-4C5D-BAFF-D388D0B552E7}" type="slidenum">
              <a:rPr lang="en-US" smtClean="0"/>
              <a:t>‹#›</a:t>
            </a:fld>
            <a:endParaRPr lang="en-US"/>
          </a:p>
        </p:txBody>
      </p:sp>
    </p:spTree>
    <p:extLst>
      <p:ext uri="{BB962C8B-B14F-4D97-AF65-F5344CB8AC3E}">
        <p14:creationId xmlns:p14="http://schemas.microsoft.com/office/powerpoint/2010/main" val="168124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BC6BA0-C912-461F-85AF-59AAD716D16A}"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3A076-236C-4C5D-BAFF-D388D0B552E7}" type="slidenum">
              <a:rPr lang="en-US" smtClean="0"/>
              <a:t>‹#›</a:t>
            </a:fld>
            <a:endParaRPr lang="en-US"/>
          </a:p>
        </p:txBody>
      </p:sp>
    </p:spTree>
    <p:extLst>
      <p:ext uri="{BB962C8B-B14F-4D97-AF65-F5344CB8AC3E}">
        <p14:creationId xmlns:p14="http://schemas.microsoft.com/office/powerpoint/2010/main" val="696053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BC6BA0-C912-461F-85AF-59AAD716D16A}"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3A076-236C-4C5D-BAFF-D388D0B552E7}" type="slidenum">
              <a:rPr lang="en-US" smtClean="0"/>
              <a:t>‹#›</a:t>
            </a:fld>
            <a:endParaRPr lang="en-US"/>
          </a:p>
        </p:txBody>
      </p:sp>
    </p:spTree>
    <p:extLst>
      <p:ext uri="{BB962C8B-B14F-4D97-AF65-F5344CB8AC3E}">
        <p14:creationId xmlns:p14="http://schemas.microsoft.com/office/powerpoint/2010/main" val="196821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91265"/>
            </a:gs>
            <a:gs pos="100000">
              <a:srgbClr val="0000FF"/>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BC6BA0-C912-461F-85AF-59AAD716D16A}" type="datetimeFigureOut">
              <a:rPr lang="en-US" smtClean="0"/>
              <a:t>3/21/2017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3A076-236C-4C5D-BAFF-D388D0B552E7}" type="slidenum">
              <a:rPr lang="en-US" smtClean="0"/>
              <a:t>‹#›</a:t>
            </a:fld>
            <a:endParaRPr lang="en-US"/>
          </a:p>
        </p:txBody>
      </p:sp>
    </p:spTree>
    <p:extLst>
      <p:ext uri="{BB962C8B-B14F-4D97-AF65-F5344CB8AC3E}">
        <p14:creationId xmlns:p14="http://schemas.microsoft.com/office/powerpoint/2010/main" val="2960875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comments" Target="../comments/commen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80224"/>
            <a:ext cx="9144000" cy="2829739"/>
          </a:xfrm>
        </p:spPr>
        <p:txBody>
          <a:bodyPr>
            <a:normAutofit/>
          </a:bodyPr>
          <a:lstStyle/>
          <a:p>
            <a:r>
              <a:rPr lang="en-US" sz="3200" b="1" dirty="0">
                <a:solidFill>
                  <a:srgbClr val="FF0000"/>
                </a:solidFill>
                <a:latin typeface="Arial" panose="020B0604020202020204" pitchFamily="34" charset="0"/>
                <a:cs typeface="Arial" panose="020B0604020202020204" pitchFamily="34" charset="0"/>
              </a:rPr>
              <a:t>Deploying Educational Roaming (eduroam) </a:t>
            </a:r>
            <a:r>
              <a:rPr lang="en-US" sz="3200" b="1" dirty="0" smtClean="0">
                <a:solidFill>
                  <a:srgbClr val="FF0000"/>
                </a:solidFill>
                <a:latin typeface="Arial" panose="020B0604020202020204" pitchFamily="34" charset="0"/>
                <a:cs typeface="Arial" panose="020B0604020202020204" pitchFamily="34" charset="0"/>
              </a:rPr>
              <a:t>in ICER Mali:</a:t>
            </a:r>
            <a:br>
              <a:rPr lang="en-US" sz="3200" b="1" dirty="0" smtClean="0">
                <a:solidFill>
                  <a:srgbClr val="FF0000"/>
                </a:solidFill>
                <a:latin typeface="Arial" panose="020B0604020202020204" pitchFamily="34" charset="0"/>
                <a:cs typeface="Arial" panose="020B0604020202020204" pitchFamily="34" charset="0"/>
              </a:rPr>
            </a:br>
            <a:r>
              <a:rPr lang="en-US" sz="3200" b="1" dirty="0" smtClean="0">
                <a:solidFill>
                  <a:srgbClr val="FF0000"/>
                </a:solidFill>
                <a:latin typeface="Arial" panose="020B0604020202020204" pitchFamily="34" charset="0"/>
                <a:cs typeface="Arial" panose="020B0604020202020204" pitchFamily="34" charset="0"/>
              </a:rPr>
              <a:t>Challenges </a:t>
            </a:r>
            <a:r>
              <a:rPr lang="en-US" sz="3200" b="1" dirty="0">
                <a:solidFill>
                  <a:srgbClr val="FF0000"/>
                </a:solidFill>
                <a:latin typeface="Arial" panose="020B0604020202020204" pitchFamily="34" charset="0"/>
                <a:cs typeface="Arial" panose="020B0604020202020204" pitchFamily="34" charset="0"/>
              </a:rPr>
              <a:t>and Lessons Learned</a:t>
            </a:r>
            <a:r>
              <a:rPr lang="en-US" sz="3200" dirty="0">
                <a:solidFill>
                  <a:srgbClr val="FFFF00"/>
                </a:solidFill>
                <a:latin typeface="Arial" panose="020B0604020202020204" pitchFamily="34" charset="0"/>
                <a:cs typeface="Arial" panose="020B0604020202020204" pitchFamily="34" charset="0"/>
              </a:rPr>
              <a:t/>
            </a:r>
            <a:br>
              <a:rPr lang="en-US" sz="3200" dirty="0">
                <a:solidFill>
                  <a:srgbClr val="FFFF00"/>
                </a:solidFill>
                <a:latin typeface="Arial" panose="020B0604020202020204" pitchFamily="34" charset="0"/>
                <a:cs typeface="Arial" panose="020B0604020202020204" pitchFamily="34" charset="0"/>
              </a:rPr>
            </a:br>
            <a:endParaRPr lang="en-US" sz="3200" dirty="0">
              <a:solidFill>
                <a:srgbClr val="FFFF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3084456"/>
            <a:ext cx="9144000" cy="2424690"/>
          </a:xfrm>
        </p:spPr>
        <p:txBody>
          <a:bodyPr>
            <a:noAutofit/>
          </a:bodyPr>
          <a:lstStyle/>
          <a:p>
            <a:endParaRPr lang="en-US" b="1" dirty="0">
              <a:solidFill>
                <a:schemeClr val="bg1"/>
              </a:solidFill>
              <a:latin typeface="Arial" panose="020B0604020202020204" pitchFamily="34" charset="0"/>
              <a:cs typeface="Arial" panose="020B0604020202020204" pitchFamily="34" charset="0"/>
            </a:endParaRPr>
          </a:p>
          <a:p>
            <a:r>
              <a:rPr lang="en-US" b="1" dirty="0" smtClean="0">
                <a:solidFill>
                  <a:schemeClr val="bg1"/>
                </a:solidFill>
                <a:latin typeface="Arial" panose="020B0604020202020204" pitchFamily="34" charset="0"/>
                <a:cs typeface="Arial" panose="020B0604020202020204" pitchFamily="34" charset="0"/>
              </a:rPr>
              <a:t>Sidy Soumare - IT Site leader, Malian International Centre for Excellence in research,NIAID/NIH</a:t>
            </a:r>
          </a:p>
          <a:p>
            <a:r>
              <a:rPr lang="en-US" b="1" dirty="0" smtClean="0">
                <a:solidFill>
                  <a:schemeClr val="bg1"/>
                </a:solidFill>
                <a:latin typeface="Arial" panose="020B0604020202020204" pitchFamily="34" charset="0"/>
                <a:cs typeface="Arial" panose="020B0604020202020204" pitchFamily="34" charset="0"/>
              </a:rPr>
              <a:t>Lloyd Ssentongo- IT Site </a:t>
            </a:r>
            <a:r>
              <a:rPr lang="en-US" b="1" dirty="0">
                <a:solidFill>
                  <a:schemeClr val="bg1"/>
                </a:solidFill>
                <a:latin typeface="Arial" panose="020B0604020202020204" pitchFamily="34" charset="0"/>
                <a:cs typeface="Arial" panose="020B0604020202020204" pitchFamily="34" charset="0"/>
              </a:rPr>
              <a:t>Leader </a:t>
            </a:r>
            <a:r>
              <a:rPr lang="en-US" b="1" dirty="0" smtClean="0">
                <a:solidFill>
                  <a:schemeClr val="bg1"/>
                </a:solidFill>
                <a:latin typeface="Arial" panose="020B0604020202020204" pitchFamily="34" charset="0"/>
                <a:cs typeface="Arial" panose="020B0604020202020204" pitchFamily="34" charset="0"/>
              </a:rPr>
              <a:t>, </a:t>
            </a:r>
            <a:r>
              <a:rPr lang="en-US" b="1" dirty="0">
                <a:solidFill>
                  <a:schemeClr val="bg1"/>
                </a:solidFill>
                <a:latin typeface="Arial" panose="020B0604020202020204" pitchFamily="34" charset="0"/>
                <a:cs typeface="Arial" panose="020B0604020202020204" pitchFamily="34" charset="0"/>
              </a:rPr>
              <a:t>Ugandan International Center for Excellence in Research, </a:t>
            </a:r>
            <a:r>
              <a:rPr lang="en-US" b="1" dirty="0" smtClean="0">
                <a:solidFill>
                  <a:schemeClr val="bg1"/>
                </a:solidFill>
                <a:latin typeface="Arial" panose="020B0604020202020204" pitchFamily="34" charset="0"/>
                <a:cs typeface="Arial" panose="020B0604020202020204" pitchFamily="34" charset="0"/>
              </a:rPr>
              <a:t>NIAID/NIH</a:t>
            </a:r>
          </a:p>
          <a:p>
            <a:r>
              <a:rPr lang="en-US" b="1" dirty="0" smtClean="0">
                <a:solidFill>
                  <a:schemeClr val="bg1"/>
                </a:solidFill>
                <a:latin typeface="Arial" panose="020B0604020202020204" pitchFamily="34" charset="0"/>
                <a:cs typeface="Arial" panose="020B0604020202020204" pitchFamily="34" charset="0"/>
              </a:rPr>
              <a:t>Chairman – ICT Directors forum RENU, Uganda</a:t>
            </a:r>
            <a:endParaRPr lang="en-US" b="1" dirty="0">
              <a:solidFill>
                <a:schemeClr val="bg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9894010" y="5822383"/>
            <a:ext cx="2194750" cy="944962"/>
          </a:xfrm>
          <a:prstGeom prst="rect">
            <a:avLst/>
          </a:prstGeom>
        </p:spPr>
      </p:pic>
      <p:pic>
        <p:nvPicPr>
          <p:cNvPr id="5" name="Picture 4"/>
          <p:cNvPicPr>
            <a:picLocks noChangeAspect="1"/>
          </p:cNvPicPr>
          <p:nvPr/>
        </p:nvPicPr>
        <p:blipFill>
          <a:blip r:embed="rId3"/>
          <a:stretch>
            <a:fillRect/>
          </a:stretch>
        </p:blipFill>
        <p:spPr>
          <a:xfrm>
            <a:off x="0" y="6145337"/>
            <a:ext cx="2402032" cy="591363"/>
          </a:xfrm>
          <a:prstGeom prst="rect">
            <a:avLst/>
          </a:prstGeom>
        </p:spPr>
      </p:pic>
    </p:spTree>
    <p:extLst>
      <p:ext uri="{BB962C8B-B14F-4D97-AF65-F5344CB8AC3E}">
        <p14:creationId xmlns:p14="http://schemas.microsoft.com/office/powerpoint/2010/main" val="2792124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1492" y="3002794"/>
            <a:ext cx="10658687" cy="584775"/>
          </a:xfrm>
          <a:prstGeom prst="rect">
            <a:avLst/>
          </a:prstGeom>
        </p:spPr>
        <p:txBody>
          <a:bodyPr wrap="none">
            <a:spAutoFit/>
          </a:bodyPr>
          <a:lstStyle/>
          <a:p>
            <a:r>
              <a:rPr lang="en-US" sz="3200" dirty="0">
                <a:solidFill>
                  <a:srgbClr val="FFC000"/>
                </a:solidFill>
                <a:latin typeface="Arial" panose="020B0604020202020204" pitchFamily="34" charset="0"/>
                <a:cs typeface="Arial" panose="020B0604020202020204" pitchFamily="34" charset="0"/>
              </a:rPr>
              <a:t>Challenges during the implementation of </a:t>
            </a:r>
            <a:r>
              <a:rPr lang="en-US" sz="3200" dirty="0" err="1" smtClean="0">
                <a:solidFill>
                  <a:srgbClr val="FFC000"/>
                </a:solidFill>
                <a:latin typeface="Arial" panose="020B0604020202020204" pitchFamily="34" charset="0"/>
                <a:cs typeface="Arial" panose="020B0604020202020204" pitchFamily="34" charset="0"/>
              </a:rPr>
              <a:t>Eduroam</a:t>
            </a:r>
            <a:r>
              <a:rPr lang="en-US" sz="3200" dirty="0" smtClean="0">
                <a:solidFill>
                  <a:srgbClr val="FFC000"/>
                </a:solidFill>
                <a:latin typeface="Arial" panose="020B0604020202020204" pitchFamily="34" charset="0"/>
                <a:cs typeface="Arial" panose="020B0604020202020204" pitchFamily="34" charset="0"/>
              </a:rPr>
              <a:t> </a:t>
            </a:r>
            <a:r>
              <a:rPr lang="en-US" sz="3200" dirty="0">
                <a:solidFill>
                  <a:srgbClr val="FFC000"/>
                </a:solidFill>
                <a:latin typeface="Arial" panose="020B0604020202020204" pitchFamily="34" charset="0"/>
                <a:cs typeface="Arial" panose="020B0604020202020204" pitchFamily="34" charset="0"/>
              </a:rPr>
              <a:t>in Mali </a:t>
            </a:r>
          </a:p>
        </p:txBody>
      </p:sp>
    </p:spTree>
    <p:extLst>
      <p:ext uri="{BB962C8B-B14F-4D97-AF65-F5344CB8AC3E}">
        <p14:creationId xmlns:p14="http://schemas.microsoft.com/office/powerpoint/2010/main" val="3605116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716384" y="5519988"/>
            <a:ext cx="2362405" cy="1204064"/>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0121" y="3981974"/>
            <a:ext cx="2682816" cy="2415877"/>
          </a:xfrm>
          <a:prstGeom prst="rect">
            <a:avLst/>
          </a:prstGeom>
        </p:spPr>
      </p:pic>
      <p:pic>
        <p:nvPicPr>
          <p:cNvPr id="6" name="Picture 5"/>
          <p:cNvPicPr>
            <a:picLocks noChangeAspect="1"/>
          </p:cNvPicPr>
          <p:nvPr/>
        </p:nvPicPr>
        <p:blipFill>
          <a:blip r:embed="rId4"/>
          <a:stretch>
            <a:fillRect/>
          </a:stretch>
        </p:blipFill>
        <p:spPr>
          <a:xfrm>
            <a:off x="5615797" y="3735237"/>
            <a:ext cx="2993366" cy="2885532"/>
          </a:xfrm>
          <a:prstGeom prst="rect">
            <a:avLst/>
          </a:prstGeom>
        </p:spPr>
      </p:pic>
      <p:sp>
        <p:nvSpPr>
          <p:cNvPr id="7" name="Rectangle 6"/>
          <p:cNvSpPr/>
          <p:nvPr/>
        </p:nvSpPr>
        <p:spPr>
          <a:xfrm>
            <a:off x="112143" y="228837"/>
            <a:ext cx="11966646" cy="3539430"/>
          </a:xfrm>
          <a:prstGeom prst="rect">
            <a:avLst/>
          </a:prstGeom>
        </p:spPr>
        <p:txBody>
          <a:bodyPr wrap="square">
            <a:spAutoFit/>
          </a:bodyPr>
          <a:lstStyle/>
          <a:p>
            <a:r>
              <a:rPr lang="en-US" sz="3200" dirty="0" smtClean="0">
                <a:solidFill>
                  <a:srgbClr val="FFC000"/>
                </a:solidFill>
                <a:latin typeface="Arial" panose="020B0604020202020204" pitchFamily="34" charset="0"/>
                <a:cs typeface="Arial" panose="020B0604020202020204" pitchFamily="34" charset="0"/>
              </a:rPr>
              <a:t>The country: </a:t>
            </a:r>
          </a:p>
          <a:p>
            <a:pPr algn="just"/>
            <a:r>
              <a:rPr lang="en-US" sz="3200" dirty="0">
                <a:solidFill>
                  <a:schemeClr val="bg1"/>
                </a:solidFill>
                <a:latin typeface="Arial" panose="020B0604020202020204" pitchFamily="34" charset="0"/>
                <a:cs typeface="Arial" panose="020B0604020202020204" pitchFamily="34" charset="0"/>
              </a:rPr>
              <a:t>Mali, officially the Republic of Mali, is a landlocked country </a:t>
            </a:r>
            <a:r>
              <a:rPr lang="en-US" sz="3200" dirty="0" smtClean="0">
                <a:solidFill>
                  <a:schemeClr val="bg1"/>
                </a:solidFill>
                <a:latin typeface="Arial" panose="020B0604020202020204" pitchFamily="34" charset="0"/>
                <a:cs typeface="Arial" panose="020B0604020202020204" pitchFamily="34" charset="0"/>
              </a:rPr>
              <a:t>in </a:t>
            </a:r>
            <a:r>
              <a:rPr lang="en-US" sz="3200" dirty="0">
                <a:solidFill>
                  <a:schemeClr val="bg1"/>
                </a:solidFill>
                <a:latin typeface="Arial" panose="020B0604020202020204" pitchFamily="34" charset="0"/>
                <a:cs typeface="Arial" panose="020B0604020202020204" pitchFamily="34" charset="0"/>
              </a:rPr>
              <a:t>West </a:t>
            </a:r>
            <a:r>
              <a:rPr lang="en-US" sz="3200" dirty="0" smtClean="0">
                <a:solidFill>
                  <a:schemeClr val="bg1"/>
                </a:solidFill>
                <a:latin typeface="Arial" panose="020B0604020202020204" pitchFamily="34" charset="0"/>
                <a:cs typeface="Arial" panose="020B0604020202020204" pitchFamily="34" charset="0"/>
              </a:rPr>
              <a:t>Africa</a:t>
            </a:r>
            <a:r>
              <a:rPr lang="en-US" sz="3200" dirty="0">
                <a:solidFill>
                  <a:schemeClr val="bg1"/>
                </a:solidFill>
                <a:latin typeface="Arial" panose="020B0604020202020204" pitchFamily="34" charset="0"/>
                <a:cs typeface="Arial" panose="020B0604020202020204" pitchFamily="34" charset="0"/>
              </a:rPr>
              <a:t>. Mali is the eighth-largest country in Africa, with an area of </a:t>
            </a:r>
            <a:r>
              <a:rPr lang="en-US" sz="3200" dirty="0" smtClean="0">
                <a:solidFill>
                  <a:schemeClr val="bg1"/>
                </a:solidFill>
                <a:latin typeface="Arial" panose="020B0604020202020204" pitchFamily="34" charset="0"/>
                <a:cs typeface="Arial" panose="020B0604020202020204" pitchFamily="34" charset="0"/>
              </a:rPr>
              <a:t>just </a:t>
            </a:r>
            <a:r>
              <a:rPr lang="en-US" sz="3200" dirty="0">
                <a:solidFill>
                  <a:schemeClr val="bg1"/>
                </a:solidFill>
                <a:latin typeface="Arial" panose="020B0604020202020204" pitchFamily="34" charset="0"/>
                <a:cs typeface="Arial" panose="020B0604020202020204" pitchFamily="34" charset="0"/>
              </a:rPr>
              <a:t>over 1,240,000 square </a:t>
            </a:r>
            <a:r>
              <a:rPr lang="en-US" sz="3200" dirty="0" smtClean="0">
                <a:solidFill>
                  <a:schemeClr val="bg1"/>
                </a:solidFill>
                <a:latin typeface="Arial" panose="020B0604020202020204" pitchFamily="34" charset="0"/>
                <a:cs typeface="Arial" panose="020B0604020202020204" pitchFamily="34" charset="0"/>
              </a:rPr>
              <a:t>kilometers. </a:t>
            </a:r>
            <a:r>
              <a:rPr lang="en-US" sz="3200" dirty="0">
                <a:solidFill>
                  <a:schemeClr val="bg1"/>
                </a:solidFill>
                <a:latin typeface="Arial" panose="020B0604020202020204" pitchFamily="34" charset="0"/>
                <a:cs typeface="Arial" panose="020B0604020202020204" pitchFamily="34" charset="0"/>
              </a:rPr>
              <a:t>The population of Mali is </a:t>
            </a:r>
            <a:r>
              <a:rPr lang="en-US" sz="3200" dirty="0" smtClean="0">
                <a:solidFill>
                  <a:schemeClr val="bg1"/>
                </a:solidFill>
                <a:latin typeface="Arial" panose="020B0604020202020204" pitchFamily="34" charset="0"/>
                <a:cs typeface="Arial" panose="020B0604020202020204" pitchFamily="34" charset="0"/>
              </a:rPr>
              <a:t>16 </a:t>
            </a:r>
            <a:r>
              <a:rPr lang="en-US" sz="3200" dirty="0">
                <a:solidFill>
                  <a:schemeClr val="bg1"/>
                </a:solidFill>
                <a:latin typeface="Arial" panose="020B0604020202020204" pitchFamily="34" charset="0"/>
                <a:cs typeface="Arial" panose="020B0604020202020204" pitchFamily="34" charset="0"/>
              </a:rPr>
              <a:t>million. Its capital is </a:t>
            </a:r>
            <a:r>
              <a:rPr lang="en-US" sz="3200" dirty="0" smtClean="0">
                <a:solidFill>
                  <a:schemeClr val="bg1"/>
                </a:solidFill>
                <a:latin typeface="Arial" panose="020B0604020202020204" pitchFamily="34" charset="0"/>
                <a:cs typeface="Arial" panose="020B0604020202020204" pitchFamily="34" charset="0"/>
              </a:rPr>
              <a:t>Bamako and the Official language is French.</a:t>
            </a:r>
            <a:endParaRPr lang="en-US" sz="3200" dirty="0">
              <a:solidFill>
                <a:schemeClr val="bg1"/>
              </a:solidFill>
              <a:latin typeface="Arial" panose="020B060402020202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3707153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671" y="169992"/>
            <a:ext cx="11706045" cy="5509200"/>
          </a:xfrm>
          <a:prstGeom prst="rect">
            <a:avLst/>
          </a:prstGeom>
        </p:spPr>
        <p:txBody>
          <a:bodyPr wrap="square">
            <a:spAutoFit/>
          </a:bodyPr>
          <a:lstStyle/>
          <a:p>
            <a:r>
              <a:rPr lang="en-US" sz="3200" dirty="0" err="1" smtClean="0">
                <a:solidFill>
                  <a:srgbClr val="FFC000"/>
                </a:solidFill>
                <a:latin typeface="Arial" panose="020B0604020202020204" pitchFamily="34" charset="0"/>
                <a:cs typeface="Arial" panose="020B0604020202020204" pitchFamily="34" charset="0"/>
              </a:rPr>
              <a:t>Eduroam</a:t>
            </a:r>
            <a:r>
              <a:rPr lang="en-US" sz="3200" dirty="0" smtClean="0">
                <a:solidFill>
                  <a:srgbClr val="FFC000"/>
                </a:solidFill>
                <a:latin typeface="Arial" panose="020B0604020202020204" pitchFamily="34" charset="0"/>
                <a:cs typeface="Arial" panose="020B0604020202020204" pitchFamily="34" charset="0"/>
              </a:rPr>
              <a:t> implementation in Mali -  Context</a:t>
            </a:r>
          </a:p>
          <a:p>
            <a:endParaRPr lang="en-US" sz="3200" dirty="0" smtClean="0">
              <a:solidFill>
                <a:srgbClr val="FFC000"/>
              </a:solidFill>
              <a:latin typeface="Arial" panose="020B0604020202020204" pitchFamily="34" charset="0"/>
              <a:cs typeface="Arial" panose="020B0604020202020204" pitchFamily="34" charset="0"/>
            </a:endParaRPr>
          </a:p>
          <a:p>
            <a:pPr algn="just"/>
            <a:r>
              <a:rPr lang="en-US" sz="3200" dirty="0">
                <a:solidFill>
                  <a:schemeClr val="bg1"/>
                </a:solidFill>
                <a:latin typeface="Arial" panose="020B0604020202020204" pitchFamily="34" charset="0"/>
                <a:cs typeface="Arial" panose="020B0604020202020204" pitchFamily="34" charset="0"/>
              </a:rPr>
              <a:t>The establishment of the Mali Research and Education Network (</a:t>
            </a:r>
            <a:r>
              <a:rPr lang="en-US" sz="3200" dirty="0" err="1">
                <a:solidFill>
                  <a:schemeClr val="bg1"/>
                </a:solidFill>
                <a:latin typeface="Arial" panose="020B0604020202020204" pitchFamily="34" charset="0"/>
                <a:cs typeface="Arial" panose="020B0604020202020204" pitchFamily="34" charset="0"/>
              </a:rPr>
              <a:t>MaliREN</a:t>
            </a:r>
            <a:r>
              <a:rPr lang="en-US" sz="3200" dirty="0">
                <a:solidFill>
                  <a:schemeClr val="bg1"/>
                </a:solidFill>
                <a:latin typeface="Arial" panose="020B0604020202020204" pitchFamily="34" charset="0"/>
                <a:cs typeface="Arial" panose="020B0604020202020204" pitchFamily="34" charset="0"/>
              </a:rPr>
              <a:t>) is underway and this institution would like to include in its services access to the "</a:t>
            </a:r>
            <a:r>
              <a:rPr lang="en-US" sz="3200" dirty="0" err="1">
                <a:solidFill>
                  <a:schemeClr val="bg1"/>
                </a:solidFill>
                <a:latin typeface="Arial" panose="020B0604020202020204" pitchFamily="34" charset="0"/>
                <a:cs typeface="Arial" panose="020B0604020202020204" pitchFamily="34" charset="0"/>
              </a:rPr>
              <a:t>Eduroam</a:t>
            </a:r>
            <a:r>
              <a:rPr lang="en-US" sz="3200" dirty="0">
                <a:solidFill>
                  <a:schemeClr val="bg1"/>
                </a:solidFill>
                <a:latin typeface="Arial" panose="020B0604020202020204" pitchFamily="34" charset="0"/>
                <a:cs typeface="Arial" panose="020B0604020202020204" pitchFamily="34" charset="0"/>
              </a:rPr>
              <a:t>” infrastructure. In order to ensure this, </a:t>
            </a:r>
            <a:r>
              <a:rPr lang="en-US" sz="3200" dirty="0" err="1">
                <a:solidFill>
                  <a:schemeClr val="bg1"/>
                </a:solidFill>
                <a:latin typeface="Arial" panose="020B0604020202020204" pitchFamily="34" charset="0"/>
                <a:cs typeface="Arial" panose="020B0604020202020204" pitchFamily="34" charset="0"/>
              </a:rPr>
              <a:t>MaliREN</a:t>
            </a:r>
            <a:r>
              <a:rPr lang="en-US" sz="3200" dirty="0">
                <a:solidFill>
                  <a:schemeClr val="bg1"/>
                </a:solidFill>
                <a:latin typeface="Arial" panose="020B0604020202020204" pitchFamily="34" charset="0"/>
                <a:cs typeface="Arial" panose="020B0604020202020204" pitchFamily="34" charset="0"/>
              </a:rPr>
              <a:t> has delegated to ICER Mali (the International Center of Excellence in Research), one of its member institutions, the deployment and maintenance of its Radius server for "</a:t>
            </a:r>
            <a:r>
              <a:rPr lang="en-US" sz="3200" dirty="0" err="1">
                <a:solidFill>
                  <a:schemeClr val="bg1"/>
                </a:solidFill>
                <a:latin typeface="Arial" panose="020B0604020202020204" pitchFamily="34" charset="0"/>
                <a:cs typeface="Arial" panose="020B0604020202020204" pitchFamily="34" charset="0"/>
              </a:rPr>
              <a:t>Eduroam</a:t>
            </a:r>
            <a:r>
              <a:rPr lang="en-US" sz="3200" dirty="0">
                <a:solidFill>
                  <a:schemeClr val="bg1"/>
                </a:solidFill>
                <a:latin typeface="Arial" panose="020B0604020202020204" pitchFamily="34" charset="0"/>
                <a:cs typeface="Arial" panose="020B0604020202020204" pitchFamily="34" charset="0"/>
              </a:rPr>
              <a:t>” access management.</a:t>
            </a:r>
          </a:p>
          <a:p>
            <a:endParaRPr lang="en-US" sz="3200" dirty="0" smtClean="0">
              <a:solidFill>
                <a:srgbClr val="FFC000"/>
              </a:solidFill>
              <a:latin typeface="Arial" panose="020B0604020202020204" pitchFamily="34" charset="0"/>
              <a:cs typeface="Arial" panose="020B0604020202020204" pitchFamily="34" charset="0"/>
            </a:endParaRPr>
          </a:p>
          <a:p>
            <a:pPr algn="just"/>
            <a:endParaRPr lang="en-US" sz="3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4544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p:cNvPicPr>
            <a:picLocks noChangeAspect="1"/>
          </p:cNvPicPr>
          <p:nvPr/>
        </p:nvPicPr>
        <p:blipFill>
          <a:blip r:embed="rId2"/>
          <a:stretch>
            <a:fillRect/>
          </a:stretch>
        </p:blipFill>
        <p:spPr>
          <a:xfrm>
            <a:off x="1277124" y="1949480"/>
            <a:ext cx="9145867" cy="4351338"/>
          </a:xfrm>
          <a:prstGeom prst="rect">
            <a:avLst/>
          </a:prstGeom>
        </p:spPr>
      </p:pic>
      <p:sp>
        <p:nvSpPr>
          <p:cNvPr id="3" name="Rectangle 2"/>
          <p:cNvSpPr/>
          <p:nvPr/>
        </p:nvSpPr>
        <p:spPr>
          <a:xfrm>
            <a:off x="131283" y="207836"/>
            <a:ext cx="9944370" cy="1077218"/>
          </a:xfrm>
          <a:prstGeom prst="rect">
            <a:avLst/>
          </a:prstGeom>
        </p:spPr>
        <p:txBody>
          <a:bodyPr wrap="square">
            <a:spAutoFit/>
          </a:bodyPr>
          <a:lstStyle/>
          <a:p>
            <a:r>
              <a:rPr lang="en-US" sz="3200" dirty="0" err="1" smtClean="0">
                <a:solidFill>
                  <a:srgbClr val="FFC000"/>
                </a:solidFill>
                <a:latin typeface="Arial" panose="020B0604020202020204" pitchFamily="34" charset="0"/>
                <a:cs typeface="Arial" panose="020B0604020202020204" pitchFamily="34" charset="0"/>
              </a:rPr>
              <a:t>Eduroam</a:t>
            </a:r>
            <a:r>
              <a:rPr lang="en-US" sz="3200" dirty="0" smtClean="0">
                <a:solidFill>
                  <a:srgbClr val="FFC000"/>
                </a:solidFill>
                <a:latin typeface="Arial" panose="020B0604020202020204" pitchFamily="34" charset="0"/>
                <a:cs typeface="Arial" panose="020B0604020202020204" pitchFamily="34" charset="0"/>
              </a:rPr>
              <a:t> </a:t>
            </a:r>
            <a:r>
              <a:rPr lang="en-US" sz="3200" dirty="0">
                <a:solidFill>
                  <a:srgbClr val="FFC000"/>
                </a:solidFill>
                <a:latin typeface="Arial" panose="020B0604020202020204" pitchFamily="34" charset="0"/>
                <a:cs typeface="Arial" panose="020B0604020202020204" pitchFamily="34" charset="0"/>
              </a:rPr>
              <a:t>implementation in Mali </a:t>
            </a:r>
            <a:r>
              <a:rPr lang="en-US" sz="3200" dirty="0" smtClean="0">
                <a:solidFill>
                  <a:srgbClr val="FFC000"/>
                </a:solidFill>
                <a:latin typeface="Arial" panose="020B0604020202020204" pitchFamily="34" charset="0"/>
                <a:cs typeface="Arial" panose="020B0604020202020204" pitchFamily="34" charset="0"/>
              </a:rPr>
              <a:t>– Architecture</a:t>
            </a:r>
          </a:p>
          <a:p>
            <a:r>
              <a:rPr lang="en-US" sz="3200" dirty="0" smtClean="0">
                <a:solidFill>
                  <a:schemeClr val="bg1"/>
                </a:solidFill>
                <a:latin typeface="Arial" panose="020B0604020202020204" pitchFamily="34" charset="0"/>
                <a:cs typeface="Arial" panose="020B0604020202020204" pitchFamily="34" charset="0"/>
              </a:rPr>
              <a:t>Straightforward…</a:t>
            </a:r>
            <a:endParaRPr lang="en-US" sz="3200" dirty="0">
              <a:solidFill>
                <a:schemeClr val="bg1"/>
              </a:solidFill>
            </a:endParaRPr>
          </a:p>
        </p:txBody>
      </p:sp>
    </p:spTree>
    <p:extLst>
      <p:ext uri="{BB962C8B-B14F-4D97-AF65-F5344CB8AC3E}">
        <p14:creationId xmlns:p14="http://schemas.microsoft.com/office/powerpoint/2010/main" val="428897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9838254" y="5839419"/>
            <a:ext cx="2194750" cy="944962"/>
          </a:xfrm>
          <a:prstGeom prst="rect">
            <a:avLst/>
          </a:prstGeom>
        </p:spPr>
      </p:pic>
      <p:sp>
        <p:nvSpPr>
          <p:cNvPr id="3" name="Rectangle 2"/>
          <p:cNvSpPr/>
          <p:nvPr/>
        </p:nvSpPr>
        <p:spPr>
          <a:xfrm>
            <a:off x="244415" y="161191"/>
            <a:ext cx="11634158" cy="6494085"/>
          </a:xfrm>
          <a:prstGeom prst="rect">
            <a:avLst/>
          </a:prstGeom>
        </p:spPr>
        <p:txBody>
          <a:bodyPr wrap="square">
            <a:spAutoFit/>
          </a:bodyPr>
          <a:lstStyle/>
          <a:p>
            <a:pPr algn="just"/>
            <a:r>
              <a:rPr lang="en-US" sz="3200" dirty="0" smtClean="0">
                <a:solidFill>
                  <a:srgbClr val="FFC000"/>
                </a:solidFill>
                <a:latin typeface="Arial" panose="020B0604020202020204" pitchFamily="34" charset="0"/>
                <a:cs typeface="Arial" panose="020B0604020202020204" pitchFamily="34" charset="0"/>
              </a:rPr>
              <a:t>ICER Mali: </a:t>
            </a:r>
            <a:r>
              <a:rPr lang="en-US" sz="3200" dirty="0" smtClean="0">
                <a:solidFill>
                  <a:schemeClr val="bg1"/>
                </a:solidFill>
                <a:latin typeface="Arial" panose="020B0604020202020204" pitchFamily="34" charset="0"/>
                <a:cs typeface="Arial" panose="020B0604020202020204" pitchFamily="34" charset="0"/>
              </a:rPr>
              <a:t>ICER Mali is a bio-medical research center. It has running it’s own data center in the campus of medical school since 10+ years</a:t>
            </a:r>
          </a:p>
          <a:p>
            <a:pPr algn="just"/>
            <a:endParaRPr lang="en-US" sz="3200" dirty="0">
              <a:solidFill>
                <a:schemeClr val="bg1"/>
              </a:solidFill>
              <a:latin typeface="Arial" panose="020B0604020202020204" pitchFamily="34" charset="0"/>
              <a:cs typeface="Arial" panose="020B0604020202020204" pitchFamily="34" charset="0"/>
            </a:endParaRPr>
          </a:p>
          <a:p>
            <a:pPr algn="just"/>
            <a:r>
              <a:rPr lang="en-US" sz="3200" dirty="0" smtClean="0">
                <a:solidFill>
                  <a:srgbClr val="FFC000"/>
                </a:solidFill>
                <a:latin typeface="Arial" panose="020B0604020202020204" pitchFamily="34" charset="0"/>
                <a:cs typeface="Arial" panose="020B0604020202020204" pitchFamily="34" charset="0"/>
              </a:rPr>
              <a:t>ICER Mali infrastructure: </a:t>
            </a:r>
          </a:p>
          <a:p>
            <a:pPr algn="just"/>
            <a:r>
              <a:rPr lang="en-US" sz="3200" dirty="0" smtClean="0">
                <a:solidFill>
                  <a:schemeClr val="bg1"/>
                </a:solidFill>
                <a:latin typeface="Arial" panose="020B0604020202020204" pitchFamily="34" charset="0"/>
                <a:cs typeface="Arial" panose="020B0604020202020204" pitchFamily="34" charset="0"/>
              </a:rPr>
              <a:t>2 X HP </a:t>
            </a:r>
            <a:r>
              <a:rPr lang="en-US" sz="3200" dirty="0" err="1" smtClean="0">
                <a:solidFill>
                  <a:schemeClr val="bg1"/>
                </a:solidFill>
                <a:latin typeface="Arial" panose="020B0604020202020204" pitchFamily="34" charset="0"/>
                <a:cs typeface="Arial" panose="020B0604020202020204" pitchFamily="34" charset="0"/>
              </a:rPr>
              <a:t>Proliant</a:t>
            </a:r>
            <a:r>
              <a:rPr lang="en-US" sz="3200" dirty="0" smtClean="0">
                <a:solidFill>
                  <a:schemeClr val="bg1"/>
                </a:solidFill>
                <a:latin typeface="Arial" panose="020B0604020202020204" pitchFamily="34" charset="0"/>
                <a:cs typeface="Arial" panose="020B0604020202020204" pitchFamily="34" charset="0"/>
              </a:rPr>
              <a:t> ML350p Gen8 + VMware vSphere 5 Enterprise</a:t>
            </a:r>
          </a:p>
          <a:p>
            <a:pPr algn="just"/>
            <a:r>
              <a:rPr lang="en-US" sz="3200" dirty="0" smtClean="0">
                <a:solidFill>
                  <a:schemeClr val="bg1"/>
                </a:solidFill>
                <a:latin typeface="Arial" panose="020B0604020202020204" pitchFamily="34" charset="0"/>
                <a:cs typeface="Arial" panose="020B0604020202020204" pitchFamily="34" charset="0"/>
              </a:rPr>
              <a:t>2 X DS2246 nodes (NetApp storage)</a:t>
            </a:r>
          </a:p>
          <a:p>
            <a:pPr algn="just"/>
            <a:r>
              <a:rPr lang="en-US" sz="3200" dirty="0" smtClean="0">
                <a:solidFill>
                  <a:schemeClr val="bg1"/>
                </a:solidFill>
                <a:latin typeface="Arial" panose="020B0604020202020204" pitchFamily="34" charset="0"/>
                <a:cs typeface="Arial" panose="020B0604020202020204" pitchFamily="34" charset="0"/>
              </a:rPr>
              <a:t>2 X Cisco 2960 command line switches for NFS traffic</a:t>
            </a:r>
          </a:p>
          <a:p>
            <a:endParaRPr lang="en-US" sz="3200" dirty="0">
              <a:solidFill>
                <a:schemeClr val="bg1"/>
              </a:solidFill>
              <a:latin typeface="Arial" panose="020B0604020202020204" pitchFamily="34" charset="0"/>
              <a:cs typeface="Arial" panose="020B0604020202020204" pitchFamily="34" charset="0"/>
            </a:endParaRPr>
          </a:p>
          <a:p>
            <a:r>
              <a:rPr lang="en-US" sz="3200" dirty="0" smtClean="0">
                <a:solidFill>
                  <a:srgbClr val="FFC000"/>
                </a:solidFill>
                <a:latin typeface="Arial" panose="020B0604020202020204" pitchFamily="34" charset="0"/>
                <a:cs typeface="Arial" panose="020B0604020202020204" pitchFamily="34" charset="0"/>
              </a:rPr>
              <a:t>Radius server: </a:t>
            </a:r>
            <a:r>
              <a:rPr lang="en-US" sz="3200" dirty="0" err="1" smtClean="0">
                <a:solidFill>
                  <a:schemeClr val="bg1"/>
                </a:solidFill>
                <a:latin typeface="Arial" panose="020B0604020202020204" pitchFamily="34" charset="0"/>
                <a:cs typeface="Arial" panose="020B0604020202020204" pitchFamily="34" charset="0"/>
              </a:rPr>
              <a:t>FreeRadius</a:t>
            </a:r>
            <a:r>
              <a:rPr lang="en-US" sz="3200" dirty="0" smtClean="0">
                <a:solidFill>
                  <a:schemeClr val="bg1"/>
                </a:solidFill>
                <a:latin typeface="Arial" panose="020B0604020202020204" pitchFamily="34" charset="0"/>
                <a:cs typeface="Arial" panose="020B0604020202020204" pitchFamily="34" charset="0"/>
              </a:rPr>
              <a:t> !</a:t>
            </a:r>
          </a:p>
          <a:p>
            <a:r>
              <a:rPr lang="en-US" sz="3200" dirty="0" smtClean="0">
                <a:solidFill>
                  <a:schemeClr val="bg1"/>
                </a:solidFill>
                <a:latin typeface="Arial" panose="020B0604020202020204" pitchFamily="34" charset="0"/>
                <a:cs typeface="Arial" panose="020B0604020202020204" pitchFamily="34" charset="0"/>
              </a:rPr>
              <a:t>CentOS Linux 7 (Core)-Kernel 3.10.0-327.36.1.e17.x86_64</a:t>
            </a:r>
          </a:p>
          <a:p>
            <a:r>
              <a:rPr lang="en-US" sz="3200" dirty="0" smtClean="0">
                <a:solidFill>
                  <a:schemeClr val="bg1"/>
                </a:solidFill>
                <a:latin typeface="Arial" panose="020B0604020202020204" pitchFamily="34" charset="0"/>
                <a:cs typeface="Arial" panose="020B0604020202020204" pitchFamily="34" charset="0"/>
              </a:rPr>
              <a:t>vSphere VM Version 8</a:t>
            </a:r>
          </a:p>
          <a:p>
            <a:r>
              <a:rPr lang="en-US" sz="3200" dirty="0" smtClean="0">
                <a:solidFill>
                  <a:schemeClr val="bg1"/>
                </a:solidFill>
                <a:latin typeface="Arial" panose="020B0604020202020204" pitchFamily="34" charset="0"/>
                <a:cs typeface="Arial" panose="020B0604020202020204" pitchFamily="34" charset="0"/>
              </a:rPr>
              <a:t>CPU: 1vCPU / Memory: 2048MB / </a:t>
            </a:r>
            <a:r>
              <a:rPr lang="en-US" sz="3200" dirty="0" err="1" smtClean="0">
                <a:solidFill>
                  <a:schemeClr val="bg1"/>
                </a:solidFill>
                <a:latin typeface="Arial" panose="020B0604020202020204" pitchFamily="34" charset="0"/>
                <a:cs typeface="Arial" panose="020B0604020202020204" pitchFamily="34" charset="0"/>
              </a:rPr>
              <a:t>vDisk</a:t>
            </a:r>
            <a:r>
              <a:rPr lang="en-US" sz="3200" dirty="0" smtClean="0">
                <a:solidFill>
                  <a:schemeClr val="bg1"/>
                </a:solidFill>
                <a:latin typeface="Arial" panose="020B0604020202020204" pitchFamily="34" charset="0"/>
                <a:cs typeface="Arial" panose="020B0604020202020204" pitchFamily="34" charset="0"/>
              </a:rPr>
              <a:t>: 16GB</a:t>
            </a:r>
            <a:endParaRPr lang="en-US" dirty="0"/>
          </a:p>
        </p:txBody>
      </p:sp>
    </p:spTree>
    <p:extLst>
      <p:ext uri="{BB962C8B-B14F-4D97-AF65-F5344CB8AC3E}">
        <p14:creationId xmlns:p14="http://schemas.microsoft.com/office/powerpoint/2010/main" val="4228889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386" y="257687"/>
            <a:ext cx="11887200" cy="7540526"/>
          </a:xfrm>
          <a:prstGeom prst="rect">
            <a:avLst/>
          </a:prstGeom>
        </p:spPr>
        <p:txBody>
          <a:bodyPr wrap="square">
            <a:spAutoFit/>
          </a:bodyPr>
          <a:lstStyle/>
          <a:p>
            <a:r>
              <a:rPr lang="en-US" sz="3200" dirty="0">
                <a:solidFill>
                  <a:srgbClr val="FFC000"/>
                </a:solidFill>
                <a:latin typeface="Arial" panose="020B0604020202020204" pitchFamily="34" charset="0"/>
                <a:cs typeface="Arial" panose="020B0604020202020204" pitchFamily="34" charset="0"/>
              </a:rPr>
              <a:t>Challenges during the implementation of </a:t>
            </a:r>
            <a:r>
              <a:rPr lang="en-US" sz="3200" dirty="0" err="1" smtClean="0">
                <a:solidFill>
                  <a:srgbClr val="FFC000"/>
                </a:solidFill>
                <a:latin typeface="Arial" panose="020B0604020202020204" pitchFamily="34" charset="0"/>
                <a:cs typeface="Arial" panose="020B0604020202020204" pitchFamily="34" charset="0"/>
              </a:rPr>
              <a:t>eduroam</a:t>
            </a:r>
            <a:endParaRPr lang="en-US" sz="3200" dirty="0" smtClean="0">
              <a:solidFill>
                <a:schemeClr val="bg1"/>
              </a:solidFill>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3200" dirty="0" smtClean="0">
                <a:solidFill>
                  <a:schemeClr val="bg1"/>
                </a:solidFill>
                <a:latin typeface="Arial" panose="020B0604020202020204" pitchFamily="34" charset="0"/>
                <a:cs typeface="Arial" panose="020B0604020202020204" pitchFamily="34" charset="0"/>
              </a:rPr>
              <a:t>The country have no National level Radius proxy server.</a:t>
            </a:r>
          </a:p>
          <a:p>
            <a:pPr algn="ctr"/>
            <a:r>
              <a:rPr lang="en-US" sz="3200" dirty="0" smtClean="0">
                <a:solidFill>
                  <a:schemeClr val="bg1"/>
                </a:solidFill>
                <a:latin typeface="Arial" panose="020B0604020202020204" pitchFamily="34" charset="0"/>
                <a:cs typeface="Arial" panose="020B0604020202020204" pitchFamily="34" charset="0"/>
              </a:rPr>
              <a:t>||||</a:t>
            </a:r>
          </a:p>
          <a:p>
            <a:pPr marL="457200" indent="-457200" algn="just">
              <a:buFont typeface="Arial" panose="020B0604020202020204" pitchFamily="34" charset="0"/>
              <a:buChar char="•"/>
            </a:pPr>
            <a:r>
              <a:rPr lang="en-US" altLang="en-US" sz="3200" dirty="0" smtClean="0">
                <a:solidFill>
                  <a:schemeClr val="bg1"/>
                </a:solidFill>
                <a:latin typeface="Arial" panose="020B0604020202020204" pitchFamily="34" charset="0"/>
                <a:cs typeface="Arial" panose="020B0604020202020204" pitchFamily="34" charset="0"/>
              </a:rPr>
              <a:t>National </a:t>
            </a:r>
            <a:r>
              <a:rPr lang="en-US" altLang="en-US" sz="3200" dirty="0">
                <a:solidFill>
                  <a:schemeClr val="bg1"/>
                </a:solidFill>
                <a:latin typeface="Arial" panose="020B0604020202020204" pitchFamily="34" charset="0"/>
                <a:cs typeface="Arial" panose="020B0604020202020204" pitchFamily="34" charset="0"/>
              </a:rPr>
              <a:t>level RADIUS proxy server in a different </a:t>
            </a:r>
            <a:r>
              <a:rPr lang="en-US" altLang="en-US" sz="3200" dirty="0" smtClean="0">
                <a:solidFill>
                  <a:schemeClr val="bg1"/>
                </a:solidFill>
                <a:latin typeface="Arial" panose="020B0604020202020204" pitchFamily="34" charset="0"/>
                <a:cs typeface="Arial" panose="020B0604020202020204" pitchFamily="34" charset="0"/>
              </a:rPr>
              <a:t>country at WACREN Headquarter. </a:t>
            </a:r>
          </a:p>
          <a:p>
            <a:pPr algn="ctr"/>
            <a:r>
              <a:rPr lang="en-US" altLang="en-US" sz="3200" dirty="0" smtClean="0">
                <a:solidFill>
                  <a:schemeClr val="bg1"/>
                </a:solidFill>
                <a:latin typeface="Arial" panose="020B0604020202020204" pitchFamily="34" charset="0"/>
                <a:cs typeface="Arial" panose="020B0604020202020204" pitchFamily="34" charset="0"/>
              </a:rPr>
              <a:t>||||</a:t>
            </a:r>
          </a:p>
          <a:p>
            <a:pPr marL="457200" indent="-457200" algn="just">
              <a:buFont typeface="Arial" panose="020B0604020202020204" pitchFamily="34" charset="0"/>
              <a:buChar char="•"/>
            </a:pPr>
            <a:r>
              <a:rPr lang="en-US" altLang="en-US" sz="3200" dirty="0" smtClean="0">
                <a:solidFill>
                  <a:schemeClr val="bg1"/>
                </a:solidFill>
                <a:latin typeface="Arial" panose="020B0604020202020204" pitchFamily="34" charset="0"/>
                <a:cs typeface="Arial" panose="020B0604020202020204" pitchFamily="34" charset="0"/>
              </a:rPr>
              <a:t>Country </a:t>
            </a:r>
            <a:r>
              <a:rPr lang="en-US" altLang="en-US" sz="3200" dirty="0">
                <a:solidFill>
                  <a:schemeClr val="bg1"/>
                </a:solidFill>
                <a:latin typeface="Arial" panose="020B0604020202020204" pitchFamily="34" charset="0"/>
                <a:cs typeface="Arial" panose="020B0604020202020204" pitchFamily="34" charset="0"/>
              </a:rPr>
              <a:t>code Top Domain issues. Icermali.</a:t>
            </a:r>
            <a:r>
              <a:rPr lang="en-US" altLang="en-US" sz="3200" dirty="0">
                <a:solidFill>
                  <a:srgbClr val="FF0000"/>
                </a:solidFill>
                <a:latin typeface="Arial" panose="020B0604020202020204" pitchFamily="34" charset="0"/>
                <a:cs typeface="Arial" panose="020B0604020202020204" pitchFamily="34" charset="0"/>
              </a:rPr>
              <a:t>org</a:t>
            </a:r>
            <a:r>
              <a:rPr lang="en-US" altLang="en-US" sz="3200" dirty="0">
                <a:solidFill>
                  <a:schemeClr val="bg1"/>
                </a:solidFill>
                <a:latin typeface="Arial" panose="020B0604020202020204" pitchFamily="34" charset="0"/>
                <a:cs typeface="Arial" panose="020B0604020202020204" pitchFamily="34" charset="0"/>
              </a:rPr>
              <a:t> instead of the preferred </a:t>
            </a:r>
            <a:r>
              <a:rPr lang="en-US" altLang="en-US" sz="3200" dirty="0" smtClean="0">
                <a:solidFill>
                  <a:schemeClr val="bg1"/>
                </a:solidFill>
                <a:latin typeface="Arial" panose="020B0604020202020204" pitchFamily="34" charset="0"/>
                <a:cs typeface="Arial" panose="020B0604020202020204" pitchFamily="34" charset="0"/>
              </a:rPr>
              <a:t>icermali.</a:t>
            </a:r>
            <a:r>
              <a:rPr lang="en-US" altLang="en-US" sz="3200" dirty="0" smtClean="0">
                <a:solidFill>
                  <a:srgbClr val="92D050"/>
                </a:solidFill>
                <a:latin typeface="Arial" panose="020B0604020202020204" pitchFamily="34" charset="0"/>
                <a:cs typeface="Arial" panose="020B0604020202020204" pitchFamily="34" charset="0"/>
              </a:rPr>
              <a:t>ml</a:t>
            </a:r>
          </a:p>
          <a:p>
            <a:pPr algn="ctr"/>
            <a:r>
              <a:rPr lang="en-US" altLang="en-US" sz="3200" dirty="0" smtClean="0">
                <a:solidFill>
                  <a:schemeClr val="bg1"/>
                </a:solidFill>
                <a:latin typeface="Arial" panose="020B0604020202020204" pitchFamily="34" charset="0"/>
                <a:cs typeface="Arial" panose="020B0604020202020204" pitchFamily="34" charset="0"/>
              </a:rPr>
              <a:t>||||</a:t>
            </a:r>
          </a:p>
          <a:p>
            <a:pPr marL="457200" indent="-457200" algn="just">
              <a:buFont typeface="Arial" panose="020B0604020202020204" pitchFamily="34" charset="0"/>
              <a:buChar char="•"/>
            </a:pPr>
            <a:r>
              <a:rPr lang="en-US" sz="3200" dirty="0">
                <a:solidFill>
                  <a:schemeClr val="bg1"/>
                </a:solidFill>
                <a:latin typeface="Arial" panose="020B0604020202020204" pitchFamily="34" charset="0"/>
                <a:cs typeface="Arial" panose="020B0604020202020204" pitchFamily="34" charset="0"/>
              </a:rPr>
              <a:t>It took some time to get exemptions at the </a:t>
            </a:r>
            <a:r>
              <a:rPr lang="en-US" sz="3200" dirty="0" smtClean="0">
                <a:solidFill>
                  <a:schemeClr val="bg1"/>
                </a:solidFill>
                <a:latin typeface="Arial" panose="020B0604020202020204" pitchFamily="34" charset="0"/>
                <a:cs typeface="Arial" panose="020B0604020202020204" pitchFamily="34" charset="0"/>
              </a:rPr>
              <a:t>ETLR</a:t>
            </a:r>
          </a:p>
          <a:p>
            <a:pPr algn="ctr"/>
            <a:r>
              <a:rPr lang="en-US" altLang="en-US" sz="3200" dirty="0" smtClean="0">
                <a:solidFill>
                  <a:schemeClr val="bg1"/>
                </a:solidFill>
                <a:latin typeface="Arial" panose="020B0604020202020204" pitchFamily="34" charset="0"/>
                <a:cs typeface="Arial" panose="020B0604020202020204" pitchFamily="34" charset="0"/>
              </a:rPr>
              <a:t>||||</a:t>
            </a:r>
            <a:endParaRPr lang="en-US" altLang="en-US" sz="3200" dirty="0" smtClean="0">
              <a:solidFill>
                <a:srgbClr val="92D050"/>
              </a:solidFill>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altLang="en-US" sz="3200" dirty="0">
                <a:solidFill>
                  <a:schemeClr val="bg1"/>
                </a:solidFill>
                <a:latin typeface="Arial" panose="020B0604020202020204" pitchFamily="34" charset="0"/>
                <a:cs typeface="Arial" panose="020B0604020202020204" pitchFamily="34" charset="0"/>
              </a:rPr>
              <a:t>The network infrastructure for </a:t>
            </a:r>
            <a:r>
              <a:rPr lang="en-US" altLang="en-US" sz="3200" dirty="0" err="1">
                <a:solidFill>
                  <a:schemeClr val="bg1"/>
                </a:solidFill>
                <a:latin typeface="Arial" panose="020B0604020202020204" pitchFamily="34" charset="0"/>
                <a:cs typeface="Arial" panose="020B0604020202020204" pitchFamily="34" charset="0"/>
              </a:rPr>
              <a:t>MaliREN</a:t>
            </a:r>
            <a:r>
              <a:rPr lang="en-US" altLang="en-US" sz="3200" dirty="0">
                <a:solidFill>
                  <a:schemeClr val="bg1"/>
                </a:solidFill>
                <a:latin typeface="Arial" panose="020B0604020202020204" pitchFamily="34" charset="0"/>
                <a:cs typeface="Arial" panose="020B0604020202020204" pitchFamily="34" charset="0"/>
              </a:rPr>
              <a:t> was not ready</a:t>
            </a:r>
            <a:endParaRPr lang="en-US" altLang="en-US" sz="3200" dirty="0" smtClean="0">
              <a:solidFill>
                <a:schemeClr val="bg1"/>
              </a:solidFill>
              <a:latin typeface="Arial" panose="020B0604020202020204" pitchFamily="34" charset="0"/>
              <a:cs typeface="Arial" panose="020B0604020202020204" pitchFamily="34" charset="0"/>
            </a:endParaRPr>
          </a:p>
          <a:p>
            <a:endParaRPr lang="en-US" altLang="en-US" sz="3200" dirty="0">
              <a:solidFill>
                <a:schemeClr val="bg1"/>
              </a:solidFill>
              <a:latin typeface="Arial" panose="020B0604020202020204" pitchFamily="34" charset="0"/>
              <a:cs typeface="Arial" panose="020B0604020202020204" pitchFamily="34" charset="0"/>
            </a:endParaRPr>
          </a:p>
          <a:p>
            <a:endParaRPr lang="en-US" altLang="en-US" sz="3200" dirty="0" smtClean="0">
              <a:solidFill>
                <a:schemeClr val="bg1"/>
              </a:solidFill>
              <a:latin typeface="Arial" panose="020B0604020202020204" pitchFamily="34" charset="0"/>
              <a:cs typeface="Arial" panose="020B0604020202020204" pitchFamily="34" charset="0"/>
            </a:endParaRPr>
          </a:p>
          <a:p>
            <a:r>
              <a:rPr lang="en-US" altLang="en-US" dirty="0" smtClean="0">
                <a:solidFill>
                  <a:schemeClr val="bg1"/>
                </a:solidFill>
                <a:latin typeface="Arial" panose="020B0604020202020204" pitchFamily="34" charset="0"/>
                <a:cs typeface="Arial" panose="020B0604020202020204" pitchFamily="34" charset="0"/>
              </a:rPr>
              <a:t> </a:t>
            </a:r>
            <a:r>
              <a:rPr lang="en-US" altLang="en-US" dirty="0">
                <a:solidFill>
                  <a:schemeClr val="bg1"/>
                </a:solidFill>
                <a:latin typeface="Arial" panose="020B0604020202020204" pitchFamily="34" charset="0"/>
                <a:cs typeface="Arial" panose="020B0604020202020204" pitchFamily="34" charset="0"/>
              </a:rPr>
              <a:t/>
            </a:r>
            <a:br>
              <a:rPr lang="en-US" altLang="en-US" dirty="0">
                <a:solidFill>
                  <a:schemeClr val="bg1"/>
                </a:solidFill>
                <a:latin typeface="Arial" panose="020B0604020202020204" pitchFamily="34" charset="0"/>
                <a:cs typeface="Arial" panose="020B0604020202020204" pitchFamily="34" charset="0"/>
              </a:rPr>
            </a:br>
            <a:endParaRPr lang="en-US" dirty="0"/>
          </a:p>
        </p:txBody>
      </p:sp>
    </p:spTree>
    <p:extLst>
      <p:ext uri="{BB962C8B-B14F-4D97-AF65-F5344CB8AC3E}">
        <p14:creationId xmlns:p14="http://schemas.microsoft.com/office/powerpoint/2010/main" val="1047508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FFC000"/>
                </a:solidFill>
                <a:latin typeface="Arial" panose="020B0604020202020204" pitchFamily="34" charset="0"/>
                <a:cs typeface="Arial" panose="020B0604020202020204" pitchFamily="34" charset="0"/>
              </a:rPr>
              <a:t>Acknowledgements</a:t>
            </a:r>
          </a:p>
        </p:txBody>
      </p:sp>
      <p:sp>
        <p:nvSpPr>
          <p:cNvPr id="3" name="Content Placeholder 2"/>
          <p:cNvSpPr>
            <a:spLocks noGrp="1"/>
          </p:cNvSpPr>
          <p:nvPr>
            <p:ph idx="1"/>
          </p:nvPr>
        </p:nvSpPr>
        <p:spPr>
          <a:xfrm>
            <a:off x="838200" y="1825625"/>
            <a:ext cx="10515600" cy="3753878"/>
          </a:xfrm>
        </p:spPr>
        <p:txBody>
          <a:bodyPr>
            <a:normAutofit/>
          </a:bodyPr>
          <a:lstStyle/>
          <a:p>
            <a:r>
              <a:rPr lang="en-US" sz="3200" dirty="0" smtClean="0">
                <a:solidFill>
                  <a:schemeClr val="bg1"/>
                </a:solidFill>
                <a:latin typeface="Arial" panose="020B0604020202020204" pitchFamily="34" charset="0"/>
                <a:cs typeface="Arial" panose="020B0604020202020204" pitchFamily="34" charset="0"/>
              </a:rPr>
              <a:t>Michael Tartakovsky, CIO NIAID/NIH, Director OCICB</a:t>
            </a:r>
          </a:p>
          <a:p>
            <a:r>
              <a:rPr lang="en-US" sz="3200" dirty="0" smtClean="0">
                <a:solidFill>
                  <a:schemeClr val="bg1"/>
                </a:solidFill>
                <a:latin typeface="Arial" panose="020B0604020202020204" pitchFamily="34" charset="0"/>
                <a:cs typeface="Arial" panose="020B0604020202020204" pitchFamily="34" charset="0"/>
              </a:rPr>
              <a:t>Christopher J Whalen, IBRSP/OCICB/NIAID/NIH</a:t>
            </a:r>
          </a:p>
          <a:p>
            <a:r>
              <a:rPr lang="en-US" sz="3200" dirty="0" smtClean="0">
                <a:solidFill>
                  <a:schemeClr val="bg1"/>
                </a:solidFill>
                <a:latin typeface="Arial" panose="020B0604020202020204" pitchFamily="34" charset="0"/>
                <a:cs typeface="Arial" panose="020B0604020202020204" pitchFamily="34" charset="0"/>
              </a:rPr>
              <a:t>Economou Matthew , IBRSP/OCICB/NIAID/NIH</a:t>
            </a:r>
          </a:p>
          <a:p>
            <a:r>
              <a:rPr lang="en-US" sz="3200" dirty="0" smtClean="0">
                <a:solidFill>
                  <a:schemeClr val="bg1"/>
                </a:solidFill>
                <a:latin typeface="Arial" panose="020B0604020202020204" pitchFamily="34" charset="0"/>
                <a:cs typeface="Arial" panose="020B0604020202020204" pitchFamily="34" charset="0"/>
              </a:rPr>
              <a:t>Brian k Moyer, IBRSP/OCICB/NIAID/NIH</a:t>
            </a:r>
          </a:p>
          <a:p>
            <a:r>
              <a:rPr lang="en-US" sz="3200" dirty="0" smtClean="0">
                <a:solidFill>
                  <a:schemeClr val="bg1"/>
                </a:solidFill>
                <a:latin typeface="Arial" panose="020B0604020202020204" pitchFamily="34" charset="0"/>
                <a:cs typeface="Arial" panose="020B0604020202020204" pitchFamily="34" charset="0"/>
              </a:rPr>
              <a:t>Omo Oaiya – CTO WACREN</a:t>
            </a:r>
          </a:p>
          <a:p>
            <a:r>
              <a:rPr lang="en-US" sz="3200" dirty="0">
                <a:solidFill>
                  <a:schemeClr val="bg1"/>
                </a:solidFill>
                <a:latin typeface="Arial" panose="020B0604020202020204" pitchFamily="34" charset="0"/>
                <a:cs typeface="Arial" panose="020B0604020202020204" pitchFamily="34" charset="0"/>
              </a:rPr>
              <a:t> </a:t>
            </a:r>
            <a:r>
              <a:rPr lang="en-US" sz="3200" dirty="0" smtClean="0">
                <a:solidFill>
                  <a:schemeClr val="bg1"/>
                </a:solidFill>
                <a:latin typeface="Arial" panose="020B0604020202020204" pitchFamily="34" charset="0"/>
                <a:cs typeface="Arial" panose="020B0604020202020204" pitchFamily="34" charset="0"/>
              </a:rPr>
              <a:t>Davy Abeye - WACREN</a:t>
            </a:r>
          </a:p>
          <a:p>
            <a:endParaRPr lang="en-US" sz="3200" dirty="0">
              <a:solidFill>
                <a:schemeClr val="bg1"/>
              </a:solidFill>
              <a:latin typeface="Arial" panose="020B0604020202020204" pitchFamily="34" charset="0"/>
              <a:cs typeface="Arial" panose="020B0604020202020204" pitchFamily="34" charset="0"/>
            </a:endParaRPr>
          </a:p>
          <a:p>
            <a:endParaRPr lang="en-US" sz="3200" dirty="0" smtClean="0">
              <a:solidFill>
                <a:schemeClr val="bg1"/>
              </a:solidFill>
              <a:latin typeface="Arial" panose="020B0604020202020204" pitchFamily="34" charset="0"/>
              <a:cs typeface="Arial" panose="020B0604020202020204" pitchFamily="34" charset="0"/>
            </a:endParaRPr>
          </a:p>
          <a:p>
            <a:endParaRPr lang="en-US" sz="3200" dirty="0">
              <a:solidFill>
                <a:schemeClr val="bg1"/>
              </a:solidFill>
              <a:latin typeface="Arial" panose="020B0604020202020204" pitchFamily="34" charset="0"/>
              <a:cs typeface="Arial" panose="020B0604020202020204" pitchFamily="34" charset="0"/>
            </a:endParaRPr>
          </a:p>
          <a:p>
            <a:pPr marL="0" indent="0">
              <a:buNone/>
            </a:pPr>
            <a:endParaRPr lang="en-US" sz="3200" dirty="0">
              <a:solidFill>
                <a:schemeClr val="bg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9643447" y="5579503"/>
            <a:ext cx="2400508" cy="1188823"/>
          </a:xfrm>
          <a:prstGeom prst="rect">
            <a:avLst/>
          </a:prstGeom>
        </p:spPr>
      </p:pic>
      <p:pic>
        <p:nvPicPr>
          <p:cNvPr id="5" name="Picture 4"/>
          <p:cNvPicPr>
            <a:picLocks noChangeAspect="1"/>
          </p:cNvPicPr>
          <p:nvPr/>
        </p:nvPicPr>
        <p:blipFill>
          <a:blip r:embed="rId3"/>
          <a:stretch>
            <a:fillRect/>
          </a:stretch>
        </p:blipFill>
        <p:spPr>
          <a:xfrm>
            <a:off x="0" y="6176963"/>
            <a:ext cx="2402032" cy="591363"/>
          </a:xfrm>
          <a:prstGeom prst="rect">
            <a:avLst/>
          </a:prstGeom>
        </p:spPr>
      </p:pic>
    </p:spTree>
    <p:extLst>
      <p:ext uri="{BB962C8B-B14F-4D97-AF65-F5344CB8AC3E}">
        <p14:creationId xmlns:p14="http://schemas.microsoft.com/office/powerpoint/2010/main" val="1031807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778" y="164123"/>
            <a:ext cx="11962176" cy="5509200"/>
          </a:xfrm>
          <a:prstGeom prst="rect">
            <a:avLst/>
          </a:prstGeom>
        </p:spPr>
        <p:txBody>
          <a:bodyPr wrap="square">
            <a:spAutoFit/>
          </a:bodyPr>
          <a:lstStyle/>
          <a:p>
            <a:r>
              <a:rPr lang="en-US" sz="3200" dirty="0" smtClean="0">
                <a:solidFill>
                  <a:srgbClr val="FFC000"/>
                </a:solidFill>
                <a:latin typeface="Arial" panose="020B0604020202020204" pitchFamily="34" charset="0"/>
                <a:cs typeface="Arial" panose="020B0604020202020204" pitchFamily="34" charset="0"/>
              </a:rPr>
              <a:t>What’s </a:t>
            </a:r>
            <a:r>
              <a:rPr lang="en-US" sz="3200" dirty="0" err="1" smtClean="0">
                <a:solidFill>
                  <a:srgbClr val="FFC000"/>
                </a:solidFill>
                <a:latin typeface="Arial" panose="020B0604020202020204" pitchFamily="34" charset="0"/>
                <a:cs typeface="Arial" panose="020B0604020202020204" pitchFamily="34" charset="0"/>
              </a:rPr>
              <a:t>Eduroam</a:t>
            </a:r>
            <a:r>
              <a:rPr lang="en-US" sz="3200" dirty="0">
                <a:solidFill>
                  <a:srgbClr val="FFC000"/>
                </a:solidFill>
                <a:latin typeface="Arial" panose="020B0604020202020204" pitchFamily="34" charset="0"/>
                <a:cs typeface="Arial" panose="020B0604020202020204" pitchFamily="34" charset="0"/>
              </a:rPr>
              <a:t> </a:t>
            </a:r>
            <a:r>
              <a:rPr lang="en-US" sz="3200" dirty="0" smtClean="0">
                <a:solidFill>
                  <a:srgbClr val="FFC000"/>
                </a:solidFill>
                <a:latin typeface="Arial" panose="020B0604020202020204" pitchFamily="34" charset="0"/>
                <a:cs typeface="Arial" panose="020B0604020202020204" pitchFamily="34" charset="0"/>
              </a:rPr>
              <a:t>?</a:t>
            </a:r>
            <a:r>
              <a:rPr lang="en-US" sz="3200" dirty="0" smtClean="0">
                <a:solidFill>
                  <a:srgbClr val="FFC000"/>
                </a:solidFill>
                <a:latin typeface="Arial" panose="020B0604020202020204" pitchFamily="34" charset="0"/>
                <a:cs typeface="Arial" panose="020B0604020202020204" pitchFamily="34" charset="0"/>
              </a:rPr>
              <a:t> </a:t>
            </a:r>
          </a:p>
          <a:p>
            <a:endParaRPr lang="en-US" sz="3200" dirty="0" smtClean="0">
              <a:solidFill>
                <a:srgbClr val="FFC000"/>
              </a:solidFill>
              <a:latin typeface="Arial" panose="020B0604020202020204" pitchFamily="34" charset="0"/>
              <a:cs typeface="Arial" panose="020B0604020202020204" pitchFamily="34" charset="0"/>
            </a:endParaRPr>
          </a:p>
          <a:p>
            <a:r>
              <a:rPr lang="en-US" sz="3200" b="1" dirty="0" err="1" smtClean="0">
                <a:solidFill>
                  <a:schemeClr val="bg1"/>
                </a:solidFill>
                <a:latin typeface="Arial" panose="020B0604020202020204" pitchFamily="34" charset="0"/>
                <a:cs typeface="Arial" panose="020B0604020202020204" pitchFamily="34" charset="0"/>
              </a:rPr>
              <a:t>Eduroam</a:t>
            </a:r>
            <a:r>
              <a:rPr lang="en-US" sz="3200" b="1" dirty="0" smtClean="0">
                <a:solidFill>
                  <a:schemeClr val="bg1"/>
                </a:solidFill>
                <a:latin typeface="Arial" panose="020B0604020202020204" pitchFamily="34" charset="0"/>
                <a:cs typeface="Arial" panose="020B0604020202020204" pitchFamily="34" charset="0"/>
              </a:rPr>
              <a:t> stand for </a:t>
            </a:r>
            <a:r>
              <a:rPr lang="en-US" sz="3200" b="1" dirty="0" smtClean="0">
                <a:solidFill>
                  <a:schemeClr val="bg1"/>
                </a:solidFill>
                <a:latin typeface="Arial" panose="020B0604020202020204" pitchFamily="34" charset="0"/>
                <a:cs typeface="Arial" panose="020B0604020202020204" pitchFamily="34" charset="0"/>
              </a:rPr>
              <a:t>edu</a:t>
            </a:r>
            <a:r>
              <a:rPr lang="en-US" sz="3200" dirty="0" smtClean="0">
                <a:solidFill>
                  <a:schemeClr val="bg1"/>
                </a:solidFill>
                <a:latin typeface="Arial" panose="020B0604020202020204" pitchFamily="34" charset="0"/>
                <a:cs typeface="Arial" panose="020B0604020202020204" pitchFamily="34" charset="0"/>
              </a:rPr>
              <a:t>cation </a:t>
            </a:r>
            <a:r>
              <a:rPr lang="en-US" sz="3200" b="1" dirty="0" smtClean="0">
                <a:solidFill>
                  <a:schemeClr val="bg1"/>
                </a:solidFill>
                <a:latin typeface="Arial" panose="020B0604020202020204" pitchFamily="34" charset="0"/>
                <a:cs typeface="Arial" panose="020B0604020202020204" pitchFamily="34" charset="0"/>
              </a:rPr>
              <a:t>roam</a:t>
            </a:r>
            <a:r>
              <a:rPr lang="en-US" sz="3200" dirty="0" smtClean="0">
                <a:solidFill>
                  <a:schemeClr val="bg1"/>
                </a:solidFill>
                <a:latin typeface="Arial" panose="020B0604020202020204" pitchFamily="34" charset="0"/>
                <a:cs typeface="Arial" panose="020B0604020202020204" pitchFamily="34" charset="0"/>
              </a:rPr>
              <a:t>ing.</a:t>
            </a:r>
          </a:p>
          <a:p>
            <a:pPr algn="just"/>
            <a:r>
              <a:rPr lang="en-US" sz="3200" dirty="0" err="1" smtClean="0">
                <a:solidFill>
                  <a:schemeClr val="bg1"/>
                </a:solidFill>
                <a:latin typeface="Arial" panose="020B0604020202020204" pitchFamily="34" charset="0"/>
                <a:cs typeface="Arial" panose="020B0604020202020204" pitchFamily="34" charset="0"/>
              </a:rPr>
              <a:t>It’is</a:t>
            </a:r>
            <a:r>
              <a:rPr lang="en-US" sz="3200" dirty="0" smtClean="0">
                <a:solidFill>
                  <a:schemeClr val="bg1"/>
                </a:solidFill>
                <a:latin typeface="Arial" panose="020B0604020202020204" pitchFamily="34" charset="0"/>
                <a:cs typeface="Arial" panose="020B0604020202020204" pitchFamily="34" charset="0"/>
              </a:rPr>
              <a:t> </a:t>
            </a:r>
            <a:r>
              <a:rPr lang="en-US" sz="3200" dirty="0">
                <a:solidFill>
                  <a:schemeClr val="bg1"/>
                </a:solidFill>
                <a:latin typeface="Arial" panose="020B0604020202020204" pitchFamily="34" charset="0"/>
                <a:cs typeface="Arial" panose="020B0604020202020204" pitchFamily="34" charset="0"/>
              </a:rPr>
              <a:t>the secure, world-wide roaming access service developed for the international research and education community.  </a:t>
            </a:r>
            <a:r>
              <a:rPr lang="en-US" sz="3200" dirty="0" err="1">
                <a:solidFill>
                  <a:schemeClr val="bg1"/>
                </a:solidFill>
                <a:latin typeface="Arial" panose="020B0604020202020204" pitchFamily="34" charset="0"/>
                <a:cs typeface="Arial" panose="020B0604020202020204" pitchFamily="34" charset="0"/>
              </a:rPr>
              <a:t>eduroam</a:t>
            </a:r>
            <a:r>
              <a:rPr lang="en-US" sz="3200" dirty="0">
                <a:solidFill>
                  <a:schemeClr val="bg1"/>
                </a:solidFill>
                <a:latin typeface="Arial" panose="020B0604020202020204" pitchFamily="34" charset="0"/>
                <a:cs typeface="Arial" panose="020B0604020202020204" pitchFamily="34" charset="0"/>
              </a:rPr>
              <a:t> allows students, researchers and staff from participating institutions to obtain Internet connectivity across campus and when visiting other participating institutions by simply opening their laptop.</a:t>
            </a:r>
            <a:endParaRPr lang="en-US" sz="3200" dirty="0">
              <a:solidFill>
                <a:schemeClr val="bg1"/>
              </a:solidFill>
              <a:latin typeface="Arial" panose="020B0604020202020204" pitchFamily="34" charset="0"/>
              <a:cs typeface="Arial" panose="020B0604020202020204" pitchFamily="34" charset="0"/>
            </a:endParaRPr>
          </a:p>
          <a:p>
            <a:endParaRPr lang="en-US" sz="3200" dirty="0" smtClean="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9681549" y="5558142"/>
            <a:ext cx="2362405" cy="1204064"/>
          </a:xfrm>
          <a:prstGeom prst="rect">
            <a:avLst/>
          </a:prstGeom>
        </p:spPr>
      </p:pic>
    </p:spTree>
    <p:extLst>
      <p:ext uri="{BB962C8B-B14F-4D97-AF65-F5344CB8AC3E}">
        <p14:creationId xmlns:p14="http://schemas.microsoft.com/office/powerpoint/2010/main" val="1140953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0833"/>
            <a:ext cx="11852695" cy="6494085"/>
          </a:xfrm>
          <a:prstGeom prst="rect">
            <a:avLst/>
          </a:prstGeom>
        </p:spPr>
        <p:txBody>
          <a:bodyPr wrap="square">
            <a:spAutoFit/>
          </a:bodyPr>
          <a:lstStyle/>
          <a:p>
            <a:r>
              <a:rPr lang="en-US" sz="3200" dirty="0" smtClean="0">
                <a:solidFill>
                  <a:schemeClr val="accent4"/>
                </a:solidFill>
                <a:latin typeface="Arial" panose="020B0604020202020204" pitchFamily="34" charset="0"/>
                <a:cs typeface="Arial" panose="020B0604020202020204" pitchFamily="34" charset="0"/>
              </a:rPr>
              <a:t>What’s the importance of </a:t>
            </a:r>
            <a:r>
              <a:rPr lang="en-US" sz="3200" dirty="0" err="1" smtClean="0">
                <a:solidFill>
                  <a:schemeClr val="accent4"/>
                </a:solidFill>
                <a:latin typeface="Arial" panose="020B0604020202020204" pitchFamily="34" charset="0"/>
                <a:cs typeface="Arial" panose="020B0604020202020204" pitchFamily="34" charset="0"/>
              </a:rPr>
              <a:t>Eduroam</a:t>
            </a:r>
            <a:r>
              <a:rPr lang="en-US" sz="3200" dirty="0" smtClean="0">
                <a:solidFill>
                  <a:schemeClr val="accent4"/>
                </a:solidFill>
                <a:latin typeface="Arial" panose="020B0604020202020204" pitchFamily="34" charset="0"/>
                <a:cs typeface="Arial" panose="020B0604020202020204" pitchFamily="34" charset="0"/>
              </a:rPr>
              <a:t> ?</a:t>
            </a:r>
          </a:p>
          <a:p>
            <a:pPr algn="just"/>
            <a:r>
              <a:rPr lang="en-US" sz="3200" dirty="0" err="1">
                <a:solidFill>
                  <a:schemeClr val="bg1"/>
                </a:solidFill>
                <a:latin typeface="Arial" panose="020B0604020202020204" pitchFamily="34" charset="0"/>
                <a:cs typeface="Arial" panose="020B0604020202020204" pitchFamily="34" charset="0"/>
              </a:rPr>
              <a:t>Eduroam</a:t>
            </a:r>
            <a:r>
              <a:rPr lang="en-US" sz="3200" dirty="0">
                <a:solidFill>
                  <a:schemeClr val="bg1"/>
                </a:solidFill>
                <a:latin typeface="Arial" panose="020B0604020202020204" pitchFamily="34" charset="0"/>
                <a:cs typeface="Arial" panose="020B0604020202020204" pitchFamily="34" charset="0"/>
              </a:rPr>
              <a:t> facilitates travelers from academic institutions by allowing them to gain network access with minimal configuration and no need for the visited institution to grant them the access explicitly.  This benefits visiting faculty, academics traveling for conferences and collaborative work, study abroad students, visitors  and even regional academic exchange</a:t>
            </a:r>
            <a:r>
              <a:rPr lang="en-US" sz="3200" dirty="0" smtClean="0">
                <a:solidFill>
                  <a:schemeClr val="bg1"/>
                </a:solidFill>
                <a:latin typeface="Arial" panose="020B0604020202020204" pitchFamily="34" charset="0"/>
                <a:cs typeface="Arial" panose="020B0604020202020204" pitchFamily="34" charset="0"/>
              </a:rPr>
              <a:t>.</a:t>
            </a:r>
          </a:p>
          <a:p>
            <a:pPr algn="just"/>
            <a:endParaRPr lang="en-US" sz="3200" dirty="0">
              <a:solidFill>
                <a:schemeClr val="bg1"/>
              </a:solidFill>
              <a:latin typeface="Arial" panose="020B0604020202020204" pitchFamily="34" charset="0"/>
              <a:cs typeface="Arial" panose="020B0604020202020204" pitchFamily="34" charset="0"/>
            </a:endParaRPr>
          </a:p>
          <a:p>
            <a:pPr algn="just"/>
            <a:r>
              <a:rPr lang="en-US" sz="3200" dirty="0" smtClean="0">
                <a:solidFill>
                  <a:schemeClr val="bg1"/>
                </a:solidFill>
                <a:latin typeface="Arial" panose="020B0604020202020204" pitchFamily="34" charset="0"/>
                <a:cs typeface="Arial" panose="020B0604020202020204" pitchFamily="34" charset="0"/>
              </a:rPr>
              <a:t>By </a:t>
            </a:r>
            <a:r>
              <a:rPr lang="en-US" sz="3200" dirty="0">
                <a:solidFill>
                  <a:schemeClr val="bg1"/>
                </a:solidFill>
                <a:latin typeface="Arial" panose="020B0604020202020204" pitchFamily="34" charset="0"/>
                <a:cs typeface="Arial" panose="020B0604020202020204" pitchFamily="34" charset="0"/>
              </a:rPr>
              <a:t>joining </a:t>
            </a:r>
            <a:r>
              <a:rPr lang="en-US" sz="3200" dirty="0" err="1" smtClean="0">
                <a:solidFill>
                  <a:schemeClr val="bg1"/>
                </a:solidFill>
                <a:latin typeface="Arial" panose="020B0604020202020204" pitchFamily="34" charset="0"/>
                <a:cs typeface="Arial" panose="020B0604020202020204" pitchFamily="34" charset="0"/>
              </a:rPr>
              <a:t>Eduroam</a:t>
            </a:r>
            <a:r>
              <a:rPr lang="en-US" sz="3200" dirty="0" smtClean="0">
                <a:solidFill>
                  <a:schemeClr val="bg1"/>
                </a:solidFill>
                <a:latin typeface="Arial" panose="020B0604020202020204" pitchFamily="34" charset="0"/>
                <a:cs typeface="Arial" panose="020B0604020202020204" pitchFamily="34" charset="0"/>
              </a:rPr>
              <a:t> </a:t>
            </a:r>
            <a:r>
              <a:rPr lang="en-US" sz="3200" dirty="0">
                <a:solidFill>
                  <a:schemeClr val="bg1"/>
                </a:solidFill>
                <a:latin typeface="Arial" panose="020B0604020202020204" pitchFamily="34" charset="0"/>
                <a:cs typeface="Arial" panose="020B0604020202020204" pitchFamily="34" charset="0"/>
              </a:rPr>
              <a:t>you extend the network to visitors at your institution without adding any additional maintenance responsibilities to your IT staff.  Moreover, by extending the network, you help to guarantee access to your own students and faculty while they are abroad.</a:t>
            </a:r>
          </a:p>
        </p:txBody>
      </p:sp>
    </p:spTree>
    <p:extLst>
      <p:ext uri="{BB962C8B-B14F-4D97-AF65-F5344CB8AC3E}">
        <p14:creationId xmlns:p14="http://schemas.microsoft.com/office/powerpoint/2010/main" val="2943568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05028" y="3158070"/>
            <a:ext cx="5642891" cy="584775"/>
          </a:xfrm>
          <a:prstGeom prst="rect">
            <a:avLst/>
          </a:prstGeom>
        </p:spPr>
        <p:txBody>
          <a:bodyPr wrap="none">
            <a:spAutoFit/>
          </a:bodyPr>
          <a:lstStyle/>
          <a:p>
            <a:r>
              <a:rPr lang="en-US" sz="3200" dirty="0" err="1" smtClean="0">
                <a:solidFill>
                  <a:srgbClr val="FFC000"/>
                </a:solidFill>
                <a:latin typeface="Arial" panose="020B0604020202020204" pitchFamily="34" charset="0"/>
                <a:cs typeface="Arial" panose="020B0604020202020204" pitchFamily="34" charset="0"/>
              </a:rPr>
              <a:t>Eduroam</a:t>
            </a:r>
            <a:r>
              <a:rPr lang="en-US" sz="3200" dirty="0" smtClean="0">
                <a:solidFill>
                  <a:srgbClr val="FFC000"/>
                </a:solidFill>
                <a:latin typeface="Arial" panose="020B0604020202020204" pitchFamily="34" charset="0"/>
                <a:cs typeface="Arial" panose="020B0604020202020204" pitchFamily="34" charset="0"/>
              </a:rPr>
              <a:t> - Technical </a:t>
            </a:r>
            <a:r>
              <a:rPr lang="en-US" sz="3200" dirty="0">
                <a:solidFill>
                  <a:srgbClr val="FFC000"/>
                </a:solidFill>
                <a:latin typeface="Arial" panose="020B0604020202020204" pitchFamily="34" charset="0"/>
                <a:cs typeface="Arial" panose="020B0604020202020204" pitchFamily="34" charset="0"/>
              </a:rPr>
              <a:t>overview</a:t>
            </a:r>
            <a:endParaRPr lang="en-US" sz="3200" dirty="0"/>
          </a:p>
        </p:txBody>
      </p:sp>
    </p:spTree>
    <p:extLst>
      <p:ext uri="{BB962C8B-B14F-4D97-AF65-F5344CB8AC3E}">
        <p14:creationId xmlns:p14="http://schemas.microsoft.com/office/powerpoint/2010/main" val="1836396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169" y="190583"/>
            <a:ext cx="11828922" cy="4524315"/>
          </a:xfrm>
          <a:prstGeom prst="rect">
            <a:avLst/>
          </a:prstGeom>
        </p:spPr>
        <p:txBody>
          <a:bodyPr wrap="square">
            <a:spAutoFit/>
          </a:bodyPr>
          <a:lstStyle/>
          <a:p>
            <a:pPr algn="just"/>
            <a:r>
              <a:rPr lang="en-US" sz="3200" dirty="0" smtClean="0">
                <a:solidFill>
                  <a:schemeClr val="bg1"/>
                </a:solidFill>
                <a:latin typeface="Arial" panose="020B0604020202020204" pitchFamily="34" charset="0"/>
                <a:cs typeface="Arial" panose="020B0604020202020204" pitchFamily="34" charset="0"/>
              </a:rPr>
              <a:t>As </a:t>
            </a:r>
            <a:r>
              <a:rPr lang="en-US" sz="3200" dirty="0">
                <a:solidFill>
                  <a:schemeClr val="bg1"/>
                </a:solidFill>
                <a:latin typeface="Arial" panose="020B0604020202020204" pitchFamily="34" charset="0"/>
                <a:cs typeface="Arial" panose="020B0604020202020204" pitchFamily="34" charset="0"/>
              </a:rPr>
              <a:t>described in the introduction the </a:t>
            </a:r>
            <a:r>
              <a:rPr lang="en-US" sz="3200" dirty="0" err="1">
                <a:solidFill>
                  <a:schemeClr val="bg1"/>
                </a:solidFill>
                <a:latin typeface="Arial" panose="020B0604020202020204" pitchFamily="34" charset="0"/>
                <a:cs typeface="Arial" panose="020B0604020202020204" pitchFamily="34" charset="0"/>
              </a:rPr>
              <a:t>eduroam</a:t>
            </a:r>
            <a:r>
              <a:rPr lang="en-US" sz="3200" dirty="0">
                <a:solidFill>
                  <a:schemeClr val="bg1"/>
                </a:solidFill>
                <a:latin typeface="Arial" panose="020B0604020202020204" pitchFamily="34" charset="0"/>
                <a:cs typeface="Arial" panose="020B0604020202020204" pitchFamily="34" charset="0"/>
              </a:rPr>
              <a:t> project is "A worldwide federation of RADIUS servers facilitating network access for roaming academic affiliates using IEEE 802.1x as the vehicle. </a:t>
            </a:r>
            <a:endParaRPr lang="en-US" sz="3200" dirty="0" smtClean="0">
              <a:solidFill>
                <a:schemeClr val="bg1"/>
              </a:solidFill>
              <a:latin typeface="Arial" panose="020B0604020202020204" pitchFamily="34" charset="0"/>
              <a:cs typeface="Arial" panose="020B0604020202020204" pitchFamily="34" charset="0"/>
            </a:endParaRPr>
          </a:p>
          <a:p>
            <a:pPr algn="just"/>
            <a:endParaRPr lang="en-US" sz="3200" dirty="0">
              <a:solidFill>
                <a:schemeClr val="bg1"/>
              </a:solidFill>
              <a:latin typeface="Arial" panose="020B0604020202020204" pitchFamily="34" charset="0"/>
              <a:cs typeface="Arial" panose="020B0604020202020204" pitchFamily="34" charset="0"/>
            </a:endParaRPr>
          </a:p>
          <a:p>
            <a:pPr algn="just"/>
            <a:r>
              <a:rPr lang="en-US" sz="3200" dirty="0" err="1">
                <a:solidFill>
                  <a:schemeClr val="bg1"/>
                </a:solidFill>
                <a:latin typeface="Arial" panose="020B0604020202020204" pitchFamily="34" charset="0"/>
                <a:cs typeface="Arial" panose="020B0604020202020204" pitchFamily="34" charset="0"/>
              </a:rPr>
              <a:t>E</a:t>
            </a:r>
            <a:r>
              <a:rPr lang="en-US" sz="3200" dirty="0" err="1" smtClean="0">
                <a:solidFill>
                  <a:schemeClr val="bg1"/>
                </a:solidFill>
                <a:latin typeface="Arial" panose="020B0604020202020204" pitchFamily="34" charset="0"/>
                <a:cs typeface="Arial" panose="020B0604020202020204" pitchFamily="34" charset="0"/>
              </a:rPr>
              <a:t>duroam's</a:t>
            </a:r>
            <a:r>
              <a:rPr lang="en-US" sz="3200" dirty="0" smtClean="0">
                <a:solidFill>
                  <a:schemeClr val="bg1"/>
                </a:solidFill>
                <a:latin typeface="Arial" panose="020B0604020202020204" pitchFamily="34" charset="0"/>
                <a:cs typeface="Arial" panose="020B0604020202020204" pitchFamily="34" charset="0"/>
              </a:rPr>
              <a:t> </a:t>
            </a:r>
            <a:r>
              <a:rPr lang="en-US" sz="3200" dirty="0">
                <a:solidFill>
                  <a:schemeClr val="bg1"/>
                </a:solidFill>
                <a:latin typeface="Arial" panose="020B0604020202020204" pitchFamily="34" charset="0"/>
                <a:cs typeface="Arial" panose="020B0604020202020204" pitchFamily="34" charset="0"/>
              </a:rPr>
              <a:t>use of 802.1x in concert with RADIUS means the network is built around well understood, established, and easy to manage standards which are often already deployed within the network infrastructure of educational institutions."</a:t>
            </a:r>
            <a:r>
              <a:rPr lang="en-US" sz="3200" dirty="0" smtClean="0">
                <a:solidFill>
                  <a:schemeClr val="bg1"/>
                </a:solidFill>
                <a:latin typeface="Arial" panose="020B0604020202020204" pitchFamily="34" charset="0"/>
                <a:cs typeface="Arial" panose="020B0604020202020204" pitchFamily="34" charset="0"/>
              </a:rPr>
              <a:t> </a:t>
            </a:r>
            <a:endParaRPr lang="en-US" sz="3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6103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955" y="207836"/>
            <a:ext cx="11777338" cy="5755422"/>
          </a:xfrm>
          <a:prstGeom prst="rect">
            <a:avLst/>
          </a:prstGeom>
        </p:spPr>
        <p:txBody>
          <a:bodyPr wrap="square">
            <a:spAutoFit/>
          </a:bodyPr>
          <a:lstStyle/>
          <a:p>
            <a:r>
              <a:rPr lang="en-US" sz="3200" dirty="0" smtClean="0">
                <a:solidFill>
                  <a:srgbClr val="FFC000"/>
                </a:solidFill>
                <a:latin typeface="Arial" panose="020B0604020202020204" pitchFamily="34" charset="0"/>
                <a:cs typeface="Arial" panose="020B0604020202020204" pitchFamily="34" charset="0"/>
              </a:rPr>
              <a:t> </a:t>
            </a:r>
          </a:p>
          <a:p>
            <a:pPr algn="just"/>
            <a:r>
              <a:rPr lang="en-US" sz="3200" dirty="0" err="1" smtClean="0">
                <a:solidFill>
                  <a:schemeClr val="bg1"/>
                </a:solidFill>
                <a:latin typeface="Arial" panose="020B0604020202020204" pitchFamily="34" charset="0"/>
                <a:cs typeface="Arial" panose="020B0604020202020204" pitchFamily="34" charset="0"/>
              </a:rPr>
              <a:t>Eduroam</a:t>
            </a:r>
            <a:r>
              <a:rPr lang="en-US" sz="3200" dirty="0" smtClean="0">
                <a:solidFill>
                  <a:schemeClr val="bg1"/>
                </a:solidFill>
                <a:latin typeface="Arial" panose="020B0604020202020204" pitchFamily="34" charset="0"/>
                <a:cs typeface="Arial" panose="020B0604020202020204" pitchFamily="34" charset="0"/>
              </a:rPr>
              <a:t> </a:t>
            </a:r>
            <a:r>
              <a:rPr lang="en-US" sz="3200" dirty="0">
                <a:solidFill>
                  <a:schemeClr val="bg1"/>
                </a:solidFill>
                <a:latin typeface="Arial" panose="020B0604020202020204" pitchFamily="34" charset="0"/>
                <a:cs typeface="Arial" panose="020B0604020202020204" pitchFamily="34" charset="0"/>
              </a:rPr>
              <a:t>offers two distinct services: Identity Provider (“IDP”) and Service Provider (“SP</a:t>
            </a:r>
            <a:r>
              <a:rPr lang="en-US" sz="3200" dirty="0" smtClean="0">
                <a:solidFill>
                  <a:schemeClr val="bg1"/>
                </a:solidFill>
                <a:latin typeface="Arial" panose="020B0604020202020204" pitchFamily="34" charset="0"/>
                <a:cs typeface="Arial" panose="020B0604020202020204" pitchFamily="34" charset="0"/>
              </a:rPr>
              <a:t>”).</a:t>
            </a:r>
          </a:p>
          <a:p>
            <a:endParaRPr lang="en-US" sz="3200" dirty="0" smtClean="0">
              <a:solidFill>
                <a:schemeClr val="bg1"/>
              </a:solidFill>
              <a:latin typeface="Arial" panose="020B0604020202020204" pitchFamily="34" charset="0"/>
              <a:cs typeface="Arial" panose="020B0604020202020204" pitchFamily="34" charset="0"/>
            </a:endParaRPr>
          </a:p>
          <a:p>
            <a:pPr algn="just"/>
            <a:r>
              <a:rPr lang="en-US" sz="3200" dirty="0" smtClean="0">
                <a:solidFill>
                  <a:srgbClr val="FFC000"/>
                </a:solidFill>
                <a:latin typeface="Arial" panose="020B0604020202020204" pitchFamily="34" charset="0"/>
                <a:cs typeface="Arial" panose="020B0604020202020204" pitchFamily="34" charset="0"/>
              </a:rPr>
              <a:t>IDP: </a:t>
            </a:r>
            <a:r>
              <a:rPr lang="en-US" sz="3200" dirty="0">
                <a:solidFill>
                  <a:schemeClr val="bg1"/>
                </a:solidFill>
                <a:latin typeface="Arial" panose="020B0604020202020204" pitchFamily="34" charset="0"/>
                <a:cs typeface="Arial" panose="020B0604020202020204" pitchFamily="34" charset="0"/>
              </a:rPr>
              <a:t>When an institution is connected to </a:t>
            </a:r>
            <a:r>
              <a:rPr lang="en-US" sz="3200" dirty="0" err="1">
                <a:solidFill>
                  <a:schemeClr val="bg1"/>
                </a:solidFill>
                <a:latin typeface="Arial" panose="020B0604020202020204" pitchFamily="34" charset="0"/>
                <a:cs typeface="Arial" panose="020B0604020202020204" pitchFamily="34" charset="0"/>
              </a:rPr>
              <a:t>eduroam</a:t>
            </a:r>
            <a:r>
              <a:rPr lang="en-US" sz="3200" dirty="0">
                <a:solidFill>
                  <a:schemeClr val="bg1"/>
                </a:solidFill>
                <a:latin typeface="Arial" panose="020B0604020202020204" pitchFamily="34" charset="0"/>
                <a:cs typeface="Arial" panose="020B0604020202020204" pitchFamily="34" charset="0"/>
              </a:rPr>
              <a:t> as an IDP, its students, faculty, and staff can use their personal credentials from their institution to join </a:t>
            </a:r>
            <a:r>
              <a:rPr lang="en-US" sz="3200" dirty="0" err="1">
                <a:solidFill>
                  <a:schemeClr val="bg1"/>
                </a:solidFill>
                <a:latin typeface="Arial" panose="020B0604020202020204" pitchFamily="34" charset="0"/>
                <a:cs typeface="Arial" panose="020B0604020202020204" pitchFamily="34" charset="0"/>
              </a:rPr>
              <a:t>eduroam</a:t>
            </a:r>
            <a:r>
              <a:rPr lang="en-US" sz="3200" dirty="0">
                <a:solidFill>
                  <a:schemeClr val="bg1"/>
                </a:solidFill>
                <a:latin typeface="Arial" panose="020B0604020202020204" pitchFamily="34" charset="0"/>
                <a:cs typeface="Arial" panose="020B0604020202020204" pitchFamily="34" charset="0"/>
              </a:rPr>
              <a:t> anywhere around the world</a:t>
            </a:r>
            <a:r>
              <a:rPr lang="en-US" sz="3200" dirty="0" smtClean="0">
                <a:solidFill>
                  <a:schemeClr val="bg1"/>
                </a:solidFill>
                <a:latin typeface="Arial" panose="020B0604020202020204" pitchFamily="34" charset="0"/>
                <a:cs typeface="Arial" panose="020B0604020202020204" pitchFamily="34" charset="0"/>
              </a:rPr>
              <a:t>.</a:t>
            </a:r>
          </a:p>
          <a:p>
            <a:pPr algn="just"/>
            <a:endParaRPr lang="en-US" sz="3200" dirty="0">
              <a:solidFill>
                <a:schemeClr val="bg1"/>
              </a:solidFill>
              <a:latin typeface="Arial" panose="020B0604020202020204" pitchFamily="34" charset="0"/>
              <a:cs typeface="Arial" panose="020B0604020202020204" pitchFamily="34" charset="0"/>
            </a:endParaRPr>
          </a:p>
          <a:p>
            <a:pPr algn="just"/>
            <a:r>
              <a:rPr lang="en-US" sz="3200" dirty="0" smtClean="0">
                <a:solidFill>
                  <a:srgbClr val="FFC000"/>
                </a:solidFill>
                <a:latin typeface="Arial" panose="020B0604020202020204" pitchFamily="34" charset="0"/>
                <a:cs typeface="Arial" panose="020B0604020202020204" pitchFamily="34" charset="0"/>
              </a:rPr>
              <a:t>SP: </a:t>
            </a:r>
            <a:r>
              <a:rPr lang="en-US" sz="3200" dirty="0" smtClean="0">
                <a:solidFill>
                  <a:schemeClr val="bg1"/>
                </a:solidFill>
                <a:latin typeface="Arial" panose="020B0604020202020204" pitchFamily="34" charset="0"/>
                <a:cs typeface="Arial" panose="020B0604020202020204" pitchFamily="34" charset="0"/>
              </a:rPr>
              <a:t>When </a:t>
            </a:r>
            <a:r>
              <a:rPr lang="en-US" sz="3200" dirty="0">
                <a:solidFill>
                  <a:schemeClr val="bg1"/>
                </a:solidFill>
                <a:latin typeface="Arial" panose="020B0604020202020204" pitchFamily="34" charset="0"/>
                <a:cs typeface="Arial" panose="020B0604020202020204" pitchFamily="34" charset="0"/>
              </a:rPr>
              <a:t>an organization is connected to </a:t>
            </a:r>
            <a:r>
              <a:rPr lang="en-US" sz="3200" dirty="0" err="1">
                <a:solidFill>
                  <a:schemeClr val="bg1"/>
                </a:solidFill>
                <a:latin typeface="Arial" panose="020B0604020202020204" pitchFamily="34" charset="0"/>
                <a:cs typeface="Arial" panose="020B0604020202020204" pitchFamily="34" charset="0"/>
              </a:rPr>
              <a:t>eduroam</a:t>
            </a:r>
            <a:r>
              <a:rPr lang="en-US" sz="3200" dirty="0">
                <a:solidFill>
                  <a:schemeClr val="bg1"/>
                </a:solidFill>
                <a:latin typeface="Arial" panose="020B0604020202020204" pitchFamily="34" charset="0"/>
                <a:cs typeface="Arial" panose="020B0604020202020204" pitchFamily="34" charset="0"/>
              </a:rPr>
              <a:t> as an SP, students, faculty, and staff from around the world can join the </a:t>
            </a:r>
            <a:r>
              <a:rPr lang="en-US" sz="3200" dirty="0" err="1">
                <a:solidFill>
                  <a:schemeClr val="bg1"/>
                </a:solidFill>
                <a:latin typeface="Arial" panose="020B0604020202020204" pitchFamily="34" charset="0"/>
                <a:cs typeface="Arial" panose="020B0604020202020204" pitchFamily="34" charset="0"/>
              </a:rPr>
              <a:t>eduroam</a:t>
            </a:r>
            <a:r>
              <a:rPr lang="en-US" sz="3200" dirty="0">
                <a:solidFill>
                  <a:schemeClr val="bg1"/>
                </a:solidFill>
                <a:latin typeface="Arial" panose="020B0604020202020204" pitchFamily="34" charset="0"/>
                <a:cs typeface="Arial" panose="020B0604020202020204" pitchFamily="34" charset="0"/>
              </a:rPr>
              <a:t> network as visitors of that organization</a:t>
            </a:r>
            <a:r>
              <a:rPr lang="en-US" sz="3200" dirty="0" smtClean="0">
                <a:solidFill>
                  <a:schemeClr val="bg1"/>
                </a:solidFill>
                <a:latin typeface="Arial" panose="020B0604020202020204" pitchFamily="34" charset="0"/>
                <a:cs typeface="Arial" panose="020B0604020202020204" pitchFamily="34" charset="0"/>
              </a:rPr>
              <a:t>.</a:t>
            </a:r>
            <a:endParaRPr lang="en-US" sz="1600" b="1" dirty="0" smtClean="0">
              <a:solidFill>
                <a:srgbClr val="FF0000"/>
              </a:solidFill>
              <a:latin typeface="Arial" panose="020B0604020202020204" pitchFamily="34" charset="0"/>
              <a:cs typeface="Arial" panose="020B0604020202020204" pitchFamily="34" charset="0"/>
            </a:endParaRPr>
          </a:p>
          <a:p>
            <a:pPr algn="just"/>
            <a:endParaRPr lang="en-US" sz="1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2455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955" y="207836"/>
            <a:ext cx="11777338" cy="6001643"/>
          </a:xfrm>
          <a:prstGeom prst="rect">
            <a:avLst/>
          </a:prstGeom>
        </p:spPr>
        <p:txBody>
          <a:bodyPr wrap="square">
            <a:spAutoFit/>
          </a:bodyPr>
          <a:lstStyle/>
          <a:p>
            <a:pPr algn="just"/>
            <a:r>
              <a:rPr lang="en-US" sz="3200" dirty="0" err="1" smtClean="0">
                <a:solidFill>
                  <a:srgbClr val="FFC000"/>
                </a:solidFill>
                <a:latin typeface="Arial" panose="020B0604020202020204" pitchFamily="34" charset="0"/>
                <a:cs typeface="Arial" panose="020B0604020202020204" pitchFamily="34" charset="0"/>
              </a:rPr>
              <a:t>Eduroam</a:t>
            </a:r>
            <a:r>
              <a:rPr lang="en-US" sz="3200" dirty="0" smtClean="0">
                <a:solidFill>
                  <a:srgbClr val="FFC000"/>
                </a:solidFill>
                <a:latin typeface="Arial" panose="020B0604020202020204" pitchFamily="34" charset="0"/>
                <a:cs typeface="Arial" panose="020B0604020202020204" pitchFamily="34" charset="0"/>
              </a:rPr>
              <a:t> SSID broadcast: </a:t>
            </a:r>
            <a:r>
              <a:rPr lang="en-US" sz="3200" dirty="0" smtClean="0">
                <a:solidFill>
                  <a:schemeClr val="bg1"/>
                </a:solidFill>
                <a:latin typeface="Arial" panose="020B0604020202020204" pitchFamily="34" charset="0"/>
                <a:cs typeface="Arial" panose="020B0604020202020204" pitchFamily="34" charset="0"/>
              </a:rPr>
              <a:t>With todays WIFI services, creating a new SSID is straightforward. </a:t>
            </a:r>
          </a:p>
          <a:p>
            <a:pPr algn="just"/>
            <a:endParaRPr lang="en-US" sz="3200" b="1" dirty="0" smtClean="0">
              <a:solidFill>
                <a:schemeClr val="bg1"/>
              </a:solidFill>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3200" dirty="0" smtClean="0">
                <a:solidFill>
                  <a:schemeClr val="bg1"/>
                </a:solidFill>
                <a:latin typeface="Arial" panose="020B0604020202020204" pitchFamily="34" charset="0"/>
                <a:cs typeface="Arial" panose="020B0604020202020204" pitchFamily="34" charset="0"/>
              </a:rPr>
              <a:t>Most of the institutions, have already several SSIDs in production. </a:t>
            </a:r>
            <a:r>
              <a:rPr lang="en-US" sz="3200" dirty="0">
                <a:solidFill>
                  <a:schemeClr val="bg1"/>
                </a:solidFill>
                <a:latin typeface="Arial" panose="020B0604020202020204" pitchFamily="34" charset="0"/>
                <a:cs typeface="Arial" panose="020B0604020202020204" pitchFamily="34" charset="0"/>
              </a:rPr>
              <a:t>In the case of </a:t>
            </a:r>
            <a:r>
              <a:rPr lang="en-US" sz="3200" dirty="0" err="1">
                <a:solidFill>
                  <a:schemeClr val="bg1"/>
                </a:solidFill>
                <a:latin typeface="Arial" panose="020B0604020202020204" pitchFamily="34" charset="0"/>
                <a:cs typeface="Arial" panose="020B0604020202020204" pitchFamily="34" charset="0"/>
              </a:rPr>
              <a:t>WiFi</a:t>
            </a:r>
            <a:r>
              <a:rPr lang="en-US" sz="3200" dirty="0">
                <a:solidFill>
                  <a:schemeClr val="bg1"/>
                </a:solidFill>
                <a:latin typeface="Arial" panose="020B0604020202020204" pitchFamily="34" charset="0"/>
                <a:cs typeface="Arial" panose="020B0604020202020204" pitchFamily="34" charset="0"/>
              </a:rPr>
              <a:t>, less is better when it comes to the number of SSIDs</a:t>
            </a:r>
            <a:r>
              <a:rPr lang="en-US" sz="3200" dirty="0" smtClean="0">
                <a:solidFill>
                  <a:schemeClr val="bg1"/>
                </a:solidFill>
                <a:latin typeface="Arial" panose="020B0604020202020204" pitchFamily="34" charset="0"/>
                <a:cs typeface="Arial" panose="020B0604020202020204" pitchFamily="34" charset="0"/>
              </a:rPr>
              <a:t>. The recommendation is being 5 per AP.</a:t>
            </a:r>
            <a:endParaRPr lang="en-US" sz="3200" dirty="0">
              <a:solidFill>
                <a:schemeClr val="bg1"/>
              </a:solidFill>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3200" dirty="0" smtClean="0">
                <a:solidFill>
                  <a:schemeClr val="bg1"/>
                </a:solidFill>
                <a:latin typeface="Arial" panose="020B0604020202020204" pitchFamily="34" charset="0"/>
                <a:cs typeface="Arial" panose="020B0604020202020204" pitchFamily="34" charset="0"/>
              </a:rPr>
              <a:t>With </a:t>
            </a:r>
            <a:r>
              <a:rPr lang="en-US" sz="3200" dirty="0" err="1">
                <a:solidFill>
                  <a:schemeClr val="bg1"/>
                </a:solidFill>
                <a:latin typeface="Arial" panose="020B0604020202020204" pitchFamily="34" charset="0"/>
                <a:cs typeface="Arial" panose="020B0604020202020204" pitchFamily="34" charset="0"/>
              </a:rPr>
              <a:t>eduroam</a:t>
            </a:r>
            <a:r>
              <a:rPr lang="en-US" sz="3200" dirty="0">
                <a:solidFill>
                  <a:schemeClr val="bg1"/>
                </a:solidFill>
                <a:latin typeface="Arial" panose="020B0604020202020204" pitchFamily="34" charset="0"/>
                <a:cs typeface="Arial" panose="020B0604020202020204" pitchFamily="34" charset="0"/>
              </a:rPr>
              <a:t>, an institution can verify the legitimacy of </a:t>
            </a:r>
            <a:r>
              <a:rPr lang="en-US" sz="3200" dirty="0" smtClean="0">
                <a:solidFill>
                  <a:schemeClr val="bg1"/>
                </a:solidFill>
                <a:latin typeface="Arial" panose="020B0604020202020204" pitchFamily="34" charset="0"/>
                <a:cs typeface="Arial" panose="020B0604020202020204" pitchFamily="34" charset="0"/>
              </a:rPr>
              <a:t>a visitor without </a:t>
            </a:r>
            <a:r>
              <a:rPr lang="en-US" sz="3200" dirty="0">
                <a:solidFill>
                  <a:schemeClr val="bg1"/>
                </a:solidFill>
                <a:latin typeface="Arial" panose="020B0604020202020204" pitchFamily="34" charset="0"/>
                <a:cs typeface="Arial" panose="020B0604020202020204" pitchFamily="34" charset="0"/>
              </a:rPr>
              <a:t>direct access to the user's </a:t>
            </a:r>
            <a:r>
              <a:rPr lang="en-US" sz="3200" dirty="0" smtClean="0">
                <a:solidFill>
                  <a:schemeClr val="bg1"/>
                </a:solidFill>
                <a:latin typeface="Arial" panose="020B0604020202020204" pitchFamily="34" charset="0"/>
                <a:cs typeface="Arial" panose="020B0604020202020204" pitchFamily="34" charset="0"/>
              </a:rPr>
              <a:t>credentials (SSL/TLS tunnel goes </a:t>
            </a:r>
            <a:r>
              <a:rPr lang="en-US" sz="3200" dirty="0">
                <a:solidFill>
                  <a:schemeClr val="bg1"/>
                </a:solidFill>
                <a:latin typeface="Arial" panose="020B0604020202020204" pitchFamily="34" charset="0"/>
                <a:cs typeface="Arial" panose="020B0604020202020204" pitchFamily="34" charset="0"/>
              </a:rPr>
              <a:t>between user's device and user's </a:t>
            </a:r>
            <a:r>
              <a:rPr lang="en-US" sz="3200" dirty="0" smtClean="0">
                <a:solidFill>
                  <a:schemeClr val="bg1"/>
                </a:solidFill>
                <a:latin typeface="Arial" panose="020B0604020202020204" pitchFamily="34" charset="0"/>
                <a:cs typeface="Arial" panose="020B0604020202020204" pitchFamily="34" charset="0"/>
              </a:rPr>
              <a:t>home RADIUS server)</a:t>
            </a:r>
            <a:endParaRPr lang="en-US" sz="3200" dirty="0">
              <a:solidFill>
                <a:schemeClr val="bg1"/>
              </a:solidFill>
              <a:latin typeface="Arial" panose="020B0604020202020204" pitchFamily="34" charset="0"/>
              <a:cs typeface="Arial" panose="020B0604020202020204" pitchFamily="34" charset="0"/>
            </a:endParaRPr>
          </a:p>
          <a:p>
            <a:pPr algn="just"/>
            <a:endParaRPr lang="en-US" sz="3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0127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660" y="180050"/>
            <a:ext cx="11800935" cy="4031873"/>
          </a:xfrm>
          <a:prstGeom prst="rect">
            <a:avLst/>
          </a:prstGeom>
        </p:spPr>
        <p:txBody>
          <a:bodyPr wrap="square">
            <a:spAutoFit/>
          </a:bodyPr>
          <a:lstStyle/>
          <a:p>
            <a:r>
              <a:rPr lang="en-US" sz="3200" dirty="0" smtClean="0">
                <a:solidFill>
                  <a:srgbClr val="FFC000"/>
                </a:solidFill>
                <a:latin typeface="Arial" panose="020B0604020202020204" pitchFamily="34" charset="0"/>
                <a:cs typeface="Arial" panose="020B0604020202020204" pitchFamily="34" charset="0"/>
              </a:rPr>
              <a:t> </a:t>
            </a:r>
            <a:r>
              <a:rPr lang="en-US" sz="3200" dirty="0" err="1" smtClean="0">
                <a:solidFill>
                  <a:srgbClr val="FFC000"/>
                </a:solidFill>
                <a:latin typeface="Arial" panose="020B0604020202020204" pitchFamily="34" charset="0"/>
                <a:cs typeface="Arial" panose="020B0604020202020204" pitchFamily="34" charset="0"/>
              </a:rPr>
              <a:t>Eduroam</a:t>
            </a:r>
            <a:r>
              <a:rPr lang="en-US" sz="3200" dirty="0" smtClean="0">
                <a:solidFill>
                  <a:srgbClr val="FFC000"/>
                </a:solidFill>
                <a:latin typeface="Arial" panose="020B0604020202020204" pitchFamily="34" charset="0"/>
                <a:cs typeface="Arial" panose="020B0604020202020204" pitchFamily="34" charset="0"/>
              </a:rPr>
              <a:t> </a:t>
            </a:r>
            <a:r>
              <a:rPr lang="en-US" sz="3200" dirty="0">
                <a:solidFill>
                  <a:srgbClr val="FFC000"/>
                </a:solidFill>
                <a:latin typeface="Arial" panose="020B0604020202020204" pitchFamily="34" charset="0"/>
                <a:cs typeface="Arial" panose="020B0604020202020204" pitchFamily="34" charset="0"/>
              </a:rPr>
              <a:t>SSID broadcast:</a:t>
            </a:r>
            <a:endParaRPr lang="en-US" sz="3200" dirty="0" smtClean="0">
              <a:solidFill>
                <a:schemeClr val="bg1"/>
              </a:solidFill>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3200" dirty="0" smtClean="0">
                <a:solidFill>
                  <a:schemeClr val="bg1"/>
                </a:solidFill>
                <a:latin typeface="Arial" panose="020B0604020202020204" pitchFamily="34" charset="0"/>
                <a:cs typeface="Arial" panose="020B0604020202020204" pitchFamily="34" charset="0"/>
              </a:rPr>
              <a:t>With </a:t>
            </a:r>
            <a:r>
              <a:rPr lang="en-US" sz="3200" dirty="0" err="1">
                <a:solidFill>
                  <a:schemeClr val="bg1"/>
                </a:solidFill>
                <a:latin typeface="Arial" panose="020B0604020202020204" pitchFamily="34" charset="0"/>
                <a:cs typeface="Arial" panose="020B0604020202020204" pitchFamily="34" charset="0"/>
              </a:rPr>
              <a:t>eduroam</a:t>
            </a:r>
            <a:r>
              <a:rPr lang="en-US" sz="3200" dirty="0">
                <a:solidFill>
                  <a:schemeClr val="bg1"/>
                </a:solidFill>
                <a:latin typeface="Arial" panose="020B0604020202020204" pitchFamily="34" charset="0"/>
                <a:cs typeface="Arial" panose="020B0604020202020204" pitchFamily="34" charset="0"/>
              </a:rPr>
              <a:t>, a user can verify the legitimacy of an infrastructure (When verifying the SSL/TLS certificate during the EAP exchange, the user also makes sure that the infrastructure is a valid member of the </a:t>
            </a:r>
            <a:r>
              <a:rPr lang="en-US" sz="3200" dirty="0" smtClean="0">
                <a:solidFill>
                  <a:schemeClr val="bg1"/>
                </a:solidFill>
                <a:latin typeface="Arial" panose="020B0604020202020204" pitchFamily="34" charset="0"/>
                <a:cs typeface="Arial" panose="020B0604020202020204" pitchFamily="34" charset="0"/>
              </a:rPr>
              <a:t>federation).</a:t>
            </a:r>
          </a:p>
          <a:p>
            <a:pPr algn="just"/>
            <a:endParaRPr lang="en-US" sz="3200" dirty="0" smtClean="0">
              <a:solidFill>
                <a:schemeClr val="bg1"/>
              </a:solidFill>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sz="3200" dirty="0" smtClean="0">
                <a:solidFill>
                  <a:schemeClr val="bg1"/>
                </a:solidFill>
                <a:latin typeface="Arial" panose="020B0604020202020204" pitchFamily="34" charset="0"/>
                <a:cs typeface="Arial" panose="020B0604020202020204" pitchFamily="34" charset="0"/>
              </a:rPr>
              <a:t>With </a:t>
            </a:r>
            <a:r>
              <a:rPr lang="en-US" sz="3200" dirty="0" err="1">
                <a:solidFill>
                  <a:schemeClr val="bg1"/>
                </a:solidFill>
                <a:latin typeface="Arial" panose="020B0604020202020204" pitchFamily="34" charset="0"/>
                <a:cs typeface="Arial" panose="020B0604020202020204" pitchFamily="34" charset="0"/>
              </a:rPr>
              <a:t>eduroam</a:t>
            </a:r>
            <a:r>
              <a:rPr lang="en-US" sz="3200" dirty="0">
                <a:solidFill>
                  <a:schemeClr val="bg1"/>
                </a:solidFill>
                <a:latin typeface="Arial" panose="020B0604020202020204" pitchFamily="34" charset="0"/>
                <a:cs typeface="Arial" panose="020B0604020202020204" pitchFamily="34" charset="0"/>
              </a:rPr>
              <a:t>, the wireless traffic is encrypted between </a:t>
            </a:r>
            <a:r>
              <a:rPr lang="en-US" sz="3200" dirty="0" smtClean="0">
                <a:solidFill>
                  <a:schemeClr val="bg1"/>
                </a:solidFill>
                <a:latin typeface="Arial" panose="020B0604020202020204" pitchFamily="34" charset="0"/>
                <a:cs typeface="Arial" panose="020B0604020202020204" pitchFamily="34" charset="0"/>
              </a:rPr>
              <a:t>the user's </a:t>
            </a:r>
            <a:r>
              <a:rPr lang="en-US" sz="3200" dirty="0">
                <a:solidFill>
                  <a:schemeClr val="bg1"/>
                </a:solidFill>
                <a:latin typeface="Arial" panose="020B0604020202020204" pitchFamily="34" charset="0"/>
                <a:cs typeface="Arial" panose="020B0604020202020204" pitchFamily="34" charset="0"/>
              </a:rPr>
              <a:t>device and the institution's </a:t>
            </a:r>
            <a:r>
              <a:rPr lang="en-US" sz="3200" dirty="0" smtClean="0">
                <a:solidFill>
                  <a:schemeClr val="bg1"/>
                </a:solidFill>
                <a:latin typeface="Arial" panose="020B0604020202020204" pitchFamily="34" charset="0"/>
                <a:cs typeface="Arial" panose="020B0604020202020204" pitchFamily="34" charset="0"/>
              </a:rPr>
              <a:t>infrastructure.</a:t>
            </a:r>
            <a:endParaRPr lang="en-US" sz="3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6275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276" y="145068"/>
            <a:ext cx="11826816" cy="6494085"/>
          </a:xfrm>
          <a:prstGeom prst="rect">
            <a:avLst/>
          </a:prstGeom>
        </p:spPr>
        <p:txBody>
          <a:bodyPr wrap="square">
            <a:spAutoFit/>
          </a:bodyPr>
          <a:lstStyle/>
          <a:p>
            <a:pPr algn="just"/>
            <a:r>
              <a:rPr lang="en-US" sz="3200" dirty="0" smtClean="0">
                <a:solidFill>
                  <a:srgbClr val="FFC000"/>
                </a:solidFill>
                <a:latin typeface="Arial" panose="020B0604020202020204" pitchFamily="34" charset="0"/>
                <a:cs typeface="Arial" panose="020B0604020202020204" pitchFamily="34" charset="0"/>
              </a:rPr>
              <a:t>Access role:</a:t>
            </a:r>
            <a:r>
              <a:rPr lang="en-US" sz="3200" dirty="0">
                <a:latin typeface="Arial" panose="020B0604020202020204" pitchFamily="34" charset="0"/>
                <a:cs typeface="Arial" panose="020B0604020202020204" pitchFamily="34" charset="0"/>
              </a:rPr>
              <a:t> </a:t>
            </a:r>
            <a:r>
              <a:rPr lang="en-US" sz="3200" dirty="0" smtClean="0">
                <a:solidFill>
                  <a:schemeClr val="bg1"/>
                </a:solidFill>
                <a:latin typeface="Arial" panose="020B0604020202020204" pitchFamily="34" charset="0"/>
                <a:cs typeface="Arial" panose="020B0604020202020204" pitchFamily="34" charset="0"/>
              </a:rPr>
              <a:t>Access roles </a:t>
            </a:r>
            <a:r>
              <a:rPr lang="en-US" sz="3200" dirty="0">
                <a:solidFill>
                  <a:schemeClr val="bg1"/>
                </a:solidFill>
                <a:latin typeface="Arial" panose="020B0604020202020204" pitchFamily="34" charset="0"/>
                <a:cs typeface="Arial" panose="020B0604020202020204" pitchFamily="34" charset="0"/>
              </a:rPr>
              <a:t>can be created based on the outer-identity of the 802.1X authentication request. A user with an outer identity that matches the realm (i.e. domain) of the organization can be assigned to VLANs with access to sensitive resources, while all other users’ with realms that do not match the organization will be assigned to VLANs with less privileged access</a:t>
            </a:r>
            <a:r>
              <a:rPr lang="en-US" sz="3200" dirty="0" smtClean="0">
                <a:solidFill>
                  <a:schemeClr val="bg1"/>
                </a:solidFill>
                <a:latin typeface="Arial" panose="020B0604020202020204" pitchFamily="34" charset="0"/>
                <a:cs typeface="Arial" panose="020B0604020202020204" pitchFamily="34" charset="0"/>
              </a:rPr>
              <a:t>.</a:t>
            </a:r>
          </a:p>
          <a:p>
            <a:pPr algn="just"/>
            <a:endParaRPr lang="en-US" sz="3200" dirty="0">
              <a:solidFill>
                <a:schemeClr val="bg1"/>
              </a:solidFill>
              <a:latin typeface="Arial" panose="020B0604020202020204" pitchFamily="34" charset="0"/>
              <a:cs typeface="Arial" panose="020B0604020202020204" pitchFamily="34" charset="0"/>
            </a:endParaRPr>
          </a:p>
          <a:p>
            <a:r>
              <a:rPr lang="en-US" sz="3200" dirty="0" err="1">
                <a:solidFill>
                  <a:srgbClr val="FFC000"/>
                </a:solidFill>
                <a:latin typeface="Arial" panose="020B0604020202020204" pitchFamily="34" charset="0"/>
                <a:cs typeface="Arial" panose="020B0604020202020204" pitchFamily="34" charset="0"/>
              </a:rPr>
              <a:t>Raduis</a:t>
            </a:r>
            <a:r>
              <a:rPr lang="en-US" sz="3200" dirty="0">
                <a:solidFill>
                  <a:srgbClr val="FFC000"/>
                </a:solidFill>
                <a:latin typeface="Arial" panose="020B0604020202020204" pitchFamily="34" charset="0"/>
                <a:cs typeface="Arial" panose="020B0604020202020204" pitchFamily="34" charset="0"/>
              </a:rPr>
              <a:t> servers: </a:t>
            </a:r>
            <a:r>
              <a:rPr lang="en-US" sz="3200" dirty="0">
                <a:solidFill>
                  <a:schemeClr val="bg1"/>
                </a:solidFill>
                <a:latin typeface="Arial" panose="020B0604020202020204" pitchFamily="34" charset="0"/>
                <a:cs typeface="Arial" panose="020B0604020202020204" pitchFamily="34" charset="0"/>
              </a:rPr>
              <a:t>Radiator and </a:t>
            </a:r>
            <a:r>
              <a:rPr lang="en-US" sz="3200" dirty="0" err="1">
                <a:solidFill>
                  <a:schemeClr val="bg1"/>
                </a:solidFill>
                <a:latin typeface="Arial" panose="020B0604020202020204" pitchFamily="34" charset="0"/>
                <a:cs typeface="Arial" panose="020B0604020202020204" pitchFamily="34" charset="0"/>
              </a:rPr>
              <a:t>FreeRADIUS</a:t>
            </a:r>
            <a:r>
              <a:rPr lang="en-US" sz="3200" dirty="0">
                <a:solidFill>
                  <a:schemeClr val="bg1"/>
                </a:solidFill>
                <a:latin typeface="Arial" panose="020B0604020202020204" pitchFamily="34" charset="0"/>
                <a:cs typeface="Arial" panose="020B0604020202020204" pitchFamily="34" charset="0"/>
              </a:rPr>
              <a:t> are the two RADIUS </a:t>
            </a:r>
            <a:r>
              <a:rPr lang="en-US" sz="3200" dirty="0" smtClean="0">
                <a:solidFill>
                  <a:schemeClr val="bg1"/>
                </a:solidFill>
                <a:latin typeface="Arial" panose="020B0604020202020204" pitchFamily="34" charset="0"/>
                <a:cs typeface="Arial" panose="020B0604020202020204" pitchFamily="34" charset="0"/>
              </a:rPr>
              <a:t>servers </a:t>
            </a:r>
            <a:r>
              <a:rPr lang="en-US" sz="3200" dirty="0">
                <a:solidFill>
                  <a:schemeClr val="bg1"/>
                </a:solidFill>
                <a:latin typeface="Arial" panose="020B0604020202020204" pitchFamily="34" charset="0"/>
                <a:cs typeface="Arial" panose="020B0604020202020204" pitchFamily="34" charset="0"/>
              </a:rPr>
              <a:t>generally used. The configuration are slightly different while implementing </a:t>
            </a:r>
            <a:r>
              <a:rPr lang="en-US" sz="3200" dirty="0" err="1">
                <a:solidFill>
                  <a:schemeClr val="bg1"/>
                </a:solidFill>
                <a:latin typeface="Arial" panose="020B0604020202020204" pitchFamily="34" charset="0"/>
                <a:cs typeface="Arial" panose="020B0604020202020204" pitchFamily="34" charset="0"/>
              </a:rPr>
              <a:t>Raduis</a:t>
            </a:r>
            <a:r>
              <a:rPr lang="en-US" sz="3200" dirty="0">
                <a:solidFill>
                  <a:schemeClr val="bg1"/>
                </a:solidFill>
                <a:latin typeface="Arial" panose="020B0604020202020204" pitchFamily="34" charset="0"/>
                <a:cs typeface="Arial" panose="020B0604020202020204" pitchFamily="34" charset="0"/>
              </a:rPr>
              <a:t> for SP or </a:t>
            </a:r>
            <a:r>
              <a:rPr lang="en-US" sz="3200" dirty="0" err="1">
                <a:solidFill>
                  <a:schemeClr val="bg1"/>
                </a:solidFill>
                <a:latin typeface="Arial" panose="020B0604020202020204" pitchFamily="34" charset="0"/>
                <a:cs typeface="Arial" panose="020B0604020202020204" pitchFamily="34" charset="0"/>
              </a:rPr>
              <a:t>Raduis</a:t>
            </a:r>
            <a:r>
              <a:rPr lang="en-US" sz="3200" dirty="0">
                <a:solidFill>
                  <a:schemeClr val="bg1"/>
                </a:solidFill>
                <a:latin typeface="Arial" panose="020B0604020202020204" pitchFamily="34" charset="0"/>
                <a:cs typeface="Arial" panose="020B0604020202020204" pitchFamily="34" charset="0"/>
              </a:rPr>
              <a:t> for SP+IDP. </a:t>
            </a:r>
          </a:p>
          <a:p>
            <a:pPr algn="just"/>
            <a:endParaRPr lang="en-US" sz="3200" dirty="0">
              <a:solidFill>
                <a:schemeClr val="bg1"/>
              </a:solidFill>
              <a:latin typeface="Arial" panose="020B0604020202020204" pitchFamily="34" charset="0"/>
              <a:cs typeface="Arial" panose="020B0604020202020204" pitchFamily="34" charset="0"/>
            </a:endParaRPr>
          </a:p>
          <a:p>
            <a:pPr algn="just"/>
            <a:endParaRPr lang="en-US" sz="3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448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1706</TotalTime>
  <Words>899</Words>
  <Application>Microsoft Office PowerPoint</Application>
  <PresentationFormat>Widescreen</PresentationFormat>
  <Paragraphs>75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Deploying Educational Roaming (eduroam) in ICER Mali: Challenges and Lessons Learned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Acknowledgements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Deploying Educational Roaming (eduroam) in a Rural Research Institution in Rakai, Uganda; Challenges and Lessons Learned</dc:title>
  <dc:creator>LLOYD, SSENTONGO (RHSP)</dc:creator>
  <cp:lastModifiedBy>Sidy Soumare</cp:lastModifiedBy>
  <cp:revision>98</cp:revision>
  <dcterms:created xsi:type="dcterms:W3CDTF">2016-10-14T13:16:04Z</dcterms:created>
  <dcterms:modified xsi:type="dcterms:W3CDTF">2017-03-21T11:49:52Z</dcterms:modified>
</cp:coreProperties>
</file>