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7"/>
  </p:notesMasterIdLst>
  <p:sldIdLst>
    <p:sldId id="256" r:id="rId2"/>
    <p:sldId id="298" r:id="rId3"/>
    <p:sldId id="293" r:id="rId4"/>
    <p:sldId id="294" r:id="rId5"/>
    <p:sldId id="297" r:id="rId6"/>
    <p:sldId id="295" r:id="rId7"/>
    <p:sldId id="287" r:id="rId8"/>
    <p:sldId id="277" r:id="rId9"/>
    <p:sldId id="281" r:id="rId10"/>
    <p:sldId id="279" r:id="rId11"/>
    <p:sldId id="258" r:id="rId12"/>
    <p:sldId id="270" r:id="rId13"/>
    <p:sldId id="291" r:id="rId14"/>
    <p:sldId id="282" r:id="rId15"/>
    <p:sldId id="283" r:id="rId16"/>
    <p:sldId id="288" r:id="rId17"/>
    <p:sldId id="257" r:id="rId18"/>
    <p:sldId id="263" r:id="rId19"/>
    <p:sldId id="264" r:id="rId20"/>
    <p:sldId id="265" r:id="rId21"/>
    <p:sldId id="259" r:id="rId22"/>
    <p:sldId id="292" r:id="rId23"/>
    <p:sldId id="267" r:id="rId24"/>
    <p:sldId id="268" r:id="rId25"/>
    <p:sldId id="269" r:id="rId26"/>
    <p:sldId id="296" r:id="rId27"/>
    <p:sldId id="266" r:id="rId28"/>
    <p:sldId id="290" r:id="rId29"/>
    <p:sldId id="260" r:id="rId30"/>
    <p:sldId id="274" r:id="rId31"/>
    <p:sldId id="299" r:id="rId32"/>
    <p:sldId id="273" r:id="rId33"/>
    <p:sldId id="300" r:id="rId34"/>
    <p:sldId id="275" r:id="rId35"/>
    <p:sldId id="27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87C3DB-EDDB-42DC-886D-883582FA3A84}" type="doc">
      <dgm:prSet loTypeId="urn:microsoft.com/office/officeart/2005/8/layout/cycle3" loCatId="cycle" qsTypeId="urn:microsoft.com/office/officeart/2005/8/quickstyle/simple1" qsCatId="simple" csTypeId="urn:microsoft.com/office/officeart/2005/8/colors/accent3_2" csCatId="accent3" phldr="1"/>
      <dgm:spPr/>
      <dgm:t>
        <a:bodyPr/>
        <a:lstStyle/>
        <a:p>
          <a:endParaRPr lang="en-GB"/>
        </a:p>
      </dgm:t>
    </dgm:pt>
    <dgm:pt modelId="{314B91CB-D8A2-4B5C-BC7B-D89921370A9A}">
      <dgm:prSet phldrT="[Text]" custT="1"/>
      <dgm:spPr/>
      <dgm:t>
        <a:bodyPr/>
        <a:lstStyle/>
        <a:p>
          <a:r>
            <a:rPr lang="en-GB" sz="1400" dirty="0" smtClean="0"/>
            <a:t>Gathering</a:t>
          </a:r>
          <a:endParaRPr lang="en-GB" sz="1400" dirty="0"/>
        </a:p>
      </dgm:t>
    </dgm:pt>
    <dgm:pt modelId="{FF1C7A4D-85D3-4D54-8DEB-15AF7DFBEBE7}" type="parTrans" cxnId="{CCFBA69B-0B47-4E67-BBF3-544AA8F1E326}">
      <dgm:prSet/>
      <dgm:spPr/>
      <dgm:t>
        <a:bodyPr/>
        <a:lstStyle/>
        <a:p>
          <a:endParaRPr lang="en-GB" sz="2000"/>
        </a:p>
      </dgm:t>
    </dgm:pt>
    <dgm:pt modelId="{50522E9A-661E-4686-8928-8A21C6DCC78F}" type="sibTrans" cxnId="{CCFBA69B-0B47-4E67-BBF3-544AA8F1E326}">
      <dgm:prSet/>
      <dgm:spPr/>
      <dgm:t>
        <a:bodyPr/>
        <a:lstStyle/>
        <a:p>
          <a:endParaRPr lang="en-GB" sz="2000"/>
        </a:p>
      </dgm:t>
    </dgm:pt>
    <dgm:pt modelId="{5171C5E5-3E5E-4D23-A93B-C51295364521}">
      <dgm:prSet phldrT="[Text]" custT="1"/>
      <dgm:spPr/>
      <dgm:t>
        <a:bodyPr/>
        <a:lstStyle/>
        <a:p>
          <a:r>
            <a:rPr lang="en-GB" sz="1400" dirty="0" smtClean="0"/>
            <a:t>Analysing</a:t>
          </a:r>
          <a:endParaRPr lang="en-GB" sz="1400" dirty="0"/>
        </a:p>
      </dgm:t>
    </dgm:pt>
    <dgm:pt modelId="{7C731209-2B4D-45AC-9844-97D5BFE04C12}" type="parTrans" cxnId="{2789715B-02E2-4D94-9075-087730387DE4}">
      <dgm:prSet/>
      <dgm:spPr/>
      <dgm:t>
        <a:bodyPr/>
        <a:lstStyle/>
        <a:p>
          <a:endParaRPr lang="en-GB" sz="2000"/>
        </a:p>
      </dgm:t>
    </dgm:pt>
    <dgm:pt modelId="{618BC426-AB31-4240-BB91-BD64F38F9FA9}" type="sibTrans" cxnId="{2789715B-02E2-4D94-9075-087730387DE4}">
      <dgm:prSet/>
      <dgm:spPr/>
      <dgm:t>
        <a:bodyPr/>
        <a:lstStyle/>
        <a:p>
          <a:endParaRPr lang="en-GB" sz="2000"/>
        </a:p>
      </dgm:t>
    </dgm:pt>
    <dgm:pt modelId="{EA2B8A86-9B72-4EF7-86E4-E4610C542F6C}">
      <dgm:prSet phldrT="[Text]" custT="1"/>
      <dgm:spPr/>
      <dgm:t>
        <a:bodyPr/>
        <a:lstStyle/>
        <a:p>
          <a:r>
            <a:rPr lang="en-GB" sz="1400" dirty="0" smtClean="0"/>
            <a:t>Communicating</a:t>
          </a:r>
          <a:endParaRPr lang="en-GB" sz="1400" dirty="0"/>
        </a:p>
      </dgm:t>
    </dgm:pt>
    <dgm:pt modelId="{A884B57E-B96F-4F78-841E-DA49A71F449F}" type="parTrans" cxnId="{6FB36E29-3F18-44DE-B3CF-027190644FCB}">
      <dgm:prSet/>
      <dgm:spPr/>
      <dgm:t>
        <a:bodyPr/>
        <a:lstStyle/>
        <a:p>
          <a:endParaRPr lang="en-GB" sz="2000"/>
        </a:p>
      </dgm:t>
    </dgm:pt>
    <dgm:pt modelId="{556D1CF0-C851-45D2-BAC8-70340B4E1B3B}" type="sibTrans" cxnId="{6FB36E29-3F18-44DE-B3CF-027190644FCB}">
      <dgm:prSet/>
      <dgm:spPr/>
      <dgm:t>
        <a:bodyPr/>
        <a:lstStyle/>
        <a:p>
          <a:endParaRPr lang="en-GB" sz="2000"/>
        </a:p>
      </dgm:t>
    </dgm:pt>
    <dgm:pt modelId="{278664DC-BF87-495D-8BE5-EDC83896557F}">
      <dgm:prSet phldrT="[Text]" custT="1"/>
      <dgm:spPr/>
      <dgm:t>
        <a:bodyPr/>
        <a:lstStyle/>
        <a:p>
          <a:r>
            <a:rPr lang="en-GB" sz="1400" dirty="0" smtClean="0"/>
            <a:t>Disposing</a:t>
          </a:r>
          <a:endParaRPr lang="en-GB" sz="1400" dirty="0"/>
        </a:p>
      </dgm:t>
    </dgm:pt>
    <dgm:pt modelId="{56A76881-37A6-46F2-A6E8-544E0FF34196}" type="parTrans" cxnId="{26CD20F0-1146-43DC-91FC-17AD9530C359}">
      <dgm:prSet/>
      <dgm:spPr/>
      <dgm:t>
        <a:bodyPr/>
        <a:lstStyle/>
        <a:p>
          <a:endParaRPr lang="en-GB" sz="2000"/>
        </a:p>
      </dgm:t>
    </dgm:pt>
    <dgm:pt modelId="{ED1789A7-25ED-4617-BAA4-A5A4CDBA41AD}" type="sibTrans" cxnId="{26CD20F0-1146-43DC-91FC-17AD9530C359}">
      <dgm:prSet/>
      <dgm:spPr/>
      <dgm:t>
        <a:bodyPr/>
        <a:lstStyle/>
        <a:p>
          <a:endParaRPr lang="en-GB" sz="2000"/>
        </a:p>
      </dgm:t>
    </dgm:pt>
    <dgm:pt modelId="{E222C97B-BA1B-45FD-9CC9-060BF60F1E29}">
      <dgm:prSet phldrT="[Text]" custT="1"/>
      <dgm:spPr/>
      <dgm:t>
        <a:bodyPr/>
        <a:lstStyle/>
        <a:p>
          <a:r>
            <a:rPr lang="en-GB" sz="1400" dirty="0" smtClean="0"/>
            <a:t>Evaluating</a:t>
          </a:r>
          <a:endParaRPr lang="en-GB" sz="1400" dirty="0"/>
        </a:p>
      </dgm:t>
    </dgm:pt>
    <dgm:pt modelId="{809E491B-40D8-44ED-B052-9C88B79F3144}" type="parTrans" cxnId="{78357604-DFBD-41F2-B063-D3DC51AAFE77}">
      <dgm:prSet/>
      <dgm:spPr/>
      <dgm:t>
        <a:bodyPr/>
        <a:lstStyle/>
        <a:p>
          <a:endParaRPr lang="en-GB" sz="2000"/>
        </a:p>
      </dgm:t>
    </dgm:pt>
    <dgm:pt modelId="{566C7A86-ED58-4DE7-8683-47B24E722871}" type="sibTrans" cxnId="{78357604-DFBD-41F2-B063-D3DC51AAFE77}">
      <dgm:prSet/>
      <dgm:spPr/>
      <dgm:t>
        <a:bodyPr/>
        <a:lstStyle/>
        <a:p>
          <a:endParaRPr lang="en-GB" sz="2000"/>
        </a:p>
      </dgm:t>
    </dgm:pt>
    <dgm:pt modelId="{16B857C2-BED9-4945-9DAB-231129E53BE3}">
      <dgm:prSet custT="1"/>
      <dgm:spPr/>
      <dgm:t>
        <a:bodyPr/>
        <a:lstStyle/>
        <a:p>
          <a:r>
            <a:rPr lang="en-GB" sz="1400" dirty="0" smtClean="0"/>
            <a:t>Storing</a:t>
          </a:r>
          <a:endParaRPr lang="en-GB" sz="1400" dirty="0"/>
        </a:p>
      </dgm:t>
    </dgm:pt>
    <dgm:pt modelId="{0E3247AB-D134-4F07-A712-5A267C78695F}" type="parTrans" cxnId="{DE00D0FE-9450-4120-8318-74D3E6929A98}">
      <dgm:prSet/>
      <dgm:spPr/>
      <dgm:t>
        <a:bodyPr/>
        <a:lstStyle/>
        <a:p>
          <a:endParaRPr lang="en-GB" sz="2000"/>
        </a:p>
      </dgm:t>
    </dgm:pt>
    <dgm:pt modelId="{B9097441-1B3A-493D-8176-2D659B091677}" type="sibTrans" cxnId="{DE00D0FE-9450-4120-8318-74D3E6929A98}">
      <dgm:prSet/>
      <dgm:spPr/>
      <dgm:t>
        <a:bodyPr/>
        <a:lstStyle/>
        <a:p>
          <a:endParaRPr lang="en-GB" sz="2000"/>
        </a:p>
      </dgm:t>
    </dgm:pt>
    <dgm:pt modelId="{3C1743B9-0302-4B6A-870A-B5153E222B4B}" type="pres">
      <dgm:prSet presAssocID="{0487C3DB-EDDB-42DC-886D-883582FA3A84}" presName="Name0" presStyleCnt="0">
        <dgm:presLayoutVars>
          <dgm:dir/>
          <dgm:resizeHandles val="exact"/>
        </dgm:presLayoutVars>
      </dgm:prSet>
      <dgm:spPr/>
      <dgm:t>
        <a:bodyPr/>
        <a:lstStyle/>
        <a:p>
          <a:endParaRPr lang="en-US"/>
        </a:p>
      </dgm:t>
    </dgm:pt>
    <dgm:pt modelId="{FEE54C3B-D6D0-4BEA-9892-5300462CD7FC}" type="pres">
      <dgm:prSet presAssocID="{0487C3DB-EDDB-42DC-886D-883582FA3A84}" presName="cycle" presStyleCnt="0"/>
      <dgm:spPr/>
    </dgm:pt>
    <dgm:pt modelId="{6A4EAC99-C4A1-4A8C-95A3-09695B983C45}" type="pres">
      <dgm:prSet presAssocID="{314B91CB-D8A2-4B5C-BC7B-D89921370A9A}" presName="nodeFirstNode" presStyleLbl="node1" presStyleIdx="0" presStyleCnt="6">
        <dgm:presLayoutVars>
          <dgm:bulletEnabled val="1"/>
        </dgm:presLayoutVars>
      </dgm:prSet>
      <dgm:spPr/>
      <dgm:t>
        <a:bodyPr/>
        <a:lstStyle/>
        <a:p>
          <a:endParaRPr lang="en-US"/>
        </a:p>
      </dgm:t>
    </dgm:pt>
    <dgm:pt modelId="{C861C9C8-24E1-461C-B84C-D417FDF6BEC9}" type="pres">
      <dgm:prSet presAssocID="{50522E9A-661E-4686-8928-8A21C6DCC78F}" presName="sibTransFirstNode" presStyleLbl="bgShp" presStyleIdx="0" presStyleCnt="1"/>
      <dgm:spPr/>
      <dgm:t>
        <a:bodyPr/>
        <a:lstStyle/>
        <a:p>
          <a:endParaRPr lang="en-US"/>
        </a:p>
      </dgm:t>
    </dgm:pt>
    <dgm:pt modelId="{67D3B5CD-69D8-4526-9179-867ED8C81DB7}" type="pres">
      <dgm:prSet presAssocID="{5171C5E5-3E5E-4D23-A93B-C51295364521}" presName="nodeFollowingNodes" presStyleLbl="node1" presStyleIdx="1" presStyleCnt="6">
        <dgm:presLayoutVars>
          <dgm:bulletEnabled val="1"/>
        </dgm:presLayoutVars>
      </dgm:prSet>
      <dgm:spPr/>
      <dgm:t>
        <a:bodyPr/>
        <a:lstStyle/>
        <a:p>
          <a:endParaRPr lang="en-US"/>
        </a:p>
      </dgm:t>
    </dgm:pt>
    <dgm:pt modelId="{616AA3D8-7527-498F-83D3-3CECFC4EEEE5}" type="pres">
      <dgm:prSet presAssocID="{EA2B8A86-9B72-4EF7-86E4-E4610C542F6C}" presName="nodeFollowingNodes" presStyleLbl="node1" presStyleIdx="2" presStyleCnt="6">
        <dgm:presLayoutVars>
          <dgm:bulletEnabled val="1"/>
        </dgm:presLayoutVars>
      </dgm:prSet>
      <dgm:spPr/>
      <dgm:t>
        <a:bodyPr/>
        <a:lstStyle/>
        <a:p>
          <a:endParaRPr lang="en-US"/>
        </a:p>
      </dgm:t>
    </dgm:pt>
    <dgm:pt modelId="{6D1D3D61-4032-4122-BC54-C0A30A531ACB}" type="pres">
      <dgm:prSet presAssocID="{16B857C2-BED9-4945-9DAB-231129E53BE3}" presName="nodeFollowingNodes" presStyleLbl="node1" presStyleIdx="3" presStyleCnt="6">
        <dgm:presLayoutVars>
          <dgm:bulletEnabled val="1"/>
        </dgm:presLayoutVars>
      </dgm:prSet>
      <dgm:spPr/>
      <dgm:t>
        <a:bodyPr/>
        <a:lstStyle/>
        <a:p>
          <a:endParaRPr lang="en-US"/>
        </a:p>
      </dgm:t>
    </dgm:pt>
    <dgm:pt modelId="{D59B29E6-5DC7-4085-B435-6B3855A3C2E0}" type="pres">
      <dgm:prSet presAssocID="{278664DC-BF87-495D-8BE5-EDC83896557F}" presName="nodeFollowingNodes" presStyleLbl="node1" presStyleIdx="4" presStyleCnt="6">
        <dgm:presLayoutVars>
          <dgm:bulletEnabled val="1"/>
        </dgm:presLayoutVars>
      </dgm:prSet>
      <dgm:spPr/>
      <dgm:t>
        <a:bodyPr/>
        <a:lstStyle/>
        <a:p>
          <a:endParaRPr lang="en-US"/>
        </a:p>
      </dgm:t>
    </dgm:pt>
    <dgm:pt modelId="{6C85322F-46A2-4EB8-9BA2-49BC210C89C7}" type="pres">
      <dgm:prSet presAssocID="{E222C97B-BA1B-45FD-9CC9-060BF60F1E29}" presName="nodeFollowingNodes" presStyleLbl="node1" presStyleIdx="5" presStyleCnt="6">
        <dgm:presLayoutVars>
          <dgm:bulletEnabled val="1"/>
        </dgm:presLayoutVars>
      </dgm:prSet>
      <dgm:spPr/>
      <dgm:t>
        <a:bodyPr/>
        <a:lstStyle/>
        <a:p>
          <a:endParaRPr lang="en-US"/>
        </a:p>
      </dgm:t>
    </dgm:pt>
  </dgm:ptLst>
  <dgm:cxnLst>
    <dgm:cxn modelId="{78AC7BFA-5D7C-4FC5-9BA3-545E67C4A36D}" type="presOf" srcId="{50522E9A-661E-4686-8928-8A21C6DCC78F}" destId="{C861C9C8-24E1-461C-B84C-D417FDF6BEC9}" srcOrd="0" destOrd="0" presId="urn:microsoft.com/office/officeart/2005/8/layout/cycle3"/>
    <dgm:cxn modelId="{CCFBA69B-0B47-4E67-BBF3-544AA8F1E326}" srcId="{0487C3DB-EDDB-42DC-886D-883582FA3A84}" destId="{314B91CB-D8A2-4B5C-BC7B-D89921370A9A}" srcOrd="0" destOrd="0" parTransId="{FF1C7A4D-85D3-4D54-8DEB-15AF7DFBEBE7}" sibTransId="{50522E9A-661E-4686-8928-8A21C6DCC78F}"/>
    <dgm:cxn modelId="{2789715B-02E2-4D94-9075-087730387DE4}" srcId="{0487C3DB-EDDB-42DC-886D-883582FA3A84}" destId="{5171C5E5-3E5E-4D23-A93B-C51295364521}" srcOrd="1" destOrd="0" parTransId="{7C731209-2B4D-45AC-9844-97D5BFE04C12}" sibTransId="{618BC426-AB31-4240-BB91-BD64F38F9FA9}"/>
    <dgm:cxn modelId="{78357604-DFBD-41F2-B063-D3DC51AAFE77}" srcId="{0487C3DB-EDDB-42DC-886D-883582FA3A84}" destId="{E222C97B-BA1B-45FD-9CC9-060BF60F1E29}" srcOrd="5" destOrd="0" parTransId="{809E491B-40D8-44ED-B052-9C88B79F3144}" sibTransId="{566C7A86-ED58-4DE7-8683-47B24E722871}"/>
    <dgm:cxn modelId="{36358AA2-18C7-4B67-BDC7-21AF5E74B555}" type="presOf" srcId="{278664DC-BF87-495D-8BE5-EDC83896557F}" destId="{D59B29E6-5DC7-4085-B435-6B3855A3C2E0}" srcOrd="0" destOrd="0" presId="urn:microsoft.com/office/officeart/2005/8/layout/cycle3"/>
    <dgm:cxn modelId="{1D1F44BB-6028-4B71-A26B-960C8BFCA494}" type="presOf" srcId="{314B91CB-D8A2-4B5C-BC7B-D89921370A9A}" destId="{6A4EAC99-C4A1-4A8C-95A3-09695B983C45}" srcOrd="0" destOrd="0" presId="urn:microsoft.com/office/officeart/2005/8/layout/cycle3"/>
    <dgm:cxn modelId="{95AF2339-1B1C-45B7-9D34-88B4ED044F05}" type="presOf" srcId="{5171C5E5-3E5E-4D23-A93B-C51295364521}" destId="{67D3B5CD-69D8-4526-9179-867ED8C81DB7}" srcOrd="0" destOrd="0" presId="urn:microsoft.com/office/officeart/2005/8/layout/cycle3"/>
    <dgm:cxn modelId="{26CD20F0-1146-43DC-91FC-17AD9530C359}" srcId="{0487C3DB-EDDB-42DC-886D-883582FA3A84}" destId="{278664DC-BF87-495D-8BE5-EDC83896557F}" srcOrd="4" destOrd="0" parTransId="{56A76881-37A6-46F2-A6E8-544E0FF34196}" sibTransId="{ED1789A7-25ED-4617-BAA4-A5A4CDBA41AD}"/>
    <dgm:cxn modelId="{6FB36E29-3F18-44DE-B3CF-027190644FCB}" srcId="{0487C3DB-EDDB-42DC-886D-883582FA3A84}" destId="{EA2B8A86-9B72-4EF7-86E4-E4610C542F6C}" srcOrd="2" destOrd="0" parTransId="{A884B57E-B96F-4F78-841E-DA49A71F449F}" sibTransId="{556D1CF0-C851-45D2-BAC8-70340B4E1B3B}"/>
    <dgm:cxn modelId="{0F7B2392-C386-48DC-8670-4DFD49665F2F}" type="presOf" srcId="{0487C3DB-EDDB-42DC-886D-883582FA3A84}" destId="{3C1743B9-0302-4B6A-870A-B5153E222B4B}" srcOrd="0" destOrd="0" presId="urn:microsoft.com/office/officeart/2005/8/layout/cycle3"/>
    <dgm:cxn modelId="{474B1872-C1C2-4788-8C7B-8DFD060FCE90}" type="presOf" srcId="{16B857C2-BED9-4945-9DAB-231129E53BE3}" destId="{6D1D3D61-4032-4122-BC54-C0A30A531ACB}" srcOrd="0" destOrd="0" presId="urn:microsoft.com/office/officeart/2005/8/layout/cycle3"/>
    <dgm:cxn modelId="{DE00D0FE-9450-4120-8318-74D3E6929A98}" srcId="{0487C3DB-EDDB-42DC-886D-883582FA3A84}" destId="{16B857C2-BED9-4945-9DAB-231129E53BE3}" srcOrd="3" destOrd="0" parTransId="{0E3247AB-D134-4F07-A712-5A267C78695F}" sibTransId="{B9097441-1B3A-493D-8176-2D659B091677}"/>
    <dgm:cxn modelId="{EFA6DAB7-12D2-4E52-ADA5-678F3D838EED}" type="presOf" srcId="{EA2B8A86-9B72-4EF7-86E4-E4610C542F6C}" destId="{616AA3D8-7527-498F-83D3-3CECFC4EEEE5}" srcOrd="0" destOrd="0" presId="urn:microsoft.com/office/officeart/2005/8/layout/cycle3"/>
    <dgm:cxn modelId="{786C3588-DCB4-43E9-95FB-EA445E170348}" type="presOf" srcId="{E222C97B-BA1B-45FD-9CC9-060BF60F1E29}" destId="{6C85322F-46A2-4EB8-9BA2-49BC210C89C7}" srcOrd="0" destOrd="0" presId="urn:microsoft.com/office/officeart/2005/8/layout/cycle3"/>
    <dgm:cxn modelId="{45E8FA5B-AA1B-49B4-B19D-01AA9A654E40}" type="presParOf" srcId="{3C1743B9-0302-4B6A-870A-B5153E222B4B}" destId="{FEE54C3B-D6D0-4BEA-9892-5300462CD7FC}" srcOrd="0" destOrd="0" presId="urn:microsoft.com/office/officeart/2005/8/layout/cycle3"/>
    <dgm:cxn modelId="{E40E8C93-FD34-4080-A6C7-64C8526FFB41}" type="presParOf" srcId="{FEE54C3B-D6D0-4BEA-9892-5300462CD7FC}" destId="{6A4EAC99-C4A1-4A8C-95A3-09695B983C45}" srcOrd="0" destOrd="0" presId="urn:microsoft.com/office/officeart/2005/8/layout/cycle3"/>
    <dgm:cxn modelId="{610BC9E0-C60F-4D84-AA71-A99AE09B922E}" type="presParOf" srcId="{FEE54C3B-D6D0-4BEA-9892-5300462CD7FC}" destId="{C861C9C8-24E1-461C-B84C-D417FDF6BEC9}" srcOrd="1" destOrd="0" presId="urn:microsoft.com/office/officeart/2005/8/layout/cycle3"/>
    <dgm:cxn modelId="{5F710793-B0C0-44E8-99DC-92B00A8E19D9}" type="presParOf" srcId="{FEE54C3B-D6D0-4BEA-9892-5300462CD7FC}" destId="{67D3B5CD-69D8-4526-9179-867ED8C81DB7}" srcOrd="2" destOrd="0" presId="urn:microsoft.com/office/officeart/2005/8/layout/cycle3"/>
    <dgm:cxn modelId="{C8CF108F-B6B6-4EAC-9B72-864B7D8B211E}" type="presParOf" srcId="{FEE54C3B-D6D0-4BEA-9892-5300462CD7FC}" destId="{616AA3D8-7527-498F-83D3-3CECFC4EEEE5}" srcOrd="3" destOrd="0" presId="urn:microsoft.com/office/officeart/2005/8/layout/cycle3"/>
    <dgm:cxn modelId="{7CBAC26F-975D-40CB-B215-6DFB752A760A}" type="presParOf" srcId="{FEE54C3B-D6D0-4BEA-9892-5300462CD7FC}" destId="{6D1D3D61-4032-4122-BC54-C0A30A531ACB}" srcOrd="4" destOrd="0" presId="urn:microsoft.com/office/officeart/2005/8/layout/cycle3"/>
    <dgm:cxn modelId="{5629F35D-3507-40AD-94B8-FB4959230AFC}" type="presParOf" srcId="{FEE54C3B-D6D0-4BEA-9892-5300462CD7FC}" destId="{D59B29E6-5DC7-4085-B435-6B3855A3C2E0}" srcOrd="5" destOrd="0" presId="urn:microsoft.com/office/officeart/2005/8/layout/cycle3"/>
    <dgm:cxn modelId="{4CAF26A5-922D-476D-87B5-CE07C6A691A0}" type="presParOf" srcId="{FEE54C3B-D6D0-4BEA-9892-5300462CD7FC}" destId="{6C85322F-46A2-4EB8-9BA2-49BC210C89C7}" srcOrd="6" destOrd="0" presId="urn:microsoft.com/office/officeart/2005/8/layout/cycle3"/>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61C9C8-24E1-461C-B84C-D417FDF6BEC9}">
      <dsp:nvSpPr>
        <dsp:cNvPr id="0" name=""/>
        <dsp:cNvSpPr/>
      </dsp:nvSpPr>
      <dsp:spPr>
        <a:xfrm>
          <a:off x="110458" y="581634"/>
          <a:ext cx="3709485" cy="3709485"/>
        </a:xfrm>
        <a:prstGeom prst="circularArrow">
          <a:avLst>
            <a:gd name="adj1" fmla="val 5274"/>
            <a:gd name="adj2" fmla="val 312630"/>
            <a:gd name="adj3" fmla="val 14337630"/>
            <a:gd name="adj4" fmla="val 17063223"/>
            <a:gd name="adj5" fmla="val 5477"/>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4EAC99-C4A1-4A8C-95A3-09695B983C45}">
      <dsp:nvSpPr>
        <dsp:cNvPr id="0" name=""/>
        <dsp:cNvSpPr/>
      </dsp:nvSpPr>
      <dsp:spPr>
        <a:xfrm>
          <a:off x="1304056" y="588219"/>
          <a:ext cx="1322288" cy="66114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Gathering</a:t>
          </a:r>
          <a:endParaRPr lang="en-GB" sz="1400" kern="1200" dirty="0"/>
        </a:p>
      </dsp:txBody>
      <dsp:txXfrm>
        <a:off x="1304056" y="588219"/>
        <a:ext cx="1322288" cy="661144"/>
      </dsp:txXfrm>
    </dsp:sp>
    <dsp:sp modelId="{67D3B5CD-69D8-4526-9179-867ED8C81DB7}">
      <dsp:nvSpPr>
        <dsp:cNvPr id="0" name=""/>
        <dsp:cNvSpPr/>
      </dsp:nvSpPr>
      <dsp:spPr>
        <a:xfrm>
          <a:off x="2607305" y="1340650"/>
          <a:ext cx="1322288" cy="66114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Analysing</a:t>
          </a:r>
          <a:endParaRPr lang="en-GB" sz="1400" kern="1200" dirty="0"/>
        </a:p>
      </dsp:txBody>
      <dsp:txXfrm>
        <a:off x="2607305" y="1340650"/>
        <a:ext cx="1322288" cy="661144"/>
      </dsp:txXfrm>
    </dsp:sp>
    <dsp:sp modelId="{616AA3D8-7527-498F-83D3-3CECFC4EEEE5}">
      <dsp:nvSpPr>
        <dsp:cNvPr id="0" name=""/>
        <dsp:cNvSpPr/>
      </dsp:nvSpPr>
      <dsp:spPr>
        <a:xfrm>
          <a:off x="2607305" y="2845512"/>
          <a:ext cx="1322288" cy="66114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Communicating</a:t>
          </a:r>
          <a:endParaRPr lang="en-GB" sz="1400" kern="1200" dirty="0"/>
        </a:p>
      </dsp:txBody>
      <dsp:txXfrm>
        <a:off x="2607305" y="2845512"/>
        <a:ext cx="1322288" cy="661144"/>
      </dsp:txXfrm>
    </dsp:sp>
    <dsp:sp modelId="{6D1D3D61-4032-4122-BC54-C0A30A531ACB}">
      <dsp:nvSpPr>
        <dsp:cNvPr id="0" name=""/>
        <dsp:cNvSpPr/>
      </dsp:nvSpPr>
      <dsp:spPr>
        <a:xfrm>
          <a:off x="1304056" y="3597943"/>
          <a:ext cx="1322288" cy="66114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Storing</a:t>
          </a:r>
          <a:endParaRPr lang="en-GB" sz="1400" kern="1200" dirty="0"/>
        </a:p>
      </dsp:txBody>
      <dsp:txXfrm>
        <a:off x="1304056" y="3597943"/>
        <a:ext cx="1322288" cy="661144"/>
      </dsp:txXfrm>
    </dsp:sp>
    <dsp:sp modelId="{D59B29E6-5DC7-4085-B435-6B3855A3C2E0}">
      <dsp:nvSpPr>
        <dsp:cNvPr id="0" name=""/>
        <dsp:cNvSpPr/>
      </dsp:nvSpPr>
      <dsp:spPr>
        <a:xfrm>
          <a:off x="807" y="2845512"/>
          <a:ext cx="1322288" cy="66114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Disposing</a:t>
          </a:r>
          <a:endParaRPr lang="en-GB" sz="1400" kern="1200" dirty="0"/>
        </a:p>
      </dsp:txBody>
      <dsp:txXfrm>
        <a:off x="807" y="2845512"/>
        <a:ext cx="1322288" cy="661144"/>
      </dsp:txXfrm>
    </dsp:sp>
    <dsp:sp modelId="{6C85322F-46A2-4EB8-9BA2-49BC210C89C7}">
      <dsp:nvSpPr>
        <dsp:cNvPr id="0" name=""/>
        <dsp:cNvSpPr/>
      </dsp:nvSpPr>
      <dsp:spPr>
        <a:xfrm>
          <a:off x="807" y="1340650"/>
          <a:ext cx="1322288" cy="66114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Evaluating</a:t>
          </a:r>
          <a:endParaRPr lang="en-GB" sz="1400" kern="1200" dirty="0"/>
        </a:p>
      </dsp:txBody>
      <dsp:txXfrm>
        <a:off x="807" y="1340650"/>
        <a:ext cx="1322288" cy="661144"/>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53AD16-C431-452E-9539-DC5F0E091FAB}" type="datetimeFigureOut">
              <a:rPr lang="en-GB" smtClean="0"/>
              <a:pPr/>
              <a:t>31/03/2017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F53E6F-6C0C-4529-9753-2AA13DD5ABD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CF53E6F-6C0C-4529-9753-2AA13DD5ABD2}"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CF53E6F-6C0C-4529-9753-2AA13DD5ABD2}" type="slidenum">
              <a:rPr lang="en-GB" smtClean="0"/>
              <a:pPr/>
              <a:t>34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961C53C7-D5EA-48E2-A6F8-34AA5D94CAD8}" type="datetimeFigureOut">
              <a:rPr lang="en-GB" smtClean="0"/>
              <a:pPr/>
              <a:t>31/03/2017</a:t>
            </a:fld>
            <a:endParaRPr lang="en-GB"/>
          </a:p>
        </p:txBody>
      </p:sp>
      <p:sp>
        <p:nvSpPr>
          <p:cNvPr id="20" name="Footer Placeholder 19"/>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FDE60E4E-82D3-46C6-A374-4B8391FA4041}"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1C53C7-D5EA-48E2-A6F8-34AA5D94CAD8}" type="datetimeFigureOut">
              <a:rPr lang="en-GB" smtClean="0"/>
              <a:pPr/>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E60E4E-82D3-46C6-A374-4B8391FA404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1C53C7-D5EA-48E2-A6F8-34AA5D94CAD8}" type="datetimeFigureOut">
              <a:rPr lang="en-GB" smtClean="0"/>
              <a:pPr/>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E60E4E-82D3-46C6-A374-4B8391FA404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1C53C7-D5EA-48E2-A6F8-34AA5D94CAD8}" type="datetimeFigureOut">
              <a:rPr lang="en-GB" smtClean="0"/>
              <a:pPr/>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E60E4E-82D3-46C6-A374-4B8391FA404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1C53C7-D5EA-48E2-A6F8-34AA5D94CAD8}" type="datetimeFigureOut">
              <a:rPr lang="en-GB" smtClean="0"/>
              <a:pPr/>
              <a:t>31/03/2017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E60E4E-82D3-46C6-A374-4B8391FA4041}"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1C53C7-D5EA-48E2-A6F8-34AA5D94CAD8}" type="datetimeFigureOut">
              <a:rPr lang="en-GB" smtClean="0"/>
              <a:pPr/>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E60E4E-82D3-46C6-A374-4B8391FA404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1C53C7-D5EA-48E2-A6F8-34AA5D94CAD8}" type="datetimeFigureOut">
              <a:rPr lang="en-GB" smtClean="0"/>
              <a:pPr/>
              <a:t>31/03/2017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E60E4E-82D3-46C6-A374-4B8391FA404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1C53C7-D5EA-48E2-A6F8-34AA5D94CAD8}" type="datetimeFigureOut">
              <a:rPr lang="en-GB" smtClean="0"/>
              <a:pPr/>
              <a:t>31/03/2017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E60E4E-82D3-46C6-A374-4B8391FA404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61C53C7-D5EA-48E2-A6F8-34AA5D94CAD8}" type="datetimeFigureOut">
              <a:rPr lang="en-GB" smtClean="0"/>
              <a:pPr/>
              <a:t>31/03/2017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E60E4E-82D3-46C6-A374-4B8391FA4041}"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1C53C7-D5EA-48E2-A6F8-34AA5D94CAD8}" type="datetimeFigureOut">
              <a:rPr lang="en-GB" smtClean="0"/>
              <a:pPr/>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E60E4E-82D3-46C6-A374-4B8391FA404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61C53C7-D5EA-48E2-A6F8-34AA5D94CAD8}" type="datetimeFigureOut">
              <a:rPr lang="en-GB" smtClean="0"/>
              <a:pPr/>
              <a:t>31/03/2017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E60E4E-82D3-46C6-A374-4B8391FA4041}"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61C53C7-D5EA-48E2-A6F8-34AA5D94CAD8}" type="datetimeFigureOut">
              <a:rPr lang="en-GB" smtClean="0"/>
              <a:pPr/>
              <a:t>31/03/2017</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DE60E4E-82D3-46C6-A374-4B8391FA4041}"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y.abbott@sheffield.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opendatahandbook.org/glossary/en/terms/open-government/" TargetMode="External"/><Relationship Id="rId7" Type="http://schemas.openxmlformats.org/officeDocument/2006/relationships/hyperlink" Target="http://opendatahandbook.org/glossary/en/terms/open-definition/" TargetMode="External"/><Relationship Id="rId2" Type="http://schemas.openxmlformats.org/officeDocument/2006/relationships/hyperlink" Target="http://opendatahandbook.org/glossary/en/terms/open-data/" TargetMode="External"/><Relationship Id="rId1" Type="http://schemas.openxmlformats.org/officeDocument/2006/relationships/slideLayout" Target="../slideLayouts/slideLayout6.xml"/><Relationship Id="rId6" Type="http://schemas.openxmlformats.org/officeDocument/2006/relationships/hyperlink" Target="http://opendatahandbook.org/glossary/en/terms/open-source/" TargetMode="External"/><Relationship Id="rId5" Type="http://schemas.openxmlformats.org/officeDocument/2006/relationships/hyperlink" Target="http://opendatahandbook.org/glossary/en/terms/open-science/" TargetMode="External"/><Relationship Id="rId4" Type="http://schemas.openxmlformats.org/officeDocument/2006/relationships/hyperlink" Target="http://opendatahandbook.org/glossary/en/terms/open-developmen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doi.org/10.18352/lq.7780" TargetMode="External"/><Relationship Id="rId2" Type="http://schemas.openxmlformats.org/officeDocument/2006/relationships/hyperlink" Target="http://www.gvsu.edu/library/librarylights/winter02/ChangingRole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514898"/>
            <a:ext cx="7406640" cy="1472184"/>
          </a:xfrm>
        </p:spPr>
        <p:txBody>
          <a:bodyPr>
            <a:normAutofit fontScale="90000"/>
          </a:bodyPr>
          <a:lstStyle/>
          <a:p>
            <a:r>
              <a:rPr lang="en-GB" dirty="0" smtClean="0"/>
              <a:t>The Role of Librarians in African Higher Educational Institutions as Central Actors in Embedding NREN Digital Services</a:t>
            </a:r>
            <a:endParaRPr lang="en-GB" dirty="0"/>
          </a:p>
        </p:txBody>
      </p:sp>
      <p:sp>
        <p:nvSpPr>
          <p:cNvPr id="4" name="Subtitle 3"/>
          <p:cNvSpPr>
            <a:spLocks noGrp="1"/>
          </p:cNvSpPr>
          <p:nvPr>
            <p:ph type="subTitle" idx="1"/>
          </p:nvPr>
        </p:nvSpPr>
        <p:spPr>
          <a:xfrm>
            <a:off x="1403648" y="4005064"/>
            <a:ext cx="7406640" cy="1752600"/>
          </a:xfrm>
        </p:spPr>
        <p:txBody>
          <a:bodyPr>
            <a:normAutofit/>
          </a:bodyPr>
          <a:lstStyle/>
          <a:p>
            <a:r>
              <a:rPr lang="en-GB" dirty="0" smtClean="0"/>
              <a:t>Dr Pamela Abbott – Senior Lecturer, Information School, Sheffield University, UK</a:t>
            </a:r>
          </a:p>
          <a:p>
            <a:r>
              <a:rPr lang="en-GB" dirty="0" smtClean="0"/>
              <a:t>Email: </a:t>
            </a:r>
            <a:r>
              <a:rPr lang="en-GB" dirty="0" smtClean="0">
                <a:hlinkClick r:id="rId2"/>
              </a:rPr>
              <a:t>p.y.abbott@sheffield.ac.uk</a:t>
            </a:r>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Digitalisation &amp; Dematerialisation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Digitalisation leads eventually to </a:t>
            </a:r>
            <a:r>
              <a:rPr lang="en-GB" i="1" dirty="0" smtClean="0"/>
              <a:t>dematerialisation</a:t>
            </a:r>
            <a:r>
              <a:rPr lang="en-GB" dirty="0" smtClean="0"/>
              <a:t>, i.e., the physical and tangible become the virtual and intangible.</a:t>
            </a:r>
          </a:p>
          <a:p>
            <a:r>
              <a:rPr lang="en-GB" dirty="0" smtClean="0"/>
              <a:t>The result is that the skills learnt to deal with material properties of objects need to change due to dematerialisation.</a:t>
            </a:r>
          </a:p>
          <a:p>
            <a:r>
              <a:rPr lang="en-GB" dirty="0" smtClean="0"/>
              <a:t>This leads to:</a:t>
            </a:r>
          </a:p>
          <a:p>
            <a:pPr lvl="1"/>
            <a:r>
              <a:rPr lang="en-GB" dirty="0" smtClean="0"/>
              <a:t>De-skilling:  loss of traditional skill sets</a:t>
            </a:r>
          </a:p>
          <a:p>
            <a:pPr lvl="1"/>
            <a:r>
              <a:rPr lang="en-GB" dirty="0" smtClean="0"/>
              <a:t>Re-skilling:  learning new digital skill sets</a:t>
            </a:r>
          </a:p>
          <a:p>
            <a:pPr lvl="1"/>
            <a:r>
              <a:rPr lang="en-GB" dirty="0" smtClean="0"/>
              <a:t>Up-skilling:  trading up to higher level skills that are not easy to automate.</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Contemporary University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On demand courses</a:t>
            </a:r>
          </a:p>
          <a:p>
            <a:r>
              <a:rPr lang="en-GB" dirty="0" smtClean="0"/>
              <a:t>Lifelong learning</a:t>
            </a:r>
          </a:p>
          <a:p>
            <a:r>
              <a:rPr lang="en-GB" dirty="0" smtClean="0"/>
              <a:t>University as a partner to business</a:t>
            </a:r>
          </a:p>
          <a:p>
            <a:r>
              <a:rPr lang="en-GB" dirty="0" smtClean="0"/>
              <a:t>Providing value to the “market”</a:t>
            </a:r>
          </a:p>
          <a:p>
            <a:r>
              <a:rPr lang="en-GB" dirty="0" smtClean="0"/>
              <a:t>Emphasis on information</a:t>
            </a:r>
          </a:p>
          <a:p>
            <a:r>
              <a:rPr lang="en-GB" dirty="0" smtClean="0"/>
              <a:t>Student as customer</a:t>
            </a:r>
          </a:p>
          <a:p>
            <a:r>
              <a:rPr lang="en-GB" dirty="0" smtClean="0"/>
              <a:t>Anywhere/everywhere availability</a:t>
            </a:r>
          </a:p>
          <a:p>
            <a:r>
              <a:rPr lang="en-GB" dirty="0" err="1" smtClean="0"/>
              <a:t>Multidisciplinarity</a:t>
            </a:r>
            <a:endParaRPr lang="en-GB" dirty="0" smtClean="0"/>
          </a:p>
          <a:p>
            <a:r>
              <a:rPr lang="en-GB" dirty="0" smtClean="0"/>
              <a:t>Emphasis on technology</a:t>
            </a:r>
          </a:p>
          <a:p>
            <a:r>
              <a:rPr lang="en-GB" dirty="0" smtClean="0"/>
              <a:t>Globalisation of higher education.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HE Challenges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Publication and scholarly communication (e.g. open access)</a:t>
            </a:r>
          </a:p>
          <a:p>
            <a:r>
              <a:rPr lang="en-GB" dirty="0" smtClean="0"/>
              <a:t>Delivery and use of digital resources (e.g. open data and open repositories)</a:t>
            </a:r>
          </a:p>
          <a:p>
            <a:r>
              <a:rPr lang="en-GB" dirty="0" smtClean="0"/>
              <a:t>Students from different backgrounds, locations, abilities, ethnicities</a:t>
            </a:r>
          </a:p>
          <a:p>
            <a:r>
              <a:rPr lang="en-GB" dirty="0" smtClean="0"/>
              <a:t>Increasing demand for traditional resources</a:t>
            </a:r>
          </a:p>
          <a:p>
            <a:r>
              <a:rPr lang="en-GB" dirty="0" smtClean="0"/>
              <a:t>New channels for delivering learning (e.g. distance learning, MOOCs, open education) </a:t>
            </a:r>
          </a:p>
          <a:p>
            <a:r>
              <a:rPr lang="en-GB" dirty="0" smtClean="0"/>
              <a:t>Doing more with less, reduction of resources, particularly in staffing.</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Open Movement</a:t>
            </a:r>
            <a:endParaRPr lang="en-GB" dirty="0"/>
          </a:p>
        </p:txBody>
      </p:sp>
      <p:sp>
        <p:nvSpPr>
          <p:cNvPr id="4" name="Rectangle 3"/>
          <p:cNvSpPr/>
          <p:nvPr/>
        </p:nvSpPr>
        <p:spPr>
          <a:xfrm>
            <a:off x="1475656" y="1380832"/>
            <a:ext cx="7416824" cy="3416320"/>
          </a:xfrm>
          <a:prstGeom prst="rect">
            <a:avLst/>
          </a:prstGeom>
        </p:spPr>
        <p:txBody>
          <a:bodyPr wrap="square">
            <a:spAutoFit/>
          </a:bodyPr>
          <a:lstStyle/>
          <a:p>
            <a:r>
              <a:rPr lang="en-GB" sz="2400" i="1" dirty="0">
                <a:solidFill>
                  <a:srgbClr val="C00000"/>
                </a:solidFill>
              </a:rPr>
              <a:t>The open movement seeks to work towards solutions of many of the world’s most pressing problems in a spirit of transparency, collaboration, re-use and free access. It encompasses </a:t>
            </a:r>
            <a:r>
              <a:rPr lang="en-GB" sz="2400" i="1" dirty="0">
                <a:hlinkClick r:id="rId2"/>
              </a:rPr>
              <a:t>open data</a:t>
            </a:r>
            <a:r>
              <a:rPr lang="en-GB" sz="2400" i="1" dirty="0"/>
              <a:t>, </a:t>
            </a:r>
            <a:r>
              <a:rPr lang="en-GB" sz="2400" i="1" dirty="0">
                <a:hlinkClick r:id="rId3"/>
              </a:rPr>
              <a:t>open government</a:t>
            </a:r>
            <a:r>
              <a:rPr lang="en-GB" sz="2400" i="1" dirty="0"/>
              <a:t>, </a:t>
            </a:r>
            <a:r>
              <a:rPr lang="en-GB" sz="2400" i="1" dirty="0">
                <a:hlinkClick r:id="rId4"/>
              </a:rPr>
              <a:t>open development</a:t>
            </a:r>
            <a:r>
              <a:rPr lang="en-GB" sz="2400" i="1" dirty="0"/>
              <a:t>, </a:t>
            </a:r>
            <a:r>
              <a:rPr lang="en-GB" sz="2400" i="1" dirty="0">
                <a:hlinkClick r:id="rId5"/>
              </a:rPr>
              <a:t>open science</a:t>
            </a:r>
            <a:r>
              <a:rPr lang="en-GB" sz="2400" i="1" dirty="0">
                <a:solidFill>
                  <a:srgbClr val="C00000"/>
                </a:solidFill>
              </a:rPr>
              <a:t> and much more. Participatory processes, sharing of knowledge and outputs and </a:t>
            </a:r>
            <a:r>
              <a:rPr lang="en-GB" sz="2400" i="1" dirty="0">
                <a:solidFill>
                  <a:srgbClr val="C00000"/>
                </a:solidFill>
                <a:hlinkClick r:id="rId6"/>
              </a:rPr>
              <a:t>open source</a:t>
            </a:r>
            <a:r>
              <a:rPr lang="en-GB" sz="2400" i="1" dirty="0">
                <a:solidFill>
                  <a:srgbClr val="C00000"/>
                </a:solidFill>
              </a:rPr>
              <a:t> software are among its key tools. The specific definition of “open” as applied to data, knowledge and content, is set out by the </a:t>
            </a:r>
            <a:r>
              <a:rPr lang="en-GB" sz="2400" i="1" dirty="0">
                <a:solidFill>
                  <a:srgbClr val="C00000"/>
                </a:solidFill>
                <a:hlinkClick r:id="rId7"/>
              </a:rPr>
              <a:t>Open Definition</a:t>
            </a:r>
            <a:r>
              <a:rPr lang="en-GB" sz="2400" i="1" dirty="0">
                <a:solidFill>
                  <a:srgbClr val="C00000"/>
                </a:solidFill>
              </a:rPr>
              <a:t>.</a:t>
            </a:r>
          </a:p>
        </p:txBody>
      </p:sp>
      <p:sp>
        <p:nvSpPr>
          <p:cNvPr id="5" name="TextBox 4"/>
          <p:cNvSpPr txBox="1"/>
          <p:nvPr/>
        </p:nvSpPr>
        <p:spPr>
          <a:xfrm>
            <a:off x="2771800" y="5949280"/>
            <a:ext cx="6192688" cy="646331"/>
          </a:xfrm>
          <a:prstGeom prst="rect">
            <a:avLst/>
          </a:prstGeom>
          <a:noFill/>
        </p:spPr>
        <p:txBody>
          <a:bodyPr wrap="square" rtlCol="0">
            <a:spAutoFit/>
          </a:bodyPr>
          <a:lstStyle/>
          <a:p>
            <a:r>
              <a:rPr lang="en-GB" i="1" dirty="0" smtClean="0"/>
              <a:t>From: http://opendatahandbook.org/glossary/en/terms/open-movement/</a:t>
            </a:r>
            <a:endParaRPr lang="en-GB"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Librarian as Information Specialist</a:t>
            </a:r>
            <a:endParaRPr lang="en-GB" dirty="0"/>
          </a:p>
        </p:txBody>
      </p:sp>
      <p:sp>
        <p:nvSpPr>
          <p:cNvPr id="3" name="Content Placeholder 2"/>
          <p:cNvSpPr>
            <a:spLocks noGrp="1"/>
          </p:cNvSpPr>
          <p:nvPr>
            <p:ph idx="1"/>
          </p:nvPr>
        </p:nvSpPr>
        <p:spPr/>
        <p:txBody>
          <a:bodyPr/>
          <a:lstStyle/>
          <a:p>
            <a:r>
              <a:rPr lang="en-GB" dirty="0" smtClean="0"/>
              <a:t>Key roles emerge:</a:t>
            </a:r>
          </a:p>
          <a:p>
            <a:pPr lvl="1"/>
            <a:r>
              <a:rPr lang="en-GB" dirty="0" smtClean="0"/>
              <a:t>Information retrieval</a:t>
            </a:r>
          </a:p>
          <a:p>
            <a:pPr lvl="1"/>
            <a:r>
              <a:rPr lang="en-GB" dirty="0" smtClean="0"/>
              <a:t>Information seeking</a:t>
            </a:r>
          </a:p>
          <a:p>
            <a:pPr lvl="1"/>
            <a:r>
              <a:rPr lang="en-GB" dirty="0" smtClean="0"/>
              <a:t>Information literacy</a:t>
            </a:r>
          </a:p>
          <a:p>
            <a:pPr lvl="1"/>
            <a:r>
              <a:rPr lang="en-GB" dirty="0" smtClean="0"/>
              <a:t>Information organisation</a:t>
            </a:r>
          </a:p>
          <a:p>
            <a:r>
              <a:rPr lang="en-GB" dirty="0" smtClean="0"/>
              <a:t>These roles support the academic/researcher in making sense of data and interpreting it for their own specialism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New “Digital” Roles</a:t>
            </a:r>
            <a:endParaRPr lang="en-GB" dirty="0"/>
          </a:p>
        </p:txBody>
      </p:sp>
      <p:sp>
        <p:nvSpPr>
          <p:cNvPr id="3" name="Content Placeholder 2"/>
          <p:cNvSpPr>
            <a:spLocks noGrp="1"/>
          </p:cNvSpPr>
          <p:nvPr>
            <p:ph idx="1"/>
          </p:nvPr>
        </p:nvSpPr>
        <p:spPr/>
        <p:txBody>
          <a:bodyPr>
            <a:normAutofit lnSpcReduction="10000"/>
          </a:bodyPr>
          <a:lstStyle/>
          <a:p>
            <a:r>
              <a:rPr lang="en-GB" dirty="0" smtClean="0"/>
              <a:t>Systems librarian</a:t>
            </a:r>
          </a:p>
          <a:p>
            <a:r>
              <a:rPr lang="en-GB" dirty="0" smtClean="0"/>
              <a:t>Electronic resource librarian</a:t>
            </a:r>
          </a:p>
          <a:p>
            <a:r>
              <a:rPr lang="en-GB" dirty="0" smtClean="0"/>
              <a:t>Digital librarian</a:t>
            </a:r>
          </a:p>
          <a:p>
            <a:r>
              <a:rPr lang="en-GB" dirty="0" smtClean="0"/>
              <a:t>Institutional repository manager</a:t>
            </a:r>
          </a:p>
          <a:p>
            <a:r>
              <a:rPr lang="en-GB" dirty="0" smtClean="0"/>
              <a:t>Clinical librarian and </a:t>
            </a:r>
            <a:r>
              <a:rPr lang="en-GB" dirty="0" err="1" smtClean="0"/>
              <a:t>informationist</a:t>
            </a:r>
            <a:endParaRPr lang="en-GB" dirty="0" smtClean="0"/>
          </a:p>
          <a:p>
            <a:r>
              <a:rPr lang="en-GB" dirty="0" smtClean="0"/>
              <a:t>Digital curator/research data manager</a:t>
            </a:r>
          </a:p>
          <a:p>
            <a:r>
              <a:rPr lang="en-GB" dirty="0" smtClean="0"/>
              <a:t>Teaching librarian/information literacy educator</a:t>
            </a:r>
          </a:p>
          <a:p>
            <a:r>
              <a:rPr lang="en-GB" dirty="0" smtClean="0">
                <a:solidFill>
                  <a:srgbClr val="FF0000"/>
                </a:solidFill>
              </a:rPr>
              <a:t>Information and knowledge manager</a:t>
            </a:r>
            <a:r>
              <a:rPr lang="en-GB" dirty="0" smtClean="0"/>
              <a:t>.</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Information Management</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 Management</a:t>
            </a:r>
            <a:endParaRPr lang="en-GB" dirty="0"/>
          </a:p>
        </p:txBody>
      </p:sp>
      <p:sp>
        <p:nvSpPr>
          <p:cNvPr id="3" name="Content Placeholder 2"/>
          <p:cNvSpPr>
            <a:spLocks noGrp="1"/>
          </p:cNvSpPr>
          <p:nvPr>
            <p:ph idx="1"/>
          </p:nvPr>
        </p:nvSpPr>
        <p:spPr/>
        <p:txBody>
          <a:bodyPr>
            <a:normAutofit lnSpcReduction="10000"/>
          </a:bodyPr>
          <a:lstStyle/>
          <a:p>
            <a:r>
              <a:rPr lang="en-GB" dirty="0" smtClean="0"/>
              <a:t>Concerned with all aspects of managing information within organisations</a:t>
            </a:r>
          </a:p>
          <a:p>
            <a:r>
              <a:rPr lang="en-GB" dirty="0" smtClean="0"/>
              <a:t>NOT the management of Information Technology (IT)</a:t>
            </a:r>
          </a:p>
          <a:p>
            <a:r>
              <a:rPr lang="en-GB" dirty="0" smtClean="0"/>
              <a:t>NOT the management of Information Systems (IS)</a:t>
            </a:r>
          </a:p>
          <a:p>
            <a:r>
              <a:rPr lang="en-GB" i="1" u="sng" dirty="0" smtClean="0"/>
              <a:t>Related</a:t>
            </a:r>
            <a:r>
              <a:rPr lang="en-GB" dirty="0" smtClean="0"/>
              <a:t>, because IT used to store information</a:t>
            </a:r>
          </a:p>
          <a:p>
            <a:r>
              <a:rPr lang="en-GB" u="sng" dirty="0" smtClean="0"/>
              <a:t>Related,</a:t>
            </a:r>
            <a:r>
              <a:rPr lang="en-GB" dirty="0" smtClean="0"/>
              <a:t> because IS used for processing information</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 Management Cont’d</a:t>
            </a:r>
            <a:endParaRPr lang="en-GB" dirty="0"/>
          </a:p>
        </p:txBody>
      </p:sp>
      <p:sp>
        <p:nvSpPr>
          <p:cNvPr id="3" name="Content Placeholder 2"/>
          <p:cNvSpPr>
            <a:spLocks noGrp="1"/>
          </p:cNvSpPr>
          <p:nvPr>
            <p:ph sz="half" idx="1"/>
          </p:nvPr>
        </p:nvSpPr>
        <p:spPr/>
        <p:txBody>
          <a:bodyPr>
            <a:normAutofit lnSpcReduction="10000"/>
          </a:bodyPr>
          <a:lstStyle/>
          <a:p>
            <a:r>
              <a:rPr lang="en-GB" dirty="0" smtClean="0"/>
              <a:t>Information Management Cycle</a:t>
            </a:r>
          </a:p>
          <a:p>
            <a:pPr lvl="1"/>
            <a:r>
              <a:rPr lang="en-GB" i="1" u="sng" dirty="0" smtClean="0"/>
              <a:t>Gathering</a:t>
            </a:r>
            <a:r>
              <a:rPr lang="en-GB" dirty="0" smtClean="0"/>
              <a:t> information</a:t>
            </a:r>
          </a:p>
          <a:p>
            <a:pPr lvl="1"/>
            <a:r>
              <a:rPr lang="en-GB" i="1" u="sng" dirty="0" smtClean="0"/>
              <a:t>Analysing</a:t>
            </a:r>
            <a:r>
              <a:rPr lang="en-GB" dirty="0" smtClean="0"/>
              <a:t> information</a:t>
            </a:r>
          </a:p>
          <a:p>
            <a:pPr lvl="1"/>
            <a:r>
              <a:rPr lang="en-GB" i="1" u="sng" dirty="0" smtClean="0"/>
              <a:t>Communicating</a:t>
            </a:r>
            <a:r>
              <a:rPr lang="en-GB" dirty="0" smtClean="0"/>
              <a:t> information</a:t>
            </a:r>
          </a:p>
          <a:p>
            <a:pPr lvl="1"/>
            <a:r>
              <a:rPr lang="en-GB" i="1" u="sng" dirty="0" smtClean="0"/>
              <a:t>Storing</a:t>
            </a:r>
            <a:r>
              <a:rPr lang="en-GB" dirty="0" smtClean="0"/>
              <a:t> information</a:t>
            </a:r>
          </a:p>
          <a:p>
            <a:pPr lvl="1"/>
            <a:r>
              <a:rPr lang="en-GB" i="1" u="sng" dirty="0" smtClean="0"/>
              <a:t>Disposing of </a:t>
            </a:r>
            <a:r>
              <a:rPr lang="en-GB" dirty="0" smtClean="0"/>
              <a:t>information</a:t>
            </a:r>
          </a:p>
          <a:p>
            <a:pPr lvl="1"/>
            <a:r>
              <a:rPr lang="en-GB" i="1" u="sng" dirty="0" smtClean="0"/>
              <a:t>Evaluating </a:t>
            </a:r>
            <a:r>
              <a:rPr lang="en-GB" dirty="0" smtClean="0"/>
              <a:t>information </a:t>
            </a:r>
            <a:r>
              <a:rPr lang="en-GB" i="1" u="sng" dirty="0" smtClean="0"/>
              <a:t>needs</a:t>
            </a:r>
            <a:endParaRPr lang="en-GB" i="1" u="sng" dirty="0"/>
          </a:p>
        </p:txBody>
      </p:sp>
      <p:graphicFrame>
        <p:nvGraphicFramePr>
          <p:cNvPr id="5" name="Content Placeholder 4"/>
          <p:cNvGraphicFramePr>
            <a:graphicFrameLocks noGrp="1"/>
          </p:cNvGraphicFramePr>
          <p:nvPr>
            <p:ph sz="half" idx="2"/>
          </p:nvPr>
        </p:nvGraphicFramePr>
        <p:xfrm>
          <a:off x="5004048" y="1340768"/>
          <a:ext cx="3930402" cy="4847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 Hierarchy</a:t>
            </a:r>
            <a:endParaRPr lang="en-GB" dirty="0"/>
          </a:p>
        </p:txBody>
      </p:sp>
      <p:sp>
        <p:nvSpPr>
          <p:cNvPr id="3" name="Content Placeholder 2"/>
          <p:cNvSpPr>
            <a:spLocks noGrp="1"/>
          </p:cNvSpPr>
          <p:nvPr>
            <p:ph idx="1"/>
          </p:nvPr>
        </p:nvSpPr>
        <p:spPr/>
        <p:txBody>
          <a:bodyPr>
            <a:normAutofit lnSpcReduction="10000"/>
          </a:bodyPr>
          <a:lstStyle/>
          <a:p>
            <a:r>
              <a:rPr lang="en-GB" dirty="0" smtClean="0"/>
              <a:t>Data </a:t>
            </a:r>
          </a:p>
          <a:p>
            <a:pPr lvl="1"/>
            <a:r>
              <a:rPr lang="en-GB" dirty="0" smtClean="0"/>
              <a:t>Unstructured facts</a:t>
            </a:r>
          </a:p>
          <a:p>
            <a:pPr lvl="1"/>
            <a:r>
              <a:rPr lang="en-GB" dirty="0" smtClean="0"/>
              <a:t>Increasingly heterogeneous</a:t>
            </a:r>
          </a:p>
          <a:p>
            <a:pPr lvl="1"/>
            <a:r>
              <a:rPr lang="en-GB" dirty="0" smtClean="0"/>
              <a:t>Large data repositories</a:t>
            </a:r>
          </a:p>
          <a:p>
            <a:pPr lvl="1"/>
            <a:r>
              <a:rPr lang="en-GB" dirty="0" smtClean="0"/>
              <a:t>Globally distributed sources</a:t>
            </a:r>
          </a:p>
          <a:p>
            <a:r>
              <a:rPr lang="en-GB" dirty="0" smtClean="0"/>
              <a:t>Information</a:t>
            </a:r>
          </a:p>
          <a:p>
            <a:pPr lvl="1"/>
            <a:r>
              <a:rPr lang="en-GB" dirty="0" smtClean="0"/>
              <a:t>Selectively adding meaning to data</a:t>
            </a:r>
          </a:p>
          <a:p>
            <a:pPr lvl="1"/>
            <a:r>
              <a:rPr lang="en-GB" dirty="0" smtClean="0"/>
              <a:t>Relational and contextual</a:t>
            </a:r>
          </a:p>
          <a:p>
            <a:r>
              <a:rPr lang="en-GB" dirty="0" smtClean="0"/>
              <a:t>Knowledge</a:t>
            </a:r>
          </a:p>
          <a:p>
            <a:pPr lvl="1"/>
            <a:r>
              <a:rPr lang="en-GB" dirty="0" smtClean="0"/>
              <a:t>Larger structures of related information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lstStyle/>
          <a:p>
            <a:r>
              <a:rPr lang="en-GB" dirty="0" smtClean="0"/>
              <a:t>Motivation</a:t>
            </a:r>
          </a:p>
          <a:p>
            <a:r>
              <a:rPr lang="en-GB" dirty="0" smtClean="0"/>
              <a:t>The Bigger Picture</a:t>
            </a:r>
          </a:p>
          <a:p>
            <a:r>
              <a:rPr lang="en-GB" dirty="0" smtClean="0"/>
              <a:t>Information Management</a:t>
            </a:r>
          </a:p>
          <a:p>
            <a:r>
              <a:rPr lang="en-GB" dirty="0" smtClean="0"/>
              <a:t>Emerging Librarian role</a:t>
            </a:r>
          </a:p>
          <a:p>
            <a:r>
              <a:rPr lang="en-GB" dirty="0" smtClean="0"/>
              <a:t>A Research Agenda</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Implications for Managing Information</a:t>
            </a:r>
            <a:endParaRPr lang="en-GB" dirty="0"/>
          </a:p>
        </p:txBody>
      </p:sp>
      <p:sp>
        <p:nvSpPr>
          <p:cNvPr id="3" name="Content Placeholder 2"/>
          <p:cNvSpPr>
            <a:spLocks noGrp="1"/>
          </p:cNvSpPr>
          <p:nvPr>
            <p:ph idx="1"/>
          </p:nvPr>
        </p:nvSpPr>
        <p:spPr/>
        <p:txBody>
          <a:bodyPr>
            <a:normAutofit/>
          </a:bodyPr>
          <a:lstStyle/>
          <a:p>
            <a:r>
              <a:rPr lang="en-GB" dirty="0" smtClean="0"/>
              <a:t>Governance of information</a:t>
            </a:r>
          </a:p>
          <a:p>
            <a:r>
              <a:rPr lang="en-GB" dirty="0" smtClean="0"/>
              <a:t>Establishing standards/policies</a:t>
            </a:r>
          </a:p>
          <a:p>
            <a:r>
              <a:rPr lang="en-GB" dirty="0" smtClean="0"/>
              <a:t>Identifying Information needs</a:t>
            </a:r>
          </a:p>
          <a:p>
            <a:r>
              <a:rPr lang="en-GB" dirty="0" smtClean="0"/>
              <a:t>Management of information resources</a:t>
            </a:r>
          </a:p>
          <a:p>
            <a:r>
              <a:rPr lang="en-GB" dirty="0" smtClean="0"/>
              <a:t>Data accuracy, timeliness, integrity etc.</a:t>
            </a:r>
          </a:p>
          <a:p>
            <a:r>
              <a:rPr lang="en-GB" dirty="0" smtClean="0"/>
              <a:t>Data preservation, </a:t>
            </a:r>
            <a:r>
              <a:rPr lang="en-GB" dirty="0" err="1" smtClean="0"/>
              <a:t>curation</a:t>
            </a:r>
            <a:endParaRPr lang="en-GB" dirty="0" smtClean="0"/>
          </a:p>
          <a:p>
            <a:r>
              <a:rPr lang="en-GB" dirty="0" smtClean="0"/>
              <a:t>Knowledge/content management</a:t>
            </a:r>
          </a:p>
          <a:p>
            <a:r>
              <a:rPr lang="en-GB" dirty="0" smtClean="0"/>
              <a:t>Security/privacy concerns</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Information Management &amp; Librarianship</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Traditional librarian role re IM:</a:t>
            </a:r>
          </a:p>
          <a:p>
            <a:pPr lvl="1"/>
            <a:r>
              <a:rPr lang="en-GB" dirty="0" smtClean="0"/>
              <a:t>To </a:t>
            </a:r>
            <a:r>
              <a:rPr lang="en-GB" u="sng" dirty="0" smtClean="0"/>
              <a:t>select</a:t>
            </a:r>
            <a:r>
              <a:rPr lang="en-GB" dirty="0" smtClean="0"/>
              <a:t>, </a:t>
            </a:r>
            <a:r>
              <a:rPr lang="en-GB" u="sng" dirty="0" smtClean="0"/>
              <a:t>acquire</a:t>
            </a:r>
            <a:r>
              <a:rPr lang="en-GB" dirty="0" smtClean="0"/>
              <a:t>, </a:t>
            </a:r>
            <a:r>
              <a:rPr lang="en-GB" u="sng" dirty="0" smtClean="0"/>
              <a:t>classify</a:t>
            </a:r>
            <a:r>
              <a:rPr lang="en-GB" dirty="0" smtClean="0"/>
              <a:t>, </a:t>
            </a:r>
            <a:r>
              <a:rPr lang="en-GB" u="sng" dirty="0" smtClean="0"/>
              <a:t>catalogue</a:t>
            </a:r>
            <a:r>
              <a:rPr lang="en-GB" dirty="0" smtClean="0"/>
              <a:t>, </a:t>
            </a:r>
            <a:r>
              <a:rPr lang="en-GB" u="sng" dirty="0" smtClean="0"/>
              <a:t>provide</a:t>
            </a:r>
            <a:r>
              <a:rPr lang="en-GB" dirty="0" smtClean="0"/>
              <a:t>, </a:t>
            </a:r>
            <a:r>
              <a:rPr lang="en-GB" u="sng" dirty="0" smtClean="0"/>
              <a:t>archive</a:t>
            </a:r>
            <a:r>
              <a:rPr lang="en-GB" dirty="0" smtClean="0"/>
              <a:t> or </a:t>
            </a:r>
            <a:r>
              <a:rPr lang="en-GB" u="sng" dirty="0" smtClean="0"/>
              <a:t>give access to,</a:t>
            </a:r>
            <a:r>
              <a:rPr lang="en-GB" dirty="0" smtClean="0"/>
              <a:t> and </a:t>
            </a:r>
            <a:r>
              <a:rPr lang="en-GB" u="sng" dirty="0" smtClean="0"/>
              <a:t>assist people in the use of</a:t>
            </a:r>
            <a:r>
              <a:rPr lang="en-GB" dirty="0" smtClean="0"/>
              <a:t>, information </a:t>
            </a:r>
          </a:p>
          <a:p>
            <a:r>
              <a:rPr lang="en-GB" dirty="0" smtClean="0"/>
              <a:t>Role definitions/re-conceptualisations:</a:t>
            </a:r>
          </a:p>
          <a:p>
            <a:pPr lvl="1"/>
            <a:r>
              <a:rPr lang="en-GB" dirty="0" smtClean="0"/>
              <a:t>Information literacy advocates</a:t>
            </a:r>
          </a:p>
          <a:p>
            <a:pPr lvl="1"/>
            <a:r>
              <a:rPr lang="en-GB" dirty="0" smtClean="0"/>
              <a:t>Information access providers</a:t>
            </a:r>
          </a:p>
          <a:p>
            <a:pPr lvl="1"/>
            <a:r>
              <a:rPr lang="en-GB" dirty="0" smtClean="0"/>
              <a:t>Information resource managers</a:t>
            </a:r>
          </a:p>
          <a:p>
            <a:pPr lvl="1"/>
            <a:r>
              <a:rPr lang="en-GB" dirty="0" smtClean="0"/>
              <a:t>Information policy makers</a:t>
            </a:r>
          </a:p>
          <a:p>
            <a:pPr lvl="1"/>
            <a:r>
              <a:rPr lang="en-GB" dirty="0" smtClean="0"/>
              <a:t>Information strategists</a:t>
            </a:r>
          </a:p>
          <a:p>
            <a:pPr lvl="1"/>
            <a:r>
              <a:rPr lang="en-GB" dirty="0" smtClean="0"/>
              <a:t>Information technologists</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Emerging Librarian role</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Role of the Academic Library</a:t>
            </a:r>
            <a:endParaRPr lang="en-GB" dirty="0"/>
          </a:p>
        </p:txBody>
      </p:sp>
      <p:sp>
        <p:nvSpPr>
          <p:cNvPr id="4" name="Rectangle 3"/>
          <p:cNvSpPr/>
          <p:nvPr/>
        </p:nvSpPr>
        <p:spPr>
          <a:xfrm>
            <a:off x="1115616" y="1166843"/>
            <a:ext cx="7632848" cy="5293757"/>
          </a:xfrm>
          <a:prstGeom prst="rect">
            <a:avLst/>
          </a:prstGeom>
        </p:spPr>
        <p:txBody>
          <a:bodyPr wrap="square">
            <a:spAutoFit/>
          </a:bodyPr>
          <a:lstStyle/>
          <a:p>
            <a:r>
              <a:rPr lang="en-GB" sz="2600" i="1" dirty="0">
                <a:solidFill>
                  <a:srgbClr val="C00000"/>
                </a:solidFill>
              </a:rPr>
              <a:t>“Students and faculty alike </a:t>
            </a:r>
            <a:r>
              <a:rPr lang="en-GB" sz="2600" i="1" u="sng" dirty="0"/>
              <a:t>fail to involve library resources and services in regular learning and instruction</a:t>
            </a:r>
            <a:r>
              <a:rPr lang="en-GB" sz="2600" i="1" dirty="0">
                <a:solidFill>
                  <a:srgbClr val="C00000"/>
                </a:solidFill>
              </a:rPr>
              <a:t>, turning to the library primarily as an undergraduate study hall or reserve book room  National initiatives  fail to mention, much less to plan, improvement of library resources  [There is] a disheartening </a:t>
            </a:r>
            <a:r>
              <a:rPr lang="en-GB" sz="2600" i="1" u="sng" dirty="0"/>
              <a:t>decrease in academic library share of institutional funding</a:t>
            </a:r>
            <a:r>
              <a:rPr lang="en-GB" sz="2600" i="1" u="sng" dirty="0">
                <a:solidFill>
                  <a:srgbClr val="C00000"/>
                </a:solidFill>
              </a:rPr>
              <a:t> </a:t>
            </a:r>
            <a:r>
              <a:rPr lang="en-GB" sz="2600" i="1" dirty="0">
                <a:solidFill>
                  <a:srgbClr val="C00000"/>
                </a:solidFill>
              </a:rPr>
              <a:t> they remain, for the most part, </a:t>
            </a:r>
            <a:r>
              <a:rPr lang="en-GB" sz="2600" i="1" u="sng" dirty="0"/>
              <a:t>on the periphery of decision-making and innovative processes </a:t>
            </a:r>
            <a:r>
              <a:rPr lang="en-GB" sz="2600" i="1" dirty="0">
                <a:solidFill>
                  <a:srgbClr val="C00000"/>
                </a:solidFill>
              </a:rPr>
              <a:t> librarians are </a:t>
            </a:r>
            <a:r>
              <a:rPr lang="en-GB" sz="2600" i="1" u="sng" dirty="0"/>
              <a:t>often not involved in information policy development</a:t>
            </a:r>
            <a:r>
              <a:rPr lang="en-GB" sz="2600" i="1" dirty="0"/>
              <a:t>.</a:t>
            </a:r>
            <a:r>
              <a:rPr lang="en-GB" sz="2600" i="1" dirty="0">
                <a:solidFill>
                  <a:srgbClr val="C00000"/>
                </a:solidFill>
              </a:rPr>
              <a:t>  In all, the 'library is the heart of the university' metaphor leads librarians and academics to erroneous conclusions about the real relationships between the library and the university</a:t>
            </a:r>
            <a:r>
              <a:rPr lang="en-GB" sz="2600" i="1" dirty="0" smtClean="0">
                <a:solidFill>
                  <a:srgbClr val="C00000"/>
                </a:solidFill>
              </a:rPr>
              <a:t>.” (</a:t>
            </a:r>
            <a:r>
              <a:rPr lang="en-GB" sz="2600" i="1" dirty="0" err="1" smtClean="0">
                <a:solidFill>
                  <a:srgbClr val="C00000"/>
                </a:solidFill>
              </a:rPr>
              <a:t>Brophy</a:t>
            </a:r>
            <a:r>
              <a:rPr lang="en-GB" sz="2600" i="1" dirty="0" smtClean="0">
                <a:solidFill>
                  <a:srgbClr val="C00000"/>
                </a:solidFill>
              </a:rPr>
              <a:t>, 2001:21)</a:t>
            </a:r>
            <a:endParaRPr lang="en-GB" sz="2600" i="1" dirty="0">
              <a:solidFill>
                <a:srgbClr val="C0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Academic Libraries’ Response</a:t>
            </a:r>
            <a:endParaRPr lang="en-GB" dirty="0"/>
          </a:p>
        </p:txBody>
      </p:sp>
      <p:sp>
        <p:nvSpPr>
          <p:cNvPr id="4" name="Content Placeholder 3"/>
          <p:cNvSpPr>
            <a:spLocks noGrp="1"/>
          </p:cNvSpPr>
          <p:nvPr>
            <p:ph idx="1"/>
          </p:nvPr>
        </p:nvSpPr>
        <p:spPr/>
        <p:txBody>
          <a:bodyPr>
            <a:normAutofit fontScale="92500" lnSpcReduction="10000"/>
          </a:bodyPr>
          <a:lstStyle/>
          <a:p>
            <a:r>
              <a:rPr lang="en-GB" dirty="0" smtClean="0"/>
              <a:t>Changing librarian’s </a:t>
            </a:r>
            <a:r>
              <a:rPr lang="en-GB" i="1" u="sng" dirty="0" smtClean="0"/>
              <a:t>roles and responsibilities</a:t>
            </a:r>
          </a:p>
          <a:p>
            <a:r>
              <a:rPr lang="en-GB" dirty="0" smtClean="0"/>
              <a:t>Developing a </a:t>
            </a:r>
            <a:r>
              <a:rPr lang="en-GB" i="1" u="sng" dirty="0" smtClean="0"/>
              <a:t>service-oriented model </a:t>
            </a:r>
            <a:r>
              <a:rPr lang="en-GB" dirty="0" smtClean="0"/>
              <a:t>of collection development and dissemination</a:t>
            </a:r>
          </a:p>
          <a:p>
            <a:r>
              <a:rPr lang="en-GB" dirty="0" smtClean="0"/>
              <a:t>Providing </a:t>
            </a:r>
            <a:r>
              <a:rPr lang="en-GB" i="1" u="sng" dirty="0" smtClean="0"/>
              <a:t>free and equal access </a:t>
            </a:r>
            <a:r>
              <a:rPr lang="en-GB" dirty="0" smtClean="0"/>
              <a:t>to information</a:t>
            </a:r>
          </a:p>
          <a:p>
            <a:r>
              <a:rPr lang="en-GB" dirty="0" smtClean="0"/>
              <a:t>Keeping up-to-date with </a:t>
            </a:r>
            <a:r>
              <a:rPr lang="en-GB" i="1" u="sng" dirty="0" smtClean="0"/>
              <a:t>ICT developments</a:t>
            </a:r>
          </a:p>
          <a:p>
            <a:r>
              <a:rPr lang="en-GB" dirty="0" smtClean="0"/>
              <a:t>Leading in </a:t>
            </a:r>
            <a:r>
              <a:rPr lang="en-GB" i="1" u="sng" dirty="0" smtClean="0"/>
              <a:t>digitalisation </a:t>
            </a:r>
            <a:r>
              <a:rPr lang="en-GB" dirty="0" smtClean="0"/>
              <a:t>movements</a:t>
            </a:r>
          </a:p>
          <a:p>
            <a:r>
              <a:rPr lang="en-GB" dirty="0" smtClean="0"/>
              <a:t>Understanding </a:t>
            </a:r>
            <a:r>
              <a:rPr lang="en-GB" i="1" u="sng" dirty="0" smtClean="0"/>
              <a:t>new learning and teaching schemes</a:t>
            </a:r>
            <a:r>
              <a:rPr lang="en-GB" dirty="0" smtClean="0"/>
              <a:t>, </a:t>
            </a:r>
            <a:r>
              <a:rPr lang="en-GB" i="1" u="sng" dirty="0" smtClean="0"/>
              <a:t>new economic/business models </a:t>
            </a:r>
            <a:r>
              <a:rPr lang="en-GB" dirty="0" smtClean="0"/>
              <a:t>and </a:t>
            </a:r>
            <a:r>
              <a:rPr lang="en-GB" i="1" u="sng" dirty="0" smtClean="0"/>
              <a:t>new regulatory frameworks</a:t>
            </a:r>
            <a:r>
              <a:rPr lang="en-GB" dirty="0" smtClean="0"/>
              <a:t>. </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Central Role</a:t>
            </a:r>
            <a:endParaRPr lang="en-GB" dirty="0"/>
          </a:p>
        </p:txBody>
      </p:sp>
      <p:sp>
        <p:nvSpPr>
          <p:cNvPr id="3" name="Content Placeholder 2"/>
          <p:cNvSpPr>
            <a:spLocks noGrp="1"/>
          </p:cNvSpPr>
          <p:nvPr>
            <p:ph idx="1"/>
          </p:nvPr>
        </p:nvSpPr>
        <p:spPr/>
        <p:txBody>
          <a:bodyPr/>
          <a:lstStyle/>
          <a:p>
            <a:pPr indent="0">
              <a:buNone/>
            </a:pPr>
            <a:r>
              <a:rPr lang="en-GB" i="1" dirty="0" smtClean="0">
                <a:solidFill>
                  <a:srgbClr val="C00000"/>
                </a:solidFill>
              </a:rPr>
              <a:t>“Changes could catapult the library into </a:t>
            </a:r>
            <a:r>
              <a:rPr lang="en-GB" i="1" u="sng" dirty="0" smtClean="0"/>
              <a:t>a central role</a:t>
            </a:r>
            <a:r>
              <a:rPr lang="en-GB" i="1" dirty="0" smtClean="0">
                <a:solidFill>
                  <a:srgbClr val="C00000"/>
                </a:solidFill>
              </a:rPr>
              <a:t> within the teaching/learning enterprise </a:t>
            </a:r>
            <a:r>
              <a:rPr lang="en-GB" i="1" u="sng" dirty="0" smtClean="0"/>
              <a:t>if appropriate adaptations are made</a:t>
            </a:r>
            <a:r>
              <a:rPr lang="en-GB" i="1" dirty="0" smtClean="0">
                <a:solidFill>
                  <a:srgbClr val="C00000"/>
                </a:solidFill>
              </a:rPr>
              <a:t>; if not, they could further remove the library from the institutional centre” (CETUS, 1997). </a:t>
            </a:r>
            <a:endParaRPr lang="en-GB" i="1" dirty="0">
              <a:solidFill>
                <a:srgbClr val="C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Factors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Structure</a:t>
            </a:r>
          </a:p>
          <a:p>
            <a:pPr lvl="1"/>
            <a:r>
              <a:rPr lang="en-GB" dirty="0" smtClean="0"/>
              <a:t>Role played by the library function vis-à-vis teaching and research</a:t>
            </a:r>
          </a:p>
          <a:p>
            <a:pPr lvl="1"/>
            <a:r>
              <a:rPr lang="en-GB" dirty="0" smtClean="0"/>
              <a:t>How the library function is integrated with other support functions, e.g. the IT function</a:t>
            </a:r>
          </a:p>
          <a:p>
            <a:r>
              <a:rPr lang="en-GB" dirty="0" smtClean="0"/>
              <a:t>Rules, regimes, standards</a:t>
            </a:r>
          </a:p>
          <a:p>
            <a:pPr lvl="1"/>
            <a:r>
              <a:rPr lang="en-GB" dirty="0" smtClean="0"/>
              <a:t>The rules of the game – how libraries actually function, their constraints and enablers</a:t>
            </a:r>
          </a:p>
          <a:p>
            <a:r>
              <a:rPr lang="en-GB" dirty="0" smtClean="0"/>
              <a:t>Norms</a:t>
            </a:r>
          </a:p>
          <a:p>
            <a:pPr lvl="1"/>
            <a:r>
              <a:rPr lang="en-GB" dirty="0" smtClean="0"/>
              <a:t>Institutional logics driving the librarian function</a:t>
            </a:r>
          </a:p>
          <a:p>
            <a:r>
              <a:rPr lang="en-GB" dirty="0" smtClean="0"/>
              <a:t>Culture</a:t>
            </a:r>
          </a:p>
          <a:p>
            <a:pPr lvl="1"/>
            <a:r>
              <a:rPr lang="en-GB" dirty="0" smtClean="0"/>
              <a:t>Organisational culture, professional culture, cross-over professions, boundary spanning roles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Nolan’s Stages Adapted to IM</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Initiation</a:t>
            </a:r>
          </a:p>
          <a:p>
            <a:pPr lvl="1"/>
            <a:r>
              <a:rPr lang="en-GB" dirty="0" smtClean="0"/>
              <a:t>IT-related solutions restricted to some super users</a:t>
            </a:r>
          </a:p>
          <a:p>
            <a:r>
              <a:rPr lang="en-GB" dirty="0" smtClean="0"/>
              <a:t>Contagion</a:t>
            </a:r>
          </a:p>
          <a:p>
            <a:pPr lvl="1"/>
            <a:r>
              <a:rPr lang="en-GB" dirty="0" smtClean="0"/>
              <a:t>IT-related applications in widespread use throughout organisation</a:t>
            </a:r>
          </a:p>
          <a:p>
            <a:r>
              <a:rPr lang="en-GB" dirty="0" smtClean="0"/>
              <a:t>Control</a:t>
            </a:r>
          </a:p>
          <a:p>
            <a:pPr lvl="1"/>
            <a:r>
              <a:rPr lang="en-GB" dirty="0" smtClean="0"/>
              <a:t>Planning for IT-related functions becomes a priority</a:t>
            </a:r>
          </a:p>
          <a:p>
            <a:r>
              <a:rPr lang="en-GB" dirty="0" smtClean="0"/>
              <a:t>Integration</a:t>
            </a:r>
          </a:p>
          <a:p>
            <a:pPr lvl="1"/>
            <a:r>
              <a:rPr lang="en-GB" dirty="0" smtClean="0"/>
              <a:t>Wider integration of platforms/users across organisation</a:t>
            </a:r>
          </a:p>
          <a:p>
            <a:r>
              <a:rPr lang="en-GB" dirty="0" smtClean="0"/>
              <a:t>Data administration</a:t>
            </a:r>
          </a:p>
          <a:p>
            <a:pPr lvl="1"/>
            <a:r>
              <a:rPr lang="en-GB" dirty="0" smtClean="0"/>
              <a:t>Information needs, value and utilisation of data prioritised</a:t>
            </a:r>
          </a:p>
          <a:p>
            <a:r>
              <a:rPr lang="en-GB" dirty="0" smtClean="0"/>
              <a:t>Maturity</a:t>
            </a:r>
          </a:p>
          <a:p>
            <a:pPr lvl="1"/>
            <a:r>
              <a:rPr lang="en-GB" dirty="0" smtClean="0"/>
              <a:t>IT, policy, management, resources, allocations all aligned on an ongoing basis</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 Research Agenda</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Agenda &amp; Draft Survey</a:t>
            </a:r>
            <a:endParaRPr lang="en-GB" dirty="0"/>
          </a:p>
        </p:txBody>
      </p:sp>
      <p:sp>
        <p:nvSpPr>
          <p:cNvPr id="3" name="Content Placeholder 2"/>
          <p:cNvSpPr>
            <a:spLocks noGrp="1"/>
          </p:cNvSpPr>
          <p:nvPr>
            <p:ph idx="1"/>
          </p:nvPr>
        </p:nvSpPr>
        <p:spPr>
          <a:xfrm>
            <a:off x="1435608" y="1447800"/>
            <a:ext cx="7498080" cy="1261120"/>
          </a:xfrm>
        </p:spPr>
        <p:txBody>
          <a:bodyPr>
            <a:normAutofit/>
          </a:bodyPr>
          <a:lstStyle/>
          <a:p>
            <a:pPr marL="0" indent="0">
              <a:buNone/>
            </a:pPr>
            <a:r>
              <a:rPr lang="en-GB" sz="2400" i="1" u="sng" dirty="0" smtClean="0"/>
              <a:t>RQ: </a:t>
            </a:r>
            <a:r>
              <a:rPr lang="en-GB" sz="2400" i="1" dirty="0" smtClean="0">
                <a:solidFill>
                  <a:srgbClr val="C00000"/>
                </a:solidFill>
              </a:rPr>
              <a:t>How to </a:t>
            </a:r>
            <a:r>
              <a:rPr lang="en-GB" sz="2400" i="1" u="sng" dirty="0" smtClean="0"/>
              <a:t>develop sustainable institutional support for HE librarians to play a central role </a:t>
            </a:r>
            <a:r>
              <a:rPr lang="en-GB" sz="2400" i="1" dirty="0" smtClean="0">
                <a:solidFill>
                  <a:srgbClr val="C00000"/>
                </a:solidFill>
              </a:rPr>
              <a:t>in providing services linked to Open movements through NREN infrastructure?</a:t>
            </a:r>
            <a:endParaRPr lang="en-GB" sz="2400" i="1" dirty="0">
              <a:solidFill>
                <a:srgbClr val="C00000"/>
              </a:solidFill>
            </a:endParaRPr>
          </a:p>
        </p:txBody>
      </p:sp>
      <p:sp>
        <p:nvSpPr>
          <p:cNvPr id="4" name="Content Placeholder 2"/>
          <p:cNvSpPr txBox="1">
            <a:spLocks/>
          </p:cNvSpPr>
          <p:nvPr/>
        </p:nvSpPr>
        <p:spPr>
          <a:xfrm>
            <a:off x="1435608" y="2780928"/>
            <a:ext cx="7498080" cy="3888432"/>
          </a:xfrm>
          <a:prstGeom prst="rect">
            <a:avLst/>
          </a:prstGeom>
        </p:spPr>
        <p:txBody>
          <a:bodyPr>
            <a:noAutofit/>
          </a:bodyPr>
          <a:lstStyle/>
          <a:p>
            <a:pPr marL="0"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GB" sz="2400" b="0" i="1" u="sng" strike="noStrike" kern="1200" cap="none" spc="0" normalizeH="0" baseline="0" noProof="0" dirty="0" smtClean="0">
                <a:ln>
                  <a:noFill/>
                </a:ln>
                <a:effectLst/>
                <a:uLnTx/>
                <a:uFillTx/>
                <a:latin typeface="+mn-lt"/>
                <a:ea typeface="+mn-ea"/>
                <a:cs typeface="+mn-cs"/>
              </a:rPr>
              <a:t>Main Outcomes: </a:t>
            </a:r>
          </a:p>
          <a:p>
            <a:pPr marL="457200" lvl="0" indent="-457200">
              <a:spcBef>
                <a:spcPts val="600"/>
              </a:spcBef>
              <a:buClr>
                <a:schemeClr val="accent1"/>
              </a:buClr>
              <a:buSzPct val="80000"/>
              <a:buFont typeface="Arial" pitchFamily="34" charset="0"/>
              <a:buChar char="•"/>
            </a:pPr>
            <a:r>
              <a:rPr lang="en-GB" sz="2400" i="1" dirty="0" smtClean="0">
                <a:solidFill>
                  <a:srgbClr val="C00000"/>
                </a:solidFill>
              </a:rPr>
              <a:t>Identifying </a:t>
            </a:r>
            <a:r>
              <a:rPr lang="en-GB" sz="2400" i="1" u="sng" dirty="0" smtClean="0"/>
              <a:t>institutional factors that constrain or enable a more central role for librarians</a:t>
            </a:r>
            <a:r>
              <a:rPr lang="en-GB" sz="2400" i="1" dirty="0" smtClean="0">
                <a:solidFill>
                  <a:srgbClr val="C00000"/>
                </a:solidFill>
              </a:rPr>
              <a:t> as information managers in </a:t>
            </a:r>
            <a:r>
              <a:rPr lang="en-GB" sz="2400" i="1" noProof="0" dirty="0" smtClean="0">
                <a:solidFill>
                  <a:srgbClr val="C00000"/>
                </a:solidFill>
              </a:rPr>
              <a:t>West and Central </a:t>
            </a:r>
            <a:r>
              <a:rPr lang="en-GB" sz="2400" i="1" dirty="0" smtClean="0">
                <a:solidFill>
                  <a:srgbClr val="C00000"/>
                </a:solidFill>
              </a:rPr>
              <a:t>African HE institutions.</a:t>
            </a:r>
          </a:p>
          <a:p>
            <a:pPr marL="457200" lvl="0" indent="-457200">
              <a:spcBef>
                <a:spcPts val="600"/>
              </a:spcBef>
              <a:buClr>
                <a:schemeClr val="accent1"/>
              </a:buClr>
              <a:buSzPct val="80000"/>
              <a:buFont typeface="Arial" pitchFamily="34" charset="0"/>
              <a:buChar char="•"/>
            </a:pPr>
            <a:r>
              <a:rPr kumimoji="0" lang="en-GB" sz="2400" b="0" i="1" u="none" strike="noStrike" kern="1200" cap="none" spc="0" normalizeH="0" baseline="0" noProof="0" dirty="0">
                <a:ln>
                  <a:noFill/>
                </a:ln>
                <a:solidFill>
                  <a:srgbClr val="C00000"/>
                </a:solidFill>
                <a:effectLst/>
                <a:uLnTx/>
                <a:uFillTx/>
                <a:latin typeface="+mn-lt"/>
                <a:ea typeface="+mn-ea"/>
                <a:cs typeface="+mn-cs"/>
              </a:rPr>
              <a:t> </a:t>
            </a:r>
            <a:r>
              <a:rPr lang="en-GB" sz="2400" i="1" noProof="0" dirty="0" smtClean="0">
                <a:solidFill>
                  <a:srgbClr val="C00000"/>
                </a:solidFill>
              </a:rPr>
              <a:t>Developing and launching a </a:t>
            </a:r>
            <a:r>
              <a:rPr lang="en-GB" sz="2400" i="1" u="sng" noProof="0" dirty="0" smtClean="0"/>
              <a:t>wide-ranging survey  to investigate the issues currently experienced by the HEI librarian communities of practice </a:t>
            </a:r>
            <a:r>
              <a:rPr lang="en-GB" sz="2400" i="1" noProof="0" dirty="0" smtClean="0">
                <a:solidFill>
                  <a:srgbClr val="C00000"/>
                </a:solidFill>
              </a:rPr>
              <a:t>in establishing efficient and sustainable information resource management capabilities within HEIs in the West and Central African region.  </a:t>
            </a:r>
            <a:endParaRPr kumimoji="0" lang="en-GB" sz="2400" b="0"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Activities So Far</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Draft “Skeleton Survey” Designed and shared on the “Discussion About Libraries in WACREN” mailing list in </a:t>
            </a:r>
            <a:r>
              <a:rPr lang="en-GB" dirty="0" smtClean="0"/>
              <a:t>January</a:t>
            </a:r>
            <a:endParaRPr lang="en-GB" dirty="0" smtClean="0"/>
          </a:p>
          <a:p>
            <a:r>
              <a:rPr lang="en-GB" dirty="0" smtClean="0"/>
              <a:t>Feedback incorporated and further comments taken at the AULNU workshop on 5-8</a:t>
            </a:r>
            <a:r>
              <a:rPr lang="en-GB" baseline="30000" dirty="0" smtClean="0"/>
              <a:t>th</a:t>
            </a:r>
            <a:r>
              <a:rPr lang="en-GB" dirty="0" smtClean="0"/>
              <a:t> March in Abuja</a:t>
            </a:r>
          </a:p>
          <a:p>
            <a:r>
              <a:rPr lang="en-GB" dirty="0" smtClean="0"/>
              <a:t>Launch of draft survey at WACREN Librarian’s Workshop on 27-28</a:t>
            </a:r>
            <a:r>
              <a:rPr lang="en-GB" baseline="30000" dirty="0" smtClean="0"/>
              <a:t>th</a:t>
            </a:r>
            <a:r>
              <a:rPr lang="en-GB" dirty="0" smtClean="0"/>
              <a:t> March in Abidjan</a:t>
            </a:r>
          </a:p>
          <a:p>
            <a:r>
              <a:rPr lang="en-GB" dirty="0" smtClean="0"/>
              <a:t>Further feedback gathered from interactive Q&amp;A </a:t>
            </a:r>
          </a:p>
          <a:p>
            <a:endParaRPr lang="en-GB"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Gathered</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Feedback is mixed, varied:</a:t>
            </a:r>
          </a:p>
          <a:p>
            <a:pPr lvl="1"/>
            <a:r>
              <a:rPr lang="en-GB" dirty="0" smtClean="0"/>
              <a:t>In general positive</a:t>
            </a:r>
          </a:p>
          <a:p>
            <a:pPr lvl="1"/>
            <a:r>
              <a:rPr lang="en-GB" dirty="0" smtClean="0"/>
              <a:t>Some wide disparities in experience with digital technologies and administrative roles</a:t>
            </a:r>
          </a:p>
          <a:p>
            <a:pPr lvl="1"/>
            <a:r>
              <a:rPr lang="en-GB" dirty="0" smtClean="0"/>
              <a:t>A few surprises (e.g. gender, age and designation may be contributing factors)</a:t>
            </a:r>
          </a:p>
          <a:p>
            <a:pPr lvl="1"/>
            <a:r>
              <a:rPr lang="en-GB" dirty="0" smtClean="0"/>
              <a:t>Potential country/regional differences to be accounted for</a:t>
            </a:r>
          </a:p>
          <a:p>
            <a:pPr lvl="1"/>
            <a:r>
              <a:rPr lang="en-GB" dirty="0" smtClean="0"/>
              <a:t>Various levels of librarian status to be accounted for, e.g. managerial, operational</a:t>
            </a:r>
          </a:p>
          <a:p>
            <a:pPr lvl="1"/>
            <a:r>
              <a:rPr lang="en-GB" dirty="0" smtClean="0"/>
              <a:t>Distinction to be made between </a:t>
            </a:r>
            <a:r>
              <a:rPr lang="en-GB" i="1" dirty="0" smtClean="0"/>
              <a:t>institutional role</a:t>
            </a:r>
            <a:r>
              <a:rPr lang="en-GB" dirty="0" smtClean="0"/>
              <a:t> of the library/librarian and </a:t>
            </a:r>
            <a:r>
              <a:rPr lang="en-GB" i="1" dirty="0" smtClean="0"/>
              <a:t>digital skills</a:t>
            </a:r>
            <a:r>
              <a:rPr lang="en-GB" dirty="0" smtClean="0"/>
              <a:t> of the people who carry out this role.</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Draft Survey Design - Aims</a:t>
            </a:r>
            <a:endParaRPr lang="en-GB" dirty="0"/>
          </a:p>
        </p:txBody>
      </p:sp>
      <p:sp>
        <p:nvSpPr>
          <p:cNvPr id="3" name="Content Placeholder 2"/>
          <p:cNvSpPr>
            <a:spLocks noGrp="1"/>
          </p:cNvSpPr>
          <p:nvPr>
            <p:ph idx="1"/>
          </p:nvPr>
        </p:nvSpPr>
        <p:spPr/>
        <p:txBody>
          <a:bodyPr>
            <a:noAutofit/>
          </a:bodyPr>
          <a:lstStyle/>
          <a:p>
            <a:r>
              <a:rPr lang="en-GB" sz="2400" dirty="0" smtClean="0"/>
              <a:t>The survey should:</a:t>
            </a:r>
          </a:p>
          <a:p>
            <a:r>
              <a:rPr lang="en-GB" sz="2400" dirty="0" smtClean="0"/>
              <a:t>Produce an overview of librarians’ current and evolving roles as information specialists and managers within higher education institutions especially regarding digital content and how NREN services can support this evolving role</a:t>
            </a:r>
          </a:p>
          <a:p>
            <a:r>
              <a:rPr lang="en-GB" sz="2400" dirty="0" smtClean="0"/>
              <a:t>Help to provide information on the ongoing positioning of librarians as institutional focal points for NREN services</a:t>
            </a:r>
          </a:p>
          <a:p>
            <a:r>
              <a:rPr lang="en-GB" sz="2400" dirty="0" smtClean="0"/>
              <a:t>Produce results that may be able to influence policy within the HEI sector.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Draft Survey Design - Objectives</a:t>
            </a:r>
            <a:endParaRPr lang="en-GB" dirty="0"/>
          </a:p>
        </p:txBody>
      </p:sp>
      <p:sp>
        <p:nvSpPr>
          <p:cNvPr id="3" name="Content Placeholder 2"/>
          <p:cNvSpPr>
            <a:spLocks noGrp="1"/>
          </p:cNvSpPr>
          <p:nvPr>
            <p:ph idx="1"/>
          </p:nvPr>
        </p:nvSpPr>
        <p:spPr/>
        <p:txBody>
          <a:bodyPr>
            <a:noAutofit/>
          </a:bodyPr>
          <a:lstStyle/>
          <a:p>
            <a:pPr marL="539496" indent="-457200">
              <a:buFont typeface="+mj-lt"/>
              <a:buAutoNum type="arabicPeriod"/>
            </a:pPr>
            <a:r>
              <a:rPr lang="en-GB" sz="2400" i="1" u="sng" dirty="0" smtClean="0"/>
              <a:t>Understand the evolving role of the librarian in contemporary higher education settings</a:t>
            </a:r>
            <a:r>
              <a:rPr lang="en-GB" sz="2400" dirty="0" smtClean="0"/>
              <a:t>.  This will especially mean understanding the role of librarians vis-à-vis digital resources.</a:t>
            </a:r>
          </a:p>
          <a:p>
            <a:pPr marL="539496" indent="-457200">
              <a:buFont typeface="+mj-lt"/>
              <a:buAutoNum type="arabicPeriod"/>
            </a:pPr>
            <a:r>
              <a:rPr lang="en-GB" sz="2400" i="1" u="sng" dirty="0" smtClean="0"/>
              <a:t>Understand how institutions within the higher education sector support or constrain the roles of librarians</a:t>
            </a:r>
            <a:r>
              <a:rPr lang="en-GB" sz="2400" dirty="0" smtClean="0"/>
              <a:t>, especially where these are concerned with management of digital resources.</a:t>
            </a:r>
          </a:p>
          <a:p>
            <a:pPr marL="539496" indent="-457200">
              <a:buFont typeface="+mj-lt"/>
              <a:buAutoNum type="arabicPeriod"/>
            </a:pPr>
            <a:r>
              <a:rPr lang="en-GB" sz="2400" i="1" u="sng" dirty="0" smtClean="0"/>
              <a:t>Elicit the NREN service requirements </a:t>
            </a:r>
            <a:r>
              <a:rPr lang="en-GB" sz="2400" dirty="0" smtClean="0"/>
              <a:t>that librarians need to support their roles</a:t>
            </a:r>
          </a:p>
          <a:p>
            <a:pPr marL="539496" indent="-457200">
              <a:buFont typeface="+mj-lt"/>
              <a:buAutoNum type="arabicPeriod"/>
            </a:pPr>
            <a:r>
              <a:rPr lang="en-GB" sz="2400" i="1" u="sng" dirty="0" smtClean="0"/>
              <a:t>Gather demographic information </a:t>
            </a:r>
            <a:r>
              <a:rPr lang="en-GB" sz="2400" dirty="0" smtClean="0"/>
              <a:t>that would be useful in categorizing the librarian communities of practice so as to understand the evolving field better.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Continue further development of the questionnaire</a:t>
            </a:r>
          </a:p>
          <a:p>
            <a:r>
              <a:rPr lang="en-GB" dirty="0" smtClean="0"/>
              <a:t>Work with Cote d’Ivoire collaborator on French language version simultaneously</a:t>
            </a:r>
          </a:p>
          <a:p>
            <a:r>
              <a:rPr lang="en-GB" dirty="0" smtClean="0"/>
              <a:t>Final questionnaire to be piloted through the WACREN mailing list by end of April</a:t>
            </a:r>
          </a:p>
          <a:p>
            <a:r>
              <a:rPr lang="en-GB" dirty="0" smtClean="0"/>
              <a:t>After the pilot, a plan to be made for the eventual distribution of the survey, collection of results etc.</a:t>
            </a:r>
          </a:p>
          <a:p>
            <a:r>
              <a:rPr lang="en-GB" dirty="0" smtClean="0"/>
              <a:t>Work on further aspects of a wider research agenda</a:t>
            </a:r>
          </a:p>
          <a:p>
            <a:r>
              <a:rPr lang="en-GB" dirty="0" smtClean="0"/>
              <a:t>Seek project funding</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47500" lnSpcReduction="20000"/>
          </a:bodyPr>
          <a:lstStyle/>
          <a:p>
            <a:pPr>
              <a:buNone/>
            </a:pPr>
            <a:r>
              <a:rPr lang="en-GB" dirty="0" err="1" smtClean="0"/>
              <a:t>Brophy</a:t>
            </a:r>
            <a:r>
              <a:rPr lang="en-GB" dirty="0" smtClean="0"/>
              <a:t>, P. (2001)The Library in the Twenty-first Century: new services for the information age. London: Library Association Publishing.</a:t>
            </a:r>
          </a:p>
          <a:p>
            <a:pPr>
              <a:buNone/>
            </a:pPr>
            <a:r>
              <a:rPr lang="en-GB" dirty="0" smtClean="0"/>
              <a:t>CETUS (1997) The Academic Library in the Information Age: changing roles. (Discussion Series). Consortium for Educational Technology for University Systems, California State University, City University of New York, State University of New York,. </a:t>
            </a:r>
            <a:r>
              <a:rPr lang="en-GB" dirty="0" smtClean="0">
                <a:hlinkClick r:id="rId2"/>
              </a:rPr>
              <a:t>http://www.gvsu.edu/library/librarylights/winter02/ChangingRoles.html</a:t>
            </a:r>
            <a:endParaRPr lang="en-GB" dirty="0" smtClean="0"/>
          </a:p>
          <a:p>
            <a:pPr>
              <a:buNone/>
            </a:pPr>
            <a:r>
              <a:rPr lang="en-GB" dirty="0" smtClean="0"/>
              <a:t>Cox,  A.M. and Corral, S. (2013).  Advances in Information Science: Evolving Academic Library Specialities.  Journal of the American Society for Information Science and Technology, 64(8), p. 1526-1542.</a:t>
            </a:r>
          </a:p>
          <a:p>
            <a:pPr>
              <a:buNone/>
            </a:pPr>
            <a:r>
              <a:rPr lang="en-GB" dirty="0" smtClean="0"/>
              <a:t>Emmanuel Dickson </a:t>
            </a:r>
            <a:r>
              <a:rPr lang="en-GB" dirty="0" err="1" smtClean="0"/>
              <a:t>Chigbu</a:t>
            </a:r>
            <a:r>
              <a:rPr lang="en-GB" dirty="0" smtClean="0"/>
              <a:t> </a:t>
            </a:r>
            <a:r>
              <a:rPr lang="en-GB" dirty="0" err="1" smtClean="0"/>
              <a:t>Ezinne</a:t>
            </a:r>
            <a:r>
              <a:rPr lang="en-GB" dirty="0" smtClean="0"/>
              <a:t> O. </a:t>
            </a:r>
            <a:r>
              <a:rPr lang="en-GB" dirty="0" err="1" smtClean="0"/>
              <a:t>Njoku</a:t>
            </a:r>
            <a:r>
              <a:rPr lang="en-GB" dirty="0" smtClean="0"/>
              <a:t> </a:t>
            </a:r>
            <a:r>
              <a:rPr lang="en-GB" dirty="0" err="1" smtClean="0"/>
              <a:t>Ngozi</a:t>
            </a:r>
            <a:r>
              <a:rPr lang="en-GB" dirty="0" smtClean="0"/>
              <a:t> </a:t>
            </a:r>
            <a:r>
              <a:rPr lang="en-GB" dirty="0" err="1" smtClean="0"/>
              <a:t>Uzoagba</a:t>
            </a:r>
            <a:r>
              <a:rPr lang="en-GB" dirty="0" smtClean="0"/>
              <a:t> , (2016),"Management and usage of open access scholarly online resources in university libraries in Nigeria Librarians’ viewpoints ", </a:t>
            </a:r>
            <a:r>
              <a:rPr lang="en-GB" dirty="0" smtClean="0"/>
              <a:t>The Electronic </a:t>
            </a:r>
            <a:r>
              <a:rPr lang="en-GB" dirty="0" smtClean="0"/>
              <a:t>Library, Vol. 34 </a:t>
            </a:r>
            <a:r>
              <a:rPr lang="en-GB" dirty="0" err="1" smtClean="0"/>
              <a:t>Iss</a:t>
            </a:r>
            <a:r>
              <a:rPr lang="en-GB" dirty="0" smtClean="0"/>
              <a:t> 6 pp. 974 </a:t>
            </a:r>
            <a:r>
              <a:rPr lang="en-GB" dirty="0" smtClean="0"/>
              <a:t>– 984</a:t>
            </a:r>
          </a:p>
          <a:p>
            <a:pPr>
              <a:buNone/>
            </a:pPr>
            <a:r>
              <a:rPr lang="en-GB" dirty="0" smtClean="0"/>
              <a:t>Hinton</a:t>
            </a:r>
            <a:r>
              <a:rPr lang="en-GB" dirty="0" smtClean="0"/>
              <a:t>, M. (2006) Introducing Information Management: the business approach. Oxford: Elsevier Butterworth-Heinemann.</a:t>
            </a:r>
          </a:p>
          <a:p>
            <a:pPr>
              <a:buNone/>
            </a:pPr>
            <a:r>
              <a:rPr lang="en-GB" dirty="0" smtClean="0"/>
              <a:t>Nolan, R. (1979) Managing the crisis in data processing. Harvard Business Review, March–April, p. 115.</a:t>
            </a:r>
          </a:p>
          <a:p>
            <a:pPr>
              <a:buNone/>
            </a:pPr>
            <a:r>
              <a:rPr lang="en-GB" dirty="0" err="1" smtClean="0"/>
              <a:t>Ojedokun</a:t>
            </a:r>
            <a:r>
              <a:rPr lang="en-GB" dirty="0" smtClean="0"/>
              <a:t> A </a:t>
            </a:r>
            <a:r>
              <a:rPr lang="en-GB" dirty="0" err="1" smtClean="0"/>
              <a:t>Ayoku</a:t>
            </a:r>
            <a:r>
              <a:rPr lang="en-GB" dirty="0" smtClean="0"/>
              <a:t> Victoria </a:t>
            </a:r>
            <a:r>
              <a:rPr lang="en-GB" dirty="0" err="1" smtClean="0"/>
              <a:t>Nwamaka</a:t>
            </a:r>
            <a:r>
              <a:rPr lang="en-GB" dirty="0" smtClean="0"/>
              <a:t> </a:t>
            </a:r>
            <a:r>
              <a:rPr lang="en-GB" dirty="0" err="1" smtClean="0"/>
              <a:t>Okafor</a:t>
            </a:r>
            <a:r>
              <a:rPr lang="en-GB" dirty="0" smtClean="0"/>
              <a:t> , (2015)," ICT skills acquisition and competencies of librarians Implications for digital and electronic environment in Nigerian universities libraries ", The Electronic Library, Vol. 33 </a:t>
            </a:r>
            <a:r>
              <a:rPr lang="en-GB" dirty="0" err="1" smtClean="0"/>
              <a:t>Iss</a:t>
            </a:r>
            <a:r>
              <a:rPr lang="en-GB" dirty="0" smtClean="0"/>
              <a:t> 3 pp. 502 – 523</a:t>
            </a:r>
          </a:p>
          <a:p>
            <a:pPr>
              <a:buNone/>
            </a:pPr>
            <a:r>
              <a:rPr lang="en-GB" dirty="0" err="1" smtClean="0"/>
              <a:t>Virkus</a:t>
            </a:r>
            <a:r>
              <a:rPr lang="en-GB" dirty="0" smtClean="0"/>
              <a:t>, S. &amp; </a:t>
            </a:r>
            <a:r>
              <a:rPr lang="en-GB" dirty="0" err="1" smtClean="0"/>
              <a:t>Metsar</a:t>
            </a:r>
            <a:r>
              <a:rPr lang="en-GB" dirty="0" smtClean="0"/>
              <a:t>, S., (2004). General Introduction to the Role of the Library for University Education. LIBER Quarterly. 14(3-4). DOI: </a:t>
            </a:r>
            <a:r>
              <a:rPr lang="en-GB" dirty="0" smtClean="0">
                <a:hlinkClick r:id="rId3"/>
              </a:rPr>
              <a:t>http://doi.org/10.18352/lq.7780</a:t>
            </a:r>
            <a:endParaRPr lang="en-GB" dirty="0" smtClean="0"/>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Previous Work</a:t>
            </a:r>
            <a:endParaRPr lang="en-GB" dirty="0"/>
          </a:p>
        </p:txBody>
      </p:sp>
      <p:sp>
        <p:nvSpPr>
          <p:cNvPr id="5" name="Content Placeholder 4"/>
          <p:cNvSpPr>
            <a:spLocks noGrp="1"/>
          </p:cNvSpPr>
          <p:nvPr>
            <p:ph idx="1"/>
          </p:nvPr>
        </p:nvSpPr>
        <p:spPr/>
        <p:txBody>
          <a:bodyPr>
            <a:normAutofit fontScale="92500" lnSpcReduction="10000"/>
          </a:bodyPr>
          <a:lstStyle/>
          <a:p>
            <a:r>
              <a:rPr lang="en-GB" dirty="0" smtClean="0"/>
              <a:t>TANDEM survey of end-user needs in the WACREN area – academics, researchers &amp; technicians revealed:</a:t>
            </a:r>
          </a:p>
          <a:p>
            <a:pPr lvl="1"/>
            <a:r>
              <a:rPr lang="en-GB" dirty="0" smtClean="0"/>
              <a:t>End-community of librarians in higher education play a pivotal role in the identification, provision and dissemination of information resources through the services offered by RENs</a:t>
            </a:r>
          </a:p>
          <a:p>
            <a:pPr lvl="1"/>
            <a:r>
              <a:rPr lang="en-GB" dirty="0" smtClean="0"/>
              <a:t>Among the prioritized areas for their service users was “open access data repository services”</a:t>
            </a:r>
          </a:p>
          <a:p>
            <a:r>
              <a:rPr lang="en-GB" dirty="0" smtClean="0"/>
              <a:t>Institutional weaknesses identified as an issue.</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Nigerian Study on Librarian Skills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Identifies institutional weaknesses leading to lack of adequate “digital” skills acquisition:</a:t>
            </a:r>
          </a:p>
          <a:p>
            <a:pPr lvl="1"/>
            <a:r>
              <a:rPr lang="en-GB" dirty="0" smtClean="0"/>
              <a:t>Ignorance and apathy among librarians</a:t>
            </a:r>
          </a:p>
          <a:p>
            <a:pPr lvl="1"/>
            <a:r>
              <a:rPr lang="en-GB" dirty="0" smtClean="0"/>
              <a:t>Poor funding of libraries</a:t>
            </a:r>
          </a:p>
          <a:p>
            <a:pPr lvl="1"/>
            <a:r>
              <a:rPr lang="en-GB" dirty="0" smtClean="0"/>
              <a:t>Lack of funds to pay/sponsor for the training</a:t>
            </a:r>
          </a:p>
          <a:p>
            <a:pPr lvl="1"/>
            <a:r>
              <a:rPr lang="en-GB" dirty="0" smtClean="0"/>
              <a:t>Lack of facilities needed for such training in some of the skills programmers</a:t>
            </a:r>
          </a:p>
          <a:p>
            <a:pPr lvl="1"/>
            <a:r>
              <a:rPr lang="en-GB" dirty="0" smtClean="0"/>
              <a:t>Insufficient skilled personnel to train the librarians in the country</a:t>
            </a:r>
          </a:p>
          <a:p>
            <a:pPr lvl="1"/>
            <a:r>
              <a:rPr lang="en-GB" dirty="0" smtClean="0"/>
              <a:t>Limited training opportunities within the country</a:t>
            </a:r>
          </a:p>
          <a:p>
            <a:pPr lvl="1"/>
            <a:r>
              <a:rPr lang="en-GB" dirty="0" smtClean="0"/>
              <a:t>Lack of motivation by the library administration.</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Nigerian Study on OA Awareness</a:t>
            </a:r>
            <a:endParaRPr lang="en-GB" dirty="0"/>
          </a:p>
        </p:txBody>
      </p:sp>
      <p:sp>
        <p:nvSpPr>
          <p:cNvPr id="3" name="Content Placeholder 2"/>
          <p:cNvSpPr>
            <a:spLocks noGrp="1"/>
          </p:cNvSpPr>
          <p:nvPr>
            <p:ph idx="1"/>
          </p:nvPr>
        </p:nvSpPr>
        <p:spPr/>
        <p:txBody>
          <a:bodyPr>
            <a:normAutofit lnSpcReduction="10000"/>
          </a:bodyPr>
          <a:lstStyle/>
          <a:p>
            <a:r>
              <a:rPr lang="en-GB" dirty="0" smtClean="0"/>
              <a:t>Issues faced by Nigerian academic libraries in playing a key role in developing OA resources:</a:t>
            </a:r>
          </a:p>
          <a:p>
            <a:pPr lvl="1"/>
            <a:r>
              <a:rPr lang="en-GB" dirty="0" smtClean="0"/>
              <a:t>Depleted budgets</a:t>
            </a:r>
          </a:p>
          <a:p>
            <a:pPr lvl="1"/>
            <a:r>
              <a:rPr lang="en-GB" dirty="0" smtClean="0"/>
              <a:t>Unavailability of IT facilities</a:t>
            </a:r>
          </a:p>
          <a:p>
            <a:pPr lvl="1"/>
            <a:r>
              <a:rPr lang="en-GB" dirty="0" smtClean="0"/>
              <a:t>Insufficient skills to access web resources</a:t>
            </a:r>
          </a:p>
          <a:p>
            <a:pPr lvl="1"/>
            <a:r>
              <a:rPr lang="en-GB" dirty="0" smtClean="0"/>
              <a:t>Lack of opportunity to access repositories, databases and OA resources</a:t>
            </a:r>
          </a:p>
          <a:p>
            <a:r>
              <a:rPr lang="en-GB" dirty="0" smtClean="0"/>
              <a:t>Lack of affordability of computer resources is frequently mentioned.</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Bigger Picture</a:t>
            </a:r>
            <a:endParaRPr lang="en-GB" dirty="0"/>
          </a:p>
        </p:txBody>
      </p:sp>
      <p:sp>
        <p:nvSpPr>
          <p:cNvPr id="3" name="Text Placeholder 2"/>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Digitalisation</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sz="3000" dirty="0" smtClean="0"/>
              <a:t>The general trend towards </a:t>
            </a:r>
            <a:r>
              <a:rPr lang="en-GB" sz="3000" i="1" u="sng" dirty="0" smtClean="0"/>
              <a:t>transforming traditional content and media, into digital representations</a:t>
            </a:r>
            <a:r>
              <a:rPr lang="en-GB" sz="3000" dirty="0" smtClean="0"/>
              <a:t>, which has implications for how these altered formats can be </a:t>
            </a:r>
            <a:r>
              <a:rPr lang="en-GB" sz="3000" i="1" u="sng" dirty="0" smtClean="0"/>
              <a:t>transmitted, shared and consumed</a:t>
            </a:r>
            <a:r>
              <a:rPr lang="en-GB" sz="3000" dirty="0" smtClean="0"/>
              <a:t>, thus affecting and potentially disrupting business models in industry and the delivery of learning and teaching in education.</a:t>
            </a:r>
          </a:p>
          <a:p>
            <a:pPr marL="0" indent="0">
              <a:buNone/>
            </a:pPr>
            <a:endParaRPr lang="en-GB" sz="3000" dirty="0" smtClean="0"/>
          </a:p>
          <a:p>
            <a:pPr>
              <a:buNone/>
            </a:pPr>
            <a:r>
              <a:rPr lang="en-GB" sz="3000" dirty="0" smtClean="0"/>
              <a:t>Some direct impacts for librarians:</a:t>
            </a:r>
          </a:p>
          <a:p>
            <a:pPr lvl="1"/>
            <a:r>
              <a:rPr lang="en-GB" dirty="0" smtClean="0"/>
              <a:t>Traditional information resources </a:t>
            </a:r>
            <a:r>
              <a:rPr lang="en-GB" dirty="0" smtClean="0">
                <a:sym typeface="Wingdings" pitchFamily="2" charset="2"/>
              </a:rPr>
              <a:t> d</a:t>
            </a:r>
            <a:r>
              <a:rPr lang="en-GB" dirty="0" smtClean="0"/>
              <a:t>igital assets</a:t>
            </a:r>
          </a:p>
          <a:p>
            <a:pPr lvl="1"/>
            <a:r>
              <a:rPr lang="en-GB" dirty="0" smtClean="0"/>
              <a:t>Traditional library collections </a:t>
            </a:r>
            <a:r>
              <a:rPr lang="en-GB" dirty="0" smtClean="0">
                <a:sym typeface="Wingdings" pitchFamily="2" charset="2"/>
              </a:rPr>
              <a:t> digital collections</a:t>
            </a:r>
          </a:p>
          <a:p>
            <a:pPr lvl="1"/>
            <a:r>
              <a:rPr lang="en-GB" dirty="0" smtClean="0">
                <a:sym typeface="Wingdings" pitchFamily="2" charset="2"/>
              </a:rPr>
              <a:t>Traditional research support  research data management/digital </a:t>
            </a:r>
            <a:r>
              <a:rPr lang="en-GB" dirty="0" err="1" smtClean="0">
                <a:sym typeface="Wingdings" pitchFamily="2" charset="2"/>
              </a:rPr>
              <a:t>curation</a:t>
            </a:r>
            <a:r>
              <a:rPr lang="en-GB" dirty="0" smtClean="0">
                <a:sym typeface="Wingdings" pitchFamily="2" charset="2"/>
              </a:rPr>
              <a:t>, etc.</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Digitalisation &amp; Convergence</a:t>
            </a:r>
            <a:endParaRPr lang="en-GB" dirty="0"/>
          </a:p>
        </p:txBody>
      </p:sp>
      <p:sp>
        <p:nvSpPr>
          <p:cNvPr id="3" name="Content Placeholder 2"/>
          <p:cNvSpPr>
            <a:spLocks noGrp="1"/>
          </p:cNvSpPr>
          <p:nvPr>
            <p:ph idx="1"/>
          </p:nvPr>
        </p:nvSpPr>
        <p:spPr/>
        <p:txBody>
          <a:bodyPr>
            <a:normAutofit/>
          </a:bodyPr>
          <a:lstStyle/>
          <a:p>
            <a:r>
              <a:rPr lang="en-GB" dirty="0" smtClean="0"/>
              <a:t>Convergence of communication and information technologies and the development of cheaper, faster and more convenient hardware together with the </a:t>
            </a:r>
            <a:r>
              <a:rPr lang="en-GB" dirty="0" err="1" smtClean="0"/>
              <a:t>platformization</a:t>
            </a:r>
            <a:r>
              <a:rPr lang="en-GB" dirty="0" smtClean="0"/>
              <a:t> of IT services, e.g. cloud computing, create a situation where computers are a ubiquitous commodity and content is available on request.</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536</TotalTime>
  <Words>1869</Words>
  <Application>Microsoft Office PowerPoint</Application>
  <PresentationFormat>On-screen Show (4:3)</PresentationFormat>
  <Paragraphs>218</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Solstice</vt:lpstr>
      <vt:lpstr>The Role of Librarians in African Higher Educational Institutions as Central Actors in Embedding NREN Digital Services</vt:lpstr>
      <vt:lpstr>Outline</vt:lpstr>
      <vt:lpstr>Motivation</vt:lpstr>
      <vt:lpstr>Previous Work</vt:lpstr>
      <vt:lpstr>Nigerian Study on Librarian Skills</vt:lpstr>
      <vt:lpstr>Nigerian Study on OA Awareness</vt:lpstr>
      <vt:lpstr>The Bigger Picture</vt:lpstr>
      <vt:lpstr>Digitalisation</vt:lpstr>
      <vt:lpstr>Digitalisation &amp; Convergence</vt:lpstr>
      <vt:lpstr>Digitalisation &amp; Dematerialisation</vt:lpstr>
      <vt:lpstr>The Contemporary University</vt:lpstr>
      <vt:lpstr>…New HE Challenges</vt:lpstr>
      <vt:lpstr>The Open Movement</vt:lpstr>
      <vt:lpstr>The Librarian as Information Specialist</vt:lpstr>
      <vt:lpstr>Other New “Digital” Roles</vt:lpstr>
      <vt:lpstr>Information Management</vt:lpstr>
      <vt:lpstr>Information Management</vt:lpstr>
      <vt:lpstr>Information Management Cont’d</vt:lpstr>
      <vt:lpstr>Information Hierarchy</vt:lpstr>
      <vt:lpstr>Implications for Managing Information</vt:lpstr>
      <vt:lpstr>Information Management &amp; Librarianship</vt:lpstr>
      <vt:lpstr>Emerging Librarian role</vt:lpstr>
      <vt:lpstr>The Role of the Academic Library</vt:lpstr>
      <vt:lpstr>Academic Libraries’ Response</vt:lpstr>
      <vt:lpstr>A Central Role</vt:lpstr>
      <vt:lpstr>Institutional Factors</vt:lpstr>
      <vt:lpstr>Nolan’s Stages Adapted to IM</vt:lpstr>
      <vt:lpstr>A Research Agenda</vt:lpstr>
      <vt:lpstr>Research Agenda &amp; Draft Survey</vt:lpstr>
      <vt:lpstr>Activities So Far</vt:lpstr>
      <vt:lpstr>Feedback Gathered</vt:lpstr>
      <vt:lpstr>Draft Survey Design - Aims</vt:lpstr>
      <vt:lpstr>Draft Survey Design - Objectives</vt:lpstr>
      <vt:lpstr>Next Steps</vt:lpstr>
      <vt:lpstr>References</vt:lpstr>
    </vt:vector>
  </TitlesOfParts>
  <Company>Brunel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Pam</dc:creator>
  <cp:lastModifiedBy>Pam</cp:lastModifiedBy>
  <cp:revision>59</cp:revision>
  <dcterms:created xsi:type="dcterms:W3CDTF">2017-03-05T14:30:44Z</dcterms:created>
  <dcterms:modified xsi:type="dcterms:W3CDTF">2017-03-31T07:46:47Z</dcterms:modified>
</cp:coreProperties>
</file>