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352" r:id="rId4"/>
    <p:sldId id="458" r:id="rId5"/>
    <p:sldId id="456" r:id="rId6"/>
    <p:sldId id="454" r:id="rId7"/>
    <p:sldId id="457" r:id="rId8"/>
    <p:sldId id="455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>
        <p:scale>
          <a:sx n="81" d="100"/>
          <a:sy n="81" d="100"/>
        </p:scale>
        <p:origin x="-105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4pr.unizik.edu.n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c.uzochukwu@unizik.edu.ng" TargetMode="External"/><Relationship Id="rId5" Type="http://schemas.openxmlformats.org/officeDocument/2006/relationships/hyperlink" Target="mailto:td.eze@unizik.edu.ng" TargetMode="External"/><Relationship Id="rId4" Type="http://schemas.openxmlformats.org/officeDocument/2006/relationships/hyperlink" Target="mailto:ezeasor.ekene@unizik.edu.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macs.org/" TargetMode="External"/><Relationship Id="rId2" Type="http://schemas.openxmlformats.org/officeDocument/2006/relationships/hyperlink" Target="http://vina.scripp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DRUG DESIGN, DISCOVERY AND DEVELOPMENT PLATFORM AND REPOSITORY (</a:t>
            </a:r>
            <a:r>
              <a:rPr lang="en-US" sz="2400" b="1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D4PR)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514" y="5178343"/>
            <a:ext cx="9151449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Ekene</a:t>
            </a:r>
            <a:r>
              <a:rPr lang="en-US" sz="1600" b="1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 </a:t>
            </a:r>
            <a:r>
              <a:rPr lang="en-US" sz="1600" b="1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Ezeasor</a:t>
            </a:r>
            <a:r>
              <a:rPr lang="en-US" sz="1600" b="1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, </a:t>
            </a:r>
            <a:r>
              <a:rPr lang="en-US" sz="1600" b="1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Tochukwu</a:t>
            </a:r>
            <a:r>
              <a:rPr lang="en-US" sz="1600" b="1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 </a:t>
            </a:r>
            <a:r>
              <a:rPr lang="en-US" sz="1600" b="1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Eze</a:t>
            </a:r>
            <a:r>
              <a:rPr lang="en-US" sz="1600" b="1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 and Ikemefuna Uzochukwu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Nnamdi Azikiwe University, </a:t>
            </a:r>
            <a:r>
              <a:rPr lang="en-US" sz="1600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Awka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, Nigeria – (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  <a:hlinkClick r:id="rId3"/>
              </a:rPr>
              <a:t>https://d4pr.unizik.edu.ng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(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  <a:hlinkClick r:id="rId4"/>
              </a:rPr>
              <a:t>ezeasor.ekene@unizik.edu.ng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, 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  <a:hlinkClick r:id="rId5"/>
              </a:rPr>
              <a:t>td.eze@unizik.edu.ng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, 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  <a:hlinkClick r:id="rId6"/>
              </a:rPr>
              <a:t>ic.uzochukwu@unizik.edu.ng</a:t>
            </a:r>
            <a:r>
              <a:rPr lang="en-US" sz="16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  <a:ea typeface="DejaVu Sans"/>
              </a:rPr>
              <a:t>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641354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sz="32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Architecture of the use case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O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bjectives and milestones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Achievements so far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Any problems encountered</a:t>
            </a:r>
          </a:p>
          <a:p>
            <a:pPr marL="457200" indent="-457200" defTabSz="9144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Plans till the end of the </a:t>
            </a:r>
            <a:r>
              <a:rPr lang="en-US" sz="2800" b="0" kern="0" dirty="0" err="1">
                <a:solidFill>
                  <a:srgbClr val="13643A"/>
                </a:solidFill>
                <a:latin typeface="Lato Regular"/>
                <a:cs typeface="+mn-cs"/>
              </a:rPr>
              <a:t>H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ackfest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279462"/>
            <a:ext cx="8229600" cy="62795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RECAP</a:t>
            </a:r>
            <a:endParaRPr lang="en-GB" sz="28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1"/>
            <a:ext cx="8291767" cy="52589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3440" indent="-34272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Health:</a:t>
            </a:r>
            <a:r>
              <a:rPr lang="en-US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Neglected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Tropical Diseases (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NTDs)</a:t>
            </a:r>
            <a:r>
              <a:rPr lang="en-US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&amp;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Non-communicable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diseases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(diabetes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mellitus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)</a:t>
            </a:r>
          </a:p>
          <a:p>
            <a:pPr marL="720">
              <a:lnSpc>
                <a:spcPct val="100000"/>
              </a:lnSpc>
              <a:buClr>
                <a:srgbClr val="11542A"/>
              </a:buClr>
            </a:pP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Drug Design, Discovery and Development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89080" lvl="1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sz="200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Computer </a:t>
            </a:r>
            <a:r>
              <a:rPr lang="en-US" sz="200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Aided Drug Discovery (CADD)</a:t>
            </a:r>
            <a:endParaRPr lang="en-US" sz="20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89080" lvl="1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sz="200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Drug </a:t>
            </a:r>
            <a:r>
              <a:rPr lang="en-US" sz="200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Repurposing </a:t>
            </a:r>
            <a:endParaRPr lang="en-US" sz="2000" spc="-1" dirty="0" smtClean="0">
              <a:solidFill>
                <a:srgbClr val="11542A"/>
              </a:solidFill>
              <a:uFill>
                <a:solidFill>
                  <a:srgbClr val="FFFFFF"/>
                </a:solidFill>
              </a:uFill>
              <a:latin typeface="Lato Regular"/>
              <a:ea typeface="DejaVu Sans"/>
            </a:endParaRPr>
          </a:p>
          <a:p>
            <a:pPr marL="732600" lvl="1" indent="0">
              <a:lnSpc>
                <a:spcPct val="100000"/>
              </a:lnSpc>
              <a:buClr>
                <a:srgbClr val="11542A"/>
              </a:buClr>
            </a:pPr>
            <a:endParaRPr lang="en-US" sz="20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Process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automation: Drug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Design (compounds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b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ioscores)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and Drug D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iscovery (compounds binding affinities)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Decision support: Graphical analyses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Reduction in computational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cost &amp; time : </a:t>
            </a:r>
            <a:r>
              <a:rPr lang="en-US" b="0" spc="-1" dirty="0" err="1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Vina</a:t>
            </a:r>
            <a:r>
              <a:rPr lang="en-US" b="0" spc="-1" baseline="30000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®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 (molecular docking simulations) and </a:t>
            </a:r>
            <a:r>
              <a:rPr lang="en-US" b="0" spc="-1" dirty="0" err="1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Gromacs</a:t>
            </a:r>
            <a:r>
              <a:rPr lang="en-US" b="0" spc="-1" baseline="30000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 ®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 (molecular dynamics simulations) on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cloud server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Non-visibility 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(globally): </a:t>
            </a:r>
            <a:r>
              <a:rPr lang="en-US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AGSG &amp; OAR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Capacity of local investigators/scientists: Training on use of D4PR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Collaborative research: </a:t>
            </a:r>
            <a:r>
              <a:rPr lang="en-US" b="0" spc="-1" dirty="0" err="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GitHub</a:t>
            </a:r>
            <a:r>
              <a:rPr lang="en-US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 </a:t>
            </a:r>
            <a:endParaRPr lang="en-US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279463"/>
            <a:ext cx="8229600" cy="627959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Architecture of the use case and orchestration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/>
            </a:r>
            <a:b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</a:b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of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e-Infrastructure services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grpSp>
        <p:nvGrpSpPr>
          <p:cNvPr id="7" name="Group 6"/>
          <p:cNvGrpSpPr/>
          <p:nvPr/>
        </p:nvGrpSpPr>
        <p:grpSpPr>
          <a:xfrm>
            <a:off x="434045" y="923251"/>
            <a:ext cx="7856967" cy="5160424"/>
            <a:chOff x="539552" y="404664"/>
            <a:chExt cx="7856967" cy="5882546"/>
          </a:xfrm>
        </p:grpSpPr>
        <p:sp>
          <p:nvSpPr>
            <p:cNvPr id="8" name="CustomShape 4"/>
            <p:cNvSpPr/>
            <p:nvPr/>
          </p:nvSpPr>
          <p:spPr>
            <a:xfrm>
              <a:off x="2411760" y="4236480"/>
              <a:ext cx="731520" cy="1097280"/>
            </a:xfrm>
            <a:prstGeom prst="can">
              <a:avLst>
                <a:gd name="adj" fmla="val 5400"/>
              </a:avLst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5"/>
            <p:cNvSpPr/>
            <p:nvPr/>
          </p:nvSpPr>
          <p:spPr>
            <a:xfrm>
              <a:off x="2377440" y="2682000"/>
              <a:ext cx="754400" cy="834480"/>
            </a:xfrm>
            <a:custGeom>
              <a:avLst/>
              <a:gdLst/>
              <a:ahLst/>
              <a:cxnLst/>
              <a:rect l="0" t="0" r="r" b="b"/>
              <a:pathLst>
                <a:path w="2796" h="2796">
                  <a:moveTo>
                    <a:pt x="465" y="0"/>
                  </a:moveTo>
                  <a:cubicBezTo>
                    <a:pt x="232" y="0"/>
                    <a:pt x="0" y="232"/>
                    <a:pt x="0" y="465"/>
                  </a:cubicBezTo>
                  <a:lnTo>
                    <a:pt x="0" y="2329"/>
                  </a:lnTo>
                  <a:cubicBezTo>
                    <a:pt x="0" y="2562"/>
                    <a:pt x="232" y="2795"/>
                    <a:pt x="465" y="2795"/>
                  </a:cubicBezTo>
                  <a:lnTo>
                    <a:pt x="2329" y="2795"/>
                  </a:lnTo>
                  <a:cubicBezTo>
                    <a:pt x="2562" y="2795"/>
                    <a:pt x="2795" y="2562"/>
                    <a:pt x="2795" y="2329"/>
                  </a:cubicBezTo>
                  <a:lnTo>
                    <a:pt x="2795" y="465"/>
                  </a:lnTo>
                  <a:cubicBezTo>
                    <a:pt x="2795" y="232"/>
                    <a:pt x="2562" y="0"/>
                    <a:pt x="2329" y="0"/>
                  </a:cubicBezTo>
                  <a:lnTo>
                    <a:pt x="465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6"/>
            <p:cNvSpPr/>
            <p:nvPr/>
          </p:nvSpPr>
          <p:spPr>
            <a:xfrm>
              <a:off x="640080" y="2708920"/>
              <a:ext cx="914400" cy="743040"/>
            </a:xfrm>
            <a:prstGeom prst="smileyFace">
              <a:avLst>
                <a:gd name="adj" fmla="val 18520"/>
              </a:avLst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7"/>
            <p:cNvSpPr/>
            <p:nvPr/>
          </p:nvSpPr>
          <p:spPr>
            <a:xfrm>
              <a:off x="5652120" y="4134960"/>
              <a:ext cx="860704" cy="878216"/>
            </a:xfrm>
            <a:custGeom>
              <a:avLst/>
              <a:gdLst/>
              <a:ahLst/>
              <a:cxnLst/>
              <a:rect l="0" t="0" r="r" b="b"/>
              <a:pathLst>
                <a:path w="2796" h="2796">
                  <a:moveTo>
                    <a:pt x="465" y="0"/>
                  </a:moveTo>
                  <a:cubicBezTo>
                    <a:pt x="232" y="0"/>
                    <a:pt x="0" y="232"/>
                    <a:pt x="0" y="465"/>
                  </a:cubicBezTo>
                  <a:lnTo>
                    <a:pt x="0" y="2329"/>
                  </a:lnTo>
                  <a:cubicBezTo>
                    <a:pt x="0" y="2562"/>
                    <a:pt x="232" y="2795"/>
                    <a:pt x="465" y="2795"/>
                  </a:cubicBezTo>
                  <a:lnTo>
                    <a:pt x="2329" y="2795"/>
                  </a:lnTo>
                  <a:cubicBezTo>
                    <a:pt x="2562" y="2795"/>
                    <a:pt x="2795" y="2562"/>
                    <a:pt x="2795" y="2329"/>
                  </a:cubicBezTo>
                  <a:lnTo>
                    <a:pt x="2795" y="465"/>
                  </a:lnTo>
                  <a:cubicBezTo>
                    <a:pt x="2795" y="232"/>
                    <a:pt x="2562" y="0"/>
                    <a:pt x="2329" y="0"/>
                  </a:cubicBezTo>
                  <a:lnTo>
                    <a:pt x="465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8"/>
            <p:cNvSpPr/>
            <p:nvPr/>
          </p:nvSpPr>
          <p:spPr>
            <a:xfrm>
              <a:off x="3558028" y="2636912"/>
              <a:ext cx="725940" cy="834480"/>
            </a:xfrm>
            <a:custGeom>
              <a:avLst/>
              <a:gdLst/>
              <a:ahLst/>
              <a:cxnLst/>
              <a:rect l="0" t="0" r="r" b="b"/>
              <a:pathLst>
                <a:path w="2796" h="2796">
                  <a:moveTo>
                    <a:pt x="465" y="0"/>
                  </a:moveTo>
                  <a:cubicBezTo>
                    <a:pt x="232" y="0"/>
                    <a:pt x="0" y="232"/>
                    <a:pt x="0" y="465"/>
                  </a:cubicBezTo>
                  <a:lnTo>
                    <a:pt x="0" y="2329"/>
                  </a:lnTo>
                  <a:cubicBezTo>
                    <a:pt x="0" y="2562"/>
                    <a:pt x="232" y="2795"/>
                    <a:pt x="465" y="2795"/>
                  </a:cubicBezTo>
                  <a:lnTo>
                    <a:pt x="2329" y="2795"/>
                  </a:lnTo>
                  <a:cubicBezTo>
                    <a:pt x="2562" y="2795"/>
                    <a:pt x="2795" y="2562"/>
                    <a:pt x="2795" y="2329"/>
                  </a:cubicBezTo>
                  <a:lnTo>
                    <a:pt x="2795" y="465"/>
                  </a:lnTo>
                  <a:cubicBezTo>
                    <a:pt x="2795" y="232"/>
                    <a:pt x="2562" y="0"/>
                    <a:pt x="2329" y="0"/>
                  </a:cubicBezTo>
                  <a:lnTo>
                    <a:pt x="465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9"/>
            <p:cNvSpPr/>
            <p:nvPr/>
          </p:nvSpPr>
          <p:spPr>
            <a:xfrm>
              <a:off x="5652120" y="980728"/>
              <a:ext cx="860704" cy="822960"/>
            </a:xfrm>
            <a:custGeom>
              <a:avLst/>
              <a:gdLst/>
              <a:ahLst/>
              <a:cxnLst/>
              <a:rect l="0" t="0" r="r" b="b"/>
              <a:pathLst>
                <a:path w="2796" h="2796">
                  <a:moveTo>
                    <a:pt x="465" y="0"/>
                  </a:moveTo>
                  <a:cubicBezTo>
                    <a:pt x="232" y="0"/>
                    <a:pt x="0" y="232"/>
                    <a:pt x="0" y="465"/>
                  </a:cubicBezTo>
                  <a:lnTo>
                    <a:pt x="0" y="2329"/>
                  </a:lnTo>
                  <a:cubicBezTo>
                    <a:pt x="0" y="2562"/>
                    <a:pt x="232" y="2795"/>
                    <a:pt x="465" y="2795"/>
                  </a:cubicBezTo>
                  <a:lnTo>
                    <a:pt x="2329" y="2795"/>
                  </a:lnTo>
                  <a:cubicBezTo>
                    <a:pt x="2562" y="2795"/>
                    <a:pt x="2795" y="2562"/>
                    <a:pt x="2795" y="2329"/>
                  </a:cubicBezTo>
                  <a:lnTo>
                    <a:pt x="2795" y="465"/>
                  </a:lnTo>
                  <a:cubicBezTo>
                    <a:pt x="2795" y="232"/>
                    <a:pt x="2562" y="0"/>
                    <a:pt x="2329" y="0"/>
                  </a:cubicBezTo>
                  <a:lnTo>
                    <a:pt x="465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0"/>
            <p:cNvSpPr/>
            <p:nvPr/>
          </p:nvSpPr>
          <p:spPr>
            <a:xfrm>
              <a:off x="2699792" y="3573016"/>
              <a:ext cx="91440" cy="548640"/>
            </a:xfrm>
            <a:custGeom>
              <a:avLst/>
              <a:gdLst/>
              <a:ahLst/>
              <a:cxnLst/>
              <a:rect l="0" t="0" r="r" b="b"/>
              <a:pathLst>
                <a:path w="256" h="1525">
                  <a:moveTo>
                    <a:pt x="0" y="303"/>
                  </a:moveTo>
                  <a:lnTo>
                    <a:pt x="127" y="0"/>
                  </a:lnTo>
                  <a:lnTo>
                    <a:pt x="255" y="303"/>
                  </a:lnTo>
                  <a:lnTo>
                    <a:pt x="191" y="303"/>
                  </a:lnTo>
                  <a:lnTo>
                    <a:pt x="191" y="1221"/>
                  </a:lnTo>
                  <a:lnTo>
                    <a:pt x="255" y="1221"/>
                  </a:lnTo>
                  <a:lnTo>
                    <a:pt x="127" y="1524"/>
                  </a:lnTo>
                  <a:lnTo>
                    <a:pt x="0" y="1221"/>
                  </a:lnTo>
                  <a:lnTo>
                    <a:pt x="63" y="1221"/>
                  </a:lnTo>
                  <a:lnTo>
                    <a:pt x="63" y="303"/>
                  </a:lnTo>
                  <a:lnTo>
                    <a:pt x="0" y="303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1"/>
            <p:cNvSpPr/>
            <p:nvPr/>
          </p:nvSpPr>
          <p:spPr>
            <a:xfrm>
              <a:off x="3131840" y="2958088"/>
              <a:ext cx="398160" cy="182880"/>
            </a:xfrm>
            <a:custGeom>
              <a:avLst/>
              <a:gdLst/>
              <a:ahLst/>
              <a:cxnLst/>
              <a:rect l="0" t="0" r="r" b="b"/>
              <a:pathLst>
                <a:path w="1108" h="510">
                  <a:moveTo>
                    <a:pt x="0" y="254"/>
                  </a:moveTo>
                  <a:lnTo>
                    <a:pt x="220" y="0"/>
                  </a:lnTo>
                  <a:lnTo>
                    <a:pt x="220" y="127"/>
                  </a:lnTo>
                  <a:lnTo>
                    <a:pt x="886" y="127"/>
                  </a:lnTo>
                  <a:lnTo>
                    <a:pt x="886" y="0"/>
                  </a:lnTo>
                  <a:lnTo>
                    <a:pt x="1107" y="254"/>
                  </a:lnTo>
                  <a:lnTo>
                    <a:pt x="886" y="509"/>
                  </a:lnTo>
                  <a:lnTo>
                    <a:pt x="886" y="381"/>
                  </a:lnTo>
                  <a:lnTo>
                    <a:pt x="220" y="381"/>
                  </a:lnTo>
                  <a:lnTo>
                    <a:pt x="220" y="509"/>
                  </a:lnTo>
                  <a:lnTo>
                    <a:pt x="0" y="254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2"/>
            <p:cNvSpPr/>
            <p:nvPr/>
          </p:nvSpPr>
          <p:spPr>
            <a:xfrm>
              <a:off x="4716016" y="2996951"/>
              <a:ext cx="531488" cy="2559035"/>
            </a:xfrm>
            <a:custGeom>
              <a:avLst/>
              <a:gdLst/>
              <a:ahLst/>
              <a:cxnLst/>
              <a:rect l="l" t="t" r="r" b="b"/>
              <a:pathLst>
                <a:path w="841" h="854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3"/>
            <p:cNvSpPr/>
            <p:nvPr/>
          </p:nvSpPr>
          <p:spPr>
            <a:xfrm flipV="1">
              <a:off x="4716016" y="404664"/>
              <a:ext cx="531128" cy="2628392"/>
            </a:xfrm>
            <a:custGeom>
              <a:avLst/>
              <a:gdLst/>
              <a:ahLst/>
              <a:cxnLst/>
              <a:rect l="l" t="t" r="r" b="b"/>
              <a:pathLst>
                <a:path w="841" h="854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4"/>
            <p:cNvSpPr/>
            <p:nvPr/>
          </p:nvSpPr>
          <p:spPr>
            <a:xfrm>
              <a:off x="1554480" y="2996952"/>
              <a:ext cx="822960" cy="182880"/>
            </a:xfrm>
            <a:custGeom>
              <a:avLst/>
              <a:gdLst/>
              <a:ahLst/>
              <a:cxnLst/>
              <a:rect l="0" t="0" r="r" b="b"/>
              <a:pathLst>
                <a:path w="2288" h="510">
                  <a:moveTo>
                    <a:pt x="0" y="254"/>
                  </a:moveTo>
                  <a:lnTo>
                    <a:pt x="455" y="0"/>
                  </a:lnTo>
                  <a:lnTo>
                    <a:pt x="455" y="127"/>
                  </a:lnTo>
                  <a:lnTo>
                    <a:pt x="1831" y="127"/>
                  </a:lnTo>
                  <a:lnTo>
                    <a:pt x="1831" y="0"/>
                  </a:lnTo>
                  <a:lnTo>
                    <a:pt x="2287" y="254"/>
                  </a:lnTo>
                  <a:lnTo>
                    <a:pt x="1831" y="509"/>
                  </a:lnTo>
                  <a:lnTo>
                    <a:pt x="1831" y="381"/>
                  </a:lnTo>
                  <a:lnTo>
                    <a:pt x="455" y="381"/>
                  </a:lnTo>
                  <a:lnTo>
                    <a:pt x="455" y="509"/>
                  </a:lnTo>
                  <a:lnTo>
                    <a:pt x="0" y="254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TextShape 15"/>
            <p:cNvSpPr txBox="1"/>
            <p:nvPr/>
          </p:nvSpPr>
          <p:spPr>
            <a:xfrm>
              <a:off x="539552" y="3501008"/>
              <a:ext cx="1045440" cy="36576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Researcher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" name="TextShape 16"/>
            <p:cNvSpPr txBox="1"/>
            <p:nvPr/>
          </p:nvSpPr>
          <p:spPr>
            <a:xfrm>
              <a:off x="2267744" y="5281200"/>
              <a:ext cx="1097280" cy="30420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Data Storage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1" name="TextShape 17"/>
            <p:cNvSpPr txBox="1"/>
            <p:nvPr/>
          </p:nvSpPr>
          <p:spPr>
            <a:xfrm>
              <a:off x="2337840" y="2420888"/>
              <a:ext cx="1136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D4PR Portal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2" name="TextShape 18"/>
            <p:cNvSpPr txBox="1"/>
            <p:nvPr/>
          </p:nvSpPr>
          <p:spPr>
            <a:xfrm>
              <a:off x="3272408" y="3501008"/>
              <a:ext cx="1371600" cy="27432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Future Gateway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3" name="CustomShape 19"/>
            <p:cNvSpPr/>
            <p:nvPr/>
          </p:nvSpPr>
          <p:spPr>
            <a:xfrm>
              <a:off x="4283968" y="2958088"/>
              <a:ext cx="398160" cy="182880"/>
            </a:xfrm>
            <a:custGeom>
              <a:avLst/>
              <a:gdLst/>
              <a:ahLst/>
              <a:cxnLst/>
              <a:rect l="0" t="0" r="r" b="b"/>
              <a:pathLst>
                <a:path w="1108" h="510">
                  <a:moveTo>
                    <a:pt x="0" y="254"/>
                  </a:moveTo>
                  <a:lnTo>
                    <a:pt x="220" y="0"/>
                  </a:lnTo>
                  <a:lnTo>
                    <a:pt x="220" y="127"/>
                  </a:lnTo>
                  <a:lnTo>
                    <a:pt x="886" y="127"/>
                  </a:lnTo>
                  <a:lnTo>
                    <a:pt x="886" y="0"/>
                  </a:lnTo>
                  <a:lnTo>
                    <a:pt x="1107" y="254"/>
                  </a:lnTo>
                  <a:lnTo>
                    <a:pt x="886" y="509"/>
                  </a:lnTo>
                  <a:lnTo>
                    <a:pt x="886" y="381"/>
                  </a:lnTo>
                  <a:lnTo>
                    <a:pt x="220" y="381"/>
                  </a:lnTo>
                  <a:lnTo>
                    <a:pt x="220" y="509"/>
                  </a:lnTo>
                  <a:lnTo>
                    <a:pt x="0" y="254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TextShape 20"/>
            <p:cNvSpPr txBox="1"/>
            <p:nvPr/>
          </p:nvSpPr>
          <p:spPr>
            <a:xfrm>
              <a:off x="5864696" y="706320"/>
              <a:ext cx="867544" cy="274408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OAR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6" name="TextShape 21"/>
            <p:cNvSpPr txBox="1"/>
            <p:nvPr/>
          </p:nvSpPr>
          <p:spPr>
            <a:xfrm>
              <a:off x="5739572" y="5085184"/>
              <a:ext cx="685800" cy="2795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AGSG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7" name="CustomShape 22"/>
            <p:cNvSpPr/>
            <p:nvPr/>
          </p:nvSpPr>
          <p:spPr>
            <a:xfrm>
              <a:off x="1828800" y="2204864"/>
              <a:ext cx="274320" cy="1956600"/>
            </a:xfrm>
            <a:custGeom>
              <a:avLst/>
              <a:gdLst/>
              <a:ahLst/>
              <a:cxnLst/>
              <a:rect l="0" t="0" r="r" b="b"/>
              <a:pathLst>
                <a:path w="764" h="5958">
                  <a:moveTo>
                    <a:pt x="127" y="0"/>
                  </a:moveTo>
                  <a:cubicBezTo>
                    <a:pt x="63" y="0"/>
                    <a:pt x="0" y="63"/>
                    <a:pt x="0" y="127"/>
                  </a:cubicBezTo>
                  <a:lnTo>
                    <a:pt x="0" y="5830"/>
                  </a:lnTo>
                  <a:cubicBezTo>
                    <a:pt x="0" y="5893"/>
                    <a:pt x="63" y="5957"/>
                    <a:pt x="127" y="5957"/>
                  </a:cubicBezTo>
                  <a:lnTo>
                    <a:pt x="635" y="5957"/>
                  </a:lnTo>
                  <a:cubicBezTo>
                    <a:pt x="699" y="5957"/>
                    <a:pt x="763" y="5893"/>
                    <a:pt x="763" y="5830"/>
                  </a:cubicBezTo>
                  <a:lnTo>
                    <a:pt x="763" y="127"/>
                  </a:lnTo>
                  <a:cubicBezTo>
                    <a:pt x="763" y="63"/>
                    <a:pt x="699" y="0"/>
                    <a:pt x="635" y="0"/>
                  </a:cubicBezTo>
                  <a:lnTo>
                    <a:pt x="127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TextShape 23"/>
            <p:cNvSpPr txBox="1"/>
            <p:nvPr/>
          </p:nvSpPr>
          <p:spPr>
            <a:xfrm>
              <a:off x="1221840" y="1988840"/>
              <a:ext cx="1477952" cy="23292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Federated Identity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04650">
              <a:off x="6254454" y="3600206"/>
              <a:ext cx="925433" cy="179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19640">
              <a:off x="6532652" y="5021477"/>
              <a:ext cx="937867" cy="18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Shape 20"/>
            <p:cNvSpPr txBox="1"/>
            <p:nvPr/>
          </p:nvSpPr>
          <p:spPr>
            <a:xfrm rot="3477345">
              <a:off x="6749353" y="2390364"/>
              <a:ext cx="2341852" cy="36576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Mol</a:t>
              </a:r>
              <a:r>
                <a:rPr lang="en-US" sz="12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 Docking Simulations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2" name="TextShape 20"/>
            <p:cNvSpPr txBox="1"/>
            <p:nvPr/>
          </p:nvSpPr>
          <p:spPr>
            <a:xfrm rot="3341593">
              <a:off x="7031675" y="4922366"/>
              <a:ext cx="2416416" cy="313272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r>
                <a:rPr lang="en-US" sz="12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Mol</a:t>
              </a:r>
              <a:r>
                <a:rPr lang="en-US" sz="12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 Dynamics Simulations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969968" y="2420888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427168" y="5098787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stomShape 19"/>
            <p:cNvSpPr/>
            <p:nvPr/>
          </p:nvSpPr>
          <p:spPr>
            <a:xfrm>
              <a:off x="5240848" y="4574068"/>
              <a:ext cx="398160" cy="182880"/>
            </a:xfrm>
            <a:custGeom>
              <a:avLst/>
              <a:gdLst/>
              <a:ahLst/>
              <a:cxnLst/>
              <a:rect l="0" t="0" r="r" b="b"/>
              <a:pathLst>
                <a:path w="1108" h="510">
                  <a:moveTo>
                    <a:pt x="0" y="254"/>
                  </a:moveTo>
                  <a:lnTo>
                    <a:pt x="220" y="0"/>
                  </a:lnTo>
                  <a:lnTo>
                    <a:pt x="220" y="127"/>
                  </a:lnTo>
                  <a:lnTo>
                    <a:pt x="886" y="127"/>
                  </a:lnTo>
                  <a:lnTo>
                    <a:pt x="886" y="0"/>
                  </a:lnTo>
                  <a:lnTo>
                    <a:pt x="1107" y="254"/>
                  </a:lnTo>
                  <a:lnTo>
                    <a:pt x="886" y="509"/>
                  </a:lnTo>
                  <a:lnTo>
                    <a:pt x="886" y="381"/>
                  </a:lnTo>
                  <a:lnTo>
                    <a:pt x="220" y="381"/>
                  </a:lnTo>
                  <a:lnTo>
                    <a:pt x="220" y="509"/>
                  </a:lnTo>
                  <a:lnTo>
                    <a:pt x="0" y="254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19"/>
            <p:cNvSpPr/>
            <p:nvPr/>
          </p:nvSpPr>
          <p:spPr>
            <a:xfrm>
              <a:off x="5256842" y="1268760"/>
              <a:ext cx="398160" cy="182880"/>
            </a:xfrm>
            <a:custGeom>
              <a:avLst/>
              <a:gdLst/>
              <a:ahLst/>
              <a:cxnLst/>
              <a:rect l="0" t="0" r="r" b="b"/>
              <a:pathLst>
                <a:path w="1108" h="510">
                  <a:moveTo>
                    <a:pt x="0" y="254"/>
                  </a:moveTo>
                  <a:lnTo>
                    <a:pt x="220" y="0"/>
                  </a:lnTo>
                  <a:lnTo>
                    <a:pt x="220" y="127"/>
                  </a:lnTo>
                  <a:lnTo>
                    <a:pt x="886" y="127"/>
                  </a:lnTo>
                  <a:lnTo>
                    <a:pt x="886" y="0"/>
                  </a:lnTo>
                  <a:lnTo>
                    <a:pt x="1107" y="254"/>
                  </a:lnTo>
                  <a:lnTo>
                    <a:pt x="886" y="509"/>
                  </a:lnTo>
                  <a:lnTo>
                    <a:pt x="886" y="381"/>
                  </a:lnTo>
                  <a:lnTo>
                    <a:pt x="220" y="381"/>
                  </a:lnTo>
                  <a:lnTo>
                    <a:pt x="220" y="509"/>
                  </a:lnTo>
                  <a:lnTo>
                    <a:pt x="0" y="254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  <p:extLst>
      <p:ext uri="{BB962C8B-B14F-4D97-AF65-F5344CB8AC3E}">
        <p14:creationId xmlns:p14="http://schemas.microsoft.com/office/powerpoint/2010/main" val="22990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354236"/>
            <a:ext cx="8229600" cy="53417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3643A"/>
                </a:solidFill>
                <a:latin typeface="Lato Regular"/>
                <a:cs typeface="Lato Light"/>
              </a:rPr>
              <a:t>OBJECTIVES AND MILESTONES</a:t>
            </a:r>
            <a:endParaRPr lang="en-GB" sz="28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1"/>
            <a:ext cx="8291767" cy="51768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720">
              <a:lnSpc>
                <a:spcPct val="100000"/>
              </a:lnSpc>
              <a:buClr>
                <a:srgbClr val="11542A"/>
              </a:buClr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SATURDAY (MIDHACK) TARGETS/MILESTONES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analysis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curation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Upload one publication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OAR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front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end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draft of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D4PR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manuscript</a:t>
            </a:r>
            <a:endParaRPr lang="en-US" sz="2400" b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920" lvl="1">
              <a:buClr>
                <a:srgbClr val="11542A"/>
              </a:buClr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302909"/>
            <a:ext cx="8229600" cy="651405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3643A"/>
                </a:solidFill>
                <a:latin typeface="Lato Regular"/>
                <a:cs typeface="Lato Light"/>
              </a:rPr>
              <a:t>ACHIEVEMENTS SO FAR</a:t>
            </a:r>
            <a:endParaRPr lang="en-GB" sz="28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D4PR system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analysis </a:t>
            </a:r>
            <a:endParaRPr lang="en-US" sz="2400" b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Pathogen Box data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curation </a:t>
            </a:r>
            <a:endParaRPr lang="en-US" sz="2400" b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ublication upload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OAR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D4PR f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ront end design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draft of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D4PR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manuscript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314633"/>
            <a:ext cx="8229600" cy="59278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3643A"/>
                </a:solidFill>
                <a:latin typeface="Lato Regular"/>
                <a:cs typeface="Lato Light"/>
              </a:rPr>
              <a:t>ANY PROBLEMS ENCOUNTERED</a:t>
            </a:r>
            <a:endParaRPr lang="en-GB" sz="28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6480" algn="just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Integrating </a:t>
            </a:r>
            <a:r>
              <a:rPr lang="en-US" sz="1800" b="0" spc="-1" dirty="0" err="1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AutoDock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 </a:t>
            </a:r>
            <a:r>
              <a:rPr lang="en-US" sz="1800" b="0" spc="-1" dirty="0" err="1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Vina</a:t>
            </a:r>
            <a:r>
              <a:rPr lang="en-US" sz="1800" b="0" spc="-1" baseline="30000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®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, a molecular </a:t>
            </a:r>
            <a:r>
              <a:rPr lang="en-US" sz="1800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docking simulations 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software (</a:t>
            </a:r>
            <a:r>
              <a:rPr lang="en-US" sz="1800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  <a:hlinkClick r:id="rId2"/>
              </a:rPr>
              <a:t>http://vina.scripps.edu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  <a:hlinkClick r:id="rId2"/>
              </a:rPr>
              <a:t>/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) with D4PR</a:t>
            </a:r>
          </a:p>
          <a:p>
            <a:pPr marL="457200" indent="-456480" algn="just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Integrating </a:t>
            </a:r>
            <a:r>
              <a:rPr lang="en-US" sz="1800" b="0" spc="-1" dirty="0" err="1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Gromacs</a:t>
            </a:r>
            <a:r>
              <a:rPr lang="en-US" sz="1800" b="0" spc="-1" baseline="30000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®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, a molecular </a:t>
            </a:r>
            <a:r>
              <a:rPr lang="en-US" sz="1800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dynamics simulations software (</a:t>
            </a:r>
            <a:r>
              <a:rPr lang="en-US" sz="1800" b="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  <a:hlinkClick r:id="rId3"/>
              </a:rPr>
              <a:t>http://www.gromacs.org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  <a:hlinkClick r:id="rId3"/>
              </a:rPr>
              <a:t>/</a:t>
            </a:r>
            <a:r>
              <a:rPr lang="en-US" sz="1800" b="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  <a:ea typeface="DejaVu Sans"/>
              </a:rPr>
              <a:t>) with D4PR</a:t>
            </a:r>
          </a:p>
          <a:p>
            <a:pPr marL="457200" indent="-456480" algn="just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endParaRPr lang="en-US" sz="1800" b="0" spc="-1" dirty="0" smtClean="0">
              <a:solidFill>
                <a:srgbClr val="11542A"/>
              </a:solidFill>
              <a:uFill>
                <a:solidFill>
                  <a:srgbClr val="FFFFFF"/>
                </a:solidFill>
              </a:uFill>
              <a:latin typeface="Lato Regular"/>
              <a:ea typeface="DejaVu Sans"/>
            </a:endParaRPr>
          </a:p>
          <a:p>
            <a:pPr marL="457200" indent="-456480" algn="just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endParaRPr lang="en-US" sz="1800" b="0" spc="-1" dirty="0" smtClean="0">
              <a:solidFill>
                <a:srgbClr val="11542A"/>
              </a:solidFill>
              <a:uFill>
                <a:solidFill>
                  <a:srgbClr val="FFFFFF"/>
                </a:solidFill>
              </a:uFill>
              <a:latin typeface="Lato Regular"/>
              <a:ea typeface="DejaVu Sans"/>
            </a:endParaRPr>
          </a:p>
          <a:p>
            <a:pPr marL="457200" indent="-456480" algn="just">
              <a:lnSpc>
                <a:spcPct val="100000"/>
              </a:lnSpc>
              <a:buClr>
                <a:srgbClr val="11542A"/>
              </a:buClr>
              <a:buFont typeface="Wingdings" charset="2"/>
              <a:buChar char=""/>
            </a:pPr>
            <a:endParaRPr lang="en-US" sz="18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92985" y="395267"/>
            <a:ext cx="8229600" cy="616236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13643A"/>
                </a:solidFill>
                <a:latin typeface="Lato Regular"/>
                <a:cs typeface="Lato Light"/>
              </a:rPr>
              <a:t>PLANS TILL THE END OF THE HACKFEST</a:t>
            </a:r>
            <a:endParaRPr lang="en-GB" sz="28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1011502"/>
            <a:ext cx="8291767" cy="50727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720">
              <a:buClr>
                <a:srgbClr val="11542A"/>
              </a:buClr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WEDNESDAY (ENDHACK) TARGETS/MILESTONES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Import </a:t>
            </a:r>
            <a:r>
              <a:rPr lang="en-US" sz="2400" b="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bioscore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 into D4PR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 Excel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Import binding affinity data into D4PR from Excel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and validate drug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protocol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 D4PR local machine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and validate drug discovery protocol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 D4PR local machine</a:t>
            </a: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Write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second draft of D4PR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manuscript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914400" lvl="1" indent="-456480">
              <a:buClr>
                <a:srgbClr val="11542A"/>
              </a:buClr>
              <a:buFont typeface="Wingdings" charset="2"/>
              <a:buChar char=""/>
            </a:pP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Host </a:t>
            </a:r>
            <a:r>
              <a:rPr lang="en-US" sz="24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D4PR on AGSG cloud </a:t>
            </a:r>
            <a:r>
              <a:rPr lang="en-US" sz="24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e-infrastructure. </a:t>
            </a:r>
            <a:endParaRPr lang="en-US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4147</TotalTime>
  <Words>354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PowerPoint Presentation</vt:lpstr>
      <vt:lpstr>OUTLINE</vt:lpstr>
      <vt:lpstr>SCIENTIFIC PROBLEM RECAP</vt:lpstr>
      <vt:lpstr>Architecture of the use case and orchestration  of e-Infrastructure services</vt:lpstr>
      <vt:lpstr>OBJECTIVES AND MILESTONES</vt:lpstr>
      <vt:lpstr>ACHIEVEMENTS SO FAR</vt:lpstr>
      <vt:lpstr>ANY PROBLEMS ENCOUNTERED</vt:lpstr>
      <vt:lpstr>PLANS TILL THE END OF THE HACKFEST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DrUzochukwu</cp:lastModifiedBy>
  <cp:revision>503</cp:revision>
  <dcterms:created xsi:type="dcterms:W3CDTF">2015-04-10T11:49:34Z</dcterms:created>
  <dcterms:modified xsi:type="dcterms:W3CDTF">2016-11-26T14:53:56Z</dcterms:modified>
</cp:coreProperties>
</file>