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270" r:id="rId3"/>
    <p:sldId id="459" r:id="rId4"/>
    <p:sldId id="458" r:id="rId5"/>
    <p:sldId id="456" r:id="rId6"/>
    <p:sldId id="454" r:id="rId7"/>
    <p:sldId id="457" r:id="rId8"/>
    <p:sldId id="455" r:id="rId9"/>
    <p:sldId id="267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43A"/>
    <a:srgbClr val="11542A"/>
    <a:srgbClr val="FBAE00"/>
    <a:srgbClr val="115329"/>
    <a:srgbClr val="FCB247"/>
    <a:srgbClr val="FF9933"/>
    <a:srgbClr val="6666CC"/>
    <a:srgbClr val="2D4C67"/>
    <a:srgbClr val="F7A72F"/>
    <a:srgbClr val="F7B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4" autoAdjust="0"/>
    <p:restoredTop sz="94312" autoAdjust="0"/>
  </p:normalViewPr>
  <p:slideViewPr>
    <p:cSldViewPr snapToGrid="0" snapToObjects="1"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12"/>
    </p:cViewPr>
  </p:sorterViewPr>
  <p:notesViewPr>
    <p:cSldViewPr snapToGrid="0" snapToObjects="1">
      <p:cViewPr varScale="1">
        <p:scale>
          <a:sx n="98" d="100"/>
          <a:sy n="98" d="100"/>
        </p:scale>
        <p:origin x="-2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73E82-09BF-6247-AB9E-F88C8CA10972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A98D-DC99-B941-852D-9377D66D5F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924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B866-2CE3-A34F-95E5-A49A98425E80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3675-628A-D340-A2E0-019B7F920B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4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54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scigaia-bg-fu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64" y="734091"/>
            <a:ext cx="7189791" cy="5392343"/>
          </a:xfrm>
          <a:prstGeom prst="rect">
            <a:avLst/>
          </a:prstGeom>
        </p:spPr>
      </p:pic>
      <p:pic>
        <p:nvPicPr>
          <p:cNvPr id="5" name="Image 4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95" y="4273535"/>
            <a:ext cx="2606535" cy="95150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305301" y="6371744"/>
            <a:ext cx="4107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>
                <a:solidFill>
                  <a:srgbClr val="13643A"/>
                </a:solidFill>
                <a:latin typeface="Lato Regular"/>
                <a:cs typeface="Lato Regular"/>
              </a:rPr>
              <a:t>This project has received  funding from the European Union’s Horizon</a:t>
            </a:r>
            <a:r>
              <a:rPr lang="en-GB" sz="900" b="0" i="0" baseline="0" noProof="0" dirty="0">
                <a:solidFill>
                  <a:srgbClr val="13643A"/>
                </a:solidFill>
                <a:latin typeface="Lato Regular"/>
                <a:cs typeface="Lato Regular"/>
              </a:rPr>
              <a:t> 2020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>
                <a:solidFill>
                  <a:srgbClr val="13643A"/>
                </a:solidFill>
                <a:latin typeface="Lato Regular"/>
                <a:cs typeface="Lato Regular"/>
              </a:rPr>
              <a:t>research and innovation programme under grant agreement n° 654237</a:t>
            </a:r>
          </a:p>
        </p:txBody>
      </p:sp>
      <p:pic>
        <p:nvPicPr>
          <p:cNvPr id="7" name="Image 7" descr="flag_white_high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66" y="6371744"/>
            <a:ext cx="5429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80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3591" y="648401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1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485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Image 10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2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 5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3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576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r>
              <a:rPr lang="fr-FR" dirty="0"/>
              <a:t>TITLE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457200" y="952500"/>
            <a:ext cx="8210578" cy="5000229"/>
          </a:xfrm>
          <a:prstGeom prst="rect">
            <a:avLst/>
          </a:prstGeom>
        </p:spPr>
        <p:txBody>
          <a:bodyPr vert="horz"/>
          <a:lstStyle>
            <a:lvl1pPr marL="271463" indent="-271463">
              <a:lnSpc>
                <a:spcPct val="120000"/>
              </a:lnSpc>
              <a:buClr>
                <a:schemeClr val="accent1"/>
              </a:buClr>
              <a:buFont typeface="Wingdings" charset="2"/>
              <a:buChar char="§"/>
              <a:defRPr sz="2000" b="1">
                <a:solidFill>
                  <a:schemeClr val="accent1"/>
                </a:solidFill>
              </a:defRPr>
            </a:lvl1pPr>
            <a:lvl2pPr marL="630238" indent="-184150">
              <a:lnSpc>
                <a:spcPct val="120000"/>
              </a:lnSpc>
              <a:buClr>
                <a:schemeClr val="accent6"/>
              </a:buClr>
              <a:buFont typeface="Wingdings" charset="2"/>
              <a:buChar char="§"/>
              <a:defRPr sz="1600" b="1"/>
            </a:lvl2pPr>
            <a:lvl3pPr marL="1085850" indent="-171450">
              <a:lnSpc>
                <a:spcPct val="120000"/>
              </a:lnSpc>
              <a:buClr>
                <a:schemeClr val="accent6"/>
              </a:buClr>
              <a:buFont typeface="Courier New"/>
              <a:buChar char="o"/>
              <a:defRPr sz="1600" b="1"/>
            </a:lvl3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12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Image 6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4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00"/>
          </a:xfrm>
          <a:prstGeom prst="rect">
            <a:avLst/>
          </a:prstGeom>
          <a:solidFill>
            <a:srgbClr val="FCB247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lvl="0" indent="-271463">
              <a:buClr>
                <a:schemeClr val="accent1"/>
              </a:buClr>
              <a:buFont typeface="Wingdings" charset="2"/>
              <a:buChar char="§"/>
            </a:pPr>
            <a:r>
              <a:rPr lang="fr-FR" dirty="0"/>
              <a:t>Cliquez pour modifier les styles du texte du masque</a:t>
            </a:r>
          </a:p>
          <a:p>
            <a:pPr marL="630238" lvl="1" indent="-184150">
              <a:buClr>
                <a:schemeClr val="accent6"/>
              </a:buClr>
              <a:buFont typeface="Wingdings" charset="2"/>
              <a:buChar char="§"/>
            </a:pPr>
            <a:r>
              <a:rPr lang="fr-FR" dirty="0"/>
              <a:t>Deuxième niveau</a:t>
            </a:r>
          </a:p>
          <a:p>
            <a:pPr marL="1085850" lvl="2" indent="-171450">
              <a:buClr>
                <a:schemeClr val="accent6"/>
              </a:buClr>
              <a:buFont typeface="Courier New"/>
              <a:buChar char="o"/>
            </a:pPr>
            <a:r>
              <a:rPr lang="fr-FR" dirty="0"/>
              <a:t>Troisième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3593" y="21523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3" r:id="rId3"/>
    <p:sldLayoutId id="2147483664" r:id="rId4"/>
    <p:sldLayoutId id="2147483650" r:id="rId5"/>
    <p:sldLayoutId id="2147483657" r:id="rId6"/>
  </p:sldLayoutIdLst>
  <p:hf hdr="0" ftr="0" dt="0"/>
  <p:txStyles>
    <p:titleStyle>
      <a:lvl1pPr>
        <a:defRPr sz="2000" b="1">
          <a:solidFill>
            <a:srgbClr val="4F81BD"/>
          </a:solidFill>
          <a:latin typeface="Avenir Heavy"/>
          <a:cs typeface="Avenir Heavy"/>
        </a:defRPr>
      </a:lvl1pPr>
    </p:titleStyle>
    <p:bodyStyle>
      <a:lvl1pPr marL="0" indent="0">
        <a:lnSpc>
          <a:spcPct val="120000"/>
        </a:lnSpc>
        <a:buNone/>
        <a:defRPr lang="fr-FR" sz="2000" b="1" dirty="0" smtClean="0">
          <a:solidFill>
            <a:schemeClr val="accent1"/>
          </a:solidFill>
          <a:latin typeface="Avenir Book"/>
          <a:cs typeface="Avenir Book"/>
        </a:defRPr>
      </a:lvl1pPr>
      <a:lvl2pPr marL="731838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2pPr>
      <a:lvl3pPr marL="1200150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3pPr>
      <a:lvl4pPr>
        <a:defRPr>
          <a:latin typeface="Avenir Book"/>
          <a:cs typeface="Avenir Book"/>
        </a:defRPr>
      </a:lvl4pPr>
      <a:lvl5pPr>
        <a:defRPr>
          <a:latin typeface="Avenir Book"/>
          <a:cs typeface="Avenir Book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0745" y="190190"/>
            <a:ext cx="8716988" cy="466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b="1" dirty="0">
                <a:solidFill>
                  <a:srgbClr val="13643A"/>
                </a:solidFill>
                <a:latin typeface="Lato Regular"/>
                <a:cs typeface="Lato Regular"/>
              </a:rPr>
              <a:t>MIPAR (Extension)– Intermediate report </a:t>
            </a:r>
            <a:endParaRPr lang="en-US" sz="1600" b="1" dirty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799" y="5527396"/>
            <a:ext cx="9151449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 dirty="0" err="1">
                <a:solidFill>
                  <a:srgbClr val="13643A"/>
                </a:solidFill>
                <a:latin typeface="Lato Light"/>
                <a:cs typeface="Lato Light"/>
              </a:rPr>
              <a:t>Olusola</a:t>
            </a:r>
            <a:r>
              <a:rPr lang="en-GB" sz="1600" dirty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1600" dirty="0" err="1">
                <a:solidFill>
                  <a:srgbClr val="13643A"/>
                </a:solidFill>
                <a:latin typeface="Lato Light"/>
                <a:cs typeface="Lato Light"/>
              </a:rPr>
              <a:t>Olabanjo</a:t>
            </a:r>
            <a:r>
              <a:rPr lang="en-GB" sz="1600" dirty="0">
                <a:solidFill>
                  <a:srgbClr val="13643A"/>
                </a:solidFill>
                <a:latin typeface="Lato Light"/>
                <a:cs typeface="Lato Light"/>
              </a:rPr>
              <a:t>– Lagos State University - Nigeria (olabanjoolusola@yahoo.com	)     </a:t>
            </a:r>
          </a:p>
          <a:p>
            <a:pPr>
              <a:lnSpc>
                <a:spcPct val="110000"/>
              </a:lnSpc>
            </a:pPr>
            <a:r>
              <a:rPr lang="en-GB" sz="1600" dirty="0">
                <a:solidFill>
                  <a:srgbClr val="13643A"/>
                </a:solidFill>
                <a:latin typeface="Lato Light"/>
                <a:cs typeface="Lato Light"/>
              </a:rPr>
              <a:t>WACREN e-Research Hackfest – Lagos (Nigeria)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" y="6354049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1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413723"/>
            <a:ext cx="8229600" cy="838838"/>
          </a:xfrm>
          <a:noFill/>
        </p:spPr>
        <p:txBody>
          <a:bodyPr/>
          <a:lstStyle/>
          <a:p>
            <a:r>
              <a:rPr lang="en-GB" dirty="0">
                <a:solidFill>
                  <a:srgbClr val="13643A"/>
                </a:solidFill>
                <a:latin typeface="Lato Regular"/>
                <a:cs typeface="Lato Regular"/>
              </a:rPr>
              <a:t>Outline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2</a:t>
            </a:fld>
            <a:endParaRPr lang="fr-FR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57200" y="1375581"/>
            <a:ext cx="8210578" cy="419270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Scientific problem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Architecture of the use case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Objectives and milestones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Achievements so far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Any problems encountered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Plans till the end of the </a:t>
            </a:r>
            <a:r>
              <a:rPr lang="en-US" sz="2800" b="0" kern="0" dirty="0" err="1">
                <a:solidFill>
                  <a:srgbClr val="13643A"/>
                </a:solidFill>
                <a:latin typeface="Lato Regular"/>
                <a:cs typeface="+mn-cs"/>
              </a:rPr>
              <a:t>hackfest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defTabSz="914400">
              <a:lnSpc>
                <a:spcPct val="100000"/>
              </a:lnSpc>
            </a:pP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763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13643A"/>
                </a:solidFill>
                <a:latin typeface="Lato Regular"/>
                <a:cs typeface="Lato Light"/>
              </a:rPr>
              <a:t>Scientific Problem</a:t>
            </a:r>
            <a:endParaRPr lang="en-GB" sz="3600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3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782097" cy="54953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of the challenges in the field of medical image analysis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Imaging equipment are very expensive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acquisition is very expensive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limited availability of medical image analysts in Nigeria 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collaboration efforts and ability to share expertise amongst clinical experts</a:t>
            </a:r>
          </a:p>
          <a:p>
            <a:pPr lvl="1" indent="0" defTabSz="914400">
              <a:lnSpc>
                <a:spcPct val="100000"/>
              </a:lnSpc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advancements in internet technology, data communication and reduction in hardware cost has led to the birth of Science Gateway 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Gateway can help in solving medical image analysis problems by offering tools for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of image repository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image analysis tools available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workflow available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Adapting some of the tools to make them intelligent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Science Gateway is in top gear in the developed world but very sluggish in Africa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In particular, there is no platform for image analysis in Africa 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09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3643A"/>
                </a:solidFill>
                <a:latin typeface="Lato Regular"/>
                <a:cs typeface="Lato Light"/>
              </a:rPr>
              <a:t>Architecture of the use case and orchestration of e-Infrastructure services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4</a:t>
            </a:fld>
            <a:endParaRPr lang="fr-FR" dirty="0"/>
          </a:p>
        </p:txBody>
      </p:sp>
      <p:grpSp>
        <p:nvGrpSpPr>
          <p:cNvPr id="44" name="Group 43"/>
          <p:cNvGrpSpPr/>
          <p:nvPr/>
        </p:nvGrpSpPr>
        <p:grpSpPr>
          <a:xfrm>
            <a:off x="592156" y="723704"/>
            <a:ext cx="8551844" cy="5932221"/>
            <a:chOff x="592156" y="711200"/>
            <a:chExt cx="8551844" cy="5932221"/>
          </a:xfrm>
        </p:grpSpPr>
        <p:sp>
          <p:nvSpPr>
            <p:cNvPr id="41" name="Rectangle 40"/>
            <p:cNvSpPr/>
            <p:nvPr/>
          </p:nvSpPr>
          <p:spPr>
            <a:xfrm>
              <a:off x="921437" y="6289559"/>
              <a:ext cx="1545522" cy="3538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OAR</a:t>
              </a: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592156" y="711200"/>
              <a:ext cx="8551844" cy="5578359"/>
              <a:chOff x="767750" y="1233714"/>
              <a:chExt cx="8551844" cy="5578359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186949" y="1233714"/>
                <a:ext cx="6891962" cy="830943"/>
                <a:chOff x="1186949" y="1233714"/>
                <a:chExt cx="6891962" cy="830943"/>
              </a:xfrm>
            </p:grpSpPr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379060" y="1233714"/>
                  <a:ext cx="594883" cy="453572"/>
                </a:xfrm>
                <a:prstGeom prst="rect">
                  <a:avLst/>
                </a:prstGeom>
              </p:spPr>
            </p:pic>
            <p:pic>
              <p:nvPicPr>
                <p:cNvPr id="7" name="Picture 6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997403" y="1235528"/>
                  <a:ext cx="594883" cy="453572"/>
                </a:xfrm>
                <a:prstGeom prst="rect">
                  <a:avLst/>
                </a:prstGeom>
              </p:spPr>
            </p:pic>
            <p:pic>
              <p:nvPicPr>
                <p:cNvPr id="8" name="Picture 7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5087762" y="1233714"/>
                  <a:ext cx="594883" cy="453572"/>
                </a:xfrm>
                <a:prstGeom prst="rect">
                  <a:avLst/>
                </a:prstGeom>
              </p:spPr>
            </p:pic>
            <p:pic>
              <p:nvPicPr>
                <p:cNvPr id="9" name="Picture 8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221059" y="1233714"/>
                  <a:ext cx="594883" cy="453572"/>
                </a:xfrm>
                <a:prstGeom prst="rect">
                  <a:avLst/>
                </a:prstGeom>
              </p:spPr>
            </p:pic>
            <p:sp>
              <p:nvSpPr>
                <p:cNvPr id="6" name="Rectangle 5"/>
                <p:cNvSpPr/>
                <p:nvPr/>
              </p:nvSpPr>
              <p:spPr>
                <a:xfrm>
                  <a:off x="1186949" y="1689100"/>
                  <a:ext cx="1120822" cy="3719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Clinicians</a:t>
                  </a: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2732471" y="1692728"/>
                  <a:ext cx="1563758" cy="3719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Researchers</a:t>
                  </a: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4867730" y="1692728"/>
                  <a:ext cx="1120822" cy="3719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Students</a:t>
                  </a: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6958089" y="1692728"/>
                  <a:ext cx="1120822" cy="3719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Others</a:t>
                  </a:r>
                </a:p>
              </p:txBody>
            </p:sp>
          </p:grpSp>
          <p:sp>
            <p:nvSpPr>
              <p:cNvPr id="15" name="Rectangle: Diagonal Corners Rounded 14"/>
              <p:cNvSpPr/>
              <p:nvPr/>
            </p:nvSpPr>
            <p:spPr>
              <a:xfrm>
                <a:off x="767750" y="2428168"/>
                <a:ext cx="7711863" cy="1161143"/>
              </a:xfrm>
              <a:prstGeom prst="round2DiagRect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/>
                  <a:t>Access the tools via the web interface via their PCs and other web-enabled devices</a:t>
                </a:r>
              </a:p>
            </p:txBody>
          </p:sp>
          <p:cxnSp>
            <p:nvCxnSpPr>
              <p:cNvPr id="17" name="Straight Arrow Connector 16"/>
              <p:cNvCxnSpPr>
                <a:stCxn id="6" idx="2"/>
              </p:cNvCxnSpPr>
              <p:nvPr/>
            </p:nvCxnSpPr>
            <p:spPr>
              <a:xfrm>
                <a:off x="1747360" y="2061029"/>
                <a:ext cx="0" cy="3671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3592286" y="2064657"/>
                <a:ext cx="0" cy="3671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5564617" y="2064657"/>
                <a:ext cx="0" cy="3671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7647418" y="2064657"/>
                <a:ext cx="0" cy="3671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15" idx="1"/>
                <a:endCxn id="28" idx="0"/>
              </p:cNvCxnSpPr>
              <p:nvPr/>
            </p:nvCxnSpPr>
            <p:spPr>
              <a:xfrm flipH="1">
                <a:off x="1747340" y="3589311"/>
                <a:ext cx="2876342" cy="7990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5" idx="1"/>
                <a:endCxn id="32" idx="0"/>
              </p:cNvCxnSpPr>
              <p:nvPr/>
            </p:nvCxnSpPr>
            <p:spPr>
              <a:xfrm>
                <a:off x="4623682" y="3589311"/>
                <a:ext cx="3367255" cy="80126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Flowchart: Predefined Process 27"/>
              <p:cNvSpPr/>
              <p:nvPr/>
            </p:nvSpPr>
            <p:spPr>
              <a:xfrm>
                <a:off x="767750" y="4388346"/>
                <a:ext cx="1959179" cy="853321"/>
              </a:xfrm>
              <a:prstGeom prst="flowChartPredefined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/>
                  <a:t>Upload to /Download from OAR</a:t>
                </a:r>
              </a:p>
            </p:txBody>
          </p:sp>
          <p:sp>
            <p:nvSpPr>
              <p:cNvPr id="31" name="Flowchart: Predefined Process 30"/>
              <p:cNvSpPr/>
              <p:nvPr/>
            </p:nvSpPr>
            <p:spPr>
              <a:xfrm>
                <a:off x="3723466" y="4390571"/>
                <a:ext cx="1959179" cy="853321"/>
              </a:xfrm>
              <a:prstGeom prst="flowChartPredefined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/>
                  <a:t>Submit Images for Processing</a:t>
                </a:r>
              </a:p>
            </p:txBody>
          </p:sp>
          <p:sp>
            <p:nvSpPr>
              <p:cNvPr id="32" name="Flowchart: Predefined Process 31"/>
              <p:cNvSpPr/>
              <p:nvPr/>
            </p:nvSpPr>
            <p:spPr>
              <a:xfrm>
                <a:off x="7011347" y="4390571"/>
                <a:ext cx="1959179" cy="853321"/>
              </a:xfrm>
              <a:prstGeom prst="flowChartPredefined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/>
                  <a:t>Analyze (Image) Data</a:t>
                </a:r>
              </a:p>
            </p:txBody>
          </p:sp>
          <p:cxnSp>
            <p:nvCxnSpPr>
              <p:cNvPr id="35" name="Straight Arrow Connector 34"/>
              <p:cNvCxnSpPr>
                <a:stCxn id="15" idx="1"/>
                <a:endCxn id="31" idx="0"/>
              </p:cNvCxnSpPr>
              <p:nvPr/>
            </p:nvCxnSpPr>
            <p:spPr>
              <a:xfrm>
                <a:off x="4623682" y="3589311"/>
                <a:ext cx="79374" cy="80126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9401" y="5577265"/>
                <a:ext cx="1415875" cy="926873"/>
              </a:xfrm>
              <a:prstGeom prst="rect">
                <a:avLst/>
              </a:prstGeom>
            </p:spPr>
          </p:pic>
          <p:cxnSp>
            <p:nvCxnSpPr>
              <p:cNvPr id="40" name="Straight Arrow Connector 39"/>
              <p:cNvCxnSpPr/>
              <p:nvPr/>
            </p:nvCxnSpPr>
            <p:spPr>
              <a:xfrm>
                <a:off x="1747360" y="5243892"/>
                <a:ext cx="0" cy="36713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44991" y="5613168"/>
                <a:ext cx="6374603" cy="1198905"/>
              </a:xfrm>
              <a:prstGeom prst="rect">
                <a:avLst/>
              </a:prstGeom>
            </p:spPr>
          </p:pic>
        </p:grpSp>
      </p:grpSp>
      <p:sp>
        <p:nvSpPr>
          <p:cNvPr id="47" name="Rectangle 46"/>
          <p:cNvSpPr/>
          <p:nvPr/>
        </p:nvSpPr>
        <p:spPr>
          <a:xfrm>
            <a:off x="4448087" y="6364051"/>
            <a:ext cx="2097855" cy="353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Future Gateway</a:t>
            </a:r>
          </a:p>
        </p:txBody>
      </p:sp>
      <p:cxnSp>
        <p:nvCxnSpPr>
          <p:cNvPr id="50" name="Straight Arrow Connector 49"/>
          <p:cNvCxnSpPr>
            <a:stCxn id="31" idx="2"/>
            <a:endCxn id="42" idx="0"/>
          </p:cNvCxnSpPr>
          <p:nvPr/>
        </p:nvCxnSpPr>
        <p:spPr>
          <a:xfrm>
            <a:off x="4527462" y="4733882"/>
            <a:ext cx="1429237" cy="3692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2"/>
            <a:endCxn id="42" idx="0"/>
          </p:cNvCxnSpPr>
          <p:nvPr/>
        </p:nvCxnSpPr>
        <p:spPr>
          <a:xfrm flipH="1">
            <a:off x="5956699" y="4733882"/>
            <a:ext cx="1858644" cy="3692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145143" y="1365055"/>
            <a:ext cx="866212" cy="4165637"/>
            <a:chOff x="145143" y="1365055"/>
            <a:chExt cx="866212" cy="4165637"/>
          </a:xfrm>
        </p:grpSpPr>
        <p:cxnSp>
          <p:nvCxnSpPr>
            <p:cNvPr id="54" name="Straight Connector 53"/>
            <p:cNvCxnSpPr>
              <a:stCxn id="39" idx="1"/>
            </p:cNvCxnSpPr>
            <p:nvPr/>
          </p:nvCxnSpPr>
          <p:spPr>
            <a:xfrm flipH="1" flipV="1">
              <a:off x="145143" y="5529943"/>
              <a:ext cx="718664" cy="74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145143" y="1365055"/>
              <a:ext cx="0" cy="416563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endCxn id="6" idx="1"/>
            </p:cNvCxnSpPr>
            <p:nvPr/>
          </p:nvCxnSpPr>
          <p:spPr>
            <a:xfrm>
              <a:off x="145143" y="1365055"/>
              <a:ext cx="86621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 flipH="1">
            <a:off x="8351456" y="1295263"/>
            <a:ext cx="685882" cy="4165637"/>
            <a:chOff x="145143" y="1365055"/>
            <a:chExt cx="866212" cy="4165637"/>
          </a:xfrm>
        </p:grpSpPr>
        <p:cxnSp>
          <p:nvCxnSpPr>
            <p:cNvPr id="67" name="Straight Connector 66"/>
            <p:cNvCxnSpPr/>
            <p:nvPr/>
          </p:nvCxnSpPr>
          <p:spPr>
            <a:xfrm flipH="1">
              <a:off x="145143" y="5529943"/>
              <a:ext cx="306139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145143" y="1365055"/>
              <a:ext cx="0" cy="416563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145143" y="1365055"/>
              <a:ext cx="86621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9011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3643A"/>
                </a:solidFill>
                <a:latin typeface="Lato Regular"/>
                <a:cs typeface="Lato Light"/>
              </a:rPr>
              <a:t>Objectives and milestones (Part 1)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5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Install R on the Server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Expand the MIPAR interface to allow for statistical analyses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Write Shell Scripts to perform regression</a:t>
            </a:r>
          </a:p>
        </p:txBody>
      </p:sp>
    </p:spTree>
    <p:extLst>
      <p:ext uri="{BB962C8B-B14F-4D97-AF65-F5344CB8AC3E}">
        <p14:creationId xmlns:p14="http://schemas.microsoft.com/office/powerpoint/2010/main" val="384410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3643A"/>
                </a:solidFill>
                <a:latin typeface="Lato Regular"/>
                <a:cs typeface="Lato Light"/>
              </a:rPr>
              <a:t>Achievements so far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6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R has been successfully installed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The MIPAR interface has been extended to allow for Analyses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The bash script for  regression is being written and we hope to push it to a reasonable extent today.</a:t>
            </a:r>
          </a:p>
        </p:txBody>
      </p:sp>
    </p:spTree>
    <p:extLst>
      <p:ext uri="{BB962C8B-B14F-4D97-AF65-F5344CB8AC3E}">
        <p14:creationId xmlns:p14="http://schemas.microsoft.com/office/powerpoint/2010/main" val="347523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3643A"/>
                </a:solidFill>
                <a:latin typeface="Lato Regular"/>
                <a:cs typeface="Lato Light"/>
              </a:rPr>
              <a:t>Any problems encountered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7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Not yet!</a:t>
            </a:r>
          </a:p>
        </p:txBody>
      </p:sp>
    </p:spTree>
    <p:extLst>
      <p:ext uri="{BB962C8B-B14F-4D97-AF65-F5344CB8AC3E}">
        <p14:creationId xmlns:p14="http://schemas.microsoft.com/office/powerpoint/2010/main" val="2045162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3643A"/>
                </a:solidFill>
                <a:latin typeface="Lato Regular"/>
                <a:cs typeface="Lato Light"/>
              </a:rPr>
              <a:t>Plans till the end of the </a:t>
            </a:r>
            <a:r>
              <a:rPr lang="en-US" dirty="0" err="1">
                <a:solidFill>
                  <a:srgbClr val="13643A"/>
                </a:solidFill>
                <a:latin typeface="Lato Regular"/>
                <a:cs typeface="Lato Light"/>
              </a:rPr>
              <a:t>hackfest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8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Write shell scripts to perform correlation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Write shell scripts to compute volume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Push the scripts to FG API Server and successfully interface it with the MIPAR portal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944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81944" y="2024831"/>
            <a:ext cx="6756400" cy="1777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2800" dirty="0">
                <a:solidFill>
                  <a:srgbClr val="13643A"/>
                </a:solidFill>
                <a:latin typeface="Lato Regular"/>
                <a:cs typeface="Lato Regular"/>
              </a:rPr>
              <a:t>Thank</a:t>
            </a:r>
            <a:r>
              <a:rPr lang="en-GB" sz="2800" dirty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2800" baseline="0" dirty="0">
                <a:solidFill>
                  <a:srgbClr val="13643A"/>
                </a:solidFill>
                <a:latin typeface="Lato Light"/>
                <a:cs typeface="Lato Light"/>
              </a:rPr>
              <a:t>you! 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>
                <a:solidFill>
                  <a:srgbClr val="13643A"/>
                </a:solidFill>
                <a:latin typeface="Lato Light"/>
                <a:cs typeface="Lato Light"/>
              </a:rPr>
              <a:t>s</a:t>
            </a:r>
            <a:r>
              <a:rPr lang="en-GB" sz="1600" baseline="0" dirty="0">
                <a:solidFill>
                  <a:srgbClr val="13643A"/>
                </a:solidFill>
                <a:latin typeface="Lato Light"/>
                <a:cs typeface="Lato Light"/>
              </a:rPr>
              <a:t>ci-gaia.eu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>
                <a:solidFill>
                  <a:srgbClr val="13643A"/>
                </a:solidFill>
                <a:latin typeface="Lato Light"/>
                <a:cs typeface="Lato Light"/>
              </a:rPr>
              <a:t>info@sci-gaia.eu</a:t>
            </a:r>
            <a:endParaRPr lang="en-GB" sz="1600" baseline="0" dirty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fr-FR" sz="1600" dirty="0">
              <a:solidFill>
                <a:srgbClr val="13643A"/>
              </a:solidFill>
              <a:latin typeface="Lato Regular"/>
              <a:cs typeface="Lato Regular"/>
            </a:endParaRPr>
          </a:p>
          <a:p>
            <a:pPr algn="ctr">
              <a:lnSpc>
                <a:spcPts val="2180"/>
              </a:lnSpc>
              <a:defRPr/>
            </a:pPr>
            <a:endParaRPr lang="en-GB" sz="1600" dirty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213401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3647</TotalTime>
  <Words>343</Words>
  <Application>Microsoft Office PowerPoint</Application>
  <PresentationFormat>On-screen Show (4:3)</PresentationFormat>
  <Paragraphs>64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Avenir Book</vt:lpstr>
      <vt:lpstr>Avenir Heavy</vt:lpstr>
      <vt:lpstr>Calibri</vt:lpstr>
      <vt:lpstr>Courier New</vt:lpstr>
      <vt:lpstr>Lato Light</vt:lpstr>
      <vt:lpstr>Lato Regular</vt:lpstr>
      <vt:lpstr>Verdana</vt:lpstr>
      <vt:lpstr>Wingdings</vt:lpstr>
      <vt:lpstr>Thème Office</vt:lpstr>
      <vt:lpstr>PowerPoint Presentation</vt:lpstr>
      <vt:lpstr>Outline</vt:lpstr>
      <vt:lpstr>Scientific Problem</vt:lpstr>
      <vt:lpstr>Architecture of the use case and orchestration of e-Infrastructure services</vt:lpstr>
      <vt:lpstr>Objectives and milestones (Part 1)</vt:lpstr>
      <vt:lpstr>Achievements so far</vt:lpstr>
      <vt:lpstr>Any problems encountered</vt:lpstr>
      <vt:lpstr>Plans till the end of the hackfest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Roberto Barbera</dc:creator>
  <cp:lastModifiedBy>SolarTech Solns Ltd</cp:lastModifiedBy>
  <cp:revision>498</cp:revision>
  <dcterms:created xsi:type="dcterms:W3CDTF">2015-04-10T11:49:34Z</dcterms:created>
  <dcterms:modified xsi:type="dcterms:W3CDTF">2016-11-26T15:23:03Z</dcterms:modified>
</cp:coreProperties>
</file>