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8E4CF75-C646-4F73-93C3-4EC1B32E0E49}" type="slidenum"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30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436ED87-6B10-49CC-8610-7EBE758D5DD7}" type="slidenum"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62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en-GB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43EAB88-F22F-45F6-B591-E3B0CA7E6EBB}" type="slidenum"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9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377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pic>
        <p:nvPicPr>
          <p:cNvPr id="114" name="Picture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Picture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000" b="1" strike="noStrike" spc="-1">
              <a:solidFill>
                <a:srgbClr val="4F81BD"/>
              </a:solidFill>
              <a:uFill>
                <a:solidFill>
                  <a:srgbClr val="FFFFFF"/>
                </a:solidFill>
              </a:uFill>
              <a:latin typeface="Avenir Book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7"/>
          <p:cNvPicPr/>
          <p:nvPr/>
        </p:nvPicPr>
        <p:blipFill>
          <a:blip r:embed="rId14"/>
          <a:stretch/>
        </p:blipFill>
        <p:spPr>
          <a:xfrm>
            <a:off x="963720" y="734040"/>
            <a:ext cx="7189560" cy="5392080"/>
          </a:xfrm>
          <a:prstGeom prst="rect">
            <a:avLst/>
          </a:prstGeom>
          <a:ln>
            <a:noFill/>
          </a:ln>
        </p:spPr>
      </p:pic>
      <p:pic>
        <p:nvPicPr>
          <p:cNvPr id="7" name="Image 4"/>
          <p:cNvPicPr/>
          <p:nvPr/>
        </p:nvPicPr>
        <p:blipFill>
          <a:blip r:embed="rId15"/>
          <a:stretch/>
        </p:blipFill>
        <p:spPr>
          <a:xfrm>
            <a:off x="3187080" y="4273560"/>
            <a:ext cx="2606040" cy="95112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4305240" y="6371640"/>
            <a:ext cx="410688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GB" sz="9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This project has received  funding from the European Union’s Horizon 2020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n-GB" sz="9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research and innovation programme under grant agreement n° 654237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" name="Image 7"/>
          <p:cNvPicPr/>
          <p:nvPr/>
        </p:nvPicPr>
        <p:blipFill>
          <a:blip r:embed="rId16"/>
          <a:stretch/>
        </p:blipFill>
        <p:spPr>
          <a:xfrm>
            <a:off x="8412480" y="6371640"/>
            <a:ext cx="542520" cy="36000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Num"/>
          </p:nvPr>
        </p:nvSpPr>
        <p:spPr>
          <a:xfrm>
            <a:off x="303480" y="6483960"/>
            <a:ext cx="540000" cy="2527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63224F2-FE6E-4918-8FC7-EB651F47C35E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41" name="Image 9"/>
          <p:cNvPicPr/>
          <p:nvPr/>
        </p:nvPicPr>
        <p:blipFill>
          <a:blip r:embed="rId14"/>
          <a:stretch/>
        </p:blipFill>
        <p:spPr>
          <a:xfrm>
            <a:off x="6935760" y="6007680"/>
            <a:ext cx="1998000" cy="729000"/>
          </a:xfrm>
          <a:prstGeom prst="rect">
            <a:avLst/>
          </a:prstGeom>
          <a:ln>
            <a:noFill/>
          </a:ln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 4"/>
          <p:cNvPicPr/>
          <p:nvPr/>
        </p:nvPicPr>
        <p:blipFill>
          <a:blip r:embed="rId14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79" name="Image 6"/>
          <p:cNvPicPr/>
          <p:nvPr/>
        </p:nvPicPr>
        <p:blipFill>
          <a:blip r:embed="rId15"/>
          <a:stretch/>
        </p:blipFill>
        <p:spPr>
          <a:xfrm>
            <a:off x="6935760" y="6007680"/>
            <a:ext cx="1998000" cy="72900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4F81BD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venir Book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40840" y="190080"/>
            <a:ext cx="87166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0000"/>
              </a:lnSpc>
            </a:pPr>
            <a:r>
              <a:rPr lang="en-GB" sz="24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ACEPRD Plant Repository – Intermediate report 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44640" y="5527440"/>
            <a:ext cx="9151200" cy="60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0000"/>
              </a:lnSpc>
            </a:pPr>
            <a:r>
              <a:rPr lang="en-GB" sz="1600" spc="-1" dirty="0" err="1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Ohaeri</a:t>
            </a:r>
            <a:r>
              <a:rPr lang="en-GB" sz="1600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 </a:t>
            </a:r>
            <a:r>
              <a:rPr lang="en-GB" sz="1600" spc="-1" dirty="0" err="1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Uchechukwu</a:t>
            </a:r>
            <a:r>
              <a:rPr lang="en-GB" sz="1600" b="0" strike="noStrike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 </a:t>
            </a:r>
            <a:r>
              <a:rPr lang="en-GB" sz="16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– ACEPRD University of Jos - Nigeria </a:t>
            </a:r>
            <a:r>
              <a:rPr lang="en-GB" sz="1600" b="0" strike="noStrike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(</a:t>
            </a:r>
            <a:r>
              <a:rPr lang="en-GB" sz="1600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ohaeri.uchechukwu@yahoo</a:t>
            </a:r>
            <a:r>
              <a:rPr lang="en-GB" sz="1600" b="0" strike="noStrike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.com</a:t>
            </a:r>
            <a:r>
              <a:rPr lang="en-GB" sz="16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)    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r>
              <a:rPr lang="en-GB" sz="16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WACREN e-Research </a:t>
            </a:r>
            <a:r>
              <a:rPr lang="en-GB" sz="1600" b="0" strike="noStrike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Hackfest</a:t>
            </a:r>
            <a:r>
              <a:rPr lang="en-GB" sz="16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 – Lagos (Nigeria)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3" name="Immagine 2"/>
          <p:cNvPicPr/>
          <p:nvPr/>
        </p:nvPicPr>
        <p:blipFill>
          <a:blip r:embed="rId3"/>
          <a:stretch/>
        </p:blipFill>
        <p:spPr>
          <a:xfrm>
            <a:off x="79200" y="6354000"/>
            <a:ext cx="1226880" cy="429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249840" y="41364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Outline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7722CE05-73DC-4FBC-BF7C-93036C299358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2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57200" y="1375560"/>
            <a:ext cx="8210160" cy="419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Scientific problem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Architecture of the use case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Objectives and milestones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Achievements so far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</a:t>
            </a:r>
            <a:r>
              <a:rPr lang="en-GB" sz="2800" b="0" strike="noStrike" spc="-1" dirty="0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roblems </a:t>
            </a: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encountered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3643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Plans till the end of the </a:t>
            </a:r>
            <a:r>
              <a:rPr lang="en-GB" sz="2800" b="0" strike="noStrike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hackfest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Scientific Problem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DC0C01A6-E15C-4894-A59B-5E8447C61D26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3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348480" y="1489616"/>
            <a:ext cx="8291520" cy="442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>
              <a:lnSpc>
                <a:spcPct val="150000"/>
              </a:lnSpc>
              <a:buClr>
                <a:srgbClr val="11542A"/>
              </a:buClr>
            </a:pP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African Centre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for Excellence in </a:t>
            </a:r>
            <a:r>
              <a:rPr lang="en-GB" sz="2200" b="0" strike="noStrike" spc="-1" dirty="0" err="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Phytomedicine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 Research and Development has noticed a paradigm shift towards plant derived medication in treatment of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disease.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This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shift has led to a demand for plant-derived medicines (</a:t>
            </a:r>
            <a:r>
              <a:rPr lang="en-GB" sz="2200" b="0" strike="noStrike" spc="-1" dirty="0" err="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phytomedicines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) as a primary and complementary medical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tool. Within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the region, traditional medicine has not been fully integrated into modern healthcare delivery system.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Architecture of the use case and orchestration of e-Infrastructure services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4A02890E-4832-4415-AFF5-278BC58D3053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4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>
              <a:lnSpc>
                <a:spcPct val="100000"/>
              </a:lnSpc>
              <a:buClr>
                <a:srgbClr val="11542A"/>
              </a:buClr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06287" y="1488622"/>
            <a:ext cx="6531429" cy="3880760"/>
            <a:chOff x="0" y="0"/>
            <a:chExt cx="5172710" cy="3124200"/>
          </a:xfrm>
        </p:grpSpPr>
        <p:sp>
          <p:nvSpPr>
            <p:cNvPr id="6" name="Cloud 5"/>
            <p:cNvSpPr/>
            <p:nvPr/>
          </p:nvSpPr>
          <p:spPr>
            <a:xfrm flipH="1" flipV="1">
              <a:off x="1476375" y="838200"/>
              <a:ext cx="1323975" cy="1057275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114425" y="762000"/>
              <a:ext cx="552450" cy="295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57250" y="1676400"/>
              <a:ext cx="676275" cy="62865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228850" y="1866900"/>
              <a:ext cx="0" cy="6477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771775" y="933450"/>
              <a:ext cx="619125" cy="2952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724150" y="752475"/>
              <a:ext cx="609600" cy="2952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Cube 11"/>
            <p:cNvSpPr/>
            <p:nvPr/>
          </p:nvSpPr>
          <p:spPr>
            <a:xfrm>
              <a:off x="3314700" y="447675"/>
              <a:ext cx="438150" cy="571500"/>
            </a:xfrm>
            <a:prstGeom prst="cub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3733800" y="285750"/>
              <a:ext cx="600075" cy="3238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752850" y="447675"/>
              <a:ext cx="647700" cy="37147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15" name="Cube 14"/>
            <p:cNvSpPr/>
            <p:nvPr/>
          </p:nvSpPr>
          <p:spPr>
            <a:xfrm>
              <a:off x="4333875" y="0"/>
              <a:ext cx="438150" cy="571500"/>
            </a:xfrm>
            <a:prstGeom prst="cube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400425" y="1019175"/>
              <a:ext cx="0" cy="600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3562350" y="990600"/>
              <a:ext cx="0" cy="6191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Can 17"/>
            <p:cNvSpPr/>
            <p:nvPr/>
          </p:nvSpPr>
          <p:spPr>
            <a:xfrm>
              <a:off x="3295650" y="1600200"/>
              <a:ext cx="419100" cy="609600"/>
            </a:xfrm>
            <a:prstGeom prst="ca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885825" y="447675"/>
              <a:ext cx="266700" cy="600075"/>
              <a:chOff x="0" y="0"/>
              <a:chExt cx="266700" cy="600075"/>
            </a:xfrm>
          </p:grpSpPr>
          <p:sp>
            <p:nvSpPr>
              <p:cNvPr id="39" name="Flowchart: Connector 38"/>
              <p:cNvSpPr/>
              <p:nvPr/>
            </p:nvSpPr>
            <p:spPr>
              <a:xfrm>
                <a:off x="0" y="0"/>
                <a:ext cx="247650" cy="285750"/>
              </a:xfrm>
              <a:prstGeom prst="flowChartConnector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123825" y="285750"/>
                <a:ext cx="0" cy="1619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133350" y="457200"/>
                <a:ext cx="114300" cy="857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47625" y="447675"/>
                <a:ext cx="76200" cy="152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38100" y="352425"/>
                <a:ext cx="228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>
              <a:off x="581025" y="1952625"/>
              <a:ext cx="266700" cy="600075"/>
              <a:chOff x="0" y="0"/>
              <a:chExt cx="266700" cy="600075"/>
            </a:xfrm>
          </p:grpSpPr>
          <p:sp>
            <p:nvSpPr>
              <p:cNvPr id="34" name="Flowchart: Connector 33"/>
              <p:cNvSpPr/>
              <p:nvPr/>
            </p:nvSpPr>
            <p:spPr>
              <a:xfrm>
                <a:off x="0" y="0"/>
                <a:ext cx="247650" cy="285750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123825" y="285750"/>
                <a:ext cx="0" cy="161925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33350" y="457200"/>
                <a:ext cx="114300" cy="85725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47625" y="447675"/>
                <a:ext cx="76200" cy="15240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8100" y="352425"/>
                <a:ext cx="228600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21" name="Group 20"/>
            <p:cNvGrpSpPr/>
            <p:nvPr/>
          </p:nvGrpSpPr>
          <p:grpSpPr>
            <a:xfrm>
              <a:off x="2105025" y="2505075"/>
              <a:ext cx="266700" cy="600075"/>
              <a:chOff x="0" y="0"/>
              <a:chExt cx="266700" cy="600075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0" y="0"/>
                <a:ext cx="247650" cy="285750"/>
              </a:xfrm>
              <a:prstGeom prst="flowChartConnector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fr-FR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23825" y="285750"/>
                <a:ext cx="0" cy="161925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3350" y="457200"/>
                <a:ext cx="114300" cy="85725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47625" y="447675"/>
                <a:ext cx="76200" cy="15240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8100" y="352425"/>
                <a:ext cx="228600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22" name="Text Box 39"/>
            <p:cNvSpPr txBox="1"/>
            <p:nvPr/>
          </p:nvSpPr>
          <p:spPr>
            <a:xfrm>
              <a:off x="3771900" y="866775"/>
              <a:ext cx="543560" cy="3333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server</a:t>
              </a:r>
            </a:p>
          </p:txBody>
        </p:sp>
        <p:sp>
          <p:nvSpPr>
            <p:cNvPr id="23" name="Text Box 46"/>
            <p:cNvSpPr txBox="1"/>
            <p:nvPr/>
          </p:nvSpPr>
          <p:spPr>
            <a:xfrm>
              <a:off x="4733925" y="104775"/>
              <a:ext cx="438785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OAR</a:t>
              </a:r>
            </a:p>
          </p:txBody>
        </p:sp>
        <p:sp>
          <p:nvSpPr>
            <p:cNvPr id="24" name="Text Box 48"/>
            <p:cNvSpPr txBox="1"/>
            <p:nvPr/>
          </p:nvSpPr>
          <p:spPr>
            <a:xfrm>
              <a:off x="2238375" y="2790825"/>
              <a:ext cx="560705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</a:t>
              </a:r>
            </a:p>
          </p:txBody>
        </p:sp>
        <p:sp>
          <p:nvSpPr>
            <p:cNvPr id="25" name="Text Box 49"/>
            <p:cNvSpPr txBox="1"/>
            <p:nvPr/>
          </p:nvSpPr>
          <p:spPr>
            <a:xfrm>
              <a:off x="0" y="2495550"/>
              <a:ext cx="1357630" cy="2952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Researcher/Scientist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6" name="Text Box 50"/>
            <p:cNvSpPr txBox="1"/>
            <p:nvPr/>
          </p:nvSpPr>
          <p:spPr>
            <a:xfrm>
              <a:off x="742950" y="981075"/>
              <a:ext cx="521970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Guest</a:t>
              </a:r>
            </a:p>
          </p:txBody>
        </p:sp>
        <p:sp>
          <p:nvSpPr>
            <p:cNvPr id="27" name="Text Box 51"/>
            <p:cNvSpPr txBox="1"/>
            <p:nvPr/>
          </p:nvSpPr>
          <p:spPr>
            <a:xfrm>
              <a:off x="3324225" y="1819275"/>
              <a:ext cx="351790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DB</a:t>
              </a:r>
            </a:p>
          </p:txBody>
        </p:sp>
        <p:sp>
          <p:nvSpPr>
            <p:cNvPr id="28" name="Text Box 52"/>
            <p:cNvSpPr txBox="1"/>
            <p:nvPr/>
          </p:nvSpPr>
          <p:spPr>
            <a:xfrm>
              <a:off x="1838325" y="1257300"/>
              <a:ext cx="516255" cy="33337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Cloud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Objectives and </a:t>
            </a:r>
            <a:r>
              <a:rPr lang="fr-FR" sz="2000" b="1" spc="-1" dirty="0" err="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M</a:t>
            </a:r>
            <a:r>
              <a:rPr lang="fr-FR" sz="2000" b="1" strike="noStrike" spc="-1" dirty="0" err="1" smtClean="0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ilestones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FE47B423-F53C-4ED3-91CF-845B90287457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5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557820" y="1070113"/>
            <a:ext cx="8400240" cy="533284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Test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OAR (Open Access Repository) from web application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a. Create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XML template files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for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OAR submission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b. Generate </a:t>
            </a:r>
            <a:r>
              <a:rPr lang="en-GB" sz="2200" b="0" strike="noStrike" spc="-1" dirty="0" err="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doi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 for the OAR uploads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c. Test sending XML to OAR via REST from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application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Integrate 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OAR to forms - Plant Repository should send file to OAR on submission of an upload form for the following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	a. Images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	b.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Datasets</a:t>
            </a:r>
          </a:p>
          <a:p>
            <a:endParaRPr lang="en-GB" sz="2200" b="0" strike="noStrike" spc="-1" dirty="0" smtClean="0">
              <a:solidFill>
                <a:srgbClr val="11542A"/>
              </a:solidFill>
              <a:uFill>
                <a:solidFill>
                  <a:srgbClr val="FFFFFF"/>
                </a:solidFill>
              </a:uFill>
              <a:latin typeface="Lato Regular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20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Link to federation authentication </a:t>
            </a:r>
            <a:r>
              <a:rPr lang="en-GB" sz="220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platform</a:t>
            </a:r>
            <a:endParaRPr lang="en-GB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Achievements so far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17E6B3C1-247D-43C6-94E6-0465D5B0B50B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6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en-GB" sz="2200" b="0" strike="noStrike" spc="-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1. Test OAR (Open Access Repository) from web application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a. Create XML file templates for OAR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b. Generate doi for the OAR uploads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GB" sz="2200" b="0" strike="noStrike" spc="-1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	c. Test sending XML to OAR via REST from application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Problems encountered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AC5E3927-929F-4077-B5B7-395606BBA106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7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361800" y="907560"/>
            <a:ext cx="8291520" cy="442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11542A"/>
              </a:buClr>
              <a:buFont typeface="Arial"/>
              <a:buChar char="•"/>
            </a:pP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Reading XML file for upload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.</a:t>
            </a:r>
            <a:r>
              <a:rPr lang="en-GB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(</a:t>
            </a: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python: open file for reading in binary</a:t>
            </a: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)</a:t>
            </a:r>
            <a:endParaRPr lang="en-GB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11542A"/>
              </a:buClr>
            </a:pPr>
            <a:r>
              <a:rPr lang="en-GB" sz="22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1542A"/>
              </a:buClr>
              <a:buFont typeface="Arial"/>
              <a:buChar char="•"/>
            </a:pPr>
            <a:r>
              <a:rPr lang="en-GB" sz="22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Generated DOI may conflict if several uploads are made within a second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49840" y="87120"/>
            <a:ext cx="8229240" cy="838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0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Plans till the end of the hackfest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348480" y="6402960"/>
            <a:ext cx="418680" cy="252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fld id="{BE1F1566-4FC5-4CEC-9E53-0EDC01695696}" type="slidenum">
              <a:rPr lang="en-GB" sz="1100" b="1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8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557820" y="1767369"/>
            <a:ext cx="8291520" cy="442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50000"/>
              </a:lnSpc>
              <a:buClr>
                <a:srgbClr val="11542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Complete OAR integration</a:t>
            </a:r>
            <a:endParaRPr lang="en-GB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11542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 </a:t>
            </a:r>
            <a:r>
              <a:rPr lang="en-GB" sz="240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L</a:t>
            </a:r>
            <a:r>
              <a:rPr lang="en-GB" sz="2400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ink </a:t>
            </a:r>
            <a:r>
              <a:rPr lang="en-GB" sz="2400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to federation authentication platform</a:t>
            </a:r>
            <a:endParaRPr lang="en-GB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50000"/>
              </a:lnSpc>
              <a:buClr>
                <a:srgbClr val="11542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Ensure Plant Repository in a deployable </a:t>
            </a:r>
            <a:r>
              <a:rPr lang="en-GB" sz="2400" b="0" strike="noStrike" spc="-1" dirty="0" smtClean="0">
                <a:solidFill>
                  <a:srgbClr val="11542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state</a:t>
            </a:r>
            <a:endParaRPr lang="en-GB" sz="2400" spc="-1" dirty="0">
              <a:solidFill>
                <a:srgbClr val="11542A"/>
              </a:solidFill>
              <a:uFill>
                <a:solidFill>
                  <a:srgbClr val="FFFFFF"/>
                </a:solidFill>
              </a:uFill>
              <a:latin typeface="Lato Regular"/>
            </a:endParaRPr>
          </a:p>
          <a:p>
            <a:pPr marL="457200" indent="-456840">
              <a:lnSpc>
                <a:spcPct val="150000"/>
              </a:lnSpc>
              <a:buClr>
                <a:srgbClr val="11542A"/>
              </a:buClr>
              <a:buFont typeface="Arial"/>
              <a:buChar char="•"/>
            </a:pPr>
            <a:endParaRPr lang="en-GB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181880" y="2025000"/>
            <a:ext cx="6756120" cy="166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en-GB" sz="28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Regular"/>
              </a:rPr>
              <a:t>Thank</a:t>
            </a:r>
            <a:r>
              <a:rPr lang="en-GB" sz="28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 you! 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GB" sz="16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sci-gaia.eu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GB" sz="1600" b="0" strike="noStrike" spc="-1">
                <a:solidFill>
                  <a:srgbClr val="13643A"/>
                </a:solidFill>
                <a:uFill>
                  <a:solidFill>
                    <a:srgbClr val="FFFFFF"/>
                  </a:solidFill>
                </a:uFill>
                <a:latin typeface="Lato Light"/>
              </a:rPr>
              <a:t>info@sci-gaia.eu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ts val="769"/>
              </a:lnSpc>
            </a:pP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</TotalTime>
  <Words>225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Avenir Book</vt:lpstr>
      <vt:lpstr>Calibri</vt:lpstr>
      <vt:lpstr>DejaVu Sans</vt:lpstr>
      <vt:lpstr>Lato Light</vt:lpstr>
      <vt:lpstr>Lato Regular</vt:lpstr>
      <vt:lpstr>Symbol</vt:lpstr>
      <vt:lpstr>Times New Roman</vt:lpstr>
      <vt:lpstr>Verdana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Roberto Barbera</dc:creator>
  <dc:description/>
  <cp:lastModifiedBy>Microsoft</cp:lastModifiedBy>
  <cp:revision>495</cp:revision>
  <dcterms:created xsi:type="dcterms:W3CDTF">2015-04-10T11:49:34Z</dcterms:created>
  <dcterms:modified xsi:type="dcterms:W3CDTF">2016-11-26T14:53:41Z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