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0"/>
  </p:notesMasterIdLst>
  <p:handoutMasterIdLst>
    <p:handoutMasterId r:id="rId11"/>
  </p:handoutMasterIdLst>
  <p:sldIdLst>
    <p:sldId id="268" r:id="rId2"/>
    <p:sldId id="270" r:id="rId3"/>
    <p:sldId id="352" r:id="rId4"/>
    <p:sldId id="457" r:id="rId5"/>
    <p:sldId id="455" r:id="rId6"/>
    <p:sldId id="456" r:id="rId7"/>
    <p:sldId id="453" r:id="rId8"/>
    <p:sldId id="267" r:id="rId9"/>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542A"/>
    <a:srgbClr val="115329"/>
    <a:srgbClr val="13643A"/>
    <a:srgbClr val="FBAE00"/>
    <a:srgbClr val="FCB247"/>
    <a:srgbClr val="FF9933"/>
    <a:srgbClr val="6666CC"/>
    <a:srgbClr val="2D4C67"/>
    <a:srgbClr val="F7A72F"/>
    <a:srgbClr val="F7B73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4" autoAdjust="0"/>
    <p:restoredTop sz="94312" autoAdjust="0"/>
  </p:normalViewPr>
  <p:slideViewPr>
    <p:cSldViewPr snapToGrid="0" snapToObjects="1">
      <p:cViewPr varScale="1">
        <p:scale>
          <a:sx n="81" d="100"/>
          <a:sy n="81" d="100"/>
        </p:scale>
        <p:origin x="1086" y="96"/>
      </p:cViewPr>
      <p:guideLst>
        <p:guide orient="horz" pos="2160"/>
        <p:guide pos="2880"/>
      </p:guideLst>
    </p:cSldViewPr>
  </p:slideViewPr>
  <p:outlineViewPr>
    <p:cViewPr>
      <p:scale>
        <a:sx n="33" d="100"/>
        <a:sy n="33" d="100"/>
      </p:scale>
      <p:origin x="0" y="-4428"/>
    </p:cViewPr>
  </p:outlineViewPr>
  <p:notesTextViewPr>
    <p:cViewPr>
      <p:scale>
        <a:sx n="100" d="100"/>
        <a:sy n="100" d="100"/>
      </p:scale>
      <p:origin x="0" y="0"/>
    </p:cViewPr>
  </p:notesTextViewPr>
  <p:sorterViewPr>
    <p:cViewPr varScale="1">
      <p:scale>
        <a:sx n="1" d="1"/>
        <a:sy n="1" d="1"/>
      </p:scale>
      <p:origin x="0" y="-912"/>
    </p:cViewPr>
  </p:sorterViewPr>
  <p:notesViewPr>
    <p:cSldViewPr snapToGrid="0" snapToObjects="1">
      <p:cViewPr varScale="1">
        <p:scale>
          <a:sx n="98" d="100"/>
          <a:sy n="98" d="100"/>
        </p:scale>
        <p:origin x="-2688" y="-11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EF73E82-09BF-6247-AB9E-F88C8CA10972}" type="datetimeFigureOut">
              <a:rPr lang="fr-FR" smtClean="0"/>
              <a:t>30/11/2016</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432A98D-DC99-B941-852D-9377D66D5FA8}" type="slidenum">
              <a:rPr lang="fr-FR" smtClean="0"/>
              <a:t>‹#›</a:t>
            </a:fld>
            <a:endParaRPr lang="fr-FR"/>
          </a:p>
        </p:txBody>
      </p:sp>
    </p:spTree>
    <p:extLst>
      <p:ext uri="{BB962C8B-B14F-4D97-AF65-F5344CB8AC3E}">
        <p14:creationId xmlns:p14="http://schemas.microsoft.com/office/powerpoint/2010/main" val="56092423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8AB866-2CE3-A34F-95E5-A49A98425E80}" type="datetimeFigureOut">
              <a:rPr lang="fr-FR" smtClean="0"/>
              <a:t>30/11/2016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7C3675-628A-D340-A2E0-019B7F920BF9}" type="slidenum">
              <a:rPr lang="fr-FR" smtClean="0"/>
              <a:t>‹#›</a:t>
            </a:fld>
            <a:endParaRPr lang="fr-FR"/>
          </a:p>
        </p:txBody>
      </p:sp>
    </p:spTree>
    <p:extLst>
      <p:ext uri="{BB962C8B-B14F-4D97-AF65-F5344CB8AC3E}">
        <p14:creationId xmlns:p14="http://schemas.microsoft.com/office/powerpoint/2010/main" val="51347994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3F7C3675-628A-D340-A2E0-019B7F920BF9}" type="slidenum">
              <a:rPr lang="fr-FR" smtClean="0"/>
              <a:t>1</a:t>
            </a:fld>
            <a:endParaRPr lang="fr-FR"/>
          </a:p>
        </p:txBody>
      </p:sp>
    </p:spTree>
    <p:extLst>
      <p:ext uri="{BB962C8B-B14F-4D97-AF65-F5344CB8AC3E}">
        <p14:creationId xmlns:p14="http://schemas.microsoft.com/office/powerpoint/2010/main" val="10864396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3F7C3675-628A-D340-A2E0-019B7F920BF9}" type="slidenum">
              <a:rPr lang="fr-FR" smtClean="0"/>
              <a:t>8</a:t>
            </a:fld>
            <a:endParaRPr lang="fr-FR"/>
          </a:p>
        </p:txBody>
      </p:sp>
    </p:spTree>
    <p:extLst>
      <p:ext uri="{BB962C8B-B14F-4D97-AF65-F5344CB8AC3E}">
        <p14:creationId xmlns:p14="http://schemas.microsoft.com/office/powerpoint/2010/main" val="24145449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pic>
        <p:nvPicPr>
          <p:cNvPr id="8" name="Image 7" descr="scigaia-bg-full.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63864" y="734091"/>
            <a:ext cx="7189791" cy="5392343"/>
          </a:xfrm>
          <a:prstGeom prst="rect">
            <a:avLst/>
          </a:prstGeom>
        </p:spPr>
      </p:pic>
      <p:pic>
        <p:nvPicPr>
          <p:cNvPr id="5" name="Image 4" descr="logo-scigaia-url.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86995" y="4273535"/>
            <a:ext cx="2606535" cy="951505"/>
          </a:xfrm>
          <a:prstGeom prst="rect">
            <a:avLst/>
          </a:prstGeom>
        </p:spPr>
      </p:pic>
      <p:sp>
        <p:nvSpPr>
          <p:cNvPr id="6" name="Rectangle 5"/>
          <p:cNvSpPr/>
          <p:nvPr userDrawn="1"/>
        </p:nvSpPr>
        <p:spPr>
          <a:xfrm>
            <a:off x="4305301" y="6371744"/>
            <a:ext cx="4107166" cy="369332"/>
          </a:xfrm>
          <a:prstGeom prst="rect">
            <a:avLst/>
          </a:prstGeom>
        </p:spPr>
        <p:txBody>
          <a:bodyPr wrap="square">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lang="en-GB" sz="900" b="0" i="0" noProof="0" dirty="0" smtClean="0">
                <a:solidFill>
                  <a:srgbClr val="13643A"/>
                </a:solidFill>
                <a:latin typeface="Lato Regular"/>
                <a:cs typeface="Lato Regular"/>
              </a:rPr>
              <a:t>This project has received  funding from the European Union’s Horizon</a:t>
            </a:r>
            <a:r>
              <a:rPr lang="en-GB" sz="900" b="0" i="0" baseline="0" noProof="0" dirty="0" smtClean="0">
                <a:solidFill>
                  <a:srgbClr val="13643A"/>
                </a:solidFill>
                <a:latin typeface="Lato Regular"/>
                <a:cs typeface="Lato Regular"/>
              </a:rPr>
              <a:t> 2020</a:t>
            </a:r>
          </a:p>
          <a:p>
            <a:pPr marL="0" marR="0" indent="0" algn="r" defTabSz="914400" rtl="0" eaLnBrk="1" fontAlgn="base" latinLnBrk="0" hangingPunct="1">
              <a:lnSpc>
                <a:spcPct val="100000"/>
              </a:lnSpc>
              <a:spcBef>
                <a:spcPct val="0"/>
              </a:spcBef>
              <a:spcAft>
                <a:spcPct val="0"/>
              </a:spcAft>
              <a:buClrTx/>
              <a:buSzTx/>
              <a:buFontTx/>
              <a:buNone/>
              <a:tabLst/>
              <a:defRPr/>
            </a:pPr>
            <a:r>
              <a:rPr lang="en-GB" sz="900" b="0" i="0" noProof="0" dirty="0" smtClean="0">
                <a:solidFill>
                  <a:srgbClr val="13643A"/>
                </a:solidFill>
                <a:latin typeface="Lato Regular"/>
                <a:cs typeface="Lato Regular"/>
              </a:rPr>
              <a:t>research and innovation programme under grant agreement n° 654237</a:t>
            </a:r>
          </a:p>
        </p:txBody>
      </p:sp>
      <p:pic>
        <p:nvPicPr>
          <p:cNvPr id="7" name="Image 7" descr="flag_white_high.jp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412466" y="6371744"/>
            <a:ext cx="5429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780698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ubsection">
    <p:spTree>
      <p:nvGrpSpPr>
        <p:cNvPr id="1" name=""/>
        <p:cNvGrpSpPr/>
        <p:nvPr/>
      </p:nvGrpSpPr>
      <p:grpSpPr>
        <a:xfrm>
          <a:off x="0" y="0"/>
          <a:ext cx="0" cy="0"/>
          <a:chOff x="0" y="0"/>
          <a:chExt cx="0" cy="0"/>
        </a:xfrm>
      </p:grpSpPr>
      <p:sp>
        <p:nvSpPr>
          <p:cNvPr id="9" name="Espace réservé du numéro de diapositive 5"/>
          <p:cNvSpPr>
            <a:spLocks noGrp="1"/>
          </p:cNvSpPr>
          <p:nvPr>
            <p:ph type="sldNum" sz="quarter" idx="4"/>
          </p:nvPr>
        </p:nvSpPr>
        <p:spPr>
          <a:xfrm>
            <a:off x="303591" y="6484012"/>
            <a:ext cx="540407" cy="253115"/>
          </a:xfrm>
          <a:prstGeom prst="rect">
            <a:avLst/>
          </a:prstGeom>
        </p:spPr>
        <p:txBody>
          <a:bodyPr vert="horz" lIns="91440" tIns="45720" rIns="91440" bIns="45720" rtlCol="0" anchor="ctr"/>
          <a:lstStyle>
            <a:lvl1pPr algn="l">
              <a:defRPr sz="1100" b="1">
                <a:solidFill>
                  <a:srgbClr val="13643A"/>
                </a:solidFill>
                <a:latin typeface="Verdana"/>
                <a:cs typeface="Verdana"/>
              </a:defRPr>
            </a:lvl1pPr>
          </a:lstStyle>
          <a:p>
            <a:fld id="{BFC7A446-BA7D-844E-8DE1-1A32F4BA0B64}" type="slidenum">
              <a:rPr lang="fr-FR" smtClean="0"/>
              <a:pPr/>
              <a:t>‹#›</a:t>
            </a:fld>
            <a:endParaRPr lang="fr-FR" dirty="0"/>
          </a:p>
        </p:txBody>
      </p:sp>
      <p:pic>
        <p:nvPicPr>
          <p:cNvPr id="10" name="Image 9" descr="logo-scigaia-url.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35600" y="6007589"/>
            <a:ext cx="1998483" cy="729538"/>
          </a:xfrm>
          <a:prstGeom prst="rect">
            <a:avLst/>
          </a:prstGeom>
        </p:spPr>
      </p:pic>
    </p:spTree>
    <p:extLst>
      <p:ext uri="{BB962C8B-B14F-4D97-AF65-F5344CB8AC3E}">
        <p14:creationId xmlns:p14="http://schemas.microsoft.com/office/powerpoint/2010/main" val="298491361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Subsection">
    <p:spTree>
      <p:nvGrpSpPr>
        <p:cNvPr id="1" name=""/>
        <p:cNvGrpSpPr/>
        <p:nvPr/>
      </p:nvGrpSpPr>
      <p:grpSpPr>
        <a:xfrm>
          <a:off x="0" y="0"/>
          <a:ext cx="0" cy="0"/>
          <a:chOff x="0" y="0"/>
          <a:chExt cx="0" cy="0"/>
        </a:xfrm>
      </p:grpSpPr>
      <p:sp>
        <p:nvSpPr>
          <p:cNvPr id="9" name="Espace réservé du numéro de diapositive 5"/>
          <p:cNvSpPr>
            <a:spLocks noGrp="1"/>
          </p:cNvSpPr>
          <p:nvPr>
            <p:ph type="sldNum" sz="quarter" idx="4"/>
          </p:nvPr>
        </p:nvSpPr>
        <p:spPr>
          <a:xfrm>
            <a:off x="348593" y="6420902"/>
            <a:ext cx="540407" cy="253115"/>
          </a:xfrm>
          <a:prstGeom prst="rect">
            <a:avLst/>
          </a:prstGeom>
        </p:spPr>
        <p:txBody>
          <a:bodyPr vert="horz" lIns="91440" tIns="45720" rIns="91440" bIns="45720" rtlCol="0" anchor="ctr"/>
          <a:lstStyle>
            <a:lvl1pPr algn="l">
              <a:defRPr sz="1100" b="1">
                <a:solidFill>
                  <a:srgbClr val="13643A"/>
                </a:solidFill>
                <a:latin typeface="Verdana"/>
                <a:cs typeface="Verdana"/>
              </a:defRPr>
            </a:lvl1pPr>
          </a:lstStyle>
          <a:p>
            <a:fld id="{BFC7A446-BA7D-844E-8DE1-1A32F4BA0B64}" type="slidenum">
              <a:rPr lang="fr-FR" smtClean="0"/>
              <a:pPr/>
              <a:t>‹#›</a:t>
            </a:fld>
            <a:endParaRPr lang="fr-FR" dirty="0"/>
          </a:p>
        </p:txBody>
      </p:sp>
      <p:pic>
        <p:nvPicPr>
          <p:cNvPr id="10" name="Image 9" descr="ppt-template-bg3.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1" name="Image 10" descr="logo-scigaia-url.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935600" y="6007589"/>
            <a:ext cx="1998483" cy="729538"/>
          </a:xfrm>
          <a:prstGeom prst="rect">
            <a:avLst/>
          </a:prstGeom>
        </p:spPr>
      </p:pic>
    </p:spTree>
    <p:extLst>
      <p:ext uri="{BB962C8B-B14F-4D97-AF65-F5344CB8AC3E}">
        <p14:creationId xmlns:p14="http://schemas.microsoft.com/office/powerpoint/2010/main" val="405652454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Subsection">
    <p:spTree>
      <p:nvGrpSpPr>
        <p:cNvPr id="1" name=""/>
        <p:cNvGrpSpPr/>
        <p:nvPr/>
      </p:nvGrpSpPr>
      <p:grpSpPr>
        <a:xfrm>
          <a:off x="0" y="0"/>
          <a:ext cx="0" cy="0"/>
          <a:chOff x="0" y="0"/>
          <a:chExt cx="0" cy="0"/>
        </a:xfrm>
      </p:grpSpPr>
      <p:pic>
        <p:nvPicPr>
          <p:cNvPr id="10" name="Image 9" descr="ppt-template-bg3.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6" name="Image 5" descr="logo-scigaia-url.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935600" y="6007589"/>
            <a:ext cx="1998483" cy="729538"/>
          </a:xfrm>
          <a:prstGeom prst="rect">
            <a:avLst/>
          </a:prstGeom>
        </p:spPr>
      </p:pic>
    </p:spTree>
    <p:extLst>
      <p:ext uri="{BB962C8B-B14F-4D97-AF65-F5344CB8AC3E}">
        <p14:creationId xmlns:p14="http://schemas.microsoft.com/office/powerpoint/2010/main" val="298103775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pic>
        <p:nvPicPr>
          <p:cNvPr id="5" name="Image 4" descr="ppt-template-bg3.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re 1"/>
          <p:cNvSpPr>
            <a:spLocks noGrp="1"/>
          </p:cNvSpPr>
          <p:nvPr>
            <p:ph type="title" hasCustomPrompt="1"/>
          </p:nvPr>
        </p:nvSpPr>
        <p:spPr>
          <a:xfrm>
            <a:off x="457200" y="274637"/>
            <a:ext cx="8229600" cy="576000"/>
          </a:xfrm>
        </p:spPr>
        <p:txBody>
          <a:bodyPr>
            <a:normAutofit/>
          </a:bodyPr>
          <a:lstStyle>
            <a:lvl1pPr>
              <a:defRPr sz="2000">
                <a:solidFill>
                  <a:srgbClr val="4F81BD"/>
                </a:solidFill>
                <a:latin typeface="Avenir Heavy"/>
                <a:cs typeface="Avenir Heavy"/>
              </a:defRPr>
            </a:lvl1pPr>
          </a:lstStyle>
          <a:p>
            <a:r>
              <a:rPr lang="fr-FR" dirty="0" smtClean="0"/>
              <a:t>TITLE</a:t>
            </a:r>
            <a:endParaRPr lang="fr-FR" dirty="0"/>
          </a:p>
        </p:txBody>
      </p:sp>
      <p:sp>
        <p:nvSpPr>
          <p:cNvPr id="12" name="Espace réservé du contenu 11"/>
          <p:cNvSpPr>
            <a:spLocks noGrp="1"/>
          </p:cNvSpPr>
          <p:nvPr>
            <p:ph sz="quarter" idx="13" hasCustomPrompt="1"/>
          </p:nvPr>
        </p:nvSpPr>
        <p:spPr>
          <a:xfrm>
            <a:off x="457200" y="952500"/>
            <a:ext cx="8210578" cy="5000229"/>
          </a:xfrm>
          <a:prstGeom prst="rect">
            <a:avLst/>
          </a:prstGeom>
        </p:spPr>
        <p:txBody>
          <a:bodyPr vert="horz"/>
          <a:lstStyle>
            <a:lvl1pPr marL="271463" indent="-271463">
              <a:lnSpc>
                <a:spcPct val="120000"/>
              </a:lnSpc>
              <a:buClr>
                <a:schemeClr val="accent1"/>
              </a:buClr>
              <a:buFont typeface="Wingdings" charset="2"/>
              <a:buChar char="§"/>
              <a:defRPr sz="2000" b="1">
                <a:solidFill>
                  <a:schemeClr val="accent1"/>
                </a:solidFill>
              </a:defRPr>
            </a:lvl1pPr>
            <a:lvl2pPr marL="630238" indent="-184150">
              <a:lnSpc>
                <a:spcPct val="120000"/>
              </a:lnSpc>
              <a:buClr>
                <a:schemeClr val="accent6"/>
              </a:buClr>
              <a:buFont typeface="Wingdings" charset="2"/>
              <a:buChar char="§"/>
              <a:defRPr sz="1600" b="1"/>
            </a:lvl2pPr>
            <a:lvl3pPr marL="1085850" indent="-171450">
              <a:lnSpc>
                <a:spcPct val="120000"/>
              </a:lnSpc>
              <a:buClr>
                <a:schemeClr val="accent6"/>
              </a:buClr>
              <a:buFont typeface="Courier New"/>
              <a:buChar char="o"/>
              <a:defRPr sz="1600" b="1"/>
            </a:lvl3pPr>
          </a:lstStyle>
          <a:p>
            <a:pPr lvl="0"/>
            <a:r>
              <a:rPr lang="fr-FR" dirty="0" err="1" smtClean="0"/>
              <a:t>Level</a:t>
            </a:r>
            <a:r>
              <a:rPr lang="fr-FR" dirty="0" smtClean="0"/>
              <a:t> 1</a:t>
            </a:r>
          </a:p>
          <a:p>
            <a:pPr lvl="1"/>
            <a:r>
              <a:rPr lang="fr-FR" dirty="0" err="1" smtClean="0"/>
              <a:t>Level</a:t>
            </a:r>
            <a:r>
              <a:rPr lang="fr-FR" dirty="0" smtClean="0"/>
              <a:t> 2</a:t>
            </a:r>
          </a:p>
          <a:p>
            <a:pPr lvl="2"/>
            <a:r>
              <a:rPr lang="fr-FR" dirty="0" err="1" smtClean="0"/>
              <a:t>Level</a:t>
            </a:r>
            <a:r>
              <a:rPr lang="fr-FR" dirty="0" smtClean="0"/>
              <a:t> 3</a:t>
            </a:r>
          </a:p>
        </p:txBody>
      </p:sp>
      <p:sp>
        <p:nvSpPr>
          <p:cNvPr id="7" name="Espace réservé du numéro de diapositive 5"/>
          <p:cNvSpPr>
            <a:spLocks noGrp="1"/>
          </p:cNvSpPr>
          <p:nvPr>
            <p:ph type="sldNum" sz="quarter" idx="4"/>
          </p:nvPr>
        </p:nvSpPr>
        <p:spPr>
          <a:xfrm>
            <a:off x="361293" y="6420902"/>
            <a:ext cx="540407" cy="253115"/>
          </a:xfrm>
          <a:prstGeom prst="rect">
            <a:avLst/>
          </a:prstGeom>
        </p:spPr>
        <p:txBody>
          <a:bodyPr vert="horz" lIns="91440" tIns="45720" rIns="91440" bIns="45720" rtlCol="0" anchor="ctr"/>
          <a:lstStyle>
            <a:lvl1pPr algn="l">
              <a:defRPr sz="1100" b="1">
                <a:solidFill>
                  <a:srgbClr val="13643A"/>
                </a:solidFill>
                <a:latin typeface="Verdana"/>
                <a:cs typeface="Verdana"/>
              </a:defRPr>
            </a:lvl1pPr>
          </a:lstStyle>
          <a:p>
            <a:fld id="{BFC7A446-BA7D-844E-8DE1-1A32F4BA0B64}" type="slidenum">
              <a:rPr lang="fr-FR" smtClean="0"/>
              <a:pPr/>
              <a:t>‹#›</a:t>
            </a:fld>
            <a:endParaRPr lang="fr-FR" dirty="0"/>
          </a:p>
        </p:txBody>
      </p:sp>
      <p:pic>
        <p:nvPicPr>
          <p:cNvPr id="10" name="Image 9" descr="logo-scigaia-url.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935600" y="6007589"/>
            <a:ext cx="1998483" cy="729538"/>
          </a:xfrm>
          <a:prstGeom prst="rect">
            <a:avLst/>
          </a:prstGeom>
        </p:spPr>
      </p:pic>
    </p:spTree>
    <p:extLst>
      <p:ext uri="{BB962C8B-B14F-4D97-AF65-F5344CB8AC3E}">
        <p14:creationId xmlns:p14="http://schemas.microsoft.com/office/powerpoint/2010/main" val="37120138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chema1">
    <p:spTree>
      <p:nvGrpSpPr>
        <p:cNvPr id="1" name=""/>
        <p:cNvGrpSpPr/>
        <p:nvPr/>
      </p:nvGrpSpPr>
      <p:grpSpPr>
        <a:xfrm>
          <a:off x="0" y="0"/>
          <a:ext cx="0" cy="0"/>
          <a:chOff x="0" y="0"/>
          <a:chExt cx="0" cy="0"/>
        </a:xfrm>
      </p:grpSpPr>
      <p:pic>
        <p:nvPicPr>
          <p:cNvPr id="5" name="Image 4" descr="ppt-template-bg3.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7" name="Image 6" descr="logo-scigaia-url.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935600" y="6007589"/>
            <a:ext cx="1998483" cy="729538"/>
          </a:xfrm>
          <a:prstGeom prst="rect">
            <a:avLst/>
          </a:prstGeom>
        </p:spPr>
      </p:pic>
    </p:spTree>
    <p:extLst>
      <p:ext uri="{BB962C8B-B14F-4D97-AF65-F5344CB8AC3E}">
        <p14:creationId xmlns:p14="http://schemas.microsoft.com/office/powerpoint/2010/main" val="70164448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576000"/>
          </a:xfrm>
          <a:prstGeom prst="rect">
            <a:avLst/>
          </a:prstGeom>
          <a:solidFill>
            <a:srgbClr val="FCB247"/>
          </a:solidFill>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texte 2"/>
          <p:cNvSpPr>
            <a:spLocks noGrp="1"/>
          </p:cNvSpPr>
          <p:nvPr>
            <p:ph type="body" idx="1"/>
          </p:nvPr>
        </p:nvSpPr>
        <p:spPr>
          <a:xfrm>
            <a:off x="457200" y="990600"/>
            <a:ext cx="8229600" cy="5135563"/>
          </a:xfrm>
          <a:prstGeom prst="rect">
            <a:avLst/>
          </a:prstGeom>
        </p:spPr>
        <p:txBody>
          <a:bodyPr vert="horz" lIns="91440" tIns="45720" rIns="91440" bIns="45720" rtlCol="0">
            <a:normAutofit/>
          </a:bodyPr>
          <a:lstStyle/>
          <a:p>
            <a:pPr marL="271463" lvl="0" indent="-271463">
              <a:buClr>
                <a:schemeClr val="accent1"/>
              </a:buClr>
              <a:buFont typeface="Wingdings" charset="2"/>
              <a:buChar char="§"/>
            </a:pPr>
            <a:r>
              <a:rPr lang="fr-FR" dirty="0" smtClean="0"/>
              <a:t>Cliquez pour modifier les styles du texte du masque</a:t>
            </a:r>
          </a:p>
          <a:p>
            <a:pPr marL="630238" lvl="1" indent="-184150">
              <a:buClr>
                <a:schemeClr val="accent6"/>
              </a:buClr>
              <a:buFont typeface="Wingdings" charset="2"/>
              <a:buChar char="§"/>
            </a:pPr>
            <a:r>
              <a:rPr lang="fr-FR" dirty="0" smtClean="0"/>
              <a:t>Deuxième niveau</a:t>
            </a:r>
          </a:p>
          <a:p>
            <a:pPr marL="1085850" lvl="2" indent="-171450">
              <a:buClr>
                <a:schemeClr val="accent6"/>
              </a:buClr>
              <a:buFont typeface="Courier New"/>
              <a:buChar char="o"/>
            </a:pPr>
            <a:r>
              <a:rPr lang="fr-FR" dirty="0" smtClean="0"/>
              <a:t>Troisième niveau</a:t>
            </a:r>
          </a:p>
        </p:txBody>
      </p:sp>
      <p:sp>
        <p:nvSpPr>
          <p:cNvPr id="6" name="Espace réservé du numéro de diapositive 5"/>
          <p:cNvSpPr>
            <a:spLocks noGrp="1"/>
          </p:cNvSpPr>
          <p:nvPr>
            <p:ph type="sldNum" sz="quarter" idx="4"/>
          </p:nvPr>
        </p:nvSpPr>
        <p:spPr>
          <a:xfrm>
            <a:off x="8603593" y="21523"/>
            <a:ext cx="540407" cy="253115"/>
          </a:xfrm>
          <a:prstGeom prst="rect">
            <a:avLst/>
          </a:prstGeom>
        </p:spPr>
        <p:txBody>
          <a:bodyPr vert="horz" lIns="91440" tIns="45720" rIns="91440" bIns="45720" rtlCol="0" anchor="ctr"/>
          <a:lstStyle>
            <a:lvl1pPr algn="l">
              <a:defRPr sz="1100" b="1">
                <a:solidFill>
                  <a:srgbClr val="13643A"/>
                </a:solidFill>
                <a:latin typeface="Verdana"/>
                <a:cs typeface="Verdana"/>
              </a:defRPr>
            </a:lvl1pPr>
          </a:lstStyle>
          <a:p>
            <a:fld id="{BFC7A446-BA7D-844E-8DE1-1A32F4BA0B64}" type="slidenum">
              <a:rPr lang="fr-FR" smtClean="0"/>
              <a:pPr/>
              <a:t>‹#›</a:t>
            </a:fld>
            <a:endParaRPr lang="fr-FR" dirty="0"/>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3" r:id="rId3"/>
    <p:sldLayoutId id="2147483664" r:id="rId4"/>
    <p:sldLayoutId id="2147483650" r:id="rId5"/>
    <p:sldLayoutId id="2147483657" r:id="rId6"/>
  </p:sldLayoutIdLst>
  <p:hf hdr="0" ftr="0" dt="0"/>
  <p:txStyles>
    <p:titleStyle>
      <a:lvl1pPr>
        <a:defRPr sz="2000" b="1">
          <a:solidFill>
            <a:srgbClr val="4F81BD"/>
          </a:solidFill>
          <a:latin typeface="Avenir Heavy"/>
          <a:cs typeface="Avenir Heavy"/>
        </a:defRPr>
      </a:lvl1pPr>
    </p:titleStyle>
    <p:bodyStyle>
      <a:lvl1pPr marL="0" indent="0">
        <a:lnSpc>
          <a:spcPct val="120000"/>
        </a:lnSpc>
        <a:buNone/>
        <a:defRPr lang="fr-FR" sz="2000" b="1" dirty="0" smtClean="0">
          <a:solidFill>
            <a:schemeClr val="accent1"/>
          </a:solidFill>
          <a:latin typeface="Avenir Book"/>
          <a:cs typeface="Avenir Book"/>
        </a:defRPr>
      </a:lvl1pPr>
      <a:lvl2pPr marL="731838" indent="-285750">
        <a:lnSpc>
          <a:spcPct val="120000"/>
        </a:lnSpc>
        <a:defRPr lang="fr-FR" sz="1600" b="1" dirty="0" smtClean="0">
          <a:latin typeface="Avenir Book"/>
          <a:cs typeface="Avenir Book"/>
        </a:defRPr>
      </a:lvl2pPr>
      <a:lvl3pPr marL="1200150" indent="-285750">
        <a:lnSpc>
          <a:spcPct val="120000"/>
        </a:lnSpc>
        <a:defRPr lang="fr-FR" sz="1600" b="1" dirty="0" smtClean="0">
          <a:latin typeface="Avenir Book"/>
          <a:cs typeface="Avenir Book"/>
        </a:defRPr>
      </a:lvl3pPr>
      <a:lvl4pPr>
        <a:defRPr>
          <a:latin typeface="Avenir Book"/>
          <a:cs typeface="Avenir Book"/>
        </a:defRPr>
      </a:lvl4pPr>
      <a:lvl5pPr>
        <a:defRPr>
          <a:latin typeface="Avenir Book"/>
          <a:cs typeface="Avenir Book"/>
        </a:defRPr>
      </a:lvl5pPr>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40745" y="190190"/>
            <a:ext cx="8716988" cy="830997"/>
          </a:xfrm>
          <a:prstGeom prst="rect">
            <a:avLst/>
          </a:prstGeom>
          <a:noFill/>
        </p:spPr>
        <p:txBody>
          <a:bodyPr wrap="square" rtlCol="0">
            <a:spAutoFit/>
          </a:bodyPr>
          <a:lstStyle/>
          <a:p>
            <a:pPr algn="ctr"/>
            <a:r>
              <a:rPr lang="en-GB" sz="2400" b="1" dirty="0" smtClean="0">
                <a:solidFill>
                  <a:srgbClr val="115329"/>
                </a:solidFill>
              </a:rPr>
              <a:t> </a:t>
            </a:r>
            <a:r>
              <a:rPr lang="en-GB" sz="2400" b="1" dirty="0">
                <a:solidFill>
                  <a:srgbClr val="115329"/>
                </a:solidFill>
              </a:rPr>
              <a:t>A Near Real-Time Meteorological Data Depository for Atmospheric Research in Africa </a:t>
            </a:r>
            <a:r>
              <a:rPr lang="en-US" sz="2400" b="1" dirty="0" smtClean="0">
                <a:solidFill>
                  <a:srgbClr val="115329"/>
                </a:solidFill>
                <a:latin typeface="Lato Regular"/>
                <a:cs typeface="Lato Regular"/>
              </a:rPr>
              <a:t> </a:t>
            </a:r>
            <a:endParaRPr lang="en-US" sz="1600" b="1" dirty="0" smtClean="0">
              <a:solidFill>
                <a:srgbClr val="115329"/>
              </a:solidFill>
              <a:latin typeface="Lato Regular"/>
              <a:cs typeface="Lato Regular"/>
            </a:endParaRPr>
          </a:p>
        </p:txBody>
      </p:sp>
      <p:sp>
        <p:nvSpPr>
          <p:cNvPr id="8" name="ZoneTexte 7"/>
          <p:cNvSpPr txBox="1"/>
          <p:nvPr/>
        </p:nvSpPr>
        <p:spPr>
          <a:xfrm>
            <a:off x="44799" y="5527396"/>
            <a:ext cx="9151449" cy="634020"/>
          </a:xfrm>
          <a:prstGeom prst="rect">
            <a:avLst/>
          </a:prstGeom>
          <a:noFill/>
        </p:spPr>
        <p:txBody>
          <a:bodyPr wrap="square" rtlCol="0">
            <a:spAutoFit/>
          </a:bodyPr>
          <a:lstStyle/>
          <a:p>
            <a:pPr>
              <a:lnSpc>
                <a:spcPct val="110000"/>
              </a:lnSpc>
            </a:pPr>
            <a:r>
              <a:rPr lang="en-GB" sz="1600" dirty="0" smtClean="0">
                <a:solidFill>
                  <a:srgbClr val="13643A"/>
                </a:solidFill>
                <a:latin typeface="Lato Light"/>
                <a:cs typeface="Lato Light"/>
              </a:rPr>
              <a:t>Segun OYEYIOLA – Obafemi </a:t>
            </a:r>
            <a:r>
              <a:rPr lang="en-GB" sz="1600" dirty="0" err="1" smtClean="0">
                <a:solidFill>
                  <a:srgbClr val="13643A"/>
                </a:solidFill>
                <a:latin typeface="Lato Light"/>
                <a:cs typeface="Lato Light"/>
              </a:rPr>
              <a:t>Awolowo</a:t>
            </a:r>
            <a:r>
              <a:rPr lang="en-GB" sz="1600" dirty="0" smtClean="0">
                <a:solidFill>
                  <a:srgbClr val="13643A"/>
                </a:solidFill>
                <a:latin typeface="Lato Light"/>
                <a:cs typeface="Lato Light"/>
              </a:rPr>
              <a:t> University </a:t>
            </a:r>
            <a:r>
              <a:rPr lang="en-GB" sz="1600" smtClean="0">
                <a:solidFill>
                  <a:srgbClr val="13643A"/>
                </a:solidFill>
                <a:latin typeface="Lato Light"/>
                <a:cs typeface="Lato Light"/>
              </a:rPr>
              <a:t>- Nigeria(trinitysege@gmail.com)     </a:t>
            </a:r>
            <a:endParaRPr lang="en-GB" sz="1600" dirty="0" smtClean="0">
              <a:solidFill>
                <a:srgbClr val="13643A"/>
              </a:solidFill>
              <a:latin typeface="Lato Light"/>
              <a:cs typeface="Lato Light"/>
            </a:endParaRPr>
          </a:p>
          <a:p>
            <a:pPr>
              <a:lnSpc>
                <a:spcPct val="110000"/>
              </a:lnSpc>
            </a:pPr>
            <a:r>
              <a:rPr lang="en-GB" sz="1600" dirty="0" smtClean="0">
                <a:solidFill>
                  <a:srgbClr val="13643A"/>
                </a:solidFill>
                <a:latin typeface="Lato Light"/>
                <a:cs typeface="Lato Light"/>
              </a:rPr>
              <a:t>WACREN e-Research Hackfest – Lagos (Nigeria) </a:t>
            </a:r>
          </a:p>
        </p:txBody>
      </p:sp>
      <p:pic>
        <p:nvPicPr>
          <p:cNvPr id="3" name="Immagin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020" y="6354049"/>
            <a:ext cx="1227411" cy="429442"/>
          </a:xfrm>
          <a:prstGeom prst="rect">
            <a:avLst/>
          </a:prstGeom>
        </p:spPr>
      </p:pic>
    </p:spTree>
    <p:extLst>
      <p:ext uri="{BB962C8B-B14F-4D97-AF65-F5344CB8AC3E}">
        <p14:creationId xmlns:p14="http://schemas.microsoft.com/office/powerpoint/2010/main" val="4295144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50013" y="413723"/>
            <a:ext cx="8229600" cy="838838"/>
          </a:xfrm>
          <a:noFill/>
        </p:spPr>
        <p:txBody>
          <a:bodyPr/>
          <a:lstStyle/>
          <a:p>
            <a:r>
              <a:rPr lang="en-GB" dirty="0" smtClean="0">
                <a:solidFill>
                  <a:srgbClr val="13643A"/>
                </a:solidFill>
                <a:latin typeface="Lato Regular"/>
                <a:cs typeface="Lato Regular"/>
              </a:rPr>
              <a:t>Outline</a:t>
            </a:r>
            <a:endParaRPr lang="en-GB" b="0" dirty="0">
              <a:solidFill>
                <a:srgbClr val="13643A"/>
              </a:solidFill>
              <a:latin typeface="Lato Light"/>
              <a:cs typeface="Lato Light"/>
            </a:endParaRPr>
          </a:p>
        </p:txBody>
      </p:sp>
      <p:sp>
        <p:nvSpPr>
          <p:cNvPr id="4" name="Espace réservé du numéro de diapositive 3"/>
          <p:cNvSpPr>
            <a:spLocks noGrp="1"/>
          </p:cNvSpPr>
          <p:nvPr>
            <p:ph type="sldNum" sz="quarter" idx="4"/>
          </p:nvPr>
        </p:nvSpPr>
        <p:spPr>
          <a:xfrm>
            <a:off x="348650" y="6402810"/>
            <a:ext cx="419100" cy="253115"/>
          </a:xfrm>
        </p:spPr>
        <p:txBody>
          <a:bodyPr/>
          <a:lstStyle/>
          <a:p>
            <a:pPr algn="l"/>
            <a:fld id="{BFC7A446-BA7D-844E-8DE1-1A32F4BA0B64}" type="slidenum">
              <a:rPr lang="fr-FR" smtClean="0"/>
              <a:pPr algn="l"/>
              <a:t>2</a:t>
            </a:fld>
            <a:endParaRPr lang="fr-FR" dirty="0"/>
          </a:p>
        </p:txBody>
      </p:sp>
      <p:sp>
        <p:nvSpPr>
          <p:cNvPr id="6" name="Espace réservé du contenu 3"/>
          <p:cNvSpPr txBox="1">
            <a:spLocks/>
          </p:cNvSpPr>
          <p:nvPr/>
        </p:nvSpPr>
        <p:spPr>
          <a:xfrm>
            <a:off x="457200" y="1375581"/>
            <a:ext cx="8210578" cy="4192705"/>
          </a:xfrm>
          <a:prstGeom prst="rect">
            <a:avLst/>
          </a:prstGeom>
        </p:spPr>
        <p:txBody>
          <a:bodyPr/>
          <a:lstStyle>
            <a:lvl1pPr marL="0" indent="0">
              <a:lnSpc>
                <a:spcPct val="120000"/>
              </a:lnSpc>
              <a:buNone/>
              <a:defRPr lang="fr-FR" sz="2000" b="1" dirty="0" smtClean="0">
                <a:solidFill>
                  <a:schemeClr val="accent1"/>
                </a:solidFill>
                <a:latin typeface="Avenir Book"/>
                <a:cs typeface="Avenir Book"/>
              </a:defRPr>
            </a:lvl1pPr>
            <a:lvl2pPr marL="731838" indent="-285750">
              <a:lnSpc>
                <a:spcPct val="120000"/>
              </a:lnSpc>
              <a:defRPr lang="fr-FR" sz="1600" b="1" dirty="0" smtClean="0">
                <a:latin typeface="Avenir Book"/>
                <a:cs typeface="Avenir Book"/>
              </a:defRPr>
            </a:lvl2pPr>
            <a:lvl3pPr marL="1200150" indent="-285750">
              <a:lnSpc>
                <a:spcPct val="120000"/>
              </a:lnSpc>
              <a:defRPr lang="fr-FR" sz="1600" b="1" dirty="0" smtClean="0">
                <a:latin typeface="Avenir Book"/>
                <a:cs typeface="Avenir Book"/>
              </a:defRPr>
            </a:lvl3pPr>
            <a:lvl4pPr>
              <a:defRPr>
                <a:latin typeface="Avenir Book"/>
                <a:cs typeface="Avenir Book"/>
              </a:defRPr>
            </a:lvl4pPr>
            <a:lvl5pPr>
              <a:defRPr>
                <a:latin typeface="Avenir Book"/>
                <a:cs typeface="Avenir Book"/>
              </a:defRPr>
            </a:lvl5pPr>
          </a:lstStyle>
          <a:p>
            <a:pPr marL="457200" indent="-457200" defTabSz="914400">
              <a:lnSpc>
                <a:spcPct val="100000"/>
              </a:lnSpc>
              <a:buFont typeface="Arial" panose="020B0604020202020204" pitchFamily="34" charset="0"/>
              <a:buChar char="•"/>
            </a:pPr>
            <a:r>
              <a:rPr lang="en-US" sz="2800" b="0" kern="0" dirty="0" smtClean="0">
                <a:solidFill>
                  <a:srgbClr val="13643A"/>
                </a:solidFill>
                <a:latin typeface="Lato Regular"/>
                <a:cs typeface="+mn-cs"/>
              </a:rPr>
              <a:t>Scientific problem</a:t>
            </a:r>
            <a:endParaRPr lang="en-US" sz="2800" b="0" kern="0" dirty="0">
              <a:solidFill>
                <a:srgbClr val="13643A"/>
              </a:solidFill>
              <a:latin typeface="Lato Regular"/>
              <a:cs typeface="+mn-cs"/>
            </a:endParaRPr>
          </a:p>
          <a:p>
            <a:pPr marL="457200" indent="-457200" defTabSz="914400">
              <a:lnSpc>
                <a:spcPct val="100000"/>
              </a:lnSpc>
              <a:buFont typeface="Arial" panose="020B0604020202020204" pitchFamily="34" charset="0"/>
              <a:buChar char="•"/>
            </a:pPr>
            <a:r>
              <a:rPr lang="en-US" sz="2800" b="0" kern="0" dirty="0" smtClean="0">
                <a:solidFill>
                  <a:srgbClr val="13643A"/>
                </a:solidFill>
                <a:latin typeface="Lato Regular"/>
                <a:cs typeface="+mn-cs"/>
              </a:rPr>
              <a:t>Work done during the </a:t>
            </a:r>
            <a:r>
              <a:rPr lang="en-US" sz="2800" b="0" kern="0" dirty="0" err="1" smtClean="0">
                <a:solidFill>
                  <a:srgbClr val="13643A"/>
                </a:solidFill>
                <a:latin typeface="Lato Regular"/>
                <a:cs typeface="+mn-cs"/>
              </a:rPr>
              <a:t>hackfest</a:t>
            </a:r>
            <a:endParaRPr lang="en-US" sz="2800" b="0" kern="0" dirty="0" smtClean="0">
              <a:solidFill>
                <a:srgbClr val="13643A"/>
              </a:solidFill>
              <a:latin typeface="Lato Regular"/>
              <a:cs typeface="+mn-cs"/>
            </a:endParaRPr>
          </a:p>
          <a:p>
            <a:pPr marL="457200" indent="-457200" defTabSz="914400">
              <a:lnSpc>
                <a:spcPct val="100000"/>
              </a:lnSpc>
              <a:buFont typeface="Arial" panose="020B0604020202020204" pitchFamily="34" charset="0"/>
              <a:buChar char="•"/>
            </a:pPr>
            <a:r>
              <a:rPr lang="en-US" sz="2800" b="0" kern="0" dirty="0" smtClean="0">
                <a:solidFill>
                  <a:srgbClr val="13643A"/>
                </a:solidFill>
                <a:latin typeface="Lato Regular"/>
                <a:cs typeface="+mn-cs"/>
              </a:rPr>
              <a:t>Results achieved so far</a:t>
            </a:r>
          </a:p>
          <a:p>
            <a:pPr marL="457200" indent="-457200" defTabSz="914400">
              <a:lnSpc>
                <a:spcPct val="100000"/>
              </a:lnSpc>
              <a:buFont typeface="Arial" panose="020B0604020202020204" pitchFamily="34" charset="0"/>
              <a:buChar char="•"/>
            </a:pPr>
            <a:r>
              <a:rPr lang="en-US" sz="2800" b="0" kern="0" dirty="0" smtClean="0">
                <a:solidFill>
                  <a:srgbClr val="13643A"/>
                </a:solidFill>
                <a:latin typeface="Lato Regular"/>
                <a:cs typeface="+mn-cs"/>
              </a:rPr>
              <a:t>Future plans</a:t>
            </a:r>
          </a:p>
          <a:p>
            <a:pPr marL="457200" indent="-457200" defTabSz="914400">
              <a:lnSpc>
                <a:spcPct val="100000"/>
              </a:lnSpc>
              <a:buFont typeface="Arial" panose="020B0604020202020204" pitchFamily="34" charset="0"/>
              <a:buChar char="•"/>
            </a:pPr>
            <a:r>
              <a:rPr lang="en-US" sz="2800" b="0" kern="0" dirty="0" smtClean="0">
                <a:solidFill>
                  <a:srgbClr val="13643A"/>
                </a:solidFill>
                <a:latin typeface="Lato Regular"/>
                <a:cs typeface="+mn-cs"/>
              </a:rPr>
              <a:t>Summary </a:t>
            </a:r>
            <a:r>
              <a:rPr lang="en-US" sz="2800" b="0" kern="0" smtClean="0">
                <a:solidFill>
                  <a:srgbClr val="13643A"/>
                </a:solidFill>
                <a:latin typeface="Lato Regular"/>
                <a:cs typeface="+mn-cs"/>
              </a:rPr>
              <a:t>and conclusions</a:t>
            </a:r>
            <a:endParaRPr lang="en-US" sz="2800" b="0" kern="0" dirty="0" smtClean="0">
              <a:solidFill>
                <a:srgbClr val="13643A"/>
              </a:solidFill>
              <a:latin typeface="Lato Regular"/>
              <a:cs typeface="+mn-cs"/>
            </a:endParaRPr>
          </a:p>
        </p:txBody>
      </p:sp>
    </p:spTree>
    <p:extLst>
      <p:ext uri="{BB962C8B-B14F-4D97-AF65-F5344CB8AC3E}">
        <p14:creationId xmlns:p14="http://schemas.microsoft.com/office/powerpoint/2010/main" val="36497635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50013" y="87149"/>
            <a:ext cx="8229600" cy="838838"/>
          </a:xfrm>
          <a:noFill/>
        </p:spPr>
        <p:txBody>
          <a:bodyPr>
            <a:normAutofit/>
          </a:bodyPr>
          <a:lstStyle/>
          <a:p>
            <a:r>
              <a:rPr lang="en-US" sz="2400" dirty="0" smtClean="0">
                <a:solidFill>
                  <a:srgbClr val="13643A"/>
                </a:solidFill>
                <a:latin typeface="Lato Regular"/>
                <a:cs typeface="Lato Light"/>
              </a:rPr>
              <a:t>Scientific problem </a:t>
            </a:r>
            <a:endParaRPr lang="en-GB" sz="2400" b="0" dirty="0">
              <a:solidFill>
                <a:srgbClr val="13643A"/>
              </a:solidFill>
              <a:latin typeface="Lato Light"/>
              <a:cs typeface="Lato Light"/>
            </a:endParaRPr>
          </a:p>
        </p:txBody>
      </p:sp>
      <p:sp>
        <p:nvSpPr>
          <p:cNvPr id="4" name="Espace réservé du numéro de diapositive 3"/>
          <p:cNvSpPr>
            <a:spLocks noGrp="1"/>
          </p:cNvSpPr>
          <p:nvPr>
            <p:ph type="sldNum" sz="quarter" idx="4"/>
          </p:nvPr>
        </p:nvSpPr>
        <p:spPr>
          <a:xfrm>
            <a:off x="348650" y="6402810"/>
            <a:ext cx="419100" cy="253115"/>
          </a:xfrm>
        </p:spPr>
        <p:txBody>
          <a:bodyPr/>
          <a:lstStyle/>
          <a:p>
            <a:pPr algn="l"/>
            <a:fld id="{BFC7A446-BA7D-844E-8DE1-1A32F4BA0B64}" type="slidenum">
              <a:rPr lang="fr-FR" smtClean="0"/>
              <a:pPr algn="l"/>
              <a:t>3</a:t>
            </a:fld>
            <a:endParaRPr lang="fr-FR" dirty="0"/>
          </a:p>
        </p:txBody>
      </p:sp>
      <p:sp>
        <p:nvSpPr>
          <p:cNvPr id="24" name="Espace réservé du contenu 3"/>
          <p:cNvSpPr txBox="1">
            <a:spLocks/>
          </p:cNvSpPr>
          <p:nvPr/>
        </p:nvSpPr>
        <p:spPr>
          <a:xfrm>
            <a:off x="361902" y="907422"/>
            <a:ext cx="8291767" cy="5137118"/>
          </a:xfrm>
          <a:prstGeom prst="rect">
            <a:avLst/>
          </a:prstGeom>
        </p:spPr>
        <p:txBody>
          <a:bodyPr/>
          <a:lstStyle>
            <a:lvl1pPr marL="0" indent="0">
              <a:lnSpc>
                <a:spcPct val="120000"/>
              </a:lnSpc>
              <a:buNone/>
              <a:defRPr lang="fr-FR" sz="2000" b="1" dirty="0" smtClean="0">
                <a:solidFill>
                  <a:schemeClr val="accent1"/>
                </a:solidFill>
                <a:latin typeface="Avenir Book"/>
                <a:cs typeface="Avenir Book"/>
              </a:defRPr>
            </a:lvl1pPr>
            <a:lvl2pPr marL="731838" indent="-285750">
              <a:lnSpc>
                <a:spcPct val="120000"/>
              </a:lnSpc>
              <a:defRPr lang="fr-FR" sz="1600" b="1" dirty="0" smtClean="0">
                <a:latin typeface="Avenir Book"/>
                <a:cs typeface="Avenir Book"/>
              </a:defRPr>
            </a:lvl2pPr>
            <a:lvl3pPr marL="1200150" indent="-285750">
              <a:lnSpc>
                <a:spcPct val="120000"/>
              </a:lnSpc>
              <a:defRPr lang="fr-FR" sz="1600" b="1" dirty="0" smtClean="0">
                <a:latin typeface="Avenir Book"/>
                <a:cs typeface="Avenir Book"/>
              </a:defRPr>
            </a:lvl3pPr>
            <a:lvl4pPr>
              <a:defRPr>
                <a:latin typeface="Avenir Book"/>
                <a:cs typeface="Avenir Book"/>
              </a:defRPr>
            </a:lvl4pPr>
            <a:lvl5pPr>
              <a:defRPr>
                <a:latin typeface="Avenir Book"/>
                <a:cs typeface="Avenir Book"/>
              </a:defRPr>
            </a:lvl5pPr>
          </a:lstStyle>
          <a:p>
            <a:r>
              <a:rPr lang="en-GB" sz="2800" b="0" dirty="0" smtClean="0"/>
              <a:t> </a:t>
            </a:r>
            <a:r>
              <a:rPr lang="en-GB" sz="2800" b="0" dirty="0">
                <a:solidFill>
                  <a:srgbClr val="115329"/>
                </a:solidFill>
              </a:rPr>
              <a:t>In many of the African countries, manually-operated weather observations still abound. This is against the current practice in the most advanced countries, whereby smart sensors and digital data acquisition systems (DAS) are now routinely deployed for meteorological measurements. Such electronic systems ensure a high-level of accuracy for atmospheric data and accommodate large volume of data continuously acquired. </a:t>
            </a:r>
            <a:endParaRPr lang="en-US" sz="2800" b="0" kern="0" dirty="0" smtClean="0">
              <a:solidFill>
                <a:srgbClr val="115329"/>
              </a:solidFill>
              <a:latin typeface="Lato Regular"/>
              <a:cs typeface="+mn-cs"/>
            </a:endParaRPr>
          </a:p>
        </p:txBody>
      </p:sp>
    </p:spTree>
    <p:extLst>
      <p:ext uri="{BB962C8B-B14F-4D97-AF65-F5344CB8AC3E}">
        <p14:creationId xmlns:p14="http://schemas.microsoft.com/office/powerpoint/2010/main" val="41259350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50013" y="87149"/>
            <a:ext cx="8229600" cy="838838"/>
          </a:xfrm>
          <a:noFill/>
        </p:spPr>
        <p:txBody>
          <a:bodyPr>
            <a:normAutofit/>
          </a:bodyPr>
          <a:lstStyle/>
          <a:p>
            <a:r>
              <a:rPr lang="en-US" dirty="0" smtClean="0">
                <a:solidFill>
                  <a:srgbClr val="13643A"/>
                </a:solidFill>
                <a:latin typeface="Lato Regular"/>
                <a:cs typeface="Lato Light"/>
              </a:rPr>
              <a:t>Work done during the Hackfest (mention the tools you actually used and how - duplicate this slide as many time as needed)</a:t>
            </a:r>
            <a:endParaRPr lang="en-GB" b="0" dirty="0">
              <a:solidFill>
                <a:srgbClr val="13643A"/>
              </a:solidFill>
              <a:latin typeface="Lato Light"/>
              <a:cs typeface="Lato Light"/>
            </a:endParaRPr>
          </a:p>
        </p:txBody>
      </p:sp>
      <p:sp>
        <p:nvSpPr>
          <p:cNvPr id="4" name="Espace réservé du numéro de diapositive 3"/>
          <p:cNvSpPr>
            <a:spLocks noGrp="1"/>
          </p:cNvSpPr>
          <p:nvPr>
            <p:ph type="sldNum" sz="quarter" idx="4"/>
          </p:nvPr>
        </p:nvSpPr>
        <p:spPr>
          <a:xfrm>
            <a:off x="348650" y="6402810"/>
            <a:ext cx="419100" cy="253115"/>
          </a:xfrm>
        </p:spPr>
        <p:txBody>
          <a:bodyPr/>
          <a:lstStyle/>
          <a:p>
            <a:pPr algn="l"/>
            <a:fld id="{BFC7A446-BA7D-844E-8DE1-1A32F4BA0B64}" type="slidenum">
              <a:rPr lang="fr-FR" smtClean="0"/>
              <a:pPr algn="l"/>
              <a:t>4</a:t>
            </a:fld>
            <a:endParaRPr lang="fr-FR" dirty="0"/>
          </a:p>
        </p:txBody>
      </p:sp>
      <p:sp>
        <p:nvSpPr>
          <p:cNvPr id="24" name="Espace réservé du contenu 3"/>
          <p:cNvSpPr txBox="1">
            <a:spLocks/>
          </p:cNvSpPr>
          <p:nvPr/>
        </p:nvSpPr>
        <p:spPr>
          <a:xfrm>
            <a:off x="361902" y="907422"/>
            <a:ext cx="8291767" cy="5148994"/>
          </a:xfrm>
          <a:prstGeom prst="rect">
            <a:avLst/>
          </a:prstGeom>
        </p:spPr>
        <p:txBody>
          <a:bodyPr/>
          <a:lstStyle>
            <a:lvl1pPr marL="0" indent="0">
              <a:lnSpc>
                <a:spcPct val="120000"/>
              </a:lnSpc>
              <a:buNone/>
              <a:defRPr lang="fr-FR" sz="2000" b="1" dirty="0" smtClean="0">
                <a:solidFill>
                  <a:schemeClr val="accent1"/>
                </a:solidFill>
                <a:latin typeface="Avenir Book"/>
                <a:cs typeface="Avenir Book"/>
              </a:defRPr>
            </a:lvl1pPr>
            <a:lvl2pPr marL="731838" indent="-285750">
              <a:lnSpc>
                <a:spcPct val="120000"/>
              </a:lnSpc>
              <a:defRPr lang="fr-FR" sz="1600" b="1" dirty="0" smtClean="0">
                <a:latin typeface="Avenir Book"/>
                <a:cs typeface="Avenir Book"/>
              </a:defRPr>
            </a:lvl2pPr>
            <a:lvl3pPr marL="1200150" indent="-285750">
              <a:lnSpc>
                <a:spcPct val="120000"/>
              </a:lnSpc>
              <a:defRPr lang="fr-FR" sz="1600" b="1" dirty="0" smtClean="0">
                <a:latin typeface="Avenir Book"/>
                <a:cs typeface="Avenir Book"/>
              </a:defRPr>
            </a:lvl3pPr>
            <a:lvl4pPr>
              <a:defRPr>
                <a:latin typeface="Avenir Book"/>
                <a:cs typeface="Avenir Book"/>
              </a:defRPr>
            </a:lvl4pPr>
            <a:lvl5pPr>
              <a:defRPr>
                <a:latin typeface="Avenir Book"/>
                <a:cs typeface="Avenir Book"/>
              </a:defRPr>
            </a:lvl5pPr>
          </a:lstStyle>
          <a:p>
            <a:pPr marL="1440">
              <a:lnSpc>
                <a:spcPct val="100000"/>
              </a:lnSpc>
              <a:buClr>
                <a:srgbClr val="11542A"/>
              </a:buClr>
            </a:pPr>
            <a:r>
              <a:rPr lang="en-US" b="0" spc="-1" dirty="0" smtClean="0">
                <a:solidFill>
                  <a:srgbClr val="11542A"/>
                </a:solidFill>
                <a:uFill>
                  <a:solidFill>
                    <a:srgbClr val="FFFFFF"/>
                  </a:solidFill>
                </a:uFill>
                <a:latin typeface="Lato Regular"/>
                <a:ea typeface="DejaVu Sans"/>
              </a:rPr>
              <a:t> </a:t>
            </a:r>
            <a:endParaRPr lang="en-US" sz="1600" b="0" spc="-1" dirty="0">
              <a:solidFill>
                <a:srgbClr val="000000"/>
              </a:solidFill>
              <a:uFill>
                <a:solidFill>
                  <a:srgbClr val="FFFFFF"/>
                </a:solidFill>
              </a:uFill>
              <a:latin typeface="Arial"/>
            </a:endParaRPr>
          </a:p>
          <a:p>
            <a:pPr marL="457200" indent="-455760">
              <a:lnSpc>
                <a:spcPct val="100000"/>
              </a:lnSpc>
              <a:buClr>
                <a:srgbClr val="11542A"/>
              </a:buClr>
              <a:buFont typeface="Arial"/>
              <a:buChar char="•"/>
            </a:pPr>
            <a:r>
              <a:rPr lang="en-US" spc="-1" dirty="0">
                <a:solidFill>
                  <a:srgbClr val="11542A"/>
                </a:solidFill>
                <a:uFill>
                  <a:solidFill>
                    <a:srgbClr val="FFFFFF"/>
                  </a:solidFill>
                </a:uFill>
                <a:latin typeface="Lato Regular"/>
                <a:ea typeface="DejaVu Sans"/>
              </a:rPr>
              <a:t>Installation of Future Gateway API server </a:t>
            </a:r>
            <a:endParaRPr lang="en-US" spc="-1" dirty="0" smtClean="0">
              <a:solidFill>
                <a:srgbClr val="11542A"/>
              </a:solidFill>
              <a:uFill>
                <a:solidFill>
                  <a:srgbClr val="FFFFFF"/>
                </a:solidFill>
              </a:uFill>
              <a:latin typeface="Lato Regular"/>
              <a:ea typeface="DejaVu Sans"/>
            </a:endParaRPr>
          </a:p>
          <a:p>
            <a:pPr marL="457200" indent="-455760">
              <a:lnSpc>
                <a:spcPct val="100000"/>
              </a:lnSpc>
              <a:buClr>
                <a:srgbClr val="11542A"/>
              </a:buClr>
              <a:buFont typeface="Arial"/>
              <a:buChar char="•"/>
            </a:pPr>
            <a:endParaRPr lang="en-US" sz="1600" spc="-1" dirty="0">
              <a:solidFill>
                <a:srgbClr val="000000"/>
              </a:solidFill>
              <a:uFill>
                <a:solidFill>
                  <a:srgbClr val="FFFFFF"/>
                </a:solidFill>
              </a:uFill>
              <a:latin typeface="Arial"/>
            </a:endParaRPr>
          </a:p>
          <a:p>
            <a:pPr marL="457200" indent="-455760">
              <a:lnSpc>
                <a:spcPct val="100000"/>
              </a:lnSpc>
              <a:buClr>
                <a:srgbClr val="11542A"/>
              </a:buClr>
              <a:buFont typeface="Arial"/>
              <a:buChar char="•"/>
            </a:pPr>
            <a:r>
              <a:rPr lang="en-US" spc="-1" dirty="0">
                <a:solidFill>
                  <a:srgbClr val="11542A"/>
                </a:solidFill>
                <a:uFill>
                  <a:solidFill>
                    <a:srgbClr val="FFFFFF"/>
                  </a:solidFill>
                </a:uFill>
                <a:latin typeface="Lato Regular"/>
                <a:ea typeface="DejaVu Sans"/>
              </a:rPr>
              <a:t>Create of the application in Future Gateway </a:t>
            </a:r>
            <a:r>
              <a:rPr lang="en-US" spc="-1" dirty="0" smtClean="0">
                <a:solidFill>
                  <a:srgbClr val="11542A"/>
                </a:solidFill>
                <a:uFill>
                  <a:solidFill>
                    <a:srgbClr val="FFFFFF"/>
                  </a:solidFill>
                </a:uFill>
                <a:latin typeface="Lato Regular"/>
                <a:ea typeface="DejaVu Sans"/>
              </a:rPr>
              <a:t>API and Open Access Depository</a:t>
            </a:r>
            <a:endParaRPr lang="en-US" sz="1600" spc="-1" dirty="0">
              <a:solidFill>
                <a:srgbClr val="000000"/>
              </a:solidFill>
              <a:uFill>
                <a:solidFill>
                  <a:srgbClr val="FFFFFF"/>
                </a:solidFill>
              </a:uFill>
              <a:latin typeface="Arial"/>
            </a:endParaRPr>
          </a:p>
          <a:p>
            <a:pPr marL="1440">
              <a:lnSpc>
                <a:spcPct val="100000"/>
              </a:lnSpc>
              <a:buClr>
                <a:srgbClr val="11542A"/>
              </a:buClr>
            </a:pPr>
            <a:r>
              <a:rPr lang="en-US" spc="-1" dirty="0">
                <a:solidFill>
                  <a:srgbClr val="11542A"/>
                </a:solidFill>
                <a:uFill>
                  <a:solidFill>
                    <a:srgbClr val="FFFFFF"/>
                  </a:solidFill>
                </a:uFill>
                <a:latin typeface="Lato Regular"/>
                <a:ea typeface="DejaVu Sans"/>
              </a:rPr>
              <a:t> </a:t>
            </a:r>
            <a:endParaRPr lang="en-US" sz="1600" spc="-1" dirty="0">
              <a:solidFill>
                <a:srgbClr val="000000"/>
              </a:solidFill>
              <a:uFill>
                <a:solidFill>
                  <a:srgbClr val="FFFFFF"/>
                </a:solidFill>
              </a:uFill>
              <a:latin typeface="Arial"/>
            </a:endParaRPr>
          </a:p>
          <a:p>
            <a:pPr marL="457200" indent="-455760">
              <a:lnSpc>
                <a:spcPct val="100000"/>
              </a:lnSpc>
              <a:buClr>
                <a:srgbClr val="11542A"/>
              </a:buClr>
              <a:buFont typeface="Arial"/>
              <a:buChar char="•"/>
            </a:pPr>
            <a:r>
              <a:rPr lang="en-US" spc="-1" dirty="0">
                <a:solidFill>
                  <a:srgbClr val="115329"/>
                </a:solidFill>
                <a:uFill>
                  <a:solidFill>
                    <a:srgbClr val="FFFFFF"/>
                  </a:solidFill>
                </a:uFill>
                <a:latin typeface="Arial"/>
              </a:rPr>
              <a:t>Installation of Kepler </a:t>
            </a:r>
            <a:r>
              <a:rPr lang="en-US" spc="-1" dirty="0" smtClean="0">
                <a:solidFill>
                  <a:srgbClr val="115329"/>
                </a:solidFill>
                <a:uFill>
                  <a:solidFill>
                    <a:srgbClr val="FFFFFF"/>
                  </a:solidFill>
                </a:uFill>
                <a:latin typeface="Arial"/>
              </a:rPr>
              <a:t>2.5</a:t>
            </a:r>
          </a:p>
          <a:p>
            <a:pPr marL="457200" indent="-455760">
              <a:lnSpc>
                <a:spcPct val="100000"/>
              </a:lnSpc>
              <a:buClr>
                <a:srgbClr val="11542A"/>
              </a:buClr>
              <a:buFont typeface="Arial"/>
              <a:buChar char="•"/>
            </a:pPr>
            <a:endParaRPr lang="en-US" spc="-1" dirty="0" smtClean="0">
              <a:solidFill>
                <a:srgbClr val="115329"/>
              </a:solidFill>
              <a:uFill>
                <a:solidFill>
                  <a:srgbClr val="FFFFFF"/>
                </a:solidFill>
              </a:uFill>
              <a:latin typeface="Arial"/>
            </a:endParaRPr>
          </a:p>
          <a:p>
            <a:pPr marL="457200" indent="-455760">
              <a:lnSpc>
                <a:spcPct val="100000"/>
              </a:lnSpc>
              <a:buClr>
                <a:srgbClr val="11542A"/>
              </a:buClr>
              <a:buFont typeface="Arial"/>
              <a:buChar char="•"/>
            </a:pPr>
            <a:r>
              <a:rPr lang="en-GB" dirty="0">
                <a:solidFill>
                  <a:srgbClr val="115329"/>
                </a:solidFill>
              </a:rPr>
              <a:t>Data Depository </a:t>
            </a:r>
            <a:r>
              <a:rPr lang="en-GB" dirty="0" smtClean="0">
                <a:solidFill>
                  <a:srgbClr val="115329"/>
                </a:solidFill>
              </a:rPr>
              <a:t>Framework ( ingest, storage, administration, access, data transfer)</a:t>
            </a:r>
            <a:endParaRPr lang="en-US" b="0" kern="0" dirty="0">
              <a:solidFill>
                <a:srgbClr val="11542A"/>
              </a:solidFill>
              <a:latin typeface="Lato Regular"/>
            </a:endParaRPr>
          </a:p>
          <a:p>
            <a:pPr marL="457200" indent="-455760">
              <a:lnSpc>
                <a:spcPct val="100000"/>
              </a:lnSpc>
              <a:buClr>
                <a:srgbClr val="11542A"/>
              </a:buClr>
              <a:buFont typeface="Arial"/>
              <a:buChar char="•"/>
            </a:pPr>
            <a:endParaRPr lang="en-US" spc="-1" dirty="0">
              <a:solidFill>
                <a:srgbClr val="115329"/>
              </a:solidFill>
              <a:uFill>
                <a:solidFill>
                  <a:srgbClr val="FFFFFF"/>
                </a:solidFill>
              </a:uFill>
              <a:latin typeface="Arial"/>
            </a:endParaRPr>
          </a:p>
          <a:p>
            <a:pPr marL="1440">
              <a:lnSpc>
                <a:spcPct val="100000"/>
              </a:lnSpc>
              <a:buClr>
                <a:srgbClr val="11542A"/>
              </a:buClr>
            </a:pPr>
            <a:r>
              <a:rPr lang="en-US" b="0" spc="-1" dirty="0">
                <a:solidFill>
                  <a:srgbClr val="11542A"/>
                </a:solidFill>
                <a:uFill>
                  <a:solidFill>
                    <a:srgbClr val="FFFFFF"/>
                  </a:solidFill>
                </a:uFill>
                <a:latin typeface="Lato Regular"/>
                <a:ea typeface="DejaVu Sans"/>
              </a:rPr>
              <a:t> </a:t>
            </a:r>
            <a:endParaRPr lang="en-US" sz="1600" b="0" spc="-1" dirty="0">
              <a:solidFill>
                <a:srgbClr val="000000"/>
              </a:solidFill>
              <a:uFill>
                <a:solidFill>
                  <a:srgbClr val="FFFFFF"/>
                </a:solidFill>
              </a:uFill>
              <a:latin typeface="Arial"/>
            </a:endParaRPr>
          </a:p>
        </p:txBody>
      </p:sp>
    </p:spTree>
    <p:extLst>
      <p:ext uri="{BB962C8B-B14F-4D97-AF65-F5344CB8AC3E}">
        <p14:creationId xmlns:p14="http://schemas.microsoft.com/office/powerpoint/2010/main" val="89128300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50013" y="87149"/>
            <a:ext cx="8229600" cy="838838"/>
          </a:xfrm>
          <a:noFill/>
        </p:spPr>
        <p:txBody>
          <a:bodyPr>
            <a:normAutofit/>
          </a:bodyPr>
          <a:lstStyle/>
          <a:p>
            <a:r>
              <a:rPr lang="en-US" dirty="0" smtClean="0">
                <a:solidFill>
                  <a:srgbClr val="13643A"/>
                </a:solidFill>
                <a:latin typeface="Lato Regular"/>
                <a:cs typeface="Lato Light"/>
              </a:rPr>
              <a:t>Results achieved </a:t>
            </a:r>
            <a:r>
              <a:rPr lang="en-US" dirty="0" smtClean="0">
                <a:solidFill>
                  <a:srgbClr val="13643A"/>
                </a:solidFill>
                <a:latin typeface="Lato Regular"/>
                <a:cs typeface="Lato Light"/>
              </a:rPr>
              <a:t>so</a:t>
            </a:r>
            <a:endParaRPr lang="en-GB" b="0" dirty="0">
              <a:solidFill>
                <a:srgbClr val="13643A"/>
              </a:solidFill>
              <a:latin typeface="Lato Light"/>
              <a:cs typeface="Lato Light"/>
            </a:endParaRPr>
          </a:p>
        </p:txBody>
      </p:sp>
      <p:sp>
        <p:nvSpPr>
          <p:cNvPr id="4" name="Espace réservé du numéro de diapositive 3"/>
          <p:cNvSpPr>
            <a:spLocks noGrp="1"/>
          </p:cNvSpPr>
          <p:nvPr>
            <p:ph type="sldNum" sz="quarter" idx="4"/>
          </p:nvPr>
        </p:nvSpPr>
        <p:spPr>
          <a:xfrm>
            <a:off x="348650" y="6402810"/>
            <a:ext cx="419100" cy="253115"/>
          </a:xfrm>
        </p:spPr>
        <p:txBody>
          <a:bodyPr/>
          <a:lstStyle/>
          <a:p>
            <a:pPr algn="l"/>
            <a:fld id="{BFC7A446-BA7D-844E-8DE1-1A32F4BA0B64}" type="slidenum">
              <a:rPr lang="fr-FR" smtClean="0"/>
              <a:pPr algn="l"/>
              <a:t>5</a:t>
            </a:fld>
            <a:endParaRPr lang="fr-FR" dirty="0"/>
          </a:p>
        </p:txBody>
      </p:sp>
      <p:sp>
        <p:nvSpPr>
          <p:cNvPr id="24" name="Espace réservé du contenu 3"/>
          <p:cNvSpPr txBox="1">
            <a:spLocks/>
          </p:cNvSpPr>
          <p:nvPr/>
        </p:nvSpPr>
        <p:spPr>
          <a:xfrm>
            <a:off x="361902" y="907422"/>
            <a:ext cx="8291767" cy="4426578"/>
          </a:xfrm>
          <a:prstGeom prst="rect">
            <a:avLst/>
          </a:prstGeom>
        </p:spPr>
        <p:txBody>
          <a:bodyPr/>
          <a:lstStyle>
            <a:lvl1pPr marL="0" indent="0">
              <a:lnSpc>
                <a:spcPct val="120000"/>
              </a:lnSpc>
              <a:buNone/>
              <a:defRPr lang="fr-FR" sz="2000" b="1" dirty="0" smtClean="0">
                <a:solidFill>
                  <a:schemeClr val="accent1"/>
                </a:solidFill>
                <a:latin typeface="Avenir Book"/>
                <a:cs typeface="Avenir Book"/>
              </a:defRPr>
            </a:lvl1pPr>
            <a:lvl2pPr marL="731838" indent="-285750">
              <a:lnSpc>
                <a:spcPct val="120000"/>
              </a:lnSpc>
              <a:defRPr lang="fr-FR" sz="1600" b="1" dirty="0" smtClean="0">
                <a:latin typeface="Avenir Book"/>
                <a:cs typeface="Avenir Book"/>
              </a:defRPr>
            </a:lvl2pPr>
            <a:lvl3pPr marL="1200150" indent="-285750">
              <a:lnSpc>
                <a:spcPct val="120000"/>
              </a:lnSpc>
              <a:defRPr lang="fr-FR" sz="1600" b="1" dirty="0" smtClean="0">
                <a:latin typeface="Avenir Book"/>
                <a:cs typeface="Avenir Book"/>
              </a:defRPr>
            </a:lvl3pPr>
            <a:lvl4pPr>
              <a:defRPr>
                <a:latin typeface="Avenir Book"/>
                <a:cs typeface="Avenir Book"/>
              </a:defRPr>
            </a:lvl4pPr>
            <a:lvl5pPr>
              <a:defRPr>
                <a:latin typeface="Avenir Book"/>
                <a:cs typeface="Avenir Book"/>
              </a:defRPr>
            </a:lvl5pPr>
          </a:lstStyle>
          <a:p>
            <a:r>
              <a:rPr lang="en-GB" dirty="0">
                <a:solidFill>
                  <a:srgbClr val="11542A"/>
                </a:solidFill>
              </a:rPr>
              <a:t>For the purpose of this event </a:t>
            </a:r>
            <a:r>
              <a:rPr lang="en-GB" dirty="0">
                <a:solidFill>
                  <a:srgbClr val="11542A"/>
                </a:solidFill>
              </a:rPr>
              <a:t>I</a:t>
            </a:r>
            <a:r>
              <a:rPr lang="en-GB" dirty="0" smtClean="0">
                <a:solidFill>
                  <a:srgbClr val="11542A"/>
                </a:solidFill>
              </a:rPr>
              <a:t> </a:t>
            </a:r>
            <a:r>
              <a:rPr lang="en-GB" dirty="0">
                <a:solidFill>
                  <a:srgbClr val="11542A"/>
                </a:solidFill>
              </a:rPr>
              <a:t>have prepared a test environment on the local machine:</a:t>
            </a:r>
          </a:p>
          <a:p>
            <a:endParaRPr lang="en-GB" sz="1100" dirty="0">
              <a:solidFill>
                <a:srgbClr val="11542A"/>
              </a:solidFill>
            </a:endParaRPr>
          </a:p>
          <a:p>
            <a:pPr lvl="0" hangingPunct="0"/>
            <a:r>
              <a:rPr lang="en-GB" dirty="0" smtClean="0">
                <a:solidFill>
                  <a:srgbClr val="11542A"/>
                </a:solidFill>
              </a:rPr>
              <a:t>.Set </a:t>
            </a:r>
            <a:r>
              <a:rPr lang="en-GB" dirty="0">
                <a:solidFill>
                  <a:srgbClr val="11542A"/>
                </a:solidFill>
              </a:rPr>
              <a:t>up  </a:t>
            </a:r>
            <a:r>
              <a:rPr lang="en-GB" dirty="0" smtClean="0">
                <a:solidFill>
                  <a:srgbClr val="11542A"/>
                </a:solidFill>
              </a:rPr>
              <a:t>GitHub</a:t>
            </a:r>
            <a:endParaRPr lang="en-GB" sz="1100" dirty="0">
              <a:solidFill>
                <a:srgbClr val="11542A"/>
              </a:solidFill>
            </a:endParaRPr>
          </a:p>
          <a:p>
            <a:pPr lvl="0" hangingPunct="0"/>
            <a:r>
              <a:rPr lang="en-GB" dirty="0" smtClean="0">
                <a:solidFill>
                  <a:srgbClr val="11542A"/>
                </a:solidFill>
              </a:rPr>
              <a:t>.Installed Future Gateway</a:t>
            </a:r>
            <a:endParaRPr lang="en-GB" sz="1100" dirty="0">
              <a:solidFill>
                <a:srgbClr val="11542A"/>
              </a:solidFill>
            </a:endParaRPr>
          </a:p>
          <a:p>
            <a:pPr lvl="0" hangingPunct="0"/>
            <a:r>
              <a:rPr lang="en-GB" dirty="0" smtClean="0">
                <a:solidFill>
                  <a:srgbClr val="11542A"/>
                </a:solidFill>
              </a:rPr>
              <a:t>.</a:t>
            </a:r>
            <a:r>
              <a:rPr lang="en-GB" dirty="0" smtClean="0">
                <a:solidFill>
                  <a:srgbClr val="11542A"/>
                </a:solidFill>
              </a:rPr>
              <a:t>Create </a:t>
            </a:r>
            <a:r>
              <a:rPr lang="en-GB" dirty="0">
                <a:solidFill>
                  <a:srgbClr val="11542A"/>
                </a:solidFill>
              </a:rPr>
              <a:t>a sample </a:t>
            </a:r>
            <a:r>
              <a:rPr lang="en-GB" dirty="0" smtClean="0">
                <a:solidFill>
                  <a:srgbClr val="11542A"/>
                </a:solidFill>
              </a:rPr>
              <a:t>deployment at </a:t>
            </a:r>
            <a:r>
              <a:rPr lang="en-GB" u="sng" dirty="0" smtClean="0">
                <a:solidFill>
                  <a:srgbClr val="11542A"/>
                </a:solidFill>
              </a:rPr>
              <a:t>https</a:t>
            </a:r>
            <a:r>
              <a:rPr lang="en-GB" u="sng" dirty="0">
                <a:solidFill>
                  <a:srgbClr val="11542A"/>
                </a:solidFill>
              </a:rPr>
              <a:t>://github.com/trinitysege/OAU-MAT</a:t>
            </a:r>
            <a:r>
              <a:rPr lang="en-GB" dirty="0" smtClean="0">
                <a:solidFill>
                  <a:srgbClr val="11542A"/>
                </a:solidFill>
              </a:rPr>
              <a:t> </a:t>
            </a:r>
            <a:endParaRPr lang="en-GB" sz="1050" dirty="0">
              <a:solidFill>
                <a:srgbClr val="11542A"/>
              </a:solidFill>
            </a:endParaRPr>
          </a:p>
          <a:p>
            <a:r>
              <a:rPr lang="en-GB" baseline="30000" dirty="0"/>
              <a:t> </a:t>
            </a:r>
            <a:r>
              <a:rPr lang="en-GB" dirty="0"/>
              <a:t> </a:t>
            </a:r>
            <a:endParaRPr lang="en-GB" sz="1800" dirty="0"/>
          </a:p>
          <a:p>
            <a:r>
              <a:rPr lang="en-GB" dirty="0" smtClean="0"/>
              <a:t> </a:t>
            </a:r>
            <a:endParaRPr lang="en-GB" sz="1800" dirty="0" smtClean="0"/>
          </a:p>
          <a:p>
            <a:pPr marL="457200" indent="-457200" defTabSz="914400">
              <a:lnSpc>
                <a:spcPct val="100000"/>
              </a:lnSpc>
              <a:buFont typeface="Arial" panose="020B0604020202020204" pitchFamily="34" charset="0"/>
              <a:buChar char="•"/>
            </a:pPr>
            <a:endParaRPr lang="en-US" sz="2200" b="0" kern="0" dirty="0" smtClean="0">
              <a:solidFill>
                <a:srgbClr val="11542A"/>
              </a:solidFill>
              <a:latin typeface="Lato Regular"/>
              <a:cs typeface="+mn-cs"/>
            </a:endParaRPr>
          </a:p>
        </p:txBody>
      </p:sp>
    </p:spTree>
    <p:extLst>
      <p:ext uri="{BB962C8B-B14F-4D97-AF65-F5344CB8AC3E}">
        <p14:creationId xmlns:p14="http://schemas.microsoft.com/office/powerpoint/2010/main" val="25439444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50013" y="87149"/>
            <a:ext cx="8229600" cy="838838"/>
          </a:xfrm>
          <a:noFill/>
        </p:spPr>
        <p:txBody>
          <a:bodyPr>
            <a:normAutofit fontScale="90000"/>
          </a:bodyPr>
          <a:lstStyle/>
          <a:p>
            <a:r>
              <a:rPr lang="en-US" dirty="0" smtClean="0">
                <a:solidFill>
                  <a:srgbClr val="13643A"/>
                </a:solidFill>
                <a:latin typeface="Lato Regular"/>
                <a:cs typeface="Lato Light"/>
              </a:rPr>
              <a:t>Future plans (until end of the year and until the Sci-GaIA Final Event in Pretoria on March, 23-24, 2017 - duplicate </a:t>
            </a:r>
            <a:r>
              <a:rPr lang="en-US" dirty="0">
                <a:solidFill>
                  <a:srgbClr val="13643A"/>
                </a:solidFill>
                <a:latin typeface="Lato Regular"/>
                <a:cs typeface="Lato Light"/>
              </a:rPr>
              <a:t>this </a:t>
            </a:r>
            <a:r>
              <a:rPr lang="en-US" dirty="0" smtClean="0">
                <a:solidFill>
                  <a:srgbClr val="13643A"/>
                </a:solidFill>
                <a:latin typeface="Lato Regular"/>
                <a:cs typeface="Lato Light"/>
              </a:rPr>
              <a:t>slide </a:t>
            </a:r>
            <a:r>
              <a:rPr lang="en-US" dirty="0">
                <a:solidFill>
                  <a:srgbClr val="13643A"/>
                </a:solidFill>
                <a:latin typeface="Lato Regular"/>
                <a:cs typeface="Lato Light"/>
              </a:rPr>
              <a:t>as many time as </a:t>
            </a:r>
            <a:r>
              <a:rPr lang="en-US" dirty="0" smtClean="0">
                <a:solidFill>
                  <a:srgbClr val="13643A"/>
                </a:solidFill>
                <a:latin typeface="Lato Regular"/>
                <a:cs typeface="Lato Light"/>
              </a:rPr>
              <a:t>needed)</a:t>
            </a:r>
            <a:endParaRPr lang="en-GB" b="0" dirty="0">
              <a:solidFill>
                <a:srgbClr val="13643A"/>
              </a:solidFill>
              <a:latin typeface="Lato Light"/>
              <a:cs typeface="Lato Light"/>
            </a:endParaRPr>
          </a:p>
        </p:txBody>
      </p:sp>
      <p:sp>
        <p:nvSpPr>
          <p:cNvPr id="4" name="Espace réservé du numéro de diapositive 3"/>
          <p:cNvSpPr>
            <a:spLocks noGrp="1"/>
          </p:cNvSpPr>
          <p:nvPr>
            <p:ph type="sldNum" sz="quarter" idx="4"/>
          </p:nvPr>
        </p:nvSpPr>
        <p:spPr>
          <a:xfrm>
            <a:off x="348650" y="6402810"/>
            <a:ext cx="419100" cy="253115"/>
          </a:xfrm>
        </p:spPr>
        <p:txBody>
          <a:bodyPr/>
          <a:lstStyle/>
          <a:p>
            <a:pPr algn="l"/>
            <a:fld id="{BFC7A446-BA7D-844E-8DE1-1A32F4BA0B64}" type="slidenum">
              <a:rPr lang="fr-FR" smtClean="0"/>
              <a:pPr algn="l"/>
              <a:t>6</a:t>
            </a:fld>
            <a:endParaRPr lang="fr-FR" dirty="0"/>
          </a:p>
        </p:txBody>
      </p:sp>
      <p:sp>
        <p:nvSpPr>
          <p:cNvPr id="24" name="Espace réservé du contenu 3"/>
          <p:cNvSpPr txBox="1">
            <a:spLocks/>
          </p:cNvSpPr>
          <p:nvPr/>
        </p:nvSpPr>
        <p:spPr>
          <a:xfrm>
            <a:off x="361902" y="907422"/>
            <a:ext cx="8291767" cy="4426578"/>
          </a:xfrm>
          <a:prstGeom prst="rect">
            <a:avLst/>
          </a:prstGeom>
        </p:spPr>
        <p:txBody>
          <a:bodyPr/>
          <a:lstStyle>
            <a:lvl1pPr marL="0" indent="0">
              <a:lnSpc>
                <a:spcPct val="120000"/>
              </a:lnSpc>
              <a:buNone/>
              <a:defRPr lang="fr-FR" sz="2000" b="1" dirty="0" smtClean="0">
                <a:solidFill>
                  <a:schemeClr val="accent1"/>
                </a:solidFill>
                <a:latin typeface="Avenir Book"/>
                <a:cs typeface="Avenir Book"/>
              </a:defRPr>
            </a:lvl1pPr>
            <a:lvl2pPr marL="731838" indent="-285750">
              <a:lnSpc>
                <a:spcPct val="120000"/>
              </a:lnSpc>
              <a:defRPr lang="fr-FR" sz="1600" b="1" dirty="0" smtClean="0">
                <a:latin typeface="Avenir Book"/>
                <a:cs typeface="Avenir Book"/>
              </a:defRPr>
            </a:lvl2pPr>
            <a:lvl3pPr marL="1200150" indent="-285750">
              <a:lnSpc>
                <a:spcPct val="120000"/>
              </a:lnSpc>
              <a:defRPr lang="fr-FR" sz="1600" b="1" dirty="0" smtClean="0">
                <a:latin typeface="Avenir Book"/>
                <a:cs typeface="Avenir Book"/>
              </a:defRPr>
            </a:lvl3pPr>
            <a:lvl4pPr>
              <a:defRPr>
                <a:latin typeface="Avenir Book"/>
                <a:cs typeface="Avenir Book"/>
              </a:defRPr>
            </a:lvl4pPr>
            <a:lvl5pPr>
              <a:defRPr>
                <a:latin typeface="Avenir Book"/>
                <a:cs typeface="Avenir Book"/>
              </a:defRPr>
            </a:lvl5pPr>
          </a:lstStyle>
          <a:p>
            <a:pPr lvl="0" hangingPunct="0"/>
            <a:r>
              <a:rPr lang="en-GB" sz="2400" dirty="0" smtClean="0">
                <a:solidFill>
                  <a:srgbClr val="11542A"/>
                </a:solidFill>
              </a:rPr>
              <a:t>.Create a </a:t>
            </a:r>
            <a:r>
              <a:rPr lang="en-GB" sz="2400" dirty="0">
                <a:solidFill>
                  <a:srgbClr val="11542A"/>
                </a:solidFill>
              </a:rPr>
              <a:t>geographically distributed resources </a:t>
            </a:r>
            <a:r>
              <a:rPr lang="en-GB" sz="2400" dirty="0" smtClean="0">
                <a:solidFill>
                  <a:srgbClr val="11542A"/>
                </a:solidFill>
              </a:rPr>
              <a:t>.</a:t>
            </a:r>
            <a:r>
              <a:rPr lang="en-GB" sz="2400" dirty="0">
                <a:solidFill>
                  <a:srgbClr val="11542A"/>
                </a:solidFill>
              </a:rPr>
              <a:t>F</a:t>
            </a:r>
            <a:r>
              <a:rPr lang="en-GB" sz="2400" dirty="0" smtClean="0">
                <a:solidFill>
                  <a:srgbClr val="11542A"/>
                </a:solidFill>
              </a:rPr>
              <a:t>ederated</a:t>
            </a:r>
          </a:p>
          <a:p>
            <a:pPr lvl="0" hangingPunct="0"/>
            <a:r>
              <a:rPr lang="en-GB" sz="2400" dirty="0" smtClean="0">
                <a:solidFill>
                  <a:srgbClr val="11542A"/>
                </a:solidFill>
              </a:rPr>
              <a:t>.</a:t>
            </a:r>
            <a:r>
              <a:rPr lang="en-GB" sz="2400" dirty="0">
                <a:solidFill>
                  <a:srgbClr val="11542A"/>
                </a:solidFill>
              </a:rPr>
              <a:t>D</a:t>
            </a:r>
            <a:r>
              <a:rPr lang="en-GB" sz="2400" dirty="0" smtClean="0">
                <a:solidFill>
                  <a:srgbClr val="11542A"/>
                </a:solidFill>
              </a:rPr>
              <a:t>evelop </a:t>
            </a:r>
            <a:r>
              <a:rPr lang="en-GB" sz="2400" dirty="0">
                <a:solidFill>
                  <a:srgbClr val="11542A"/>
                </a:solidFill>
              </a:rPr>
              <a:t>a database </a:t>
            </a:r>
            <a:endParaRPr lang="en-GB" sz="2400" dirty="0" smtClean="0">
              <a:solidFill>
                <a:srgbClr val="11542A"/>
              </a:solidFill>
            </a:endParaRPr>
          </a:p>
          <a:p>
            <a:pPr lvl="0" hangingPunct="0"/>
            <a:r>
              <a:rPr lang="en-GB" sz="2400" dirty="0" smtClean="0">
                <a:solidFill>
                  <a:srgbClr val="11542A"/>
                </a:solidFill>
              </a:rPr>
              <a:t>.</a:t>
            </a:r>
            <a:r>
              <a:rPr lang="en-GB" sz="2400" dirty="0">
                <a:solidFill>
                  <a:srgbClr val="11542A"/>
                </a:solidFill>
              </a:rPr>
              <a:t>I</a:t>
            </a:r>
            <a:r>
              <a:rPr lang="en-GB" sz="2400" dirty="0" smtClean="0">
                <a:solidFill>
                  <a:srgbClr val="11542A"/>
                </a:solidFill>
              </a:rPr>
              <a:t>mplementing </a:t>
            </a:r>
            <a:r>
              <a:rPr lang="en-GB" sz="2400" dirty="0" smtClean="0">
                <a:solidFill>
                  <a:srgbClr val="11542A"/>
                </a:solidFill>
              </a:rPr>
              <a:t>other tools (related to visualization </a:t>
            </a:r>
            <a:r>
              <a:rPr lang="en-GB" sz="2400" dirty="0" smtClean="0">
                <a:solidFill>
                  <a:srgbClr val="11542A"/>
                </a:solidFill>
              </a:rPr>
              <a:t>and</a:t>
            </a:r>
          </a:p>
          <a:p>
            <a:pPr lvl="0" hangingPunct="0"/>
            <a:r>
              <a:rPr lang="en-GB" sz="2400" dirty="0" smtClean="0">
                <a:solidFill>
                  <a:srgbClr val="11542A"/>
                </a:solidFill>
              </a:rPr>
              <a:t>     management </a:t>
            </a:r>
            <a:r>
              <a:rPr lang="en-GB" sz="2400" dirty="0" smtClean="0">
                <a:solidFill>
                  <a:srgbClr val="11542A"/>
                </a:solidFill>
              </a:rPr>
              <a:t>of providers</a:t>
            </a:r>
            <a:r>
              <a:rPr lang="en-GB" sz="2400" dirty="0" smtClean="0">
                <a:solidFill>
                  <a:srgbClr val="11542A"/>
                </a:solidFill>
              </a:rPr>
              <a:t>)</a:t>
            </a:r>
          </a:p>
          <a:p>
            <a:pPr hangingPunct="0"/>
            <a:r>
              <a:rPr lang="en-GB" sz="2400" dirty="0" smtClean="0">
                <a:solidFill>
                  <a:srgbClr val="11542A"/>
                </a:solidFill>
              </a:rPr>
              <a:t>. And a working </a:t>
            </a:r>
            <a:r>
              <a:rPr lang="en-GB" sz="2400" dirty="0">
                <a:solidFill>
                  <a:srgbClr val="11542A"/>
                </a:solidFill>
              </a:rPr>
              <a:t>p</a:t>
            </a:r>
            <a:r>
              <a:rPr lang="en-GB" sz="2400" dirty="0" smtClean="0">
                <a:solidFill>
                  <a:srgbClr val="11542A"/>
                </a:solidFill>
              </a:rPr>
              <a:t>rototype development</a:t>
            </a:r>
            <a:endParaRPr lang="en-GB" sz="2400" dirty="0">
              <a:solidFill>
                <a:srgbClr val="11542A"/>
              </a:solidFill>
            </a:endParaRPr>
          </a:p>
          <a:p>
            <a:pPr lvl="0" hangingPunct="0"/>
            <a:r>
              <a:rPr lang="en-GB" sz="2400" dirty="0" smtClean="0"/>
              <a:t> </a:t>
            </a:r>
            <a:endParaRPr lang="en-GB" sz="2400" dirty="0" smtClean="0"/>
          </a:p>
          <a:p>
            <a:pPr marL="457200" indent="-457200" defTabSz="914400">
              <a:lnSpc>
                <a:spcPct val="100000"/>
              </a:lnSpc>
              <a:buFont typeface="Arial" panose="020B0604020202020204" pitchFamily="34" charset="0"/>
              <a:buChar char="•"/>
            </a:pPr>
            <a:endParaRPr lang="en-US" sz="2200" b="0" kern="0" dirty="0" smtClean="0">
              <a:solidFill>
                <a:srgbClr val="11542A"/>
              </a:solidFill>
              <a:latin typeface="Lato Regular"/>
              <a:cs typeface="+mn-cs"/>
            </a:endParaRPr>
          </a:p>
        </p:txBody>
      </p:sp>
    </p:spTree>
    <p:extLst>
      <p:ext uri="{BB962C8B-B14F-4D97-AF65-F5344CB8AC3E}">
        <p14:creationId xmlns:p14="http://schemas.microsoft.com/office/powerpoint/2010/main" val="14912636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50013" y="87149"/>
            <a:ext cx="8229600" cy="838838"/>
          </a:xfrm>
          <a:noFill/>
        </p:spPr>
        <p:txBody>
          <a:bodyPr>
            <a:normAutofit/>
          </a:bodyPr>
          <a:lstStyle/>
          <a:p>
            <a:r>
              <a:rPr lang="en-US" dirty="0" smtClean="0">
                <a:solidFill>
                  <a:srgbClr val="13643A"/>
                </a:solidFill>
                <a:latin typeface="Lato Regular"/>
                <a:cs typeface="Lato Light"/>
              </a:rPr>
              <a:t>Summary and conclusions (tell us your experience about the Hackfest)</a:t>
            </a:r>
            <a:endParaRPr lang="en-GB" b="0" dirty="0">
              <a:solidFill>
                <a:srgbClr val="13643A"/>
              </a:solidFill>
              <a:latin typeface="Lato Light"/>
              <a:cs typeface="Lato Light"/>
            </a:endParaRPr>
          </a:p>
        </p:txBody>
      </p:sp>
      <p:sp>
        <p:nvSpPr>
          <p:cNvPr id="4" name="Espace réservé du numéro de diapositive 3"/>
          <p:cNvSpPr>
            <a:spLocks noGrp="1"/>
          </p:cNvSpPr>
          <p:nvPr>
            <p:ph type="sldNum" sz="quarter" idx="4"/>
          </p:nvPr>
        </p:nvSpPr>
        <p:spPr>
          <a:xfrm>
            <a:off x="348650" y="6402810"/>
            <a:ext cx="419100" cy="253115"/>
          </a:xfrm>
        </p:spPr>
        <p:txBody>
          <a:bodyPr/>
          <a:lstStyle/>
          <a:p>
            <a:pPr algn="l"/>
            <a:fld id="{BFC7A446-BA7D-844E-8DE1-1A32F4BA0B64}" type="slidenum">
              <a:rPr lang="fr-FR" smtClean="0"/>
              <a:pPr algn="l"/>
              <a:t>7</a:t>
            </a:fld>
            <a:endParaRPr lang="fr-FR" dirty="0"/>
          </a:p>
        </p:txBody>
      </p:sp>
      <p:sp>
        <p:nvSpPr>
          <p:cNvPr id="24" name="Espace réservé du contenu 3"/>
          <p:cNvSpPr txBox="1">
            <a:spLocks/>
          </p:cNvSpPr>
          <p:nvPr/>
        </p:nvSpPr>
        <p:spPr>
          <a:xfrm>
            <a:off x="336502" y="831222"/>
            <a:ext cx="8291767" cy="3227256"/>
          </a:xfrm>
          <a:prstGeom prst="rect">
            <a:avLst/>
          </a:prstGeom>
        </p:spPr>
        <p:txBody>
          <a:bodyPr/>
          <a:lstStyle>
            <a:lvl1pPr marL="0" indent="0">
              <a:lnSpc>
                <a:spcPct val="120000"/>
              </a:lnSpc>
              <a:buNone/>
              <a:defRPr lang="fr-FR" sz="2000" b="1" dirty="0" smtClean="0">
                <a:solidFill>
                  <a:schemeClr val="accent1"/>
                </a:solidFill>
                <a:latin typeface="Avenir Book"/>
                <a:cs typeface="Avenir Book"/>
              </a:defRPr>
            </a:lvl1pPr>
            <a:lvl2pPr marL="731838" indent="-285750">
              <a:lnSpc>
                <a:spcPct val="120000"/>
              </a:lnSpc>
              <a:defRPr lang="fr-FR" sz="1600" b="1" dirty="0" smtClean="0">
                <a:latin typeface="Avenir Book"/>
                <a:cs typeface="Avenir Book"/>
              </a:defRPr>
            </a:lvl2pPr>
            <a:lvl3pPr marL="1200150" indent="-285750">
              <a:lnSpc>
                <a:spcPct val="120000"/>
              </a:lnSpc>
              <a:defRPr lang="fr-FR" sz="1600" b="1" dirty="0" smtClean="0">
                <a:latin typeface="Avenir Book"/>
                <a:cs typeface="Avenir Book"/>
              </a:defRPr>
            </a:lvl3pPr>
            <a:lvl4pPr>
              <a:defRPr>
                <a:latin typeface="Avenir Book"/>
                <a:cs typeface="Avenir Book"/>
              </a:defRPr>
            </a:lvl4pPr>
            <a:lvl5pPr>
              <a:defRPr>
                <a:latin typeface="Avenir Book"/>
                <a:cs typeface="Avenir Book"/>
              </a:defRPr>
            </a:lvl5pPr>
          </a:lstStyle>
          <a:p>
            <a:pPr marL="457200" indent="-455760">
              <a:lnSpc>
                <a:spcPct val="100000"/>
              </a:lnSpc>
              <a:buClr>
                <a:srgbClr val="11542A"/>
              </a:buClr>
              <a:buFont typeface="Arial"/>
              <a:buChar char="•"/>
            </a:pPr>
            <a:endParaRPr lang="en-US" sz="2400" b="0" spc="-1" dirty="0" smtClean="0">
              <a:solidFill>
                <a:srgbClr val="11542A"/>
              </a:solidFill>
              <a:uFill>
                <a:solidFill>
                  <a:srgbClr val="FFFFFF"/>
                </a:solidFill>
              </a:uFill>
              <a:latin typeface="Lato Regular"/>
              <a:ea typeface="DejaVu Sans"/>
            </a:endParaRPr>
          </a:p>
          <a:p>
            <a:pPr marL="457200" indent="-455760">
              <a:lnSpc>
                <a:spcPct val="100000"/>
              </a:lnSpc>
              <a:buClr>
                <a:srgbClr val="11542A"/>
              </a:buClr>
              <a:buFont typeface="Arial"/>
              <a:buChar char="•"/>
            </a:pPr>
            <a:r>
              <a:rPr lang="en-US" spc="-1" dirty="0" smtClean="0">
                <a:solidFill>
                  <a:srgbClr val="11542A"/>
                </a:solidFill>
                <a:uFill>
                  <a:solidFill>
                    <a:srgbClr val="FFFFFF"/>
                  </a:solidFill>
                </a:uFill>
                <a:latin typeface="Lato Regular"/>
                <a:ea typeface="DejaVu Sans"/>
              </a:rPr>
              <a:t>I will like to say a big thanks to </a:t>
            </a:r>
            <a:r>
              <a:rPr lang="en-US" spc="-1" dirty="0" err="1" smtClean="0">
                <a:solidFill>
                  <a:srgbClr val="11542A"/>
                </a:solidFill>
                <a:uFill>
                  <a:solidFill>
                    <a:srgbClr val="FFFFFF"/>
                  </a:solidFill>
                </a:uFill>
                <a:latin typeface="Lato Regular"/>
                <a:ea typeface="DejaVu Sans"/>
              </a:rPr>
              <a:t>SciGAIA</a:t>
            </a:r>
            <a:r>
              <a:rPr lang="en-US" spc="-1" dirty="0" smtClean="0">
                <a:solidFill>
                  <a:srgbClr val="11542A"/>
                </a:solidFill>
                <a:uFill>
                  <a:solidFill>
                    <a:srgbClr val="FFFFFF"/>
                  </a:solidFill>
                </a:uFill>
                <a:latin typeface="Lato Regular"/>
                <a:ea typeface="DejaVu Sans"/>
              </a:rPr>
              <a:t> </a:t>
            </a:r>
            <a:r>
              <a:rPr lang="en-US" spc="-1" dirty="0">
                <a:solidFill>
                  <a:srgbClr val="11542A"/>
                </a:solidFill>
                <a:uFill>
                  <a:solidFill>
                    <a:srgbClr val="FFFFFF"/>
                  </a:solidFill>
                </a:uFill>
                <a:latin typeface="Lato Regular"/>
                <a:ea typeface="DejaVu Sans"/>
              </a:rPr>
              <a:t>for this opportunity being here to explore different technologies.</a:t>
            </a:r>
            <a:endParaRPr lang="en-US" spc="-1" dirty="0">
              <a:solidFill>
                <a:srgbClr val="000000"/>
              </a:solidFill>
              <a:uFill>
                <a:solidFill>
                  <a:srgbClr val="FFFFFF"/>
                </a:solidFill>
              </a:uFill>
              <a:latin typeface="Arial"/>
            </a:endParaRPr>
          </a:p>
          <a:p>
            <a:pPr marL="457200" indent="-455760">
              <a:lnSpc>
                <a:spcPct val="100000"/>
              </a:lnSpc>
              <a:buClr>
                <a:srgbClr val="11542A"/>
              </a:buClr>
              <a:buFont typeface="Arial"/>
              <a:buChar char="•"/>
            </a:pPr>
            <a:endParaRPr lang="en-US" spc="-1" dirty="0">
              <a:solidFill>
                <a:srgbClr val="11542A"/>
              </a:solidFill>
              <a:uFill>
                <a:solidFill>
                  <a:srgbClr val="FFFFFF"/>
                </a:solidFill>
              </a:uFill>
              <a:latin typeface="Lato Regular"/>
              <a:ea typeface="DejaVu Sans"/>
            </a:endParaRPr>
          </a:p>
          <a:p>
            <a:pPr marL="457200" indent="-455760">
              <a:lnSpc>
                <a:spcPct val="100000"/>
              </a:lnSpc>
              <a:buClr>
                <a:srgbClr val="11542A"/>
              </a:buClr>
              <a:buFont typeface="Arial"/>
              <a:buChar char="•"/>
            </a:pPr>
            <a:r>
              <a:rPr lang="en-US" spc="-1" dirty="0" smtClean="0">
                <a:solidFill>
                  <a:srgbClr val="11542A"/>
                </a:solidFill>
                <a:uFill>
                  <a:solidFill>
                    <a:srgbClr val="FFFFFF"/>
                  </a:solidFill>
                </a:uFill>
                <a:latin typeface="Lato Regular"/>
                <a:ea typeface="DejaVu Sans"/>
              </a:rPr>
              <a:t>I am </a:t>
            </a:r>
            <a:r>
              <a:rPr lang="en-US" spc="-1" dirty="0">
                <a:solidFill>
                  <a:srgbClr val="11542A"/>
                </a:solidFill>
                <a:uFill>
                  <a:solidFill>
                    <a:srgbClr val="FFFFFF"/>
                  </a:solidFill>
                </a:uFill>
                <a:latin typeface="Lato Regular"/>
                <a:ea typeface="DejaVu Sans"/>
              </a:rPr>
              <a:t>happy to learn different technology </a:t>
            </a:r>
            <a:r>
              <a:rPr lang="en-US" spc="-1" dirty="0" smtClean="0">
                <a:solidFill>
                  <a:srgbClr val="11542A"/>
                </a:solidFill>
                <a:uFill>
                  <a:solidFill>
                    <a:srgbClr val="FFFFFF"/>
                  </a:solidFill>
                </a:uFill>
                <a:latin typeface="Lato Regular"/>
                <a:ea typeface="DejaVu Sans"/>
              </a:rPr>
              <a:t>and I have a </a:t>
            </a:r>
            <a:r>
              <a:rPr lang="en-US" spc="-1" dirty="0">
                <a:solidFill>
                  <a:srgbClr val="11542A"/>
                </a:solidFill>
                <a:uFill>
                  <a:solidFill>
                    <a:srgbClr val="FFFFFF"/>
                  </a:solidFill>
                </a:uFill>
                <a:latin typeface="Lato Regular"/>
                <a:ea typeface="DejaVu Sans"/>
              </a:rPr>
              <a:t>good </a:t>
            </a:r>
            <a:r>
              <a:rPr lang="en-US" spc="-1" dirty="0" smtClean="0">
                <a:solidFill>
                  <a:srgbClr val="11542A"/>
                </a:solidFill>
                <a:uFill>
                  <a:solidFill>
                    <a:srgbClr val="FFFFFF"/>
                  </a:solidFill>
                </a:uFill>
                <a:latin typeface="Lato Regular"/>
                <a:ea typeface="DejaVu Sans"/>
              </a:rPr>
              <a:t>experience.</a:t>
            </a:r>
            <a:endParaRPr lang="en-GB" dirty="0">
              <a:solidFill>
                <a:srgbClr val="115329"/>
              </a:solidFill>
            </a:endParaRPr>
          </a:p>
        </p:txBody>
      </p:sp>
    </p:spTree>
    <p:extLst>
      <p:ext uri="{BB962C8B-B14F-4D97-AF65-F5344CB8AC3E}">
        <p14:creationId xmlns:p14="http://schemas.microsoft.com/office/powerpoint/2010/main" val="2194081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xEl>
                                              <p:pRg st="1" end="1"/>
                                            </p:txEl>
                                          </p:spTgt>
                                        </p:tgtEl>
                                        <p:attrNameLst>
                                          <p:attrName>style.visibility</p:attrName>
                                        </p:attrNameLst>
                                      </p:cBhvr>
                                      <p:to>
                                        <p:strVal val="visible"/>
                                      </p:to>
                                    </p:set>
                                    <p:animEffect transition="in" filter="fade">
                                      <p:cBhvr>
                                        <p:cTn id="7" dur="500"/>
                                        <p:tgtEl>
                                          <p:spTgt spid="2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
                                            <p:txEl>
                                              <p:pRg st="3" end="3"/>
                                            </p:txEl>
                                          </p:spTgt>
                                        </p:tgtEl>
                                        <p:attrNameLst>
                                          <p:attrName>style.visibility</p:attrName>
                                        </p:attrNameLst>
                                      </p:cBhvr>
                                      <p:to>
                                        <p:strVal val="visible"/>
                                      </p:to>
                                    </p:set>
                                    <p:animEffect transition="in" filter="fade">
                                      <p:cBhvr>
                                        <p:cTn id="12" dur="500"/>
                                        <p:tgtEl>
                                          <p:spTgt spid="2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181944" y="2024831"/>
            <a:ext cx="6756400" cy="1777923"/>
          </a:xfrm>
          <a:prstGeom prst="rect">
            <a:avLst/>
          </a:prstGeom>
          <a:noFill/>
        </p:spPr>
        <p:txBody>
          <a:bodyPr wrap="square" rtlCol="0">
            <a:spAutoFit/>
          </a:bodyPr>
          <a:lstStyle/>
          <a:p>
            <a:pPr algn="ctr">
              <a:lnSpc>
                <a:spcPct val="120000"/>
              </a:lnSpc>
            </a:pPr>
            <a:r>
              <a:rPr lang="en-GB" sz="2800" dirty="0" smtClean="0">
                <a:solidFill>
                  <a:srgbClr val="13643A"/>
                </a:solidFill>
                <a:latin typeface="Lato Regular"/>
                <a:cs typeface="Lato Regular"/>
              </a:rPr>
              <a:t>Thank</a:t>
            </a:r>
            <a:r>
              <a:rPr lang="en-GB" sz="2800" dirty="0" smtClean="0">
                <a:solidFill>
                  <a:srgbClr val="13643A"/>
                </a:solidFill>
                <a:latin typeface="Lato Light"/>
                <a:cs typeface="Lato Light"/>
              </a:rPr>
              <a:t> </a:t>
            </a:r>
            <a:r>
              <a:rPr lang="en-GB" sz="2800" baseline="0" dirty="0" smtClean="0">
                <a:solidFill>
                  <a:srgbClr val="13643A"/>
                </a:solidFill>
                <a:latin typeface="Lato Light"/>
                <a:cs typeface="Lato Light"/>
              </a:rPr>
              <a:t>you! </a:t>
            </a:r>
          </a:p>
          <a:p>
            <a:pPr algn="ctr">
              <a:lnSpc>
                <a:spcPct val="120000"/>
              </a:lnSpc>
              <a:defRPr/>
            </a:pPr>
            <a:r>
              <a:rPr lang="en-GB" sz="1600" dirty="0" smtClean="0">
                <a:solidFill>
                  <a:srgbClr val="13643A"/>
                </a:solidFill>
                <a:latin typeface="Lato Light"/>
                <a:cs typeface="Lato Light"/>
              </a:rPr>
              <a:t>s</a:t>
            </a:r>
            <a:r>
              <a:rPr lang="en-GB" sz="1600" baseline="0" dirty="0" smtClean="0">
                <a:solidFill>
                  <a:srgbClr val="13643A"/>
                </a:solidFill>
                <a:latin typeface="Lato Light"/>
                <a:cs typeface="Lato Light"/>
              </a:rPr>
              <a:t>ci-gaia.eu</a:t>
            </a:r>
          </a:p>
          <a:p>
            <a:pPr algn="ctr">
              <a:lnSpc>
                <a:spcPct val="120000"/>
              </a:lnSpc>
              <a:defRPr/>
            </a:pPr>
            <a:r>
              <a:rPr lang="en-GB" sz="1600" smtClean="0">
                <a:solidFill>
                  <a:srgbClr val="13643A"/>
                </a:solidFill>
                <a:latin typeface="Lato Light"/>
                <a:cs typeface="Lato Light"/>
              </a:rPr>
              <a:t>info@sci-gaia.eu</a:t>
            </a:r>
            <a:endParaRPr lang="en-GB" sz="1600" baseline="0" dirty="0" smtClean="0">
              <a:solidFill>
                <a:srgbClr val="13643A"/>
              </a:solidFill>
              <a:latin typeface="Lato Light"/>
              <a:cs typeface="Lato Light"/>
            </a:endParaRPr>
          </a:p>
          <a:p>
            <a:pPr algn="ctr">
              <a:lnSpc>
                <a:spcPct val="120000"/>
              </a:lnSpc>
              <a:defRPr/>
            </a:pPr>
            <a:endParaRPr lang="fr-FR" sz="1600" dirty="0" smtClean="0">
              <a:solidFill>
                <a:srgbClr val="13643A"/>
              </a:solidFill>
              <a:latin typeface="Lato Regular"/>
              <a:cs typeface="Lato Regular"/>
            </a:endParaRPr>
          </a:p>
          <a:p>
            <a:pPr algn="ctr">
              <a:lnSpc>
                <a:spcPts val="2180"/>
              </a:lnSpc>
              <a:defRPr/>
            </a:pPr>
            <a:endParaRPr lang="en-GB" sz="1600" dirty="0">
              <a:solidFill>
                <a:srgbClr val="13643A"/>
              </a:solidFill>
              <a:latin typeface="Lato Regular"/>
              <a:cs typeface="Lato Regular"/>
            </a:endParaRPr>
          </a:p>
        </p:txBody>
      </p:sp>
    </p:spTree>
    <p:extLst>
      <p:ext uri="{BB962C8B-B14F-4D97-AF65-F5344CB8AC3E}">
        <p14:creationId xmlns:p14="http://schemas.microsoft.com/office/powerpoint/2010/main" val="30213401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3823</TotalTime>
  <Words>338</Words>
  <Application>Microsoft Office PowerPoint</Application>
  <PresentationFormat>On-screen Show (4:3)</PresentationFormat>
  <Paragraphs>53</Paragraphs>
  <Slides>8</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8</vt:i4>
      </vt:variant>
    </vt:vector>
  </HeadingPairs>
  <TitlesOfParts>
    <vt:vector size="19" baseType="lpstr">
      <vt:lpstr>Arial</vt:lpstr>
      <vt:lpstr>Avenir Book</vt:lpstr>
      <vt:lpstr>Avenir Heavy</vt:lpstr>
      <vt:lpstr>Calibri</vt:lpstr>
      <vt:lpstr>Courier New</vt:lpstr>
      <vt:lpstr>DejaVu Sans</vt:lpstr>
      <vt:lpstr>Lato Light</vt:lpstr>
      <vt:lpstr>Lato Regular</vt:lpstr>
      <vt:lpstr>Verdana</vt:lpstr>
      <vt:lpstr>Wingdings</vt:lpstr>
      <vt:lpstr>Thème Office</vt:lpstr>
      <vt:lpstr>PowerPoint Presentation</vt:lpstr>
      <vt:lpstr>Outline</vt:lpstr>
      <vt:lpstr>Scientific problem </vt:lpstr>
      <vt:lpstr>Work done during the Hackfest (mention the tools you actually used and how - duplicate this slide as many time as needed)</vt:lpstr>
      <vt:lpstr>Results achieved so</vt:lpstr>
      <vt:lpstr>Future plans (until end of the year and until the Sci-GaIA Final Event in Pretoria on March, 23-24, 2017 - duplicate this slide as many time as needed)</vt:lpstr>
      <vt:lpstr>Summary and conclusions (tell us your experience about the Hackfest)</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Roberto Barbera</dc:creator>
  <cp:lastModifiedBy>Segun Oyeyiola</cp:lastModifiedBy>
  <cp:revision>521</cp:revision>
  <dcterms:created xsi:type="dcterms:W3CDTF">2015-04-10T11:49:34Z</dcterms:created>
  <dcterms:modified xsi:type="dcterms:W3CDTF">2016-11-30T17:40:33Z</dcterms:modified>
</cp:coreProperties>
</file>