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notesSlide8.xml" ContentType="application/vnd.openxmlformats-officedocument.presentationml.notesSlide+xml"/>
  <Override PartName="/ppt/notesSlides/_rels/notesSlide8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3.png" ContentType="image/png"/>
  <Override PartName="/ppt/media/image12.png" ContentType="image/png"/>
  <Override PartName="/ppt/media/image11.png" ContentType="image/png"/>
  <Override PartName="/ppt/media/image9.jpeg" ContentType="image/jpeg"/>
  <Override PartName="/ppt/media/image8.png" ContentType="image/png"/>
  <Override PartName="/ppt/media/image6.png" ContentType="image/png"/>
  <Override PartName="/ppt/media/image5.png" ContentType="image/png"/>
  <Override PartName="/ppt/media/image7.png" ContentType="image/png"/>
  <Override PartName="/ppt/media/image4.png" ContentType="image/png"/>
  <Override PartName="/ppt/media/image3.jpeg" ContentType="image/jpeg"/>
  <Override PartName="/ppt/media/image2.png" ContentType="image/png"/>
  <Override PartName="/ppt/media/image10.png" ContentType="image/png"/>
  <Override PartName="/ppt/media/image1.jpeg" ContentType="image/jpe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1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2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D1CF130-75DE-466C-87AF-3EFD12565441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EE6F0668-5D59-4F99-AA3A-4EAD4AFF64E8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72105F04-0EAD-4F70-B95D-289969C8D12D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9.jpe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 7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963720" y="734040"/>
            <a:ext cx="7189560" cy="5392080"/>
          </a:xfrm>
          <a:prstGeom prst="rect">
            <a:avLst/>
          </a:prstGeom>
          <a:ln>
            <a:noFill/>
          </a:ln>
        </p:spPr>
      </p:pic>
      <p:pic>
        <p:nvPicPr>
          <p:cNvPr id="1" name="Image 4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187080" y="4273560"/>
            <a:ext cx="2606040" cy="951120"/>
          </a:xfrm>
          <a:prstGeom prst="rect">
            <a:avLst/>
          </a:prstGeom>
          <a:ln>
            <a:noFill/>
          </a:ln>
        </p:spPr>
      </p:pic>
      <p:sp>
        <p:nvSpPr>
          <p:cNvPr id="2" name="CustomShape 1"/>
          <p:cNvSpPr/>
          <p:nvPr/>
        </p:nvSpPr>
        <p:spPr>
          <a:xfrm>
            <a:off x="4305240" y="6371640"/>
            <a:ext cx="4106880" cy="63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en-US" sz="900">
                <a:solidFill>
                  <a:srgbClr val="13643a"/>
                </a:solidFill>
                <a:latin typeface="Lato Regular"/>
              </a:rPr>
              <a:t>This project has received  funding from the European Union’s Horizon 2020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900">
                <a:solidFill>
                  <a:srgbClr val="13643a"/>
                </a:solidFill>
                <a:latin typeface="Lato Regular"/>
              </a:rPr>
              <a:t>research and innovation programme under grant agreement n° 654237</a:t>
            </a:r>
            <a:endParaRPr/>
          </a:p>
        </p:txBody>
      </p:sp>
      <p:pic>
        <p:nvPicPr>
          <p:cNvPr id="3" name="Image 7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8412480" y="6371640"/>
            <a:ext cx="542520" cy="360000"/>
          </a:xfrm>
          <a:prstGeom prst="rect">
            <a:avLst/>
          </a:prstGeom>
          <a:ln>
            <a:noFill/>
          </a:ln>
        </p:spPr>
      </p:pic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fr-FR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b="1" lang="fr-FR" sz="2000">
                <a:latin typeface="Avenir Book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b="1" lang="fr-FR" sz="1600">
                <a:latin typeface="Avenir Book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venir Book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venir Book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venir Book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venir Book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venir Book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Num"/>
          </p:nvPr>
        </p:nvSpPr>
        <p:spPr>
          <a:xfrm>
            <a:off x="303480" y="6483960"/>
            <a:ext cx="540000" cy="2527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527D27D9-E7A1-4391-A05B-4DB118D978C2}" type="slidenum">
              <a:rPr b="1" lang="en-US" sz="1100">
                <a:solidFill>
                  <a:srgbClr val="13643a"/>
                </a:solidFill>
                <a:latin typeface="Verdana"/>
              </a:rPr>
              <a:t>&lt;number&gt;</a:t>
            </a:fld>
            <a:endParaRPr/>
          </a:p>
        </p:txBody>
      </p:sp>
      <p:pic>
        <p:nvPicPr>
          <p:cNvPr id="41" name="Image 9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6935760" y="6007680"/>
            <a:ext cx="1998000" cy="729000"/>
          </a:xfrm>
          <a:prstGeom prst="rect">
            <a:avLst/>
          </a:prstGeom>
          <a:ln>
            <a:noFill/>
          </a:ln>
        </p:spPr>
      </p:pic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fr-FR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b="1" lang="fr-FR" sz="2000">
                <a:latin typeface="Avenir Book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b="1" lang="fr-FR" sz="1600">
                <a:latin typeface="Avenir Book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venir Book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venir Book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venir Book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venir Book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venir Book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 4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79" name="Image 6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6935760" y="6007680"/>
            <a:ext cx="1998000" cy="729000"/>
          </a:xfrm>
          <a:prstGeom prst="rect">
            <a:avLst/>
          </a:prstGeom>
          <a:ln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fr-FR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b="1" lang="fr-FR" sz="2000">
                <a:latin typeface="Avenir Book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b="1" lang="fr-FR" sz="1600">
                <a:latin typeface="Avenir Book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venir Book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venir Book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venir Book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venir Book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venir Book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240840" y="190080"/>
            <a:ext cx="8716680" cy="456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10000"/>
              </a:lnSpc>
            </a:pPr>
            <a:r>
              <a:rPr lang="en-US" sz="2400">
                <a:solidFill>
                  <a:srgbClr val="13643a"/>
                </a:solidFill>
                <a:latin typeface="Lato Regular"/>
              </a:rPr>
              <a:t>HPC416S -  Final report </a:t>
            </a:r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44640" y="5527440"/>
            <a:ext cx="9151200" cy="867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10000"/>
              </a:lnSpc>
            </a:pPr>
            <a:r>
              <a:rPr lang="en-US" sz="1600">
                <a:solidFill>
                  <a:srgbClr val="13643a"/>
                </a:solidFill>
                <a:latin typeface="Lato Light"/>
              </a:rPr>
              <a:t>Trust Odia – Covenant University Bioinformatics Research Group - Nigeria (trust.odia@covenantuniversity.edu.ng)     </a:t>
            </a:r>
            <a:endParaRPr/>
          </a:p>
          <a:p>
            <a:pPr>
              <a:lnSpc>
                <a:spcPct val="110000"/>
              </a:lnSpc>
            </a:pPr>
            <a:r>
              <a:rPr lang="en-US" sz="1600">
                <a:solidFill>
                  <a:srgbClr val="13643a"/>
                </a:solidFill>
                <a:latin typeface="Lato Light"/>
              </a:rPr>
              <a:t>WACREN e-Research Hackfest – Lagos (Nigeria) </a:t>
            </a:r>
            <a:endParaRPr/>
          </a:p>
        </p:txBody>
      </p:sp>
      <p:pic>
        <p:nvPicPr>
          <p:cNvPr id="123" name="Immagin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9200" y="6354000"/>
            <a:ext cx="1226880" cy="429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249840" y="413640"/>
            <a:ext cx="8229240" cy="8384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fr-FR" sz="2000">
                <a:solidFill>
                  <a:srgbClr val="13643a"/>
                </a:solidFill>
                <a:latin typeface="Lato Regular"/>
              </a:rPr>
              <a:t>Outline</a:t>
            </a:r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348480" y="6402960"/>
            <a:ext cx="418680" cy="2527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DB1918A-837B-46DD-B7E4-02490F2E7CFC}" type="slidenum">
              <a:rPr b="1" lang="en-US" sz="1100">
                <a:solidFill>
                  <a:srgbClr val="13643a"/>
                </a:solidFill>
                <a:latin typeface="Verdana"/>
              </a:rPr>
              <a:t>&lt;number&gt;</a:t>
            </a:fld>
            <a:endParaRPr/>
          </a:p>
        </p:txBody>
      </p:sp>
      <p:sp>
        <p:nvSpPr>
          <p:cNvPr id="126" name="CustomShape 3"/>
          <p:cNvSpPr/>
          <p:nvPr/>
        </p:nvSpPr>
        <p:spPr>
          <a:xfrm>
            <a:off x="457200" y="1375560"/>
            <a:ext cx="8210160" cy="4192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13643a"/>
                </a:solidFill>
                <a:latin typeface="Lato Regular"/>
              </a:rPr>
              <a:t>Scientific problem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13643a"/>
                </a:solidFill>
                <a:latin typeface="Lato Regular"/>
              </a:rPr>
              <a:t>Work done during the hackfest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13643a"/>
                </a:solidFill>
                <a:latin typeface="Lato Regular"/>
              </a:rPr>
              <a:t>Results achieved so far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13643a"/>
                </a:solidFill>
                <a:latin typeface="Lato Regular"/>
              </a:rPr>
              <a:t>Future plans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13643a"/>
                </a:solidFill>
                <a:latin typeface="Lato Regular"/>
              </a:rPr>
              <a:t>Summary and conclusions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249840" y="87120"/>
            <a:ext cx="8229240" cy="8384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fr-FR" sz="2000">
                <a:solidFill>
                  <a:srgbClr val="13643a"/>
                </a:solidFill>
                <a:latin typeface="Lato Regular"/>
              </a:rPr>
              <a:t>Scientific problem (duplicate this slide as many time as needed)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348480" y="6402960"/>
            <a:ext cx="418680" cy="2527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6E74D6D-D4B1-4746-BFEC-EACF6DE6B4D9}" type="slidenum">
              <a:rPr b="1" lang="en-US" sz="1100">
                <a:solidFill>
                  <a:srgbClr val="13643a"/>
                </a:solidFill>
                <a:latin typeface="Verdana"/>
              </a:rPr>
              <a:t>&lt;number&gt;</a:t>
            </a:fld>
            <a:endParaRPr/>
          </a:p>
        </p:txBody>
      </p:sp>
      <p:sp>
        <p:nvSpPr>
          <p:cNvPr id="129" name="CustomShape 3"/>
          <p:cNvSpPr/>
          <p:nvPr/>
        </p:nvSpPr>
        <p:spPr>
          <a:xfrm>
            <a:off x="361800" y="907560"/>
            <a:ext cx="8291520" cy="4426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To Provide remote users access to HPC resources for NGS data analysis (Metagenomics)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To be able to process large NGS data.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249840" y="87120"/>
            <a:ext cx="8229240" cy="8384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fr-FR" sz="2000">
                <a:solidFill>
                  <a:srgbClr val="13643a"/>
                </a:solidFill>
                <a:latin typeface="Lato Regular"/>
              </a:rPr>
              <a:t>Work done during the Hackfest 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348480" y="6402960"/>
            <a:ext cx="418680" cy="2527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F197A06-75E3-4371-9810-EA11DB668A04}" type="slidenum">
              <a:rPr b="1" lang="en-US" sz="1100">
                <a:solidFill>
                  <a:srgbClr val="13643a"/>
                </a:solidFill>
                <a:latin typeface="Verdana"/>
              </a:rPr>
              <a:t>&lt;number&gt;</a:t>
            </a:fld>
            <a:endParaRPr/>
          </a:p>
        </p:txBody>
      </p:sp>
      <p:sp>
        <p:nvSpPr>
          <p:cNvPr id="132" name="CustomShape 3"/>
          <p:cNvSpPr/>
          <p:nvPr/>
        </p:nvSpPr>
        <p:spPr>
          <a:xfrm>
            <a:off x="361800" y="907560"/>
            <a:ext cx="8291520" cy="4426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Built scripts, packaged dependent tools and created workflow documentation.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Pushed the above to github for easy access.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Built tool stack for deployment of SG grid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Understood the use of relevant/required tools for my proposed use-case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ff420e"/>
                </a:solidFill>
                <a:latin typeface="Lato Regular"/>
              </a:rPr>
              <a:t>Still trying to install CVMFS client on our HPC  &amp; Local machine ; to use on the africa grid. CVMFS will serve as an environment for the scripts and tools.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Installed ansible for site deployment on our HPC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Installing FG on our HPC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249840" y="87120"/>
            <a:ext cx="8229240" cy="8384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fr-FR" sz="2000">
                <a:solidFill>
                  <a:srgbClr val="13643a"/>
                </a:solidFill>
                <a:latin typeface="Lato Regular"/>
              </a:rPr>
              <a:t>Results achieved so far </a:t>
            </a: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348480" y="6402960"/>
            <a:ext cx="418680" cy="2527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2056CD1E-624E-4420-9E59-FF28A06CC284}" type="slidenum">
              <a:rPr b="1" lang="en-US" sz="1100">
                <a:solidFill>
                  <a:srgbClr val="13643a"/>
                </a:solidFill>
                <a:latin typeface="Verdana"/>
              </a:rPr>
              <a:t>&lt;number&gt;</a:t>
            </a:fld>
            <a:endParaRPr/>
          </a:p>
        </p:txBody>
      </p:sp>
      <p:sp>
        <p:nvSpPr>
          <p:cNvPr id="135" name="CustomShape 3"/>
          <p:cNvSpPr/>
          <p:nvPr/>
        </p:nvSpPr>
        <p:spPr>
          <a:xfrm>
            <a:off x="361800" y="907560"/>
            <a:ext cx="8291520" cy="4426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Scripts and tools required for analysis are accessible on github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      </a:t>
            </a:r>
            <a:r>
              <a:rPr lang="en-US" sz="2200">
                <a:solidFill>
                  <a:srgbClr val="11542a"/>
                </a:solidFill>
                <a:latin typeface="Lato Regular"/>
              </a:rPr>
              <a:t>https://github.com/trustodia/HackFest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Clear picture/understanding of the architecture of deploying my application on SG using their tools.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Opened a category for discussion on         discourse.sci-gaia.eu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Working with Brucellino to fix “hidden” issues with repos.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249840" y="87120"/>
            <a:ext cx="8229240" cy="8384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fr-FR" sz="2000">
                <a:solidFill>
                  <a:srgbClr val="13643a"/>
                </a:solidFill>
                <a:latin typeface="Lato Regular"/>
              </a:rPr>
              <a:t>Future plans </a:t>
            </a:r>
            <a:endParaRPr/>
          </a:p>
        </p:txBody>
      </p:sp>
      <p:sp>
        <p:nvSpPr>
          <p:cNvPr id="137" name="TextShape 2"/>
          <p:cNvSpPr txBox="1"/>
          <p:nvPr/>
        </p:nvSpPr>
        <p:spPr>
          <a:xfrm>
            <a:off x="348480" y="6402960"/>
            <a:ext cx="418680" cy="2527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EA7489C5-FCA5-4BF3-9F91-CC63CDA20EBD}" type="slidenum">
              <a:rPr b="1" lang="en-US" sz="1100">
                <a:solidFill>
                  <a:srgbClr val="13643a"/>
                </a:solidFill>
                <a:latin typeface="Verdana"/>
              </a:rPr>
              <a:t>&lt;number&gt;</a:t>
            </a:fld>
            <a:endParaRPr/>
          </a:p>
        </p:txBody>
      </p:sp>
      <p:sp>
        <p:nvSpPr>
          <p:cNvPr id="138" name="CustomShape 3"/>
          <p:cNvSpPr/>
          <p:nvPr/>
        </p:nvSpPr>
        <p:spPr>
          <a:xfrm>
            <a:off x="361800" y="907560"/>
            <a:ext cx="8291520" cy="4426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Run cvmfs on our HPC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Build the web-interface and integrate on SG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Add more tools, applications and scripts to SG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Replicate HackFest in my institution and teach others what I have learnt.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To showcase my application in Pretoria.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249840" y="87120"/>
            <a:ext cx="8229240" cy="8384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fr-FR" sz="2000">
                <a:solidFill>
                  <a:srgbClr val="13643a"/>
                </a:solidFill>
                <a:latin typeface="Lato Regular"/>
              </a:rPr>
              <a:t>Summary and conclusions 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48480" y="6402960"/>
            <a:ext cx="418680" cy="2527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C23C81C0-8CFF-4626-A1E1-3BFBEFC456E8}" type="slidenum">
              <a:rPr b="1" lang="en-US" sz="1100">
                <a:solidFill>
                  <a:srgbClr val="13643a"/>
                </a:solidFill>
                <a:latin typeface="Verdana"/>
              </a:rPr>
              <a:t>&lt;number&gt;</a:t>
            </a:fld>
            <a:endParaRPr/>
          </a:p>
        </p:txBody>
      </p:sp>
      <p:sp>
        <p:nvSpPr>
          <p:cNvPr id="141" name="CustomShape 3"/>
          <p:cNvSpPr/>
          <p:nvPr/>
        </p:nvSpPr>
        <p:spPr>
          <a:xfrm>
            <a:off x="336600" y="831240"/>
            <a:ext cx="8291520" cy="3227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I have learnt new tools relevant to my career on Sci-gaia platform.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11542a"/>
                </a:solidFill>
                <a:latin typeface="Lato Regular"/>
              </a:rPr>
              <a:t>There is a lot More to learn !!! * panting*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" dur="500"/>
                                        <p:tgtEl>
                                          <p:spTgt spid="141">
                                            <p:txEl>
                                              <p:pRg st="0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68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" dur="500"/>
                                        <p:tgtEl>
                                          <p:spTgt spid="141">
                                            <p:txEl>
                                              <p:pRg st="68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12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" dur="500"/>
                                        <p:tgtEl>
                                          <p:spTgt spid="141">
                                            <p:txEl>
                                              <p:pRg st="112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1181880" y="2025000"/>
            <a:ext cx="6756120" cy="4004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20000"/>
              </a:lnSpc>
            </a:pPr>
            <a:r>
              <a:rPr lang="en-US" sz="2800">
                <a:solidFill>
                  <a:srgbClr val="13643a"/>
                </a:solidFill>
                <a:latin typeface="Lato Regular"/>
              </a:rPr>
              <a:t>Thank</a:t>
            </a:r>
            <a:r>
              <a:rPr lang="en-US" sz="2800">
                <a:solidFill>
                  <a:srgbClr val="13643a"/>
                </a:solidFill>
                <a:latin typeface="Lato Light"/>
              </a:rPr>
              <a:t> you! </a:t>
            </a:r>
            <a:endParaRPr/>
          </a:p>
          <a:p>
            <a:pPr algn="ctr">
              <a:lnSpc>
                <a:spcPct val="120000"/>
              </a:lnSpc>
            </a:pPr>
            <a:r>
              <a:rPr lang="en-US" sz="1600">
                <a:solidFill>
                  <a:srgbClr val="13643a"/>
                </a:solidFill>
                <a:latin typeface="Lato Light"/>
              </a:rPr>
              <a:t>WACREN</a:t>
            </a:r>
            <a:endParaRPr/>
          </a:p>
          <a:p>
            <a:pPr algn="ctr">
              <a:lnSpc>
                <a:spcPct val="120000"/>
              </a:lnSpc>
            </a:pPr>
            <a:r>
              <a:rPr lang="en-US" sz="1600">
                <a:solidFill>
                  <a:srgbClr val="13643a"/>
                </a:solidFill>
                <a:latin typeface="Lato Light"/>
              </a:rPr>
              <a:t>EKO-Konnect</a:t>
            </a:r>
            <a:endParaRPr/>
          </a:p>
          <a:p>
            <a:pPr algn="ctr">
              <a:lnSpc>
                <a:spcPct val="120000"/>
              </a:lnSpc>
            </a:pPr>
            <a:r>
              <a:rPr lang="en-US" sz="1600">
                <a:solidFill>
                  <a:srgbClr val="13643a"/>
                </a:solidFill>
                <a:latin typeface="Lato Light"/>
              </a:rPr>
              <a:t>Sci-gaia</a:t>
            </a:r>
            <a:endParaRPr/>
          </a:p>
          <a:p>
            <a:pPr algn="ctr">
              <a:lnSpc>
                <a:spcPct val="120000"/>
              </a:lnSpc>
            </a:pPr>
            <a:r>
              <a:rPr lang="en-US" sz="1600">
                <a:solidFill>
                  <a:srgbClr val="13643a"/>
                </a:solidFill>
                <a:latin typeface="Lato Light"/>
              </a:rPr>
              <a:t>LASU &amp; Prof. Benjamin</a:t>
            </a:r>
            <a:endParaRPr/>
          </a:p>
          <a:p>
            <a:pPr algn="ctr">
              <a:lnSpc>
                <a:spcPct val="120000"/>
              </a:lnSpc>
            </a:pPr>
            <a:r>
              <a:rPr lang="en-US" sz="1600">
                <a:solidFill>
                  <a:srgbClr val="13643a"/>
                </a:solidFill>
                <a:latin typeface="Lato Light"/>
              </a:rPr>
              <a:t>@Brucellino</a:t>
            </a:r>
            <a:endParaRPr/>
          </a:p>
          <a:p>
            <a:pPr algn="ctr">
              <a:lnSpc>
                <a:spcPct val="120000"/>
              </a:lnSpc>
            </a:pPr>
            <a:r>
              <a:rPr lang="en-US" sz="1600">
                <a:solidFill>
                  <a:srgbClr val="13643a"/>
                </a:solidFill>
                <a:latin typeface="Lato Light"/>
              </a:rPr>
              <a:t>Mario</a:t>
            </a:r>
            <a:endParaRPr/>
          </a:p>
          <a:p>
            <a:pPr algn="ctr">
              <a:lnSpc>
                <a:spcPct val="120000"/>
              </a:lnSpc>
            </a:pPr>
            <a:r>
              <a:rPr lang="en-US" sz="1600">
                <a:solidFill>
                  <a:srgbClr val="13643a"/>
                </a:solidFill>
                <a:latin typeface="Lato Light"/>
              </a:rPr>
              <a:t>Roberto</a:t>
            </a:r>
            <a:endParaRPr/>
          </a:p>
          <a:p>
            <a:pPr algn="ctr">
              <a:lnSpc>
                <a:spcPct val="120000"/>
              </a:lnSpc>
            </a:pPr>
            <a:r>
              <a:rPr lang="en-US" sz="1600">
                <a:solidFill>
                  <a:srgbClr val="13643a"/>
                </a:solidFill>
                <a:latin typeface="Lato Light"/>
              </a:rPr>
              <a:t>Riccardo</a:t>
            </a:r>
            <a:endParaRPr/>
          </a:p>
          <a:p>
            <a:pPr algn="ctr">
              <a:lnSpc>
                <a:spcPct val="120000"/>
              </a:lnSpc>
            </a:pPr>
            <a:r>
              <a:rPr lang="en-US" sz="1600">
                <a:solidFill>
                  <a:srgbClr val="13643a"/>
                </a:solidFill>
                <a:latin typeface="Lato Light"/>
              </a:rPr>
              <a:t>participants</a:t>
            </a:r>
            <a:endParaRPr/>
          </a:p>
          <a:p>
            <a:pPr algn="ctr">
              <a:lnSpc>
                <a:spcPct val="120000"/>
              </a:lnSpc>
            </a:pPr>
            <a:endParaRPr/>
          </a:p>
          <a:p>
            <a:pPr algn="ctr">
              <a:lnSpc>
                <a:spcPct val="120000"/>
              </a:lnSpc>
            </a:pPr>
            <a:endParaRPr/>
          </a:p>
          <a:p>
            <a:pPr algn="ctr">
              <a:lnSpc>
                <a:spcPts val="769"/>
              </a:lnSpc>
            </a:pPr>
            <a:endParaRPr/>
          </a:p>
        </p:txBody>
      </p:sp>
    </p:spTree>
  </p:cSld>
  <p:timing>
    <p:tnLst>
      <p:par>
        <p:cTn id="30" dur="indefinite" restart="never" nodeType="tmRoot">
          <p:childTnLst>
            <p:seq>
              <p:cTn id="31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