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270" r:id="rId3"/>
    <p:sldId id="352" r:id="rId4"/>
    <p:sldId id="457" r:id="rId5"/>
    <p:sldId id="454" r:id="rId6"/>
    <p:sldId id="455" r:id="rId7"/>
    <p:sldId id="458" r:id="rId8"/>
    <p:sldId id="463" r:id="rId9"/>
    <p:sldId id="464" r:id="rId10"/>
    <p:sldId id="459" r:id="rId11"/>
    <p:sldId id="465" r:id="rId12"/>
    <p:sldId id="456" r:id="rId13"/>
    <p:sldId id="453" r:id="rId14"/>
    <p:sldId id="460" r:id="rId15"/>
    <p:sldId id="267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643A"/>
    <a:srgbClr val="11542A"/>
    <a:srgbClr val="FBAE00"/>
    <a:srgbClr val="115329"/>
    <a:srgbClr val="FCB247"/>
    <a:srgbClr val="FF9933"/>
    <a:srgbClr val="6666CC"/>
    <a:srgbClr val="2D4C67"/>
    <a:srgbClr val="F7A72F"/>
    <a:srgbClr val="F7B7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64" autoAdjust="0"/>
    <p:restoredTop sz="94312" autoAdjust="0"/>
  </p:normalViewPr>
  <p:slideViewPr>
    <p:cSldViewPr snapToGrid="0" snapToObjects="1">
      <p:cViewPr>
        <p:scale>
          <a:sx n="81" d="100"/>
          <a:sy n="81" d="100"/>
        </p:scale>
        <p:origin x="-10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12"/>
    </p:cViewPr>
  </p:sorterViewPr>
  <p:notesViewPr>
    <p:cSldViewPr snapToGrid="0" snapToObjects="1">
      <p:cViewPr varScale="1">
        <p:scale>
          <a:sx n="98" d="100"/>
          <a:sy n="98" d="100"/>
        </p:scale>
        <p:origin x="-2688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73E82-09BF-6247-AB9E-F88C8CA10972}" type="datetimeFigureOut">
              <a:rPr lang="fr-FR" smtClean="0"/>
              <a:pPr/>
              <a:t>30/11/2016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A98D-DC99-B941-852D-9377D66D5FA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60924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AB866-2CE3-A34F-95E5-A49A98425E80}" type="datetimeFigureOut">
              <a:rPr lang="fr-FR" smtClean="0"/>
              <a:pPr/>
              <a:t>30/11/2016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C3675-628A-D340-A2E0-019B7F920BF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134799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3675-628A-D340-A2E0-019B7F920BF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8643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3675-628A-D340-A2E0-019B7F920BF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1454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cigaia-bg-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864" y="734091"/>
            <a:ext cx="7189791" cy="5392343"/>
          </a:xfrm>
          <a:prstGeom prst="rect">
            <a:avLst/>
          </a:prstGeom>
        </p:spPr>
      </p:pic>
      <p:pic>
        <p:nvPicPr>
          <p:cNvPr id="5" name="Image 4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6995" y="4273535"/>
            <a:ext cx="2606535" cy="95150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305301" y="6371744"/>
            <a:ext cx="4107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noProof="0" dirty="0" smtClean="0">
                <a:solidFill>
                  <a:srgbClr val="13643A"/>
                </a:solidFill>
                <a:latin typeface="Lato Regular"/>
                <a:cs typeface="Lato Regular"/>
              </a:rPr>
              <a:t>This project has received  funding from the European Union’s Horizon</a:t>
            </a:r>
            <a:r>
              <a:rPr lang="en-GB" sz="900" b="0" i="0" baseline="0" noProof="0" dirty="0" smtClean="0">
                <a:solidFill>
                  <a:srgbClr val="13643A"/>
                </a:solidFill>
                <a:latin typeface="Lato Regular"/>
                <a:cs typeface="Lato Regular"/>
              </a:rPr>
              <a:t> 2020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noProof="0" dirty="0" smtClean="0">
                <a:solidFill>
                  <a:srgbClr val="13643A"/>
                </a:solidFill>
                <a:latin typeface="Lato Regular"/>
                <a:cs typeface="Lato Regular"/>
              </a:rPr>
              <a:t>research and innovation programme under grant agreement n° 654237</a:t>
            </a:r>
          </a:p>
        </p:txBody>
      </p:sp>
      <p:pic>
        <p:nvPicPr>
          <p:cNvPr id="7" name="Image 7" descr="flag_white_high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2466" y="6371744"/>
            <a:ext cx="5429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780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03591" y="6484012"/>
            <a:ext cx="540407" cy="253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13643A"/>
                </a:solidFill>
                <a:latin typeface="Verdana"/>
                <a:cs typeface="Verdana"/>
              </a:defRPr>
            </a:lvl1pPr>
          </a:lstStyle>
          <a:p>
            <a:fld id="{BFC7A446-BA7D-844E-8DE1-1A32F4BA0B6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logo-scigaia-ur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8593" y="6420902"/>
            <a:ext cx="540407" cy="253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13643A"/>
                </a:solidFill>
                <a:latin typeface="Verdana"/>
                <a:cs typeface="Verdana"/>
              </a:defRPr>
            </a:lvl1pPr>
          </a:lstStyle>
          <a:p>
            <a:fld id="{BFC7A446-BA7D-844E-8DE1-1A32F4BA0B6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ppt-template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 10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6524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-template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03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pt-template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576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F81BD"/>
                </a:solidFill>
                <a:latin typeface="Avenir Heavy"/>
                <a:cs typeface="Avenir Heavy"/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3" hasCustomPrompt="1"/>
          </p:nvPr>
        </p:nvSpPr>
        <p:spPr>
          <a:xfrm>
            <a:off x="457200" y="952500"/>
            <a:ext cx="8210578" cy="5000229"/>
          </a:xfrm>
          <a:prstGeom prst="rect">
            <a:avLst/>
          </a:prstGeom>
        </p:spPr>
        <p:txBody>
          <a:bodyPr vert="horz"/>
          <a:lstStyle>
            <a:lvl1pPr marL="271463" indent="-271463">
              <a:lnSpc>
                <a:spcPct val="120000"/>
              </a:lnSpc>
              <a:buClr>
                <a:schemeClr val="accent1"/>
              </a:buClr>
              <a:buFont typeface="Wingdings" charset="2"/>
              <a:buChar char="§"/>
              <a:defRPr sz="2000" b="1">
                <a:solidFill>
                  <a:schemeClr val="accent1"/>
                </a:solidFill>
              </a:defRPr>
            </a:lvl1pPr>
            <a:lvl2pPr marL="630238" indent="-184150">
              <a:lnSpc>
                <a:spcPct val="120000"/>
              </a:lnSpc>
              <a:buClr>
                <a:schemeClr val="accent6"/>
              </a:buClr>
              <a:buFont typeface="Wingdings" charset="2"/>
              <a:buChar char="§"/>
              <a:defRPr sz="1600" b="1"/>
            </a:lvl2pPr>
            <a:lvl3pPr marL="1085850" indent="-171450">
              <a:lnSpc>
                <a:spcPct val="120000"/>
              </a:lnSpc>
              <a:buClr>
                <a:schemeClr val="accent6"/>
              </a:buClr>
              <a:buFont typeface="Courier New"/>
              <a:buChar char="o"/>
              <a:defRPr sz="1600" b="1"/>
            </a:lvl3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61293" y="6420902"/>
            <a:ext cx="540407" cy="253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13643A"/>
                </a:solidFill>
                <a:latin typeface="Verdana"/>
                <a:cs typeface="Verdana"/>
              </a:defRPr>
            </a:lvl1pPr>
          </a:lstStyle>
          <a:p>
            <a:fld id="{BFC7A446-BA7D-844E-8DE1-1A32F4BA0B6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pt-template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 6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64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00"/>
          </a:xfrm>
          <a:prstGeom prst="rect">
            <a:avLst/>
          </a:prstGeom>
          <a:solidFill>
            <a:srgbClr val="FCB24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1463" lvl="0" indent="-271463">
              <a:buClr>
                <a:schemeClr val="accent1"/>
              </a:buClr>
              <a:buFont typeface="Wingdings" charset="2"/>
              <a:buChar char="§"/>
            </a:pPr>
            <a:r>
              <a:rPr lang="fr-FR" dirty="0" smtClean="0"/>
              <a:t>Cliquez pour modifier les styles du texte du masque</a:t>
            </a:r>
          </a:p>
          <a:p>
            <a:pPr marL="630238" lvl="1" indent="-184150">
              <a:buClr>
                <a:schemeClr val="accent6"/>
              </a:buClr>
              <a:buFont typeface="Wingdings" charset="2"/>
              <a:buChar char="§"/>
            </a:pPr>
            <a:r>
              <a:rPr lang="fr-FR" dirty="0" smtClean="0"/>
              <a:t>Deuxième niveau</a:t>
            </a:r>
          </a:p>
          <a:p>
            <a:pPr marL="1085850" lvl="2" indent="-171450">
              <a:buClr>
                <a:schemeClr val="accent6"/>
              </a:buClr>
              <a:buFont typeface="Courier New"/>
              <a:buChar char="o"/>
            </a:pPr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3593" y="21523"/>
            <a:ext cx="540407" cy="253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13643A"/>
                </a:solidFill>
                <a:latin typeface="Verdana"/>
                <a:cs typeface="Verdana"/>
              </a:defRPr>
            </a:lvl1pPr>
          </a:lstStyle>
          <a:p>
            <a:fld id="{BFC7A446-BA7D-844E-8DE1-1A32F4BA0B6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  <p:sldLayoutId id="2147483664" r:id="rId4"/>
    <p:sldLayoutId id="2147483650" r:id="rId5"/>
    <p:sldLayoutId id="2147483657" r:id="rId6"/>
  </p:sldLayoutIdLst>
  <p:hf hdr="0" ftr="0" dt="0"/>
  <p:txStyles>
    <p:titleStyle>
      <a:lvl1pPr>
        <a:defRPr sz="2000" b="1">
          <a:solidFill>
            <a:srgbClr val="4F81BD"/>
          </a:solidFill>
          <a:latin typeface="Avenir Heavy"/>
          <a:cs typeface="Avenir Heavy"/>
        </a:defRPr>
      </a:lvl1pPr>
    </p:titleStyle>
    <p:bodyStyle>
      <a:lvl1pPr marL="0" indent="0">
        <a:lnSpc>
          <a:spcPct val="120000"/>
        </a:lnSpc>
        <a:buNone/>
        <a:defRPr lang="fr-FR" sz="2000" b="1" dirty="0" smtClean="0">
          <a:solidFill>
            <a:schemeClr val="accent1"/>
          </a:solidFill>
          <a:latin typeface="Avenir Book"/>
          <a:cs typeface="Avenir Book"/>
        </a:defRPr>
      </a:lvl1pPr>
      <a:lvl2pPr marL="731838" indent="-285750">
        <a:lnSpc>
          <a:spcPct val="120000"/>
        </a:lnSpc>
        <a:defRPr lang="fr-FR" sz="1600" b="1" dirty="0" smtClean="0">
          <a:latin typeface="Avenir Book"/>
          <a:cs typeface="Avenir Book"/>
        </a:defRPr>
      </a:lvl2pPr>
      <a:lvl3pPr marL="1200150" indent="-285750">
        <a:lnSpc>
          <a:spcPct val="120000"/>
        </a:lnSpc>
        <a:defRPr lang="fr-FR" sz="1600" b="1" dirty="0" smtClean="0">
          <a:latin typeface="Avenir Book"/>
          <a:cs typeface="Avenir Book"/>
        </a:defRPr>
      </a:lvl3pPr>
      <a:lvl4pPr>
        <a:defRPr>
          <a:latin typeface="Avenir Book"/>
          <a:cs typeface="Avenir Book"/>
        </a:defRPr>
      </a:lvl4pPr>
      <a:lvl5pPr>
        <a:defRPr>
          <a:latin typeface="Avenir Book"/>
          <a:cs typeface="Avenir Book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4pr.unizik.edu.ng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c.uzochukwu@unizik.edu.ng" TargetMode="External"/><Relationship Id="rId5" Type="http://schemas.openxmlformats.org/officeDocument/2006/relationships/hyperlink" Target="mailto:ezeasor.ekene@unizik.edu.ng" TargetMode="External"/><Relationship Id="rId4" Type="http://schemas.openxmlformats.org/officeDocument/2006/relationships/hyperlink" Target="mailto:td.eze@unizik.edu.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0745" y="190190"/>
            <a:ext cx="871698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spc="-1" dirty="0" smtClean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DRUG DESIGN, DISCOVERY AND DEVELOPMENT PLATFORM AND REPOSITORY (D4PR)</a:t>
            </a:r>
            <a:r>
              <a:rPr lang="en-US" sz="2400" b="1" dirty="0" smtClean="0">
                <a:solidFill>
                  <a:srgbClr val="13643A"/>
                </a:solidFill>
                <a:latin typeface="Lato Regular"/>
                <a:cs typeface="Lato Regular"/>
              </a:rPr>
              <a:t>-  FINAL REPORT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5336941"/>
            <a:ext cx="91514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spc="-1" dirty="0" err="1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</a:rPr>
              <a:t>Tochukwu</a:t>
            </a:r>
            <a:r>
              <a:rPr lang="en-US" sz="1600" b="1" spc="-1" dirty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</a:rPr>
              <a:t> </a:t>
            </a:r>
            <a:r>
              <a:rPr lang="en-US" sz="1600" b="1" spc="-1" dirty="0" err="1" smtClean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</a:rPr>
              <a:t>Eze</a:t>
            </a:r>
            <a:r>
              <a:rPr lang="en-US" sz="1600" b="1" spc="-1" dirty="0" smtClean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</a:rPr>
              <a:t>, </a:t>
            </a:r>
            <a:r>
              <a:rPr lang="en-US" sz="1600" b="1" spc="-1" dirty="0" err="1" smtClean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</a:rPr>
              <a:t>Ekene</a:t>
            </a:r>
            <a:r>
              <a:rPr lang="en-US" sz="1600" b="1" spc="-1" dirty="0" smtClean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</a:rPr>
              <a:t> </a:t>
            </a:r>
            <a:r>
              <a:rPr lang="en-US" sz="1600" b="1" spc="-1" dirty="0" err="1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</a:rPr>
              <a:t>Ezeasor</a:t>
            </a:r>
            <a:r>
              <a:rPr lang="en-US" sz="1600" b="1" spc="-1" dirty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</a:rPr>
              <a:t>, </a:t>
            </a:r>
            <a:r>
              <a:rPr lang="en-US" sz="1600" b="1" spc="-1" dirty="0" smtClean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</a:rPr>
              <a:t>and </a:t>
            </a:r>
            <a:r>
              <a:rPr lang="en-US" sz="1600" b="1" spc="-1" dirty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</a:rPr>
              <a:t>Ikemefuna Uzochukwu</a:t>
            </a:r>
            <a:r>
              <a:rPr lang="en-US" sz="1600" spc="-1" dirty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</a:rPr>
              <a:t> 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en-US" sz="1600" spc="-1" dirty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</a:rPr>
              <a:t>Nnamdi Azikiwe University, </a:t>
            </a:r>
            <a:r>
              <a:rPr lang="en-US" sz="1600" spc="-1" dirty="0" err="1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</a:rPr>
              <a:t>Awka</a:t>
            </a:r>
            <a:r>
              <a:rPr lang="en-US" sz="1600" spc="-1" dirty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</a:rPr>
              <a:t>, Nigeria – (</a:t>
            </a:r>
            <a:r>
              <a:rPr lang="en-US" sz="1600" spc="-1" dirty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  <a:hlinkClick r:id="rId3"/>
              </a:rPr>
              <a:t>https://d4pr.unizik.edu.ng</a:t>
            </a:r>
            <a:r>
              <a:rPr lang="en-US" sz="1600" spc="-1" dirty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</a:rPr>
              <a:t>)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en-US" sz="1600" spc="-1" dirty="0" smtClean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</a:rPr>
              <a:t>(</a:t>
            </a:r>
            <a:r>
              <a:rPr lang="en-US" sz="1600" spc="-1" dirty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  <a:hlinkClick r:id="rId4"/>
              </a:rPr>
              <a:t>td.eze@unizik.edu.ng</a:t>
            </a:r>
            <a:r>
              <a:rPr lang="en-US" sz="1600" spc="-1" dirty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</a:rPr>
              <a:t>, </a:t>
            </a:r>
            <a:r>
              <a:rPr lang="en-US" sz="1600" spc="-1" dirty="0" smtClean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  <a:hlinkClick r:id="rId5"/>
              </a:rPr>
              <a:t>ezeasor.ekene@unizik.edu.ng</a:t>
            </a:r>
            <a:r>
              <a:rPr lang="en-US" sz="1600" spc="-1" dirty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</a:rPr>
              <a:t>, </a:t>
            </a:r>
            <a:r>
              <a:rPr lang="en-US" sz="1600" spc="-1" dirty="0" smtClean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  <a:hlinkClick r:id="rId6"/>
              </a:rPr>
              <a:t>ic.uzochukwu@unizik.edu.ng</a:t>
            </a:r>
            <a:r>
              <a:rPr lang="en-US" sz="1600" spc="-1" dirty="0">
                <a:solidFill>
                  <a:srgbClr val="13643A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DejaVu Sans"/>
              </a:rPr>
              <a:t>)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en-GB" sz="1600" dirty="0">
                <a:solidFill>
                  <a:srgbClr val="13643A"/>
                </a:solidFill>
                <a:latin typeface="Lato Light"/>
                <a:cs typeface="Lato Light"/>
              </a:rPr>
              <a:t>WACREN e-Research </a:t>
            </a:r>
            <a:r>
              <a:rPr lang="en-GB" sz="1600" dirty="0" err="1">
                <a:solidFill>
                  <a:srgbClr val="13643A"/>
                </a:solidFill>
                <a:latin typeface="Lato Light"/>
                <a:cs typeface="Lato Light"/>
              </a:rPr>
              <a:t>Hackfest</a:t>
            </a:r>
            <a:r>
              <a:rPr lang="en-GB" sz="1600" dirty="0">
                <a:solidFill>
                  <a:srgbClr val="13643A"/>
                </a:solidFill>
                <a:latin typeface="Lato Light"/>
                <a:cs typeface="Lato Light"/>
              </a:rPr>
              <a:t> – Lagos (Nigeria) </a:t>
            </a:r>
          </a:p>
          <a:p>
            <a:pPr>
              <a:lnSpc>
                <a:spcPct val="110000"/>
              </a:lnSpc>
            </a:pPr>
            <a:endParaRPr lang="en-GB" sz="1600" dirty="0" smtClean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20" y="635404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51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10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361902" y="1282560"/>
            <a:ext cx="8291767" cy="4426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Uploaded code on </a:t>
            </a:r>
            <a:r>
              <a:rPr lang="en-US" sz="2200" b="0" kern="0" dirty="0" err="1" smtClean="0">
                <a:solidFill>
                  <a:srgbClr val="11542A"/>
                </a:solidFill>
                <a:latin typeface="Lato Regular"/>
                <a:cs typeface="+mn-cs"/>
              </a:rPr>
              <a:t>github</a:t>
            </a:r>
            <a:r>
              <a:rPr lang="en-US" sz="22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 – github.com/</a:t>
            </a:r>
            <a:r>
              <a:rPr lang="en-US" sz="2200" b="0" kern="0" dirty="0" err="1" smtClean="0">
                <a:solidFill>
                  <a:srgbClr val="11542A"/>
                </a:solidFill>
                <a:latin typeface="Lato Regular"/>
                <a:cs typeface="+mn-cs"/>
              </a:rPr>
              <a:t>unizik</a:t>
            </a:r>
            <a:r>
              <a:rPr lang="en-US" sz="22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/D4PR</a:t>
            </a:r>
          </a:p>
          <a:p>
            <a:pPr marL="457200" indent="-457200" defTabSz="914400">
              <a:lnSpc>
                <a:spcPct val="100000"/>
              </a:lnSpc>
            </a:pPr>
            <a:endParaRPr lang="en-US" sz="2200" b="0" kern="0" dirty="0" smtClean="0">
              <a:solidFill>
                <a:srgbClr val="11542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Initiated </a:t>
            </a:r>
            <a:r>
              <a:rPr lang="en-US" sz="2200" b="0" kern="0" dirty="0">
                <a:solidFill>
                  <a:srgbClr val="11542A"/>
                </a:solidFill>
                <a:latin typeface="Lato Regular"/>
                <a:cs typeface="+mn-cs"/>
              </a:rPr>
              <a:t>i</a:t>
            </a:r>
            <a:r>
              <a:rPr lang="en-US" sz="22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mplementing SSO using Shibboleth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b="0" kern="0" dirty="0" smtClean="0">
              <a:solidFill>
                <a:srgbClr val="11542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Mounted the </a:t>
            </a:r>
            <a:r>
              <a:rPr lang="en-US" sz="2400" dirty="0"/>
              <a:t>CODE-RADE </a:t>
            </a:r>
            <a:r>
              <a:rPr lang="en-US" sz="2400" dirty="0" smtClean="0"/>
              <a:t>repositories </a:t>
            </a:r>
            <a:r>
              <a:rPr lang="en-US" sz="2400" b="0" dirty="0" smtClean="0">
                <a:solidFill>
                  <a:schemeClr val="tx1"/>
                </a:solidFill>
              </a:rPr>
              <a:t>on our local machine. 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kern="0" dirty="0" smtClean="0">
                <a:solidFill>
                  <a:schemeClr val="tx1"/>
                </a:solidFill>
                <a:latin typeface="Lato Regular"/>
                <a:cs typeface="+mn-cs"/>
              </a:rPr>
              <a:t>Access to the tools on the CODE-RADE Repository</a:t>
            </a:r>
          </a:p>
          <a:p>
            <a:pPr marL="457200" indent="-457200" defTabSz="914400">
              <a:lnSpc>
                <a:spcPct val="100000"/>
              </a:lnSpc>
            </a:pPr>
            <a:r>
              <a:rPr lang="en-US" sz="2400" b="0" kern="0" dirty="0" smtClean="0">
                <a:solidFill>
                  <a:schemeClr val="tx1"/>
                </a:solidFill>
                <a:latin typeface="Lato Regular"/>
                <a:cs typeface="+mn-cs"/>
              </a:rPr>
              <a:t> 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kern="0" dirty="0" smtClean="0">
                <a:solidFill>
                  <a:schemeClr val="tx1"/>
                </a:solidFill>
                <a:latin typeface="Lato Regular"/>
                <a:cs typeface="+mn-cs"/>
              </a:rPr>
              <a:t>Designed and created the database for the system</a:t>
            </a:r>
            <a:endParaRPr lang="en-US" sz="2200" b="0" kern="0" dirty="0" smtClean="0">
              <a:solidFill>
                <a:srgbClr val="11542A"/>
              </a:solidFill>
              <a:latin typeface="Lato Regular"/>
              <a:cs typeface="+mn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61902" y="262995"/>
            <a:ext cx="8229600" cy="644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3643A"/>
                </a:solidFill>
                <a:effectLst/>
                <a:uLnTx/>
                <a:uFillTx/>
                <a:latin typeface="Lato Regular"/>
                <a:cs typeface="Lato Light"/>
              </a:rPr>
              <a:t>RESULTS ACHIEVED SO FAR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13643A"/>
              </a:solidFill>
              <a:effectLst/>
              <a:uLnTx/>
              <a:uFillTx/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54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11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361902" y="1282560"/>
            <a:ext cx="8291767" cy="4426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b="0" kern="0" dirty="0" smtClean="0">
              <a:solidFill>
                <a:srgbClr val="11542A"/>
              </a:solidFill>
              <a:latin typeface="Lato Regular"/>
              <a:cs typeface="+mn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61902" y="262995"/>
            <a:ext cx="8229600" cy="475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3643A"/>
                </a:solidFill>
                <a:effectLst/>
                <a:uLnTx/>
                <a:uFillTx/>
                <a:latin typeface="Lato Regular"/>
                <a:cs typeface="Lato Light"/>
              </a:rPr>
              <a:t>IMPROVED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3643A"/>
                </a:solidFill>
                <a:effectLst/>
                <a:uLnTx/>
                <a:uFillTx/>
                <a:latin typeface="Lato Regular"/>
                <a:cs typeface="Lato Light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3643A"/>
                </a:solidFill>
                <a:effectLst/>
                <a:uLnTx/>
                <a:uFillTx/>
                <a:latin typeface="Lato Regular"/>
                <a:cs typeface="Lato Light"/>
              </a:rPr>
              <a:t>WORK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3643A"/>
                </a:solidFill>
                <a:effectLst/>
                <a:uLnTx/>
                <a:uFillTx/>
                <a:latin typeface="Lato Regular"/>
                <a:cs typeface="Lato Light"/>
              </a:rPr>
              <a:t> FLOW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13643A"/>
              </a:solidFill>
              <a:effectLst/>
              <a:uLnTx/>
              <a:uFillTx/>
              <a:latin typeface="Lato Light"/>
              <a:cs typeface="Lato Ligh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643554" y="4923692"/>
            <a:ext cx="31066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 flipH="1" flipV="1">
            <a:off x="4256270" y="1884259"/>
            <a:ext cx="4673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608808" y="890953"/>
            <a:ext cx="7456669" cy="4865076"/>
            <a:chOff x="608808" y="738554"/>
            <a:chExt cx="7456669" cy="4865076"/>
          </a:xfrm>
        </p:grpSpPr>
        <p:grpSp>
          <p:nvGrpSpPr>
            <p:cNvPr id="31" name="Group 30"/>
            <p:cNvGrpSpPr/>
            <p:nvPr/>
          </p:nvGrpSpPr>
          <p:grpSpPr>
            <a:xfrm>
              <a:off x="1395843" y="738554"/>
              <a:ext cx="5228490" cy="3101871"/>
              <a:chOff x="1535725" y="1282560"/>
              <a:chExt cx="5228490" cy="3101871"/>
            </a:xfrm>
          </p:grpSpPr>
          <p:sp>
            <p:nvSpPr>
              <p:cNvPr id="6" name="Action Button: Document 5">
                <a:hlinkClick r:id="" action="ppaction://noaction" highlightClick="1"/>
              </p:cNvPr>
              <p:cNvSpPr/>
              <p:nvPr/>
            </p:nvSpPr>
            <p:spPr>
              <a:xfrm>
                <a:off x="2977663" y="1282560"/>
                <a:ext cx="937846" cy="586154"/>
              </a:xfrm>
              <a:prstGeom prst="actionButtonDocumen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User </a:t>
                </a:r>
                <a:r>
                  <a:rPr lang="en-US" dirty="0" smtClean="0"/>
                  <a:t>File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7" name="Action Button: Document 6">
                <a:hlinkClick r:id="" action="ppaction://noaction" highlightClick="1"/>
              </p:cNvPr>
              <p:cNvSpPr/>
              <p:nvPr/>
            </p:nvSpPr>
            <p:spPr>
              <a:xfrm>
                <a:off x="1535725" y="1294283"/>
                <a:ext cx="937846" cy="586154"/>
              </a:xfrm>
              <a:prstGeom prst="actionButtonDocumen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User File</a:t>
                </a:r>
                <a:endParaRPr lang="en-US" dirty="0"/>
              </a:p>
            </p:txBody>
          </p:sp>
          <p:sp>
            <p:nvSpPr>
              <p:cNvPr id="8" name="Action Button: Document 7">
                <a:hlinkClick r:id="" action="ppaction://noaction" highlightClick="1"/>
              </p:cNvPr>
              <p:cNvSpPr/>
              <p:nvPr/>
            </p:nvSpPr>
            <p:spPr>
              <a:xfrm>
                <a:off x="5826369" y="1282560"/>
                <a:ext cx="937846" cy="586154"/>
              </a:xfrm>
              <a:prstGeom prst="actionButtonDocumen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User </a:t>
                </a:r>
                <a:r>
                  <a:rPr lang="en-US" dirty="0" smtClean="0"/>
                  <a:t>File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9" name="Action Button: Document 8">
                <a:hlinkClick r:id="" action="ppaction://noaction" highlightClick="1"/>
              </p:cNvPr>
              <p:cNvSpPr/>
              <p:nvPr/>
            </p:nvSpPr>
            <p:spPr>
              <a:xfrm>
                <a:off x="4337539" y="1294283"/>
                <a:ext cx="937846" cy="586154"/>
              </a:xfrm>
              <a:prstGeom prst="actionButtonDocumen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User </a:t>
                </a:r>
                <a:r>
                  <a:rPr lang="en-US" dirty="0" smtClean="0"/>
                  <a:t>File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2977662" y="2661139"/>
                <a:ext cx="2297723" cy="172329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FUTURE GATEWAY</a:t>
                </a:r>
                <a:endParaRPr lang="en-US" dirty="0"/>
              </a:p>
            </p:txBody>
          </p:sp>
          <p:cxnSp>
            <p:nvCxnSpPr>
              <p:cNvPr id="12" name="Straight Connector 11"/>
              <p:cNvCxnSpPr>
                <a:stCxn id="7" idx="1"/>
              </p:cNvCxnSpPr>
              <p:nvPr/>
            </p:nvCxnSpPr>
            <p:spPr>
              <a:xfrm rot="5400000">
                <a:off x="1854620" y="2030463"/>
                <a:ext cx="300055" cy="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6" idx="1"/>
              </p:cNvCxnSpPr>
              <p:nvPr/>
            </p:nvCxnSpPr>
            <p:spPr>
              <a:xfrm rot="5400000">
                <a:off x="3290697" y="2024603"/>
                <a:ext cx="31177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6058136" y="2035532"/>
                <a:ext cx="31177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4663090" y="2035532"/>
                <a:ext cx="31177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004646" y="2192215"/>
                <a:ext cx="421017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5400000">
                <a:off x="4010087" y="2427471"/>
                <a:ext cx="46733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608808" y="3024550"/>
              <a:ext cx="7456669" cy="2579080"/>
              <a:chOff x="608808" y="3024550"/>
              <a:chExt cx="7456669" cy="2579080"/>
            </a:xfrm>
          </p:grpSpPr>
          <p:sp>
            <p:nvSpPr>
              <p:cNvPr id="22" name="Round Single Corner Rectangle 21"/>
              <p:cNvSpPr/>
              <p:nvPr/>
            </p:nvSpPr>
            <p:spPr>
              <a:xfrm>
                <a:off x="943708" y="4206574"/>
                <a:ext cx="1676400" cy="398584"/>
              </a:xfrm>
              <a:prstGeom prst="round1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Autodock</a:t>
                </a:r>
                <a:endParaRPr lang="en-US" dirty="0"/>
              </a:p>
            </p:txBody>
          </p:sp>
          <p:sp>
            <p:nvSpPr>
              <p:cNvPr id="25" name="Round Single Corner Rectangle 24"/>
              <p:cNvSpPr/>
              <p:nvPr/>
            </p:nvSpPr>
            <p:spPr>
              <a:xfrm>
                <a:off x="943708" y="4710666"/>
                <a:ext cx="1676400" cy="398584"/>
              </a:xfrm>
              <a:prstGeom prst="round1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Autodock</a:t>
                </a:r>
                <a:endParaRPr lang="en-US" dirty="0"/>
              </a:p>
            </p:txBody>
          </p:sp>
          <p:sp>
            <p:nvSpPr>
              <p:cNvPr id="26" name="Round Single Corner Rectangle 25"/>
              <p:cNvSpPr/>
              <p:nvPr/>
            </p:nvSpPr>
            <p:spPr>
              <a:xfrm>
                <a:off x="931985" y="5205046"/>
                <a:ext cx="1676400" cy="398584"/>
              </a:xfrm>
              <a:prstGeom prst="round1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Autodock</a:t>
                </a:r>
                <a:endParaRPr lang="en-US" dirty="0"/>
              </a:p>
            </p:txBody>
          </p:sp>
          <p:sp>
            <p:nvSpPr>
              <p:cNvPr id="27" name="Round Single Corner Rectangle 26"/>
              <p:cNvSpPr/>
              <p:nvPr/>
            </p:nvSpPr>
            <p:spPr>
              <a:xfrm>
                <a:off x="5990493" y="4112790"/>
                <a:ext cx="1676400" cy="398584"/>
              </a:xfrm>
              <a:prstGeom prst="round1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Vina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Gromacs</a:t>
                </a:r>
                <a:endParaRPr lang="en-US" dirty="0"/>
              </a:p>
            </p:txBody>
          </p:sp>
          <p:sp>
            <p:nvSpPr>
              <p:cNvPr id="28" name="Round Single Corner Rectangle 27"/>
              <p:cNvSpPr/>
              <p:nvPr/>
            </p:nvSpPr>
            <p:spPr>
              <a:xfrm>
                <a:off x="5978770" y="4616882"/>
                <a:ext cx="1676400" cy="398584"/>
              </a:xfrm>
              <a:prstGeom prst="round1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Vina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Gromacs</a:t>
                </a:r>
                <a:endParaRPr lang="en-US" dirty="0"/>
              </a:p>
            </p:txBody>
          </p:sp>
          <p:sp>
            <p:nvSpPr>
              <p:cNvPr id="29" name="Round Single Corner Rectangle 28"/>
              <p:cNvSpPr/>
              <p:nvPr/>
            </p:nvSpPr>
            <p:spPr>
              <a:xfrm>
                <a:off x="5990493" y="5109250"/>
                <a:ext cx="1676400" cy="398584"/>
              </a:xfrm>
              <a:prstGeom prst="round1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Vina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Gromacs</a:t>
                </a:r>
                <a:endParaRPr lang="en-US" dirty="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681048" y="4112790"/>
                <a:ext cx="1190687" cy="149084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Glibrary</a:t>
                </a:r>
                <a:endParaRPr lang="en-US" dirty="0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2942493" y="4923692"/>
                <a:ext cx="73855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2643554" y="4486340"/>
                <a:ext cx="103749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2596661" y="5446043"/>
                <a:ext cx="1084387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4918628" y="4414414"/>
                <a:ext cx="103749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4871735" y="5432732"/>
                <a:ext cx="1084387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4871735" y="4922104"/>
                <a:ext cx="1118758" cy="31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 flipV="1">
                <a:off x="609601" y="3024550"/>
                <a:ext cx="2228182" cy="2344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endCxn id="22" idx="1"/>
              </p:cNvCxnSpPr>
              <p:nvPr/>
            </p:nvCxnSpPr>
            <p:spPr>
              <a:xfrm>
                <a:off x="609601" y="4405866"/>
                <a:ext cx="334107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609601" y="5434320"/>
                <a:ext cx="334107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609601" y="4920516"/>
                <a:ext cx="334107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-584353" y="4241953"/>
                <a:ext cx="2387909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27" idx="3"/>
              </p:cNvCxnSpPr>
              <p:nvPr/>
            </p:nvCxnSpPr>
            <p:spPr>
              <a:xfrm>
                <a:off x="7666893" y="4312082"/>
                <a:ext cx="39858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7655170" y="4872036"/>
                <a:ext cx="39858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7666893" y="5333999"/>
                <a:ext cx="39858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6897839" y="4179672"/>
                <a:ext cx="231024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rot="10800000">
                <a:off x="5135503" y="3025346"/>
                <a:ext cx="292997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52454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3643A"/>
                </a:solidFill>
                <a:latin typeface="Lato Regular"/>
                <a:cs typeface="Lato Light"/>
              </a:rPr>
              <a:t>Future plans (until end of the year and until the Sci-GaIA Final Event in Pretoria on March, 23-24, </a:t>
            </a:r>
            <a:r>
              <a:rPr lang="en-US" dirty="0" smtClean="0">
                <a:solidFill>
                  <a:srgbClr val="13643A"/>
                </a:solidFill>
                <a:latin typeface="Lato Regular"/>
                <a:cs typeface="Lato Light"/>
              </a:rPr>
              <a:t>2017)</a:t>
            </a:r>
            <a:endParaRPr lang="en-GB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12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361902" y="1148862"/>
            <a:ext cx="8291767" cy="4426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914400" lvl="1" indent="-456480">
              <a:buClr>
                <a:srgbClr val="11542A"/>
              </a:buClr>
              <a:buFont typeface="Wingdings" charset="2"/>
              <a:buChar char=""/>
            </a:pPr>
            <a:r>
              <a:rPr lang="en-US" sz="2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Back end coding, testing on local machine: December 15, 2016</a:t>
            </a:r>
          </a:p>
          <a:p>
            <a:pPr marL="914400" lvl="1" indent="-456480">
              <a:buClr>
                <a:srgbClr val="11542A"/>
              </a:buClr>
              <a:buFont typeface="Wingdings" charset="2"/>
              <a:buChar char=""/>
            </a:pPr>
            <a:r>
              <a:rPr lang="en-US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Host D4PR on AGSG cloud </a:t>
            </a:r>
            <a:r>
              <a:rPr lang="en-US" sz="2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e-infrastructure: December 20, 2016 </a:t>
            </a:r>
          </a:p>
          <a:p>
            <a:pPr marL="914400" lvl="1" indent="-456480">
              <a:buClr>
                <a:srgbClr val="11542A"/>
              </a:buClr>
              <a:buFont typeface="Wingdings" charset="2"/>
              <a:buChar char=""/>
            </a:pPr>
            <a:r>
              <a:rPr lang="en-US" sz="2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Test </a:t>
            </a:r>
            <a:r>
              <a:rPr lang="en-US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and validate drug design protocol on D4PR local </a:t>
            </a:r>
            <a:r>
              <a:rPr lang="en-US" sz="2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machine: December 17, 2016</a:t>
            </a:r>
            <a:endParaRPr lang="en-US" sz="24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itchFamily="18" charset="0"/>
            </a:endParaRPr>
          </a:p>
          <a:p>
            <a:pPr marL="914400" lvl="1" indent="-456480">
              <a:buClr>
                <a:srgbClr val="11542A"/>
              </a:buClr>
              <a:buFont typeface="Wingdings" charset="2"/>
              <a:buChar char=""/>
            </a:pPr>
            <a:r>
              <a:rPr lang="en-US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Test and validate drug discovery protocol on D4PR local </a:t>
            </a:r>
            <a:r>
              <a:rPr lang="en-US" sz="2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machine: December 20, 2016</a:t>
            </a:r>
            <a:endParaRPr lang="en-US" sz="24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itchFamily="18" charset="0"/>
            </a:endParaRPr>
          </a:p>
          <a:p>
            <a:pPr marL="914400" lvl="1" indent="-456480">
              <a:buClr>
                <a:srgbClr val="11542A"/>
              </a:buClr>
              <a:buFont typeface="Wingdings" charset="2"/>
              <a:buChar char=""/>
            </a:pPr>
            <a:r>
              <a:rPr lang="en-US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Write second draft of D4PR </a:t>
            </a:r>
            <a:r>
              <a:rPr lang="en-US" sz="2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manuscript: December 23, 2016 </a:t>
            </a:r>
            <a:endParaRPr lang="en-US" sz="24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26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401128"/>
            <a:ext cx="8229600" cy="62795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13643A"/>
                </a:solidFill>
                <a:latin typeface="Lato Regular"/>
                <a:cs typeface="Lato Light"/>
              </a:rPr>
              <a:t>SUMMARY AND CONCLUSIONS</a:t>
            </a:r>
            <a:endParaRPr lang="en-GB" sz="32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13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336502" y="1098559"/>
            <a:ext cx="8291767" cy="32272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Learning about new technologies and tools</a:t>
            </a:r>
          </a:p>
          <a:p>
            <a:pPr marL="457200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Began </a:t>
            </a:r>
            <a:r>
              <a:rPr lang="en-US" sz="22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new </a:t>
            </a:r>
            <a:r>
              <a:rPr lang="en-US" sz="22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collaborations</a:t>
            </a:r>
          </a:p>
          <a:p>
            <a:pPr marL="457200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The organization</a:t>
            </a:r>
          </a:p>
          <a:p>
            <a:pPr marL="457200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Resource persons</a:t>
            </a:r>
            <a:endParaRPr lang="en-US" sz="2200" b="0" kern="0" dirty="0" smtClean="0">
              <a:solidFill>
                <a:srgbClr val="11542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Wingdings" pitchFamily="2" charset="2"/>
              <a:buChar char="ü"/>
            </a:pPr>
            <a:endParaRPr lang="en-US" sz="1800" b="0" kern="0" dirty="0" smtClean="0">
              <a:solidFill>
                <a:srgbClr val="11542A"/>
              </a:solidFill>
              <a:latin typeface="Lato Regula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0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304799"/>
            <a:ext cx="8229600" cy="621187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13643A"/>
                </a:solidFill>
                <a:latin typeface="Lato Regular"/>
                <a:cs typeface="Lato Light"/>
              </a:rPr>
              <a:t>VOTE OF THANKS</a:t>
            </a:r>
            <a:endParaRPr lang="en-GB" sz="32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14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348650" y="925986"/>
            <a:ext cx="8291767" cy="4865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b="0" kern="0" dirty="0" smtClean="0">
                <a:solidFill>
                  <a:srgbClr val="11542A"/>
                </a:solidFill>
                <a:latin typeface="Lato Regular"/>
              </a:rPr>
              <a:t>Thirteen</a:t>
            </a:r>
            <a:r>
              <a:rPr lang="en-US" b="0" kern="0" dirty="0" smtClean="0">
                <a:solidFill>
                  <a:srgbClr val="11542A"/>
                </a:solidFill>
                <a:latin typeface="Lato Regular"/>
              </a:rPr>
              <a:t> </a:t>
            </a:r>
            <a:r>
              <a:rPr lang="en-US" b="0" kern="0" dirty="0" smtClean="0">
                <a:solidFill>
                  <a:srgbClr val="11542A"/>
                </a:solidFill>
                <a:latin typeface="Lato Regular"/>
              </a:rPr>
              <a:t>(</a:t>
            </a:r>
            <a:r>
              <a:rPr lang="en-US" b="0" kern="0" dirty="0" smtClean="0">
                <a:solidFill>
                  <a:srgbClr val="11542A"/>
                </a:solidFill>
                <a:latin typeface="Lato Regular"/>
              </a:rPr>
              <a:t>13) </a:t>
            </a:r>
            <a:r>
              <a:rPr lang="en-US" b="0" kern="0" dirty="0">
                <a:solidFill>
                  <a:srgbClr val="11542A"/>
                </a:solidFill>
                <a:latin typeface="Lato Regular"/>
              </a:rPr>
              <a:t>Use </a:t>
            </a:r>
            <a:r>
              <a:rPr lang="en-US" b="0" kern="0" dirty="0" smtClean="0">
                <a:solidFill>
                  <a:srgbClr val="11542A"/>
                </a:solidFill>
                <a:latin typeface="Lato Regular"/>
              </a:rPr>
              <a:t>Cases</a:t>
            </a:r>
            <a:endParaRPr lang="en-US" b="0" kern="0" dirty="0">
              <a:solidFill>
                <a:srgbClr val="11542A"/>
              </a:solidFill>
              <a:latin typeface="Lato Regular"/>
            </a:endParaRPr>
          </a:p>
          <a:p>
            <a:pPr marL="1189038" lvl="1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0" kern="0" dirty="0">
                <a:solidFill>
                  <a:srgbClr val="11542A"/>
                </a:solidFill>
                <a:latin typeface="Lato Regular"/>
              </a:rPr>
              <a:t>Health </a:t>
            </a:r>
            <a:r>
              <a:rPr lang="en-US" sz="2000" b="0" kern="0" dirty="0" smtClean="0">
                <a:solidFill>
                  <a:srgbClr val="11542A"/>
                </a:solidFill>
                <a:latin typeface="Lato Regular"/>
              </a:rPr>
              <a:t>(7)</a:t>
            </a:r>
            <a:endParaRPr lang="en-US" sz="2000" b="0" kern="0" dirty="0">
              <a:solidFill>
                <a:srgbClr val="11542A"/>
              </a:solidFill>
              <a:latin typeface="Lato Regular"/>
            </a:endParaRPr>
          </a:p>
          <a:p>
            <a:pPr marL="1189038" lvl="1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0" kern="0" dirty="0" smtClean="0">
                <a:solidFill>
                  <a:srgbClr val="11542A"/>
                </a:solidFill>
                <a:latin typeface="Lato Regular"/>
              </a:rPr>
              <a:t>Agriculture (2) </a:t>
            </a:r>
          </a:p>
          <a:p>
            <a:pPr marL="1189038" lvl="1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0" kern="0" dirty="0" smtClean="0">
                <a:solidFill>
                  <a:srgbClr val="11542A"/>
                </a:solidFill>
                <a:latin typeface="Lato Regular"/>
              </a:rPr>
              <a:t>Environment </a:t>
            </a:r>
            <a:r>
              <a:rPr lang="en-US" sz="2000" b="0" kern="0" dirty="0" smtClean="0">
                <a:solidFill>
                  <a:srgbClr val="11542A"/>
                </a:solidFill>
                <a:latin typeface="Lato Regular"/>
              </a:rPr>
              <a:t>(2)</a:t>
            </a:r>
            <a:endParaRPr lang="en-US" sz="2000" b="0" kern="0" dirty="0">
              <a:solidFill>
                <a:srgbClr val="11542A"/>
              </a:solidFill>
              <a:latin typeface="Lato Regular"/>
            </a:endParaRPr>
          </a:p>
          <a:p>
            <a:pPr marL="1189038" lvl="1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0" kern="0" dirty="0">
                <a:solidFill>
                  <a:srgbClr val="11542A"/>
                </a:solidFill>
                <a:latin typeface="Lato Regular"/>
              </a:rPr>
              <a:t>Information Management </a:t>
            </a:r>
            <a:r>
              <a:rPr lang="en-US" sz="2000" b="0" kern="0" dirty="0" smtClean="0">
                <a:solidFill>
                  <a:srgbClr val="11542A"/>
                </a:solidFill>
                <a:latin typeface="Lato Regular"/>
              </a:rPr>
              <a:t>(2) </a:t>
            </a:r>
            <a:endParaRPr lang="en-US" sz="2000" b="0" kern="0" dirty="0" smtClean="0">
              <a:solidFill>
                <a:srgbClr val="11542A"/>
              </a:solidFill>
              <a:latin typeface="Lato Regular"/>
            </a:endParaRPr>
          </a:p>
          <a:p>
            <a:pPr marL="457200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b="0" kern="0" dirty="0" err="1" smtClean="0">
                <a:solidFill>
                  <a:srgbClr val="11542A"/>
                </a:solidFill>
                <a:latin typeface="Lato Regular"/>
                <a:cs typeface="+mn-cs"/>
              </a:rPr>
              <a:t>Sci-GaIa</a:t>
            </a: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 (Roberto, Bruce, Mario, </a:t>
            </a:r>
            <a:r>
              <a:rPr lang="en-US" b="0" kern="0" dirty="0" err="1" smtClean="0">
                <a:solidFill>
                  <a:srgbClr val="11542A"/>
                </a:solidFill>
                <a:latin typeface="Lato Regular"/>
                <a:cs typeface="+mn-cs"/>
              </a:rPr>
              <a:t>Adedeji</a:t>
            </a: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, </a:t>
            </a:r>
            <a:r>
              <a:rPr lang="en-US" b="0" kern="0" dirty="0" err="1" smtClean="0">
                <a:solidFill>
                  <a:srgbClr val="11542A"/>
                </a:solidFill>
                <a:latin typeface="Lato Regular"/>
                <a:cs typeface="+mn-cs"/>
              </a:rPr>
              <a:t>Aribisala</a:t>
            </a: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)</a:t>
            </a:r>
          </a:p>
          <a:p>
            <a:pPr marL="457200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b="0" kern="0" dirty="0" err="1" smtClean="0">
                <a:solidFill>
                  <a:srgbClr val="11542A"/>
                </a:solidFill>
                <a:latin typeface="Lato Regular"/>
                <a:cs typeface="+mn-cs"/>
              </a:rPr>
              <a:t>Wackren</a:t>
            </a: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 (</a:t>
            </a:r>
            <a:r>
              <a:rPr lang="en-US" b="0" kern="0" dirty="0" err="1" smtClean="0">
                <a:solidFill>
                  <a:srgbClr val="11542A"/>
                </a:solidFill>
                <a:latin typeface="Lato Regular"/>
                <a:cs typeface="+mn-cs"/>
              </a:rPr>
              <a:t>Omo</a:t>
            </a:r>
            <a:r>
              <a:rPr lang="en-US" b="0" kern="0" dirty="0">
                <a:solidFill>
                  <a:srgbClr val="11542A"/>
                </a:solidFill>
                <a:latin typeface="Lato Regular"/>
                <a:cs typeface="+mn-cs"/>
              </a:rPr>
              <a:t>)</a:t>
            </a:r>
            <a:endParaRPr lang="en-US" b="0" kern="0" dirty="0" smtClean="0">
              <a:solidFill>
                <a:srgbClr val="11542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b="0" kern="0" dirty="0" err="1" smtClean="0">
                <a:solidFill>
                  <a:srgbClr val="11542A"/>
                </a:solidFill>
                <a:latin typeface="Lato Regular"/>
                <a:cs typeface="+mn-cs"/>
              </a:rPr>
              <a:t>EcoKonnect</a:t>
            </a: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 (Owen, Goodness, </a:t>
            </a:r>
            <a:r>
              <a:rPr lang="en-US" b="0" kern="0" dirty="0" err="1" smtClean="0">
                <a:solidFill>
                  <a:srgbClr val="11542A"/>
                </a:solidFill>
                <a:latin typeface="Lato Regular"/>
                <a:cs typeface="+mn-cs"/>
              </a:rPr>
              <a:t>Ejiro</a:t>
            </a: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, </a:t>
            </a:r>
            <a:r>
              <a:rPr lang="en-US" b="0" kern="0" dirty="0" err="1">
                <a:solidFill>
                  <a:srgbClr val="11542A"/>
                </a:solidFill>
                <a:latin typeface="Lato Regular"/>
                <a:cs typeface="+mn-cs"/>
              </a:rPr>
              <a:t>K</a:t>
            </a:r>
            <a:r>
              <a:rPr lang="en-US" b="0" kern="0" dirty="0" err="1" smtClean="0">
                <a:solidFill>
                  <a:srgbClr val="11542A"/>
                </a:solidFill>
                <a:latin typeface="Lato Regular"/>
                <a:cs typeface="+mn-cs"/>
              </a:rPr>
              <a:t>afayat</a:t>
            </a: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)</a:t>
            </a:r>
          </a:p>
          <a:p>
            <a:pPr marL="457200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LASU (VC, School of Transport, Computer Science, Prof </a:t>
            </a:r>
            <a:r>
              <a:rPr lang="en-US" b="0" kern="0" dirty="0" err="1" smtClean="0">
                <a:solidFill>
                  <a:srgbClr val="11542A"/>
                </a:solidFill>
                <a:latin typeface="Lato Regular"/>
                <a:cs typeface="+mn-cs"/>
              </a:rPr>
              <a:t>Aribisala</a:t>
            </a: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)</a:t>
            </a:r>
          </a:p>
          <a:p>
            <a:pPr marL="457200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Participants </a:t>
            </a:r>
          </a:p>
          <a:p>
            <a:pPr marL="1189038" lvl="1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Ethiopia (Joseph &amp; Korma)</a:t>
            </a:r>
          </a:p>
          <a:p>
            <a:pPr marL="1189038" lvl="1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NC (UNIJOS; </a:t>
            </a:r>
            <a:r>
              <a:rPr lang="en-US" sz="2000" b="0" kern="0" dirty="0" err="1" smtClean="0">
                <a:solidFill>
                  <a:srgbClr val="11542A"/>
                </a:solidFill>
                <a:latin typeface="Lato Regular"/>
                <a:cs typeface="+mn-cs"/>
              </a:rPr>
              <a:t>Uche</a:t>
            </a:r>
            <a:r>
              <a:rPr lang="en-US" sz="20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 &amp; David)</a:t>
            </a:r>
          </a:p>
          <a:p>
            <a:pPr marL="1189038" lvl="1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SE (UNN: </a:t>
            </a:r>
            <a:r>
              <a:rPr lang="en-US" sz="2000" b="0" kern="0" dirty="0" err="1" smtClean="0">
                <a:solidFill>
                  <a:srgbClr val="11542A"/>
                </a:solidFill>
                <a:latin typeface="Lato Regular"/>
                <a:cs typeface="+mn-cs"/>
              </a:rPr>
              <a:t>Udanor</a:t>
            </a:r>
            <a:r>
              <a:rPr lang="en-US" sz="20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 &amp; UNIZIK: </a:t>
            </a:r>
            <a:r>
              <a:rPr lang="en-US" sz="2000" b="0" kern="0" dirty="0" err="1" smtClean="0">
                <a:solidFill>
                  <a:srgbClr val="11542A"/>
                </a:solidFill>
                <a:latin typeface="Lato Regular"/>
                <a:cs typeface="+mn-cs"/>
              </a:rPr>
              <a:t>Ekene</a:t>
            </a:r>
            <a:r>
              <a:rPr lang="en-US" sz="20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, </a:t>
            </a:r>
            <a:r>
              <a:rPr lang="en-US" sz="2000" b="0" kern="0" dirty="0" err="1" smtClean="0">
                <a:solidFill>
                  <a:srgbClr val="11542A"/>
                </a:solidFill>
                <a:latin typeface="Lato Regular"/>
                <a:cs typeface="+mn-cs"/>
              </a:rPr>
              <a:t>Tochukwu</a:t>
            </a:r>
            <a:r>
              <a:rPr lang="en-US" sz="20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 &amp; Uzochukwu)</a:t>
            </a:r>
          </a:p>
          <a:p>
            <a:pPr marL="1189038" lvl="1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SW (UI; CU</a:t>
            </a:r>
            <a:r>
              <a:rPr lang="en-US" sz="20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; OAU; </a:t>
            </a:r>
            <a:r>
              <a:rPr lang="en-US" sz="20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LASU; FUNAAB)</a:t>
            </a:r>
          </a:p>
          <a:p>
            <a:pPr defTabSz="914400">
              <a:lnSpc>
                <a:spcPct val="100000"/>
              </a:lnSpc>
            </a:pPr>
            <a:r>
              <a:rPr lang="en-US" sz="14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/>
            </a:r>
            <a:br>
              <a:rPr lang="en-US" sz="1400" b="0" kern="0" dirty="0" smtClean="0">
                <a:solidFill>
                  <a:srgbClr val="11542A"/>
                </a:solidFill>
                <a:latin typeface="Lato Regular"/>
                <a:cs typeface="+mn-cs"/>
              </a:rPr>
            </a:br>
            <a:endParaRPr lang="en-US" sz="1400" b="0" kern="0" dirty="0" smtClean="0">
              <a:solidFill>
                <a:srgbClr val="11542A"/>
              </a:solidFill>
              <a:latin typeface="Lato Regular"/>
              <a:cs typeface="+mn-cs"/>
            </a:endParaRPr>
          </a:p>
        </p:txBody>
      </p:sp>
      <p:pic>
        <p:nvPicPr>
          <p:cNvPr id="1026" name="Picture 2" descr="C:\Users\DrUzochukwu\Downloads\IMG-20161130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9357" y="767862"/>
            <a:ext cx="2899645" cy="165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82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81944" y="2024831"/>
            <a:ext cx="6756400" cy="177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800" dirty="0" smtClean="0">
                <a:solidFill>
                  <a:srgbClr val="13643A"/>
                </a:solidFill>
                <a:latin typeface="Lato Regular"/>
                <a:cs typeface="Lato Regular"/>
              </a:rPr>
              <a:t>Thank</a:t>
            </a:r>
            <a:r>
              <a:rPr lang="en-GB" sz="2800" dirty="0" smtClean="0">
                <a:solidFill>
                  <a:srgbClr val="13643A"/>
                </a:solidFill>
                <a:latin typeface="Lato Light"/>
                <a:cs typeface="Lato Light"/>
              </a:rPr>
              <a:t> </a:t>
            </a:r>
            <a:r>
              <a:rPr lang="en-GB" sz="2800" baseline="0" dirty="0" smtClean="0">
                <a:solidFill>
                  <a:srgbClr val="13643A"/>
                </a:solidFill>
                <a:latin typeface="Lato Light"/>
                <a:cs typeface="Lato Light"/>
              </a:rPr>
              <a:t>you! </a:t>
            </a:r>
          </a:p>
          <a:p>
            <a:pPr algn="ctr">
              <a:lnSpc>
                <a:spcPct val="120000"/>
              </a:lnSpc>
              <a:defRPr/>
            </a:pPr>
            <a:r>
              <a:rPr lang="en-GB" sz="1600" dirty="0" smtClean="0">
                <a:solidFill>
                  <a:srgbClr val="13643A"/>
                </a:solidFill>
                <a:latin typeface="Lato Light"/>
                <a:cs typeface="Lato Light"/>
              </a:rPr>
              <a:t>s</a:t>
            </a:r>
            <a:r>
              <a:rPr lang="en-GB" sz="1600" baseline="0" dirty="0" smtClean="0">
                <a:solidFill>
                  <a:srgbClr val="13643A"/>
                </a:solidFill>
                <a:latin typeface="Lato Light"/>
                <a:cs typeface="Lato Light"/>
              </a:rPr>
              <a:t>ci-gaia.eu</a:t>
            </a:r>
          </a:p>
          <a:p>
            <a:pPr algn="ctr">
              <a:lnSpc>
                <a:spcPct val="120000"/>
              </a:lnSpc>
              <a:defRPr/>
            </a:pPr>
            <a:r>
              <a:rPr lang="en-GB" sz="1600" smtClean="0">
                <a:solidFill>
                  <a:srgbClr val="13643A"/>
                </a:solidFill>
                <a:latin typeface="Lato Light"/>
                <a:cs typeface="Lato Light"/>
              </a:rPr>
              <a:t>info@sci-gaia.eu</a:t>
            </a:r>
            <a:endParaRPr lang="en-GB" sz="1600" baseline="0" dirty="0" smtClean="0">
              <a:solidFill>
                <a:srgbClr val="13643A"/>
              </a:solidFill>
              <a:latin typeface="Lato Light"/>
              <a:cs typeface="Lato Light"/>
            </a:endParaRPr>
          </a:p>
          <a:p>
            <a:pPr algn="ctr">
              <a:lnSpc>
                <a:spcPct val="120000"/>
              </a:lnSpc>
              <a:defRPr/>
            </a:pPr>
            <a:endParaRPr lang="fr-FR" sz="1600" dirty="0" smtClean="0">
              <a:solidFill>
                <a:srgbClr val="13643A"/>
              </a:solidFill>
              <a:latin typeface="Lato Regular"/>
              <a:cs typeface="Lato Regular"/>
            </a:endParaRPr>
          </a:p>
          <a:p>
            <a:pPr algn="ctr">
              <a:lnSpc>
                <a:spcPts val="2180"/>
              </a:lnSpc>
              <a:defRPr/>
            </a:pPr>
            <a:endParaRPr lang="en-GB" sz="1600" dirty="0">
              <a:solidFill>
                <a:srgbClr val="13643A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34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413723"/>
            <a:ext cx="8229600" cy="547569"/>
          </a:xfrm>
          <a:noFill/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rgbClr val="13643A"/>
                </a:solidFill>
                <a:latin typeface="Lato Regular"/>
                <a:cs typeface="Lato Regular"/>
              </a:rPr>
              <a:t>OUTLINE</a:t>
            </a:r>
            <a:endParaRPr lang="en-GB" sz="32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2</a:t>
            </a:fld>
            <a:endParaRPr lang="fr-FR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457200" y="1375581"/>
            <a:ext cx="8210578" cy="41927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b="0" kern="0" dirty="0" smtClean="0">
                <a:solidFill>
                  <a:srgbClr val="13643A"/>
                </a:solidFill>
                <a:latin typeface="Lato Regular"/>
                <a:cs typeface="+mn-cs"/>
              </a:rPr>
              <a:t>Scientific problem</a:t>
            </a:r>
            <a:endParaRPr lang="en-US" sz="2800" b="0" kern="0" dirty="0">
              <a:solidFill>
                <a:srgbClr val="13643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b="0" kern="0" dirty="0" smtClean="0">
                <a:solidFill>
                  <a:srgbClr val="13643A"/>
                </a:solidFill>
                <a:latin typeface="Lato Regular"/>
                <a:cs typeface="+mn-cs"/>
              </a:rPr>
              <a:t>Work done during the </a:t>
            </a:r>
            <a:r>
              <a:rPr lang="en-US" sz="2800" b="0" kern="0" dirty="0" err="1">
                <a:solidFill>
                  <a:srgbClr val="13643A"/>
                </a:solidFill>
                <a:latin typeface="Lato Regular"/>
                <a:cs typeface="+mn-cs"/>
              </a:rPr>
              <a:t>H</a:t>
            </a:r>
            <a:r>
              <a:rPr lang="en-US" sz="2800" b="0" kern="0" dirty="0" err="1" smtClean="0">
                <a:solidFill>
                  <a:srgbClr val="13643A"/>
                </a:solidFill>
                <a:latin typeface="Lato Regular"/>
                <a:cs typeface="+mn-cs"/>
              </a:rPr>
              <a:t>ackfest</a:t>
            </a:r>
            <a:endParaRPr lang="en-US" sz="2800" b="0" kern="0" dirty="0" smtClean="0">
              <a:solidFill>
                <a:srgbClr val="13643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b="0" kern="0" dirty="0" smtClean="0">
                <a:solidFill>
                  <a:srgbClr val="13643A"/>
                </a:solidFill>
                <a:latin typeface="Lato Regular"/>
                <a:cs typeface="+mn-cs"/>
              </a:rPr>
              <a:t>Results achieved so far</a:t>
            </a:r>
          </a:p>
          <a:p>
            <a:pPr marL="457200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b="0" kern="0" dirty="0" smtClean="0">
                <a:solidFill>
                  <a:srgbClr val="13643A"/>
                </a:solidFill>
                <a:latin typeface="Lato Regular"/>
                <a:cs typeface="+mn-cs"/>
              </a:rPr>
              <a:t>Future plans</a:t>
            </a:r>
          </a:p>
          <a:p>
            <a:pPr marL="457200" indent="-457200" defTabSz="9144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b="0" kern="0" dirty="0" smtClean="0">
                <a:solidFill>
                  <a:srgbClr val="13643A"/>
                </a:solidFill>
                <a:latin typeface="Lato Regular"/>
                <a:cs typeface="+mn-cs"/>
              </a:rPr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xmlns="" val="364976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13643A"/>
                </a:solidFill>
                <a:latin typeface="Lato Regular"/>
                <a:cs typeface="Lato Light"/>
              </a:rPr>
              <a:t>SCIENTIFIC PROBLEM</a:t>
            </a:r>
            <a:endParaRPr lang="en-GB" sz="40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3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361902" y="907422"/>
            <a:ext cx="8291767" cy="50830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343440" indent="-34272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Health:</a:t>
            </a:r>
            <a:r>
              <a:rPr lang="en-US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Neglected Tropical Diseases (NTDs)</a:t>
            </a:r>
            <a:r>
              <a:rPr lang="en-US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&amp; </a:t>
            </a:r>
            <a:r>
              <a:rPr lang="en-US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Non-communicable diseases (diabetes mellitus)</a:t>
            </a:r>
          </a:p>
          <a:p>
            <a:pPr marL="720">
              <a:lnSpc>
                <a:spcPct val="100000"/>
              </a:lnSpc>
              <a:buClr>
                <a:srgbClr val="11542A"/>
              </a:buClr>
            </a:pPr>
            <a:endParaRPr lang="en-US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Drug Design, Discovery and Development</a:t>
            </a:r>
            <a:endParaRPr lang="en-US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89080" lvl="1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200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Computer Aided Drug Discovery (CADD)</a:t>
            </a:r>
            <a:endParaRPr lang="en-US" sz="20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89080" lvl="1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200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Drug Repurposing </a:t>
            </a:r>
          </a:p>
          <a:p>
            <a:pPr marL="732600" lvl="1" indent="0">
              <a:lnSpc>
                <a:spcPct val="100000"/>
              </a:lnSpc>
              <a:buClr>
                <a:srgbClr val="11542A"/>
              </a:buClr>
            </a:pPr>
            <a:endParaRPr lang="en-US" sz="20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58106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13643A"/>
                </a:solidFill>
                <a:latin typeface="Lato Regular"/>
                <a:cs typeface="Lato Light"/>
              </a:rPr>
              <a:t>SCIENTIFIC PROBLEM</a:t>
            </a:r>
            <a:endParaRPr lang="en-GB" sz="36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4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361902" y="820615"/>
            <a:ext cx="8291767" cy="55821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Process automation</a:t>
            </a:r>
          </a:p>
          <a:p>
            <a:pPr marL="1189038" lvl="1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Drug Design (compounds bioscores)</a:t>
            </a:r>
          </a:p>
          <a:p>
            <a:pPr marL="1189038" lvl="1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Drug Discovery (compounds binding affinities</a:t>
            </a: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)</a:t>
            </a:r>
          </a:p>
          <a:p>
            <a:pPr marL="1189038" lvl="1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</a:rPr>
              <a:t>Ligand &amp; receptor preparation in </a:t>
            </a:r>
            <a:r>
              <a:rPr lang="en-US" sz="1800" b="0" spc="-1" dirty="0" err="1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</a:rPr>
              <a:t>AutoDockTools</a:t>
            </a:r>
            <a:r>
              <a:rPr lang="en-US" sz="1800" b="0" spc="-1" baseline="30000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®</a:t>
            </a:r>
            <a:endParaRPr lang="en-US" sz="1800" b="0" spc="-1" dirty="0" smtClean="0">
              <a:solidFill>
                <a:srgbClr val="11542A"/>
              </a:solidFill>
              <a:uFill>
                <a:solidFill>
                  <a:srgbClr val="FFFFFF"/>
                </a:solidFill>
              </a:uFill>
              <a:latin typeface="Lato Regular"/>
            </a:endParaRPr>
          </a:p>
          <a:p>
            <a:pPr marL="1189038" lvl="1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Molecular </a:t>
            </a:r>
            <a:r>
              <a:rPr lang="en-US" sz="1800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docking </a:t>
            </a: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simulations in </a:t>
            </a:r>
            <a:r>
              <a:rPr lang="en-US" sz="1800" b="0" spc="-1" dirty="0" err="1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Autodock</a:t>
            </a: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 </a:t>
            </a:r>
            <a:r>
              <a:rPr lang="en-US" sz="1800" b="0" spc="-1" dirty="0" err="1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Vina</a:t>
            </a:r>
            <a:r>
              <a:rPr lang="en-US" sz="1800" b="0" spc="-1" baseline="30000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®</a:t>
            </a:r>
          </a:p>
          <a:p>
            <a:pPr marL="1189038" lvl="1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Molecular </a:t>
            </a:r>
            <a:r>
              <a:rPr lang="en-US" sz="1800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dynamics </a:t>
            </a: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simulations in </a:t>
            </a:r>
            <a:r>
              <a:rPr lang="en-US" sz="1800" b="0" spc="-1" dirty="0" err="1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Gromacs</a:t>
            </a:r>
            <a:r>
              <a:rPr lang="en-US" sz="1800" b="0" spc="-1" baseline="30000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®</a:t>
            </a:r>
            <a:endParaRPr lang="en-US" sz="18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Reduction </a:t>
            </a:r>
            <a:r>
              <a:rPr lang="en-US" sz="1800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in computational cost &amp; </a:t>
            </a: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time</a:t>
            </a:r>
          </a:p>
          <a:p>
            <a:pPr marL="1189038" lvl="1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M</a:t>
            </a: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olecular </a:t>
            </a:r>
            <a:r>
              <a:rPr lang="en-US" sz="1800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docking </a:t>
            </a: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simulations</a:t>
            </a:r>
          </a:p>
          <a:p>
            <a:pPr marL="1189038" lvl="1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M</a:t>
            </a: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olecular </a:t>
            </a:r>
            <a:r>
              <a:rPr lang="en-US" sz="1800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dynamics </a:t>
            </a: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simulations</a:t>
            </a:r>
            <a:endParaRPr lang="en-US" sz="18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Decision </a:t>
            </a: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support (graphical analyses)</a:t>
            </a:r>
          </a:p>
          <a:p>
            <a:pPr marL="1189038" lvl="1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Drug Design</a:t>
            </a:r>
          </a:p>
          <a:p>
            <a:pPr marL="1189038" lvl="1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Drug Discovery</a:t>
            </a:r>
          </a:p>
          <a:p>
            <a:pPr marL="457200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Non-visibility </a:t>
            </a:r>
            <a:r>
              <a:rPr lang="en-US" sz="1800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(</a:t>
            </a: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globally)</a:t>
            </a:r>
          </a:p>
          <a:p>
            <a:pPr marL="1189038" lvl="1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OAR</a:t>
            </a:r>
            <a:endParaRPr lang="en-US" sz="18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89038" lvl="1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AGSG</a:t>
            </a:r>
          </a:p>
          <a:p>
            <a:pPr marL="457200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Collaborative R</a:t>
            </a: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esearch &amp; Development</a:t>
            </a:r>
          </a:p>
          <a:p>
            <a:pPr marL="1189038" lvl="1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 err="1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GitHub</a:t>
            </a: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 </a:t>
            </a:r>
            <a:endParaRPr lang="en-US" sz="18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Capacity </a:t>
            </a:r>
            <a:r>
              <a:rPr lang="en-US" sz="1800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of local </a:t>
            </a: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investigators/scientists </a:t>
            </a:r>
          </a:p>
          <a:p>
            <a:pPr marL="1189038" lvl="1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Design, development &amp; deployment of D4PR</a:t>
            </a:r>
          </a:p>
          <a:p>
            <a:pPr marL="1189038" lvl="1" indent="-456480">
              <a:lnSpc>
                <a:spcPct val="100000"/>
              </a:lnSpc>
              <a:buClr>
                <a:srgbClr val="11542A"/>
              </a:buClr>
              <a:buFont typeface="Wingdings" charset="2"/>
              <a:buChar char=""/>
            </a:pPr>
            <a:r>
              <a:rPr lang="en-US" sz="1800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U</a:t>
            </a: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se </a:t>
            </a:r>
            <a:r>
              <a:rPr lang="en-US" sz="1800" b="0" spc="-1" dirty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of </a:t>
            </a:r>
            <a:r>
              <a:rPr lang="en-US" sz="1800" b="0" spc="-1" dirty="0" smtClean="0">
                <a:solidFill>
                  <a:srgbClr val="11542A"/>
                </a:solidFill>
                <a:uFill>
                  <a:solidFill>
                    <a:srgbClr val="FFFFFF"/>
                  </a:solidFill>
                </a:uFill>
                <a:latin typeface="Lato Regular"/>
                <a:ea typeface="DejaVu Sans"/>
              </a:rPr>
              <a:t>D4PR for drug discovery process</a:t>
            </a:r>
            <a:endParaRPr lang="en-US" sz="18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10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267740"/>
            <a:ext cx="8229600" cy="63968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13643A"/>
                </a:solidFill>
                <a:latin typeface="Lato Regular"/>
                <a:cs typeface="Lato Light"/>
              </a:rPr>
              <a:t>WORK DONE DURING THE HACKFEST</a:t>
            </a:r>
            <a:endParaRPr lang="en-GB" sz="36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5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361902" y="907422"/>
            <a:ext cx="8291767" cy="4426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914400" lvl="1" indent="-456480">
              <a:buClr>
                <a:srgbClr val="11542A"/>
              </a:buClr>
              <a:buFont typeface="Wingdings" charset="2"/>
              <a:buChar char=""/>
            </a:pPr>
            <a:r>
              <a:rPr lang="en-US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System analysis</a:t>
            </a:r>
          </a:p>
          <a:p>
            <a:pPr marL="914400" lvl="1" indent="-456480">
              <a:buClr>
                <a:srgbClr val="11542A"/>
              </a:buClr>
              <a:buFont typeface="Wingdings" charset="2"/>
              <a:buChar char=""/>
            </a:pPr>
            <a:r>
              <a:rPr lang="en-US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Design front end</a:t>
            </a:r>
          </a:p>
          <a:p>
            <a:pPr marL="914400" lvl="1" indent="-456480">
              <a:buClr>
                <a:srgbClr val="11542A"/>
              </a:buClr>
              <a:buFont typeface="Wingdings" charset="2"/>
              <a:buChar char=""/>
            </a:pPr>
            <a:r>
              <a:rPr lang="en-US" sz="2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Data </a:t>
            </a:r>
            <a:r>
              <a:rPr lang="en-US" sz="2400" b="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curation</a:t>
            </a:r>
            <a:r>
              <a:rPr lang="en-US" sz="2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 (</a:t>
            </a:r>
            <a:r>
              <a:rPr lang="en-US" sz="2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MS Excel)</a:t>
            </a:r>
            <a:endParaRPr lang="en-US" sz="24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itchFamily="18" charset="0"/>
            </a:endParaRPr>
          </a:p>
          <a:p>
            <a:pPr marL="914400" lvl="1" indent="-456480">
              <a:buClr>
                <a:srgbClr val="11542A"/>
              </a:buClr>
              <a:buFont typeface="Wingdings" charset="2"/>
              <a:buChar char=""/>
            </a:pPr>
            <a:r>
              <a:rPr lang="en-US" sz="2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Publication upload (OAR)</a:t>
            </a:r>
            <a:endParaRPr lang="en-US" sz="24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itchFamily="18" charset="0"/>
            </a:endParaRPr>
          </a:p>
          <a:p>
            <a:pPr marL="914400" lvl="1" indent="-456480">
              <a:buClr>
                <a:srgbClr val="11542A"/>
              </a:buClr>
              <a:buFont typeface="Wingdings" charset="2"/>
              <a:buChar char=""/>
            </a:pPr>
            <a:r>
              <a:rPr lang="en-US" sz="24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D</a:t>
            </a:r>
            <a:r>
              <a:rPr lang="en-US" sz="2400" b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raft D4PR manuscript (MS word)</a:t>
            </a:r>
            <a:endParaRPr lang="en-US" sz="24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3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61902" y="262995"/>
            <a:ext cx="8229600" cy="644427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13643A"/>
                </a:solidFill>
                <a:latin typeface="Lato Regular"/>
                <a:cs typeface="Lato Light"/>
              </a:rPr>
              <a:t>RESULTS ACHIEVED SO FAR</a:t>
            </a:r>
            <a:endParaRPr lang="en-GB" sz="32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6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361902" y="907422"/>
            <a:ext cx="8291767" cy="4426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b="0" kern="0" dirty="0" smtClean="0">
              <a:solidFill>
                <a:srgbClr val="11542A"/>
              </a:solidFill>
              <a:latin typeface="Lato Regular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685" y="1749627"/>
            <a:ext cx="8462984" cy="429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394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7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361902" y="907422"/>
            <a:ext cx="8291767" cy="4426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</a:pPr>
            <a:endParaRPr lang="en-US" sz="2200" b="0" kern="0" dirty="0" smtClean="0">
              <a:solidFill>
                <a:srgbClr val="11542A"/>
              </a:solidFill>
              <a:latin typeface="Lato Regular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4051" r="479" b="5063"/>
          <a:stretch>
            <a:fillRect/>
          </a:stretch>
        </p:blipFill>
        <p:spPr bwMode="auto">
          <a:xfrm>
            <a:off x="767750" y="1266092"/>
            <a:ext cx="7711863" cy="420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61902" y="262995"/>
            <a:ext cx="8229600" cy="644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13643A"/>
                </a:solidFill>
                <a:effectLst/>
                <a:uLnTx/>
                <a:uFillTx/>
                <a:latin typeface="Lato Regular"/>
                <a:cs typeface="Lato Light"/>
              </a:rPr>
              <a:t>RESULTS ACHIEVED SO FAR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13643A"/>
              </a:solidFill>
              <a:effectLst/>
              <a:uLnTx/>
              <a:uFillTx/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54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8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361902" y="907422"/>
            <a:ext cx="8291767" cy="4426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</a:pPr>
            <a:endParaRPr lang="en-US" sz="2200" b="0" kern="0" dirty="0" smtClean="0">
              <a:solidFill>
                <a:srgbClr val="11542A"/>
              </a:solidFill>
              <a:latin typeface="Lato Regular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t="3664" b="5404"/>
          <a:stretch>
            <a:fillRect/>
          </a:stretch>
        </p:blipFill>
        <p:spPr bwMode="auto">
          <a:xfrm>
            <a:off x="348650" y="1090246"/>
            <a:ext cx="8291767" cy="45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61902" y="262995"/>
            <a:ext cx="8229600" cy="644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13643A"/>
                </a:solidFill>
                <a:effectLst/>
                <a:uLnTx/>
                <a:uFillTx/>
                <a:latin typeface="Lato Regular"/>
                <a:cs typeface="Lato Light"/>
              </a:rPr>
              <a:t>RESULTS ACHIEVED SO FAR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13643A"/>
              </a:solidFill>
              <a:effectLst/>
              <a:uLnTx/>
              <a:uFillTx/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54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9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361902" y="907422"/>
            <a:ext cx="8291767" cy="4426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</a:pPr>
            <a:endParaRPr lang="en-US" sz="2200" b="0" kern="0" dirty="0" smtClean="0">
              <a:solidFill>
                <a:srgbClr val="11542A"/>
              </a:solidFill>
              <a:latin typeface="Lato Regular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3792" b="5256"/>
          <a:stretch>
            <a:fillRect/>
          </a:stretch>
        </p:blipFill>
        <p:spPr bwMode="auto">
          <a:xfrm>
            <a:off x="541300" y="1101969"/>
            <a:ext cx="8112369" cy="466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61902" y="262995"/>
            <a:ext cx="8229600" cy="644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13643A"/>
                </a:solidFill>
                <a:effectLst/>
                <a:uLnTx/>
                <a:uFillTx/>
                <a:latin typeface="Lato Regular"/>
                <a:cs typeface="Lato Light"/>
              </a:rPr>
              <a:t>RESULTS ACHIEVED SO FAR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13643A"/>
              </a:solidFill>
              <a:effectLst/>
              <a:uLnTx/>
              <a:uFillTx/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54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5481</TotalTime>
  <Words>524</Words>
  <Application>Microsoft Office PowerPoint</Application>
  <PresentationFormat>On-screen Show (4:3)</PresentationFormat>
  <Paragraphs>119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Thème Office</vt:lpstr>
      <vt:lpstr>Slide 1</vt:lpstr>
      <vt:lpstr>OUTLINE</vt:lpstr>
      <vt:lpstr>SCIENTIFIC PROBLEM</vt:lpstr>
      <vt:lpstr>SCIENTIFIC PROBLEM</vt:lpstr>
      <vt:lpstr>WORK DONE DURING THE HACKFEST</vt:lpstr>
      <vt:lpstr>RESULTS ACHIEVED SO FAR</vt:lpstr>
      <vt:lpstr>Slide 7</vt:lpstr>
      <vt:lpstr>Slide 8</vt:lpstr>
      <vt:lpstr>Slide 9</vt:lpstr>
      <vt:lpstr>Slide 10</vt:lpstr>
      <vt:lpstr>Slide 11</vt:lpstr>
      <vt:lpstr>Future plans (until end of the year and until the Sci-GaIA Final Event in Pretoria on March, 23-24, 2017)</vt:lpstr>
      <vt:lpstr>SUMMARY AND CONCLUSIONS</vt:lpstr>
      <vt:lpstr>VOTE OF THANKS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Roberto Barbera</dc:creator>
  <cp:lastModifiedBy>PC</cp:lastModifiedBy>
  <cp:revision>511</cp:revision>
  <dcterms:created xsi:type="dcterms:W3CDTF">2015-04-10T11:49:34Z</dcterms:created>
  <dcterms:modified xsi:type="dcterms:W3CDTF">2016-11-30T09:30:32Z</dcterms:modified>
</cp:coreProperties>
</file>