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270" r:id="rId3"/>
    <p:sldId id="352" r:id="rId4"/>
    <p:sldId id="454" r:id="rId5"/>
    <p:sldId id="455" r:id="rId6"/>
    <p:sldId id="456" r:id="rId7"/>
    <p:sldId id="453" r:id="rId8"/>
    <p:sldId id="267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643A"/>
    <a:srgbClr val="11542A"/>
    <a:srgbClr val="FBAE00"/>
    <a:srgbClr val="115329"/>
    <a:srgbClr val="FCB247"/>
    <a:srgbClr val="FF9933"/>
    <a:srgbClr val="6666CC"/>
    <a:srgbClr val="2D4C67"/>
    <a:srgbClr val="F7A72F"/>
    <a:srgbClr val="F7B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4" autoAdjust="0"/>
    <p:restoredTop sz="94312" autoAdjust="0"/>
  </p:normalViewPr>
  <p:slideViewPr>
    <p:cSldViewPr snapToGrid="0" snapToObjects="1">
      <p:cViewPr varScale="1">
        <p:scale>
          <a:sx n="72" d="100"/>
          <a:sy n="72" d="100"/>
        </p:scale>
        <p:origin x="4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8" d="100"/>
          <a:sy n="98" d="100"/>
        </p:scale>
        <p:origin x="-268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73E82-09BF-6247-AB9E-F88C8CA10972}" type="datetimeFigureOut">
              <a:rPr lang="fr-FR" smtClean="0"/>
              <a:t>03/12/2016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2A98D-DC99-B941-852D-9377D66D5FA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9242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AB866-2CE3-A34F-95E5-A49A98425E80}" type="datetimeFigureOut">
              <a:rPr lang="fr-FR" smtClean="0"/>
              <a:t>03/12/2016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3675-628A-D340-A2E0-019B7F920BF9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479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3675-628A-D340-A2E0-019B7F920BF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439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3675-628A-D340-A2E0-019B7F920BF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54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scigaia-bg-fu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64" y="734091"/>
            <a:ext cx="7189791" cy="5392343"/>
          </a:xfrm>
          <a:prstGeom prst="rect">
            <a:avLst/>
          </a:prstGeom>
        </p:spPr>
      </p:pic>
      <p:pic>
        <p:nvPicPr>
          <p:cNvPr id="5" name="Image 4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995" y="4273535"/>
            <a:ext cx="2606535" cy="951505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305301" y="6371744"/>
            <a:ext cx="41071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This project has received  funding from the European Union’s Horizon</a:t>
            </a:r>
            <a:r>
              <a:rPr lang="en-GB" sz="900" b="0" i="0" baseline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 2020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research and innovation programme under grant agreement n° 654237</a:t>
            </a:r>
          </a:p>
        </p:txBody>
      </p:sp>
      <p:pic>
        <p:nvPicPr>
          <p:cNvPr id="7" name="Image 7" descr="flag_white_high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66" y="6371744"/>
            <a:ext cx="5429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806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03591" y="648401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‹N›</a:t>
            </a:fld>
            <a:endParaRPr lang="fr-FR" dirty="0"/>
          </a:p>
        </p:txBody>
      </p:sp>
      <p:pic>
        <p:nvPicPr>
          <p:cNvPr id="10" name="Image 9" descr="logo-scigaia-ur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913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48593" y="642090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‹N›</a:t>
            </a:fld>
            <a:endParaRPr lang="fr-FR" dirty="0"/>
          </a:p>
        </p:txBody>
      </p:sp>
      <p:pic>
        <p:nvPicPr>
          <p:cNvPr id="10" name="Image 9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Image 10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24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 5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37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7"/>
            <a:ext cx="8229600" cy="576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r>
              <a:rPr lang="fr-FR" dirty="0" smtClean="0"/>
              <a:t>TITLE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457200" y="952500"/>
            <a:ext cx="8210578" cy="5000229"/>
          </a:xfrm>
          <a:prstGeom prst="rect">
            <a:avLst/>
          </a:prstGeom>
        </p:spPr>
        <p:txBody>
          <a:bodyPr vert="horz"/>
          <a:lstStyle>
            <a:lvl1pPr marL="271463" indent="-271463">
              <a:lnSpc>
                <a:spcPct val="120000"/>
              </a:lnSpc>
              <a:buClr>
                <a:schemeClr val="accent1"/>
              </a:buClr>
              <a:buFont typeface="Wingdings" charset="2"/>
              <a:buChar char="§"/>
              <a:defRPr sz="2000" b="1">
                <a:solidFill>
                  <a:schemeClr val="accent1"/>
                </a:solidFill>
              </a:defRPr>
            </a:lvl1pPr>
            <a:lvl2pPr marL="630238" indent="-184150">
              <a:lnSpc>
                <a:spcPct val="120000"/>
              </a:lnSpc>
              <a:buClr>
                <a:schemeClr val="accent6"/>
              </a:buClr>
              <a:buFont typeface="Wingdings" charset="2"/>
              <a:buChar char="§"/>
              <a:defRPr sz="1600" b="1"/>
            </a:lvl2pPr>
            <a:lvl3pPr marL="1085850" indent="-171450">
              <a:lnSpc>
                <a:spcPct val="120000"/>
              </a:lnSpc>
              <a:buClr>
                <a:schemeClr val="accent6"/>
              </a:buClr>
              <a:buFont typeface="Courier New"/>
              <a:buChar char="o"/>
              <a:defRPr sz="1600" b="1"/>
            </a:lvl3pPr>
          </a:lstStyle>
          <a:p>
            <a:pPr lvl="0"/>
            <a:r>
              <a:rPr lang="fr-FR" dirty="0" err="1" smtClean="0"/>
              <a:t>Level</a:t>
            </a:r>
            <a:r>
              <a:rPr lang="fr-FR" dirty="0" smtClean="0"/>
              <a:t> 1</a:t>
            </a:r>
          </a:p>
          <a:p>
            <a:pPr lvl="1"/>
            <a:r>
              <a:rPr lang="fr-FR" dirty="0" err="1" smtClean="0"/>
              <a:t>Level</a:t>
            </a:r>
            <a:r>
              <a:rPr lang="fr-FR" dirty="0" smtClean="0"/>
              <a:t> 2</a:t>
            </a:r>
          </a:p>
          <a:p>
            <a:pPr lvl="2"/>
            <a:r>
              <a:rPr lang="fr-FR" dirty="0" err="1" smtClean="0"/>
              <a:t>Level</a:t>
            </a:r>
            <a:r>
              <a:rPr lang="fr-FR" dirty="0" smtClean="0"/>
              <a:t> 3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1293" y="642090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‹N›</a:t>
            </a:fld>
            <a:endParaRPr lang="fr-FR" dirty="0"/>
          </a:p>
        </p:txBody>
      </p:sp>
      <p:pic>
        <p:nvPicPr>
          <p:cNvPr id="10" name="Image 9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1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Image 6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644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000"/>
          </a:xfrm>
          <a:prstGeom prst="rect">
            <a:avLst/>
          </a:prstGeom>
          <a:solidFill>
            <a:srgbClr val="FCB247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1463" lvl="0" indent="-271463">
              <a:buClr>
                <a:schemeClr val="accent1"/>
              </a:buClr>
              <a:buFont typeface="Wingdings" charset="2"/>
              <a:buChar char="§"/>
            </a:pPr>
            <a:r>
              <a:rPr lang="fr-FR" dirty="0" smtClean="0"/>
              <a:t>Cliquez pour modifier les styles du texte du masque</a:t>
            </a:r>
          </a:p>
          <a:p>
            <a:pPr marL="630238" lvl="1" indent="-184150">
              <a:buClr>
                <a:schemeClr val="accent6"/>
              </a:buClr>
              <a:buFont typeface="Wingdings" charset="2"/>
              <a:buChar char="§"/>
            </a:pPr>
            <a:r>
              <a:rPr lang="fr-FR" dirty="0" smtClean="0"/>
              <a:t>Deuxième niveau</a:t>
            </a:r>
          </a:p>
          <a:p>
            <a:pPr marL="1085850" lvl="2" indent="-171450">
              <a:buClr>
                <a:schemeClr val="accent6"/>
              </a:buClr>
              <a:buFont typeface="Courier New"/>
              <a:buChar char="o"/>
            </a:pPr>
            <a:r>
              <a:rPr lang="fr-FR" dirty="0" smtClean="0"/>
              <a:t>Troisième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03593" y="21523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‹N›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3" r:id="rId3"/>
    <p:sldLayoutId id="2147483664" r:id="rId4"/>
    <p:sldLayoutId id="2147483650" r:id="rId5"/>
    <p:sldLayoutId id="2147483657" r:id="rId6"/>
  </p:sldLayoutIdLst>
  <p:hf hdr="0" ftr="0" dt="0"/>
  <p:txStyles>
    <p:titleStyle>
      <a:lvl1pPr>
        <a:defRPr sz="2000" b="1">
          <a:solidFill>
            <a:srgbClr val="4F81BD"/>
          </a:solidFill>
          <a:latin typeface="Avenir Heavy"/>
          <a:cs typeface="Avenir Heavy"/>
        </a:defRPr>
      </a:lvl1pPr>
    </p:titleStyle>
    <p:bodyStyle>
      <a:lvl1pPr marL="0" indent="0">
        <a:lnSpc>
          <a:spcPct val="120000"/>
        </a:lnSpc>
        <a:buNone/>
        <a:defRPr lang="fr-FR" sz="2000" b="1" dirty="0" smtClean="0">
          <a:solidFill>
            <a:schemeClr val="accent1"/>
          </a:solidFill>
          <a:latin typeface="Avenir Book"/>
          <a:cs typeface="Avenir Book"/>
        </a:defRPr>
      </a:lvl1pPr>
      <a:lvl2pPr marL="731838" indent="-285750">
        <a:lnSpc>
          <a:spcPct val="120000"/>
        </a:lnSpc>
        <a:defRPr lang="fr-FR" sz="1600" b="1" dirty="0" smtClean="0">
          <a:latin typeface="Avenir Book"/>
          <a:cs typeface="Avenir Book"/>
        </a:defRPr>
      </a:lvl2pPr>
      <a:lvl3pPr marL="1200150" indent="-285750">
        <a:lnSpc>
          <a:spcPct val="120000"/>
        </a:lnSpc>
        <a:defRPr lang="fr-FR" sz="1600" b="1" dirty="0" smtClean="0">
          <a:latin typeface="Avenir Book"/>
          <a:cs typeface="Avenir Book"/>
        </a:defRPr>
      </a:lvl3pPr>
      <a:lvl4pPr>
        <a:defRPr>
          <a:latin typeface="Avenir Book"/>
          <a:cs typeface="Avenir Book"/>
        </a:defRPr>
      </a:lvl4pPr>
      <a:lvl5pPr>
        <a:defRPr>
          <a:latin typeface="Avenir Book"/>
          <a:cs typeface="Avenir Book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ci-gaia.e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0745" y="190190"/>
            <a:ext cx="8716988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rgbClr val="13643A"/>
                </a:solidFill>
                <a:latin typeface="Lato Regular"/>
                <a:cs typeface="Lato Regular"/>
              </a:rPr>
              <a:t>Defuzzifier -  Final report </a:t>
            </a:r>
            <a:endParaRPr lang="en-US" sz="1600" dirty="0" smtClean="0">
              <a:solidFill>
                <a:srgbClr val="13643A"/>
              </a:solidFill>
              <a:latin typeface="Lato Regular"/>
              <a:cs typeface="Lato Regular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799" y="5527396"/>
            <a:ext cx="9151449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600" dirty="0" err="1" smtClean="0">
                <a:solidFill>
                  <a:srgbClr val="13643A"/>
                </a:solidFill>
                <a:latin typeface="Lato Light"/>
                <a:cs typeface="Lato Light"/>
              </a:rPr>
              <a:t>OluwaToyin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 </a:t>
            </a:r>
            <a:r>
              <a:rPr lang="en-GB" sz="1600" dirty="0" err="1" smtClean="0">
                <a:solidFill>
                  <a:srgbClr val="13643A"/>
                </a:solidFill>
                <a:latin typeface="Lato Light"/>
                <a:cs typeface="Lato Light"/>
              </a:rPr>
              <a:t>Enikuonehin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– Lagos State </a:t>
            </a:r>
            <a:r>
              <a:rPr lang="en-GB" sz="1600" dirty="0" err="1" smtClean="0">
                <a:solidFill>
                  <a:srgbClr val="13643A"/>
                </a:solidFill>
                <a:latin typeface="Lato Light"/>
                <a:cs typeface="Lato Light"/>
              </a:rPr>
              <a:t>University,Nigeria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(toyinenikuomehi@gmail.com)     </a:t>
            </a:r>
          </a:p>
          <a:p>
            <a:pPr>
              <a:lnSpc>
                <a:spcPct val="110000"/>
              </a:lnSpc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WACREN e-Research Hackfest – Lagos (Nigeria) 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0" y="6354049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1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413723"/>
            <a:ext cx="8229600" cy="838838"/>
          </a:xfrm>
          <a:noFill/>
        </p:spPr>
        <p:txBody>
          <a:bodyPr/>
          <a:lstStyle/>
          <a:p>
            <a:r>
              <a:rPr lang="en-GB" dirty="0" smtClean="0">
                <a:solidFill>
                  <a:srgbClr val="13643A"/>
                </a:solidFill>
                <a:latin typeface="Lato Regular"/>
                <a:cs typeface="Lato Regular"/>
              </a:rPr>
              <a:t>Outline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2</a:t>
            </a:fld>
            <a:endParaRPr lang="fr-FR" dirty="0"/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457200" y="1375581"/>
            <a:ext cx="8210578" cy="419270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Scientific problem</a:t>
            </a:r>
            <a:endParaRPr lang="en-US" sz="2800" b="0" kern="0" dirty="0">
              <a:solidFill>
                <a:srgbClr val="13643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Work done during the </a:t>
            </a:r>
            <a:r>
              <a:rPr lang="en-US" sz="2800" b="0" kern="0" dirty="0" err="1" smtClean="0">
                <a:solidFill>
                  <a:srgbClr val="13643A"/>
                </a:solidFill>
                <a:latin typeface="Lato Regular"/>
                <a:cs typeface="+mn-cs"/>
              </a:rPr>
              <a:t>hackfest</a:t>
            </a:r>
            <a:endParaRPr lang="en-US" sz="2800" b="0" kern="0" dirty="0" smtClean="0">
              <a:solidFill>
                <a:srgbClr val="13643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Results achieved so far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Future plans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 smtClean="0">
                <a:solidFill>
                  <a:srgbClr val="13643A"/>
                </a:solidFill>
                <a:latin typeface="Lato Regular"/>
                <a:cs typeface="+mn-cs"/>
              </a:rPr>
              <a:t>Summary </a:t>
            </a:r>
            <a:r>
              <a:rPr lang="en-US" sz="2800" b="0" kern="0" smtClean="0">
                <a:solidFill>
                  <a:srgbClr val="13643A"/>
                </a:solidFill>
                <a:latin typeface="Lato Regular"/>
                <a:cs typeface="+mn-cs"/>
              </a:rPr>
              <a:t>and conclusions</a:t>
            </a:r>
            <a:endParaRPr lang="en-US" sz="2800" b="0" kern="0" dirty="0" smtClean="0">
              <a:solidFill>
                <a:srgbClr val="13643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976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Scientific problem (duplicate this slide as many time as needed)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3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  <a:cs typeface="+mn-cs"/>
              </a:rPr>
              <a:t>Fuzzifification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 involves the process of transforming crisp value to their respective linguistic values represented by their membership function.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The fuzzy inference system will not be complete without the </a:t>
            </a: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  <a:cs typeface="+mn-cs"/>
              </a:rPr>
              <a:t>defuzzification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 of the </a:t>
            </a: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  <a:cs typeface="+mn-cs"/>
              </a:rPr>
              <a:t>fuzzified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 terms.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Theoretically, there are many </a:t>
            </a: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  <a:cs typeface="+mn-cs"/>
              </a:rPr>
              <a:t>defuzzification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 methods in existence and randomly used without a well laid benchmark for the choice of any.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This has made the result of the fuzzy process depend largely on the type of </a:t>
            </a: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  <a:cs typeface="+mn-cs"/>
              </a:rPr>
              <a:t>defuzzification</a:t>
            </a: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5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Work done during the Hackfest (mention the tools you actually used and how - duplicate this slide as many time as needed)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4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1"/>
            <a:ext cx="8291767" cy="474640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During </a:t>
            </a: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  <a:cs typeface="+mn-cs"/>
              </a:rPr>
              <a:t>Hackfest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, the theatrical framework was re-evaluated for deeper understanding with the newly acquired tool.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Interestingly,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GitHub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already contains some modules which were used for reevaluation.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  <a:cs typeface="+mn-cs"/>
              </a:rPr>
              <a:t>Fuzzylite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 was explored, the required module is already in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GitHub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however requires an extension as a model to be incorporated, new API is required to predict the best defuzzifier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REST API has tested and used as a major component the </a:t>
            </a: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  <a:cs typeface="+mn-cs"/>
              </a:rPr>
              <a:t>FutureGateway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 for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the </a:t>
            </a: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  <a:cs typeface="+mn-cs"/>
              </a:rPr>
              <a:t>defuzzifier</a:t>
            </a: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23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Results achieved so far 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5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The code required for recommendation of the most appropriate defuzzifier has been developed in C++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The  method for possible plug in into the existing fuzzy tools has been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identified</a:t>
            </a: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During Hackfest, other tools necessary for new world scientific research have been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learnt</a:t>
            </a: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 The frontend, which seems to be the least of task has also been framed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worked</a:t>
            </a: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394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584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Future plans (until end of the year and until the Sci-GaIA Final Event in Pretoria on March, 23-24, 2017)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6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Complete the deployment of the defuzzifier and deploy it on all necessary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platform</a:t>
            </a: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Make up a documentary for the work that has been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done</a:t>
            </a: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Complete the pipeline for the front and back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end</a:t>
            </a: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Achieve a champion status on this project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Present the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results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in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Pretoria,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if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necessary</a:t>
            </a: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126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Summary and conclusions (tell us your experience about the Hackfest)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7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36502" y="831222"/>
            <a:ext cx="8291767" cy="513169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  <a:cs typeface="+mn-cs"/>
              </a:rPr>
              <a:t>Hackfest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 is a great experience for programmers and developers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The instructors at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Hackfest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, both on offshore and onshore, displayed high level of expertise in the solution they teach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The coordination of </a:t>
            </a: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  <a:cs typeface="+mn-cs"/>
              </a:rPr>
              <a:t>hackfest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 is impressive especially the provision of tools needed for solution development.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The days for </a:t>
            </a: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  <a:cs typeface="+mn-cs"/>
              </a:rPr>
              <a:t>Hackfest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 (10 days) seems not to enough for this kind of </a:t>
            </a:r>
            <a:r>
              <a:rPr lang="en-US" sz="2200" b="0" kern="0" dirty="0" err="1" smtClean="0">
                <a:solidFill>
                  <a:srgbClr val="11542A"/>
                </a:solidFill>
                <a:latin typeface="Lato Regular"/>
                <a:cs typeface="+mn-cs"/>
              </a:rPr>
              <a:t>codefeast</a:t>
            </a: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b="0" kern="0" dirty="0" smtClean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40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181944" y="2024831"/>
            <a:ext cx="6756400" cy="4141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2800" dirty="0" smtClean="0">
                <a:solidFill>
                  <a:srgbClr val="13643A"/>
                </a:solidFill>
                <a:latin typeface="Lato Regular"/>
                <a:cs typeface="Lato Regular"/>
              </a:rPr>
              <a:t>Thank</a:t>
            </a:r>
            <a:r>
              <a:rPr lang="en-GB" sz="2800" dirty="0" smtClean="0">
                <a:solidFill>
                  <a:srgbClr val="13643A"/>
                </a:solidFill>
                <a:latin typeface="Lato Light"/>
                <a:cs typeface="Lato Light"/>
              </a:rPr>
              <a:t> </a:t>
            </a:r>
            <a:r>
              <a:rPr lang="en-GB" sz="28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you! 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s</a:t>
            </a:r>
            <a:r>
              <a:rPr lang="en-GB" sz="16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ci-gaia.eu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  <a:hlinkClick r:id="rId3"/>
              </a:rPr>
              <a:t>info@sci-gaia.eu</a:t>
            </a:r>
            <a:endParaRPr lang="en-GB" sz="1600" dirty="0" smtClean="0">
              <a:solidFill>
                <a:srgbClr val="13643A"/>
              </a:solidFill>
              <a:latin typeface="Lato Light"/>
              <a:cs typeface="Lato Light"/>
            </a:endParaRPr>
          </a:p>
          <a:p>
            <a:pPr algn="ctr">
              <a:lnSpc>
                <a:spcPct val="120000"/>
              </a:lnSpc>
              <a:defRPr/>
            </a:pPr>
            <a:endParaRPr lang="en-GB" sz="1600" baseline="0" dirty="0">
              <a:solidFill>
                <a:srgbClr val="13643A"/>
              </a:solidFill>
              <a:latin typeface="Lato Light"/>
              <a:cs typeface="Lato Light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Others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Roberto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Bruce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baseline="0" dirty="0" err="1" smtClean="0">
                <a:solidFill>
                  <a:srgbClr val="13643A"/>
                </a:solidFill>
                <a:latin typeface="Lato Light"/>
                <a:cs typeface="Lato Light"/>
              </a:rPr>
              <a:t>Marrio</a:t>
            </a:r>
            <a:endParaRPr lang="en-GB" sz="1600" baseline="0" dirty="0" smtClean="0">
              <a:solidFill>
                <a:srgbClr val="13643A"/>
              </a:solidFill>
              <a:latin typeface="Lato Light"/>
              <a:cs typeface="Lato Light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Benjamin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baseline="0" dirty="0" err="1" smtClean="0">
                <a:solidFill>
                  <a:srgbClr val="13643A"/>
                </a:solidFill>
                <a:latin typeface="Lato Light"/>
                <a:cs typeface="Lato Light"/>
              </a:rPr>
              <a:t>Omo</a:t>
            </a:r>
            <a:endParaRPr lang="en-GB" sz="1600" baseline="0" dirty="0" smtClean="0">
              <a:solidFill>
                <a:srgbClr val="13643A"/>
              </a:solidFill>
              <a:latin typeface="Lato Light"/>
              <a:cs typeface="Lato Light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Owen</a:t>
            </a:r>
            <a:endParaRPr lang="en-GB" sz="1600" baseline="0" dirty="0" smtClean="0">
              <a:solidFill>
                <a:srgbClr val="13643A"/>
              </a:solidFill>
              <a:latin typeface="Lato Light"/>
              <a:cs typeface="Lato Light"/>
            </a:endParaRPr>
          </a:p>
          <a:p>
            <a:pPr algn="ctr">
              <a:lnSpc>
                <a:spcPct val="120000"/>
              </a:lnSpc>
              <a:defRPr/>
            </a:pPr>
            <a:endParaRPr lang="fr-FR" sz="1600" dirty="0" smtClean="0">
              <a:solidFill>
                <a:srgbClr val="13643A"/>
              </a:solidFill>
              <a:latin typeface="Lato Regular"/>
              <a:cs typeface="Lato Regular"/>
            </a:endParaRPr>
          </a:p>
          <a:p>
            <a:pPr algn="ctr">
              <a:lnSpc>
                <a:spcPts val="2180"/>
              </a:lnSpc>
              <a:defRPr/>
            </a:pPr>
            <a:endParaRPr lang="en-GB" sz="1600" dirty="0">
              <a:solidFill>
                <a:srgbClr val="13643A"/>
              </a:solidFill>
              <a:latin typeface="Lato Regular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2134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3765</TotalTime>
  <Words>453</Words>
  <Application>Microsoft Office PowerPoint</Application>
  <PresentationFormat>Presentazione su schermo (4:3)</PresentationFormat>
  <Paragraphs>73</Paragraphs>
  <Slides>8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8" baseType="lpstr">
      <vt:lpstr>Arial</vt:lpstr>
      <vt:lpstr>Avenir Book</vt:lpstr>
      <vt:lpstr>Avenir Heavy</vt:lpstr>
      <vt:lpstr>Calibri</vt:lpstr>
      <vt:lpstr>Courier New</vt:lpstr>
      <vt:lpstr>Lato Light</vt:lpstr>
      <vt:lpstr>Lato Regular</vt:lpstr>
      <vt:lpstr>Verdana</vt:lpstr>
      <vt:lpstr>Wingdings</vt:lpstr>
      <vt:lpstr>Thème Office</vt:lpstr>
      <vt:lpstr>Presentazione standard di PowerPoint</vt:lpstr>
      <vt:lpstr>Outline</vt:lpstr>
      <vt:lpstr>Scientific problem (duplicate this slide as many time as needed)</vt:lpstr>
      <vt:lpstr>Work done during the Hackfest (mention the tools you actually used and how - duplicate this slide as many time as needed)</vt:lpstr>
      <vt:lpstr>Results achieved so far </vt:lpstr>
      <vt:lpstr>Future plans (until end of the year and until the Sci-GaIA Final Event in Pretoria on March, 23-24, 2017)</vt:lpstr>
      <vt:lpstr>Summary and conclusions (tell us your experience about the Hackfest)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Roberto Barbera</dc:creator>
  <cp:lastModifiedBy>Roberto Barbera</cp:lastModifiedBy>
  <cp:revision>498</cp:revision>
  <dcterms:created xsi:type="dcterms:W3CDTF">2015-04-10T11:49:34Z</dcterms:created>
  <dcterms:modified xsi:type="dcterms:W3CDTF">2016-12-03T09:04:41Z</dcterms:modified>
</cp:coreProperties>
</file>