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68" r:id="rId2"/>
    <p:sldId id="270" r:id="rId3"/>
    <p:sldId id="456" r:id="rId4"/>
    <p:sldId id="464" r:id="rId5"/>
    <p:sldId id="462" r:id="rId6"/>
    <p:sldId id="352" r:id="rId7"/>
    <p:sldId id="466" r:id="rId8"/>
    <p:sldId id="455" r:id="rId9"/>
    <p:sldId id="461" r:id="rId10"/>
    <p:sldId id="468" r:id="rId11"/>
    <p:sldId id="469" r:id="rId12"/>
    <p:sldId id="453" r:id="rId13"/>
    <p:sldId id="267" r:id="rId1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42A"/>
    <a:srgbClr val="13643A"/>
    <a:srgbClr val="FBAE00"/>
    <a:srgbClr val="115329"/>
    <a:srgbClr val="FCB247"/>
    <a:srgbClr val="FF9933"/>
    <a:srgbClr val="6666CC"/>
    <a:srgbClr val="2D4C67"/>
    <a:srgbClr val="F7A72F"/>
    <a:srgbClr val="F7B7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312" autoAdjust="0"/>
  </p:normalViewPr>
  <p:slideViewPr>
    <p:cSldViewPr snapToGrid="0" snapToObjects="1">
      <p:cViewPr varScale="1">
        <p:scale>
          <a:sx n="73" d="100"/>
          <a:sy n="73" d="100"/>
        </p:scale>
        <p:origin x="1272" y="72"/>
      </p:cViewPr>
      <p:guideLst>
        <p:guide orient="horz" pos="2160"/>
        <p:guide pos="2880"/>
      </p:guideLst>
    </p:cSldViewPr>
  </p:slideViewPr>
  <p:outlineViewPr>
    <p:cViewPr>
      <p:scale>
        <a:sx n="33" d="100"/>
        <a:sy n="33" d="100"/>
      </p:scale>
      <p:origin x="0" y="-4428"/>
    </p:cViewPr>
  </p:outlineViewPr>
  <p:notesTextViewPr>
    <p:cViewPr>
      <p:scale>
        <a:sx n="100" d="100"/>
        <a:sy n="100" d="100"/>
      </p:scale>
      <p:origin x="0" y="0"/>
    </p:cViewPr>
  </p:notesTextViewPr>
  <p:sorterViewPr>
    <p:cViewPr varScale="1">
      <p:scale>
        <a:sx n="1" d="1"/>
        <a:sy n="1" d="1"/>
      </p:scale>
      <p:origin x="0" y="-912"/>
    </p:cViewPr>
  </p:sorterViewPr>
  <p:notesViewPr>
    <p:cSldViewPr snapToGrid="0" snapToObjects="1">
      <p:cViewPr varScale="1">
        <p:scale>
          <a:sx n="98" d="100"/>
          <a:sy n="98" d="100"/>
        </p:scale>
        <p:origin x="-26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F73E82-09BF-6247-AB9E-F88C8CA10972}" type="datetimeFigureOut">
              <a:rPr lang="fr-FR" smtClean="0"/>
              <a:t>23/11/2016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32A98D-DC99-B941-852D-9377D66D5FA8}" type="slidenum">
              <a:rPr lang="fr-FR" smtClean="0"/>
              <a:t>‹#›</a:t>
            </a:fld>
            <a:endParaRPr lang="fr-FR"/>
          </a:p>
        </p:txBody>
      </p:sp>
    </p:spTree>
    <p:extLst>
      <p:ext uri="{BB962C8B-B14F-4D97-AF65-F5344CB8AC3E}">
        <p14:creationId xmlns:p14="http://schemas.microsoft.com/office/powerpoint/2010/main" val="5609242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8AB866-2CE3-A34F-95E5-A49A98425E80}" type="datetimeFigureOut">
              <a:rPr lang="fr-FR" smtClean="0"/>
              <a:t>23/11/2016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C3675-628A-D340-A2E0-019B7F920BF9}" type="slidenum">
              <a:rPr lang="fr-FR" smtClean="0"/>
              <a:t>‹#›</a:t>
            </a:fld>
            <a:endParaRPr lang="fr-FR"/>
          </a:p>
        </p:txBody>
      </p:sp>
    </p:spTree>
    <p:extLst>
      <p:ext uri="{BB962C8B-B14F-4D97-AF65-F5344CB8AC3E}">
        <p14:creationId xmlns:p14="http://schemas.microsoft.com/office/powerpoint/2010/main" val="5134799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F7C3675-628A-D340-A2E0-019B7F920BF9}" type="slidenum">
              <a:rPr lang="fr-FR" smtClean="0"/>
              <a:t>1</a:t>
            </a:fld>
            <a:endParaRPr lang="fr-FR"/>
          </a:p>
        </p:txBody>
      </p:sp>
    </p:spTree>
    <p:extLst>
      <p:ext uri="{BB962C8B-B14F-4D97-AF65-F5344CB8AC3E}">
        <p14:creationId xmlns:p14="http://schemas.microsoft.com/office/powerpoint/2010/main" val="1086439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F7C3675-628A-D340-A2E0-019B7F920BF9}" type="slidenum">
              <a:rPr lang="fr-FR" smtClean="0"/>
              <a:t>13</a:t>
            </a:fld>
            <a:endParaRPr lang="fr-FR"/>
          </a:p>
        </p:txBody>
      </p:sp>
    </p:spTree>
    <p:extLst>
      <p:ext uri="{BB962C8B-B14F-4D97-AF65-F5344CB8AC3E}">
        <p14:creationId xmlns:p14="http://schemas.microsoft.com/office/powerpoint/2010/main" val="2414544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8" name="Image 7" descr="scigaia-bg-full.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3864" y="734091"/>
            <a:ext cx="7189791" cy="5392343"/>
          </a:xfrm>
          <a:prstGeom prst="rect">
            <a:avLst/>
          </a:prstGeom>
        </p:spPr>
      </p:pic>
      <p:pic>
        <p:nvPicPr>
          <p:cNvPr id="5" name="Image 4"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86995" y="4273535"/>
            <a:ext cx="2606535" cy="951505"/>
          </a:xfrm>
          <a:prstGeom prst="rect">
            <a:avLst/>
          </a:prstGeom>
        </p:spPr>
      </p:pic>
      <p:sp>
        <p:nvSpPr>
          <p:cNvPr id="6" name="Rectangle 5"/>
          <p:cNvSpPr/>
          <p:nvPr userDrawn="1"/>
        </p:nvSpPr>
        <p:spPr>
          <a:xfrm>
            <a:off x="4305301" y="6371744"/>
            <a:ext cx="4107166" cy="369332"/>
          </a:xfrm>
          <a:prstGeom prst="rect">
            <a:avLst/>
          </a:prstGeom>
        </p:spPr>
        <p:txBody>
          <a:bodyPr wrap="square">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GB" sz="900" b="0" i="0" noProof="0" dirty="0" smtClean="0">
                <a:solidFill>
                  <a:srgbClr val="13643A"/>
                </a:solidFill>
                <a:latin typeface="Lato Regular"/>
                <a:cs typeface="Lato Regular"/>
              </a:rPr>
              <a:t>This project has received  funding from the European Union’s Horizon</a:t>
            </a:r>
            <a:r>
              <a:rPr lang="en-GB" sz="900" b="0" i="0" baseline="0" noProof="0" dirty="0" smtClean="0">
                <a:solidFill>
                  <a:srgbClr val="13643A"/>
                </a:solidFill>
                <a:latin typeface="Lato Regular"/>
                <a:cs typeface="Lato Regular"/>
              </a:rPr>
              <a:t> 2020</a:t>
            </a:r>
          </a:p>
          <a:p>
            <a:pPr marL="0" marR="0" indent="0" algn="r" defTabSz="914400" rtl="0" eaLnBrk="1" fontAlgn="base" latinLnBrk="0" hangingPunct="1">
              <a:lnSpc>
                <a:spcPct val="100000"/>
              </a:lnSpc>
              <a:spcBef>
                <a:spcPct val="0"/>
              </a:spcBef>
              <a:spcAft>
                <a:spcPct val="0"/>
              </a:spcAft>
              <a:buClrTx/>
              <a:buSzTx/>
              <a:buFontTx/>
              <a:buNone/>
              <a:tabLst/>
              <a:defRPr/>
            </a:pPr>
            <a:r>
              <a:rPr lang="en-GB" sz="900" b="0" i="0" noProof="0" dirty="0" smtClean="0">
                <a:solidFill>
                  <a:srgbClr val="13643A"/>
                </a:solidFill>
                <a:latin typeface="Lato Regular"/>
                <a:cs typeface="Lato Regular"/>
              </a:rPr>
              <a:t>research and innovation programme under grant agreement n° 654237</a:t>
            </a:r>
          </a:p>
        </p:txBody>
      </p:sp>
      <p:pic>
        <p:nvPicPr>
          <p:cNvPr id="7" name="Image 7" descr="flag_white_high.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12466" y="6371744"/>
            <a:ext cx="542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78069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sp>
        <p:nvSpPr>
          <p:cNvPr id="9" name="Espace réservé du numéro de diapositive 5"/>
          <p:cNvSpPr>
            <a:spLocks noGrp="1"/>
          </p:cNvSpPr>
          <p:nvPr>
            <p:ph type="sldNum" sz="quarter" idx="4"/>
          </p:nvPr>
        </p:nvSpPr>
        <p:spPr>
          <a:xfrm>
            <a:off x="303591" y="6484012"/>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pic>
        <p:nvPicPr>
          <p:cNvPr id="10" name="Image 9" descr="logo-scigaia-ur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29849136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Subsection">
    <p:spTree>
      <p:nvGrpSpPr>
        <p:cNvPr id="1" name=""/>
        <p:cNvGrpSpPr/>
        <p:nvPr/>
      </p:nvGrpSpPr>
      <p:grpSpPr>
        <a:xfrm>
          <a:off x="0" y="0"/>
          <a:ext cx="0" cy="0"/>
          <a:chOff x="0" y="0"/>
          <a:chExt cx="0" cy="0"/>
        </a:xfrm>
      </p:grpSpPr>
      <p:sp>
        <p:nvSpPr>
          <p:cNvPr id="9" name="Espace réservé du numéro de diapositive 5"/>
          <p:cNvSpPr>
            <a:spLocks noGrp="1"/>
          </p:cNvSpPr>
          <p:nvPr>
            <p:ph type="sldNum" sz="quarter" idx="4"/>
          </p:nvPr>
        </p:nvSpPr>
        <p:spPr>
          <a:xfrm>
            <a:off x="348593" y="6420902"/>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pic>
        <p:nvPicPr>
          <p:cNvPr id="10" name="Image 9"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Image 10"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4056524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ubsection">
    <p:spTree>
      <p:nvGrpSpPr>
        <p:cNvPr id="1" name=""/>
        <p:cNvGrpSpPr/>
        <p:nvPr/>
      </p:nvGrpSpPr>
      <p:grpSpPr>
        <a:xfrm>
          <a:off x="0" y="0"/>
          <a:ext cx="0" cy="0"/>
          <a:chOff x="0" y="0"/>
          <a:chExt cx="0" cy="0"/>
        </a:xfrm>
      </p:grpSpPr>
      <p:pic>
        <p:nvPicPr>
          <p:cNvPr id="10" name="Image 9"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Image 5"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29810377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5" name="Image 4"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title" hasCustomPrompt="1"/>
          </p:nvPr>
        </p:nvSpPr>
        <p:spPr>
          <a:xfrm>
            <a:off x="457200" y="274637"/>
            <a:ext cx="8229600" cy="576000"/>
          </a:xfrm>
        </p:spPr>
        <p:txBody>
          <a:bodyPr>
            <a:normAutofit/>
          </a:bodyPr>
          <a:lstStyle>
            <a:lvl1pPr>
              <a:defRPr sz="2000">
                <a:solidFill>
                  <a:srgbClr val="4F81BD"/>
                </a:solidFill>
                <a:latin typeface="Avenir Heavy"/>
                <a:cs typeface="Avenir Heavy"/>
              </a:defRPr>
            </a:lvl1pPr>
          </a:lstStyle>
          <a:p>
            <a:r>
              <a:rPr lang="fr-FR" dirty="0" smtClean="0"/>
              <a:t>TITLE</a:t>
            </a:r>
            <a:endParaRPr lang="fr-FR" dirty="0"/>
          </a:p>
        </p:txBody>
      </p:sp>
      <p:sp>
        <p:nvSpPr>
          <p:cNvPr id="12" name="Espace réservé du contenu 11"/>
          <p:cNvSpPr>
            <a:spLocks noGrp="1"/>
          </p:cNvSpPr>
          <p:nvPr>
            <p:ph sz="quarter" idx="13" hasCustomPrompt="1"/>
          </p:nvPr>
        </p:nvSpPr>
        <p:spPr>
          <a:xfrm>
            <a:off x="457200" y="952500"/>
            <a:ext cx="8210578" cy="5000229"/>
          </a:xfrm>
          <a:prstGeom prst="rect">
            <a:avLst/>
          </a:prstGeom>
        </p:spPr>
        <p:txBody>
          <a:bodyPr vert="horz"/>
          <a:lstStyle>
            <a:lvl1pPr marL="271463" indent="-271463">
              <a:lnSpc>
                <a:spcPct val="120000"/>
              </a:lnSpc>
              <a:buClr>
                <a:schemeClr val="accent1"/>
              </a:buClr>
              <a:buFont typeface="Wingdings" charset="2"/>
              <a:buChar char="§"/>
              <a:defRPr sz="2000" b="1">
                <a:solidFill>
                  <a:schemeClr val="accent1"/>
                </a:solidFill>
              </a:defRPr>
            </a:lvl1pPr>
            <a:lvl2pPr marL="630238" indent="-184150">
              <a:lnSpc>
                <a:spcPct val="120000"/>
              </a:lnSpc>
              <a:buClr>
                <a:schemeClr val="accent6"/>
              </a:buClr>
              <a:buFont typeface="Wingdings" charset="2"/>
              <a:buChar char="§"/>
              <a:defRPr sz="1600" b="1"/>
            </a:lvl2pPr>
            <a:lvl3pPr marL="1085850" indent="-171450">
              <a:lnSpc>
                <a:spcPct val="120000"/>
              </a:lnSpc>
              <a:buClr>
                <a:schemeClr val="accent6"/>
              </a:buClr>
              <a:buFont typeface="Courier New"/>
              <a:buChar char="o"/>
              <a:defRPr sz="1600" b="1"/>
            </a:lvl3pPr>
          </a:lstStyle>
          <a:p>
            <a:pPr lvl="0"/>
            <a:r>
              <a:rPr lang="fr-FR" dirty="0" err="1" smtClean="0"/>
              <a:t>Level</a:t>
            </a:r>
            <a:r>
              <a:rPr lang="fr-FR" dirty="0" smtClean="0"/>
              <a:t> 1</a:t>
            </a:r>
          </a:p>
          <a:p>
            <a:pPr lvl="1"/>
            <a:r>
              <a:rPr lang="fr-FR" dirty="0" err="1" smtClean="0"/>
              <a:t>Level</a:t>
            </a:r>
            <a:r>
              <a:rPr lang="fr-FR" dirty="0" smtClean="0"/>
              <a:t> 2</a:t>
            </a:r>
          </a:p>
          <a:p>
            <a:pPr lvl="2"/>
            <a:r>
              <a:rPr lang="fr-FR" dirty="0" err="1" smtClean="0"/>
              <a:t>Level</a:t>
            </a:r>
            <a:r>
              <a:rPr lang="fr-FR" dirty="0" smtClean="0"/>
              <a:t> 3</a:t>
            </a:r>
          </a:p>
        </p:txBody>
      </p:sp>
      <p:sp>
        <p:nvSpPr>
          <p:cNvPr id="7" name="Espace réservé du numéro de diapositive 5"/>
          <p:cNvSpPr>
            <a:spLocks noGrp="1"/>
          </p:cNvSpPr>
          <p:nvPr>
            <p:ph type="sldNum" sz="quarter" idx="4"/>
          </p:nvPr>
        </p:nvSpPr>
        <p:spPr>
          <a:xfrm>
            <a:off x="361293" y="6420902"/>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pic>
        <p:nvPicPr>
          <p:cNvPr id="10" name="Image 9"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3712013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hema1">
    <p:spTree>
      <p:nvGrpSpPr>
        <p:cNvPr id="1" name=""/>
        <p:cNvGrpSpPr/>
        <p:nvPr/>
      </p:nvGrpSpPr>
      <p:grpSpPr>
        <a:xfrm>
          <a:off x="0" y="0"/>
          <a:ext cx="0" cy="0"/>
          <a:chOff x="0" y="0"/>
          <a:chExt cx="0" cy="0"/>
        </a:xfrm>
      </p:grpSpPr>
      <p:pic>
        <p:nvPicPr>
          <p:cNvPr id="5" name="Image 4" descr="ppt-template-bg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Image 6" descr="logo-scigaia-ur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600" y="6007589"/>
            <a:ext cx="1998483" cy="729538"/>
          </a:xfrm>
          <a:prstGeom prst="rect">
            <a:avLst/>
          </a:prstGeom>
        </p:spPr>
      </p:pic>
    </p:spTree>
    <p:extLst>
      <p:ext uri="{BB962C8B-B14F-4D97-AF65-F5344CB8AC3E}">
        <p14:creationId xmlns:p14="http://schemas.microsoft.com/office/powerpoint/2010/main" val="701644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576000"/>
          </a:xfrm>
          <a:prstGeom prst="rect">
            <a:avLst/>
          </a:prstGeom>
          <a:solidFill>
            <a:srgbClr val="FCB247"/>
          </a:solidFill>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990600"/>
            <a:ext cx="8229600" cy="5135563"/>
          </a:xfrm>
          <a:prstGeom prst="rect">
            <a:avLst/>
          </a:prstGeom>
        </p:spPr>
        <p:txBody>
          <a:bodyPr vert="horz" lIns="91440" tIns="45720" rIns="91440" bIns="45720" rtlCol="0">
            <a:normAutofit/>
          </a:bodyPr>
          <a:lstStyle/>
          <a:p>
            <a:pPr marL="271463" lvl="0" indent="-271463">
              <a:buClr>
                <a:schemeClr val="accent1"/>
              </a:buClr>
              <a:buFont typeface="Wingdings" charset="2"/>
              <a:buChar char="§"/>
            </a:pPr>
            <a:r>
              <a:rPr lang="fr-FR" dirty="0" smtClean="0"/>
              <a:t>Cliquez pour modifier les styles du texte du masque</a:t>
            </a:r>
          </a:p>
          <a:p>
            <a:pPr marL="630238" lvl="1" indent="-184150">
              <a:buClr>
                <a:schemeClr val="accent6"/>
              </a:buClr>
              <a:buFont typeface="Wingdings" charset="2"/>
              <a:buChar char="§"/>
            </a:pPr>
            <a:r>
              <a:rPr lang="fr-FR" dirty="0" smtClean="0"/>
              <a:t>Deuxième niveau</a:t>
            </a:r>
          </a:p>
          <a:p>
            <a:pPr marL="1085850" lvl="2" indent="-171450">
              <a:buClr>
                <a:schemeClr val="accent6"/>
              </a:buClr>
              <a:buFont typeface="Courier New"/>
              <a:buChar char="o"/>
            </a:pPr>
            <a:r>
              <a:rPr lang="fr-FR" dirty="0" smtClean="0"/>
              <a:t>Troisième niveau</a:t>
            </a:r>
          </a:p>
        </p:txBody>
      </p:sp>
      <p:sp>
        <p:nvSpPr>
          <p:cNvPr id="6" name="Espace réservé du numéro de diapositive 5"/>
          <p:cNvSpPr>
            <a:spLocks noGrp="1"/>
          </p:cNvSpPr>
          <p:nvPr>
            <p:ph type="sldNum" sz="quarter" idx="4"/>
          </p:nvPr>
        </p:nvSpPr>
        <p:spPr>
          <a:xfrm>
            <a:off x="8603593" y="21523"/>
            <a:ext cx="540407" cy="253115"/>
          </a:xfrm>
          <a:prstGeom prst="rect">
            <a:avLst/>
          </a:prstGeom>
        </p:spPr>
        <p:txBody>
          <a:bodyPr vert="horz" lIns="91440" tIns="45720" rIns="91440" bIns="45720" rtlCol="0" anchor="ctr"/>
          <a:lstStyle>
            <a:lvl1pPr algn="l">
              <a:defRPr sz="1100" b="1">
                <a:solidFill>
                  <a:srgbClr val="13643A"/>
                </a:solidFill>
                <a:latin typeface="Verdana"/>
                <a:cs typeface="Verdana"/>
              </a:defRPr>
            </a:lvl1pPr>
          </a:lstStyle>
          <a:p>
            <a:fld id="{BFC7A446-BA7D-844E-8DE1-1A32F4BA0B64}"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3" r:id="rId3"/>
    <p:sldLayoutId id="2147483664" r:id="rId4"/>
    <p:sldLayoutId id="2147483650" r:id="rId5"/>
    <p:sldLayoutId id="2147483657" r:id="rId6"/>
  </p:sldLayoutIdLst>
  <p:hf hdr="0" ftr="0" dt="0"/>
  <p:txStyles>
    <p:titleStyle>
      <a:lvl1pPr>
        <a:defRPr sz="2000" b="1">
          <a:solidFill>
            <a:srgbClr val="4F81BD"/>
          </a:solidFill>
          <a:latin typeface="Avenir Heavy"/>
          <a:cs typeface="Avenir Heavy"/>
        </a:defRPr>
      </a:lvl1pPr>
    </p:titleStyle>
    <p:body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40745" y="190190"/>
            <a:ext cx="8716988" cy="498598"/>
          </a:xfrm>
          <a:prstGeom prst="rect">
            <a:avLst/>
          </a:prstGeom>
          <a:noFill/>
        </p:spPr>
        <p:txBody>
          <a:bodyPr wrap="square" rtlCol="0">
            <a:spAutoFit/>
          </a:bodyPr>
          <a:lstStyle/>
          <a:p>
            <a:pPr>
              <a:lnSpc>
                <a:spcPct val="110000"/>
              </a:lnSpc>
            </a:pPr>
            <a:r>
              <a:rPr lang="en-US" sz="2400" dirty="0" smtClean="0">
                <a:solidFill>
                  <a:srgbClr val="13643A"/>
                </a:solidFill>
                <a:latin typeface="Lato Regular"/>
                <a:cs typeface="Lato Regular"/>
              </a:rPr>
              <a:t>ACEPRD Plant Repository</a:t>
            </a:r>
            <a:endParaRPr lang="en-US" sz="1600" dirty="0" smtClean="0">
              <a:solidFill>
                <a:srgbClr val="13643A"/>
              </a:solidFill>
              <a:latin typeface="Lato Regular"/>
              <a:cs typeface="Lato Regular"/>
            </a:endParaRPr>
          </a:p>
        </p:txBody>
      </p:sp>
      <p:sp>
        <p:nvSpPr>
          <p:cNvPr id="8" name="ZoneTexte 7"/>
          <p:cNvSpPr txBox="1"/>
          <p:nvPr/>
        </p:nvSpPr>
        <p:spPr>
          <a:xfrm>
            <a:off x="44799" y="5527396"/>
            <a:ext cx="9007761" cy="904863"/>
          </a:xfrm>
          <a:prstGeom prst="rect">
            <a:avLst/>
          </a:prstGeom>
          <a:noFill/>
        </p:spPr>
        <p:txBody>
          <a:bodyPr wrap="square" rtlCol="0">
            <a:spAutoFit/>
          </a:bodyPr>
          <a:lstStyle/>
          <a:p>
            <a:pPr>
              <a:lnSpc>
                <a:spcPct val="110000"/>
              </a:lnSpc>
            </a:pPr>
            <a:r>
              <a:rPr lang="en-GB" sz="1600" dirty="0" smtClean="0">
                <a:solidFill>
                  <a:srgbClr val="13643A"/>
                </a:solidFill>
                <a:latin typeface="Lato Light"/>
                <a:cs typeface="Lato Light"/>
              </a:rPr>
              <a:t>David </a:t>
            </a:r>
            <a:r>
              <a:rPr lang="en-GB" sz="1600" dirty="0" err="1" smtClean="0">
                <a:solidFill>
                  <a:srgbClr val="13643A"/>
                </a:solidFill>
                <a:latin typeface="Lato Light"/>
                <a:cs typeface="Lato Light"/>
              </a:rPr>
              <a:t>Oguche</a:t>
            </a:r>
            <a:r>
              <a:rPr lang="en-GB" sz="1600" dirty="0" smtClean="0">
                <a:solidFill>
                  <a:srgbClr val="13643A"/>
                </a:solidFill>
                <a:latin typeface="Lato Light"/>
                <a:cs typeface="Lato Light"/>
              </a:rPr>
              <a:t> and </a:t>
            </a:r>
            <a:r>
              <a:rPr lang="en-GB" sz="1600" dirty="0" err="1" smtClean="0">
                <a:solidFill>
                  <a:srgbClr val="13643A"/>
                </a:solidFill>
                <a:latin typeface="Lato Light"/>
                <a:cs typeface="Lato Light"/>
              </a:rPr>
              <a:t>Ohaeri</a:t>
            </a:r>
            <a:r>
              <a:rPr lang="en-GB" sz="1600" dirty="0" smtClean="0">
                <a:solidFill>
                  <a:srgbClr val="13643A"/>
                </a:solidFill>
                <a:latin typeface="Lato Light"/>
                <a:cs typeface="Lato Light"/>
              </a:rPr>
              <a:t> </a:t>
            </a:r>
            <a:r>
              <a:rPr lang="en-GB" sz="1600" dirty="0" err="1" smtClean="0">
                <a:solidFill>
                  <a:srgbClr val="13643A"/>
                </a:solidFill>
                <a:latin typeface="Lato Light"/>
                <a:cs typeface="Lato Light"/>
              </a:rPr>
              <a:t>Uchechukwu</a:t>
            </a:r>
            <a:r>
              <a:rPr lang="en-GB" sz="1600" dirty="0" smtClean="0">
                <a:solidFill>
                  <a:srgbClr val="13643A"/>
                </a:solidFill>
                <a:latin typeface="Lato Light"/>
                <a:cs typeface="Lato Light"/>
              </a:rPr>
              <a:t>  – ACEPRD University of Jos - Nigeria (aceprd@unijos.com)     </a:t>
            </a:r>
          </a:p>
          <a:p>
            <a:pPr>
              <a:lnSpc>
                <a:spcPct val="110000"/>
              </a:lnSpc>
            </a:pPr>
            <a:r>
              <a:rPr lang="en-GB" sz="1600" dirty="0" smtClean="0">
                <a:solidFill>
                  <a:srgbClr val="13643A"/>
                </a:solidFill>
                <a:latin typeface="Lato Light"/>
                <a:cs typeface="Lato Light"/>
              </a:rPr>
              <a:t>WACREN e-Research Summer Hackfest – Lagos (Nigeria) </a:t>
            </a: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20" y="6354049"/>
            <a:ext cx="1227411" cy="429442"/>
          </a:xfrm>
          <a:prstGeom prst="rect">
            <a:avLst/>
          </a:prstGeom>
        </p:spPr>
      </p:pic>
    </p:spTree>
    <p:extLst>
      <p:ext uri="{BB962C8B-B14F-4D97-AF65-F5344CB8AC3E}">
        <p14:creationId xmlns:p14="http://schemas.microsoft.com/office/powerpoint/2010/main" val="429514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dirty="0" smtClean="0">
                <a:solidFill>
                  <a:srgbClr val="13643A"/>
                </a:solidFill>
                <a:latin typeface="Lato Regular"/>
                <a:cs typeface="Lato Light"/>
              </a:rPr>
              <a:t>User Scenarios</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10</a:t>
            </a:fld>
            <a:endParaRPr lang="fr-FR" dirty="0"/>
          </a:p>
        </p:txBody>
      </p:sp>
      <p:sp>
        <p:nvSpPr>
          <p:cNvPr id="24" name="Espace réservé du contenu 3"/>
          <p:cNvSpPr txBox="1">
            <a:spLocks/>
          </p:cNvSpPr>
          <p:nvPr/>
        </p:nvSpPr>
        <p:spPr>
          <a:xfrm>
            <a:off x="361902" y="907422"/>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defTabSz="914400">
              <a:lnSpc>
                <a:spcPct val="100000"/>
              </a:lnSpc>
            </a:pPr>
            <a:endParaRPr lang="en-US" sz="2200" b="0" kern="0" dirty="0" smtClean="0">
              <a:solidFill>
                <a:srgbClr val="11542A"/>
              </a:solidFill>
              <a:latin typeface="Lato Regular"/>
              <a:cs typeface="+mn-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
        <p:nvSpPr>
          <p:cNvPr id="6" name="Titre 1"/>
          <p:cNvSpPr txBox="1">
            <a:spLocks/>
          </p:cNvSpPr>
          <p:nvPr/>
        </p:nvSpPr>
        <p:spPr>
          <a:xfrm>
            <a:off x="392985" y="1482534"/>
            <a:ext cx="8229600" cy="4671739"/>
          </a:xfrm>
          <a:prstGeom prst="rect">
            <a:avLst/>
          </a:prstGeom>
          <a:noFill/>
        </p:spPr>
        <p:txBody>
          <a:bodyPr vert="horz" lIns="91440" tIns="45720" rIns="91440" bIns="45720" rtlCol="0" anchor="ctr">
            <a:normAutofit/>
          </a:bodyPr>
          <a:lstStyle>
            <a:lvl1pPr>
              <a:defRPr sz="2000" b="1">
                <a:solidFill>
                  <a:srgbClr val="4F81BD"/>
                </a:solidFill>
                <a:latin typeface="Avenir Heavy"/>
                <a:cs typeface="Avenir Heavy"/>
              </a:defRPr>
            </a:lvl1pPr>
          </a:lstStyle>
          <a:p>
            <a:pPr defTabSz="914400"/>
            <a:endParaRPr lang="en-GB" b="0" kern="0" dirty="0">
              <a:solidFill>
                <a:srgbClr val="13643A"/>
              </a:solidFill>
              <a:latin typeface="Lato Light"/>
              <a:cs typeface="Lato Ligh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245" y="1072509"/>
            <a:ext cx="7538368" cy="4836603"/>
          </a:xfrm>
          <a:prstGeom prst="rect">
            <a:avLst/>
          </a:prstGeom>
        </p:spPr>
      </p:pic>
    </p:spTree>
    <p:extLst>
      <p:ext uri="{BB962C8B-B14F-4D97-AF65-F5344CB8AC3E}">
        <p14:creationId xmlns:p14="http://schemas.microsoft.com/office/powerpoint/2010/main" val="87147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dirty="0">
                <a:solidFill>
                  <a:srgbClr val="13643A"/>
                </a:solidFill>
                <a:latin typeface="Lato Regular"/>
                <a:cs typeface="Lato Light"/>
              </a:rPr>
              <a:t>User </a:t>
            </a:r>
            <a:r>
              <a:rPr lang="en-US" dirty="0" smtClean="0">
                <a:solidFill>
                  <a:srgbClr val="13643A"/>
                </a:solidFill>
                <a:latin typeface="Lato Regular"/>
                <a:cs typeface="Lato Light"/>
              </a:rPr>
              <a:t>Scenarios Contd.</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11</a:t>
            </a:fld>
            <a:endParaRPr lang="fr-FR" dirty="0"/>
          </a:p>
        </p:txBody>
      </p:sp>
      <p:sp>
        <p:nvSpPr>
          <p:cNvPr id="24" name="Espace réservé du contenu 3"/>
          <p:cNvSpPr txBox="1">
            <a:spLocks/>
          </p:cNvSpPr>
          <p:nvPr/>
        </p:nvSpPr>
        <p:spPr>
          <a:xfrm>
            <a:off x="361902" y="907422"/>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defTabSz="914400">
              <a:lnSpc>
                <a:spcPct val="100000"/>
              </a:lnSpc>
            </a:pPr>
            <a:endParaRPr lang="en-US" sz="2200" b="0" kern="0" dirty="0" smtClean="0">
              <a:solidFill>
                <a:srgbClr val="11542A"/>
              </a:solidFill>
              <a:latin typeface="Lato Regular"/>
              <a:cs typeface="+mn-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777" y="907422"/>
            <a:ext cx="7486836" cy="4853298"/>
          </a:xfrm>
          <a:prstGeom prst="rect">
            <a:avLst/>
          </a:prstGeom>
        </p:spPr>
      </p:pic>
    </p:spTree>
    <p:extLst>
      <p:ext uri="{BB962C8B-B14F-4D97-AF65-F5344CB8AC3E}">
        <p14:creationId xmlns:p14="http://schemas.microsoft.com/office/powerpoint/2010/main" val="4090180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dirty="0" smtClean="0">
                <a:solidFill>
                  <a:srgbClr val="13643A"/>
                </a:solidFill>
                <a:latin typeface="Lato Regular"/>
                <a:cs typeface="Lato Light"/>
              </a:rPr>
              <a:t>Summary and Conclusions</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12</a:t>
            </a:fld>
            <a:endParaRPr lang="fr-FR" dirty="0"/>
          </a:p>
        </p:txBody>
      </p:sp>
      <p:sp>
        <p:nvSpPr>
          <p:cNvPr id="24" name="Espace réservé du contenu 3"/>
          <p:cNvSpPr txBox="1">
            <a:spLocks/>
          </p:cNvSpPr>
          <p:nvPr/>
        </p:nvSpPr>
        <p:spPr>
          <a:xfrm>
            <a:off x="558200" y="1866645"/>
            <a:ext cx="8291767" cy="3227256"/>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457200" indent="-457200" defTabSz="914400">
              <a:lnSpc>
                <a:spcPct val="100000"/>
              </a:lnSpc>
              <a:buFont typeface="Arial" panose="020B0604020202020204" pitchFamily="34" charset="0"/>
              <a:buChar char="•"/>
            </a:pPr>
            <a:endParaRPr lang="en-US" sz="2200" b="0" kern="0" dirty="0" smtClean="0">
              <a:solidFill>
                <a:srgbClr val="11542A"/>
              </a:solidFill>
              <a:latin typeface="Lato Regular"/>
              <a:cs typeface="+mn-cs"/>
            </a:endParaRPr>
          </a:p>
          <a:p>
            <a:pPr marL="457200" indent="-457200" defTabSz="914400">
              <a:lnSpc>
                <a:spcPct val="100000"/>
              </a:lnSpc>
              <a:buFont typeface="Arial" panose="020B0604020202020204" pitchFamily="34" charset="0"/>
              <a:buChar char="•"/>
            </a:pPr>
            <a:r>
              <a:rPr lang="en-US" sz="2200" b="0" kern="0" dirty="0">
                <a:solidFill>
                  <a:srgbClr val="11542A"/>
                </a:solidFill>
                <a:latin typeface="Lato Regular"/>
                <a:cs typeface="+mn-cs"/>
              </a:rPr>
              <a:t>I</a:t>
            </a:r>
            <a:r>
              <a:rPr lang="en-US" sz="2200" b="0" kern="0" dirty="0" smtClean="0">
                <a:solidFill>
                  <a:srgbClr val="11542A"/>
                </a:solidFill>
                <a:latin typeface="Lato Regular"/>
                <a:cs typeface="+mn-cs"/>
              </a:rPr>
              <a:t>ntegrate the Open Access Repository (OAR) and possibly future gateway to our web application.</a:t>
            </a:r>
          </a:p>
          <a:p>
            <a:pPr marL="457200" indent="-457200" defTabSz="914400">
              <a:lnSpc>
                <a:spcPct val="100000"/>
              </a:lnSpc>
              <a:buFont typeface="Arial" panose="020B0604020202020204" pitchFamily="34" charset="0"/>
              <a:buChar char="•"/>
            </a:pPr>
            <a:r>
              <a:rPr lang="en-US" sz="2200" b="0" kern="0" dirty="0">
                <a:solidFill>
                  <a:srgbClr val="11542A"/>
                </a:solidFill>
                <a:latin typeface="Lato Regular"/>
                <a:cs typeface="+mn-cs"/>
              </a:rPr>
              <a:t>I</a:t>
            </a:r>
            <a:r>
              <a:rPr lang="en-US" sz="2200" b="0" kern="0" dirty="0" smtClean="0">
                <a:solidFill>
                  <a:srgbClr val="11542A"/>
                </a:solidFill>
                <a:latin typeface="Lato Regular"/>
                <a:cs typeface="+mn-cs"/>
              </a:rPr>
              <a:t>mplement authentication and user roles</a:t>
            </a:r>
          </a:p>
          <a:p>
            <a:pPr marL="457200" indent="-457200" defTabSz="914400">
              <a:lnSpc>
                <a:spcPct val="100000"/>
              </a:lnSpc>
              <a:buFont typeface="Arial" panose="020B0604020202020204" pitchFamily="34" charset="0"/>
              <a:buChar char="•"/>
            </a:pPr>
            <a:r>
              <a:rPr lang="en-US" sz="2200" b="0" kern="0" dirty="0" smtClean="0">
                <a:solidFill>
                  <a:srgbClr val="11542A"/>
                </a:solidFill>
                <a:latin typeface="Lato Regular"/>
                <a:cs typeface="+mn-cs"/>
              </a:rPr>
              <a:t>We look forward to the coding sessions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Tree>
    <p:extLst>
      <p:ext uri="{BB962C8B-B14F-4D97-AF65-F5344CB8AC3E}">
        <p14:creationId xmlns:p14="http://schemas.microsoft.com/office/powerpoint/2010/main" val="21940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animEffect transition="in" filter="fade">
                                      <p:cBhvr>
                                        <p:cTn id="7" dur="500"/>
                                        <p:tgtEl>
                                          <p:spTgt spid="2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xEl>
                                              <p:pRg st="2" end="2"/>
                                            </p:txEl>
                                          </p:spTgt>
                                        </p:tgtEl>
                                        <p:attrNameLst>
                                          <p:attrName>style.visibility</p:attrName>
                                        </p:attrNameLst>
                                      </p:cBhvr>
                                      <p:to>
                                        <p:strVal val="visible"/>
                                      </p:to>
                                    </p:set>
                                    <p:animEffect transition="in" filter="fade">
                                      <p:cBhvr>
                                        <p:cTn id="12" dur="500"/>
                                        <p:tgtEl>
                                          <p:spTgt spid="2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xEl>
                                              <p:pRg st="3" end="3"/>
                                            </p:txEl>
                                          </p:spTgt>
                                        </p:tgtEl>
                                        <p:attrNameLst>
                                          <p:attrName>style.visibility</p:attrName>
                                        </p:attrNameLst>
                                      </p:cBhvr>
                                      <p:to>
                                        <p:strVal val="visible"/>
                                      </p:to>
                                    </p:set>
                                    <p:animEffect transition="in" filter="fade">
                                      <p:cBhvr>
                                        <p:cTn id="17" dur="500"/>
                                        <p:tgtEl>
                                          <p:spTgt spid="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181944" y="2024831"/>
            <a:ext cx="6756400" cy="1777923"/>
          </a:xfrm>
          <a:prstGeom prst="rect">
            <a:avLst/>
          </a:prstGeom>
          <a:noFill/>
        </p:spPr>
        <p:txBody>
          <a:bodyPr wrap="square" rtlCol="0">
            <a:spAutoFit/>
          </a:bodyPr>
          <a:lstStyle/>
          <a:p>
            <a:pPr algn="ctr">
              <a:lnSpc>
                <a:spcPct val="120000"/>
              </a:lnSpc>
            </a:pPr>
            <a:r>
              <a:rPr lang="en-GB" sz="2800" dirty="0" smtClean="0">
                <a:solidFill>
                  <a:srgbClr val="13643A"/>
                </a:solidFill>
                <a:latin typeface="Lato Regular"/>
                <a:cs typeface="Lato Regular"/>
              </a:rPr>
              <a:t>Thank</a:t>
            </a:r>
            <a:r>
              <a:rPr lang="en-GB" sz="2800" dirty="0" smtClean="0">
                <a:solidFill>
                  <a:srgbClr val="13643A"/>
                </a:solidFill>
                <a:latin typeface="Lato Light"/>
                <a:cs typeface="Lato Light"/>
              </a:rPr>
              <a:t> </a:t>
            </a:r>
            <a:r>
              <a:rPr lang="en-GB" sz="2800" baseline="0" dirty="0" smtClean="0">
                <a:solidFill>
                  <a:srgbClr val="13643A"/>
                </a:solidFill>
                <a:latin typeface="Lato Light"/>
                <a:cs typeface="Lato Light"/>
              </a:rPr>
              <a:t>you! </a:t>
            </a:r>
          </a:p>
          <a:p>
            <a:pPr algn="ctr">
              <a:lnSpc>
                <a:spcPct val="120000"/>
              </a:lnSpc>
              <a:defRPr/>
            </a:pPr>
            <a:r>
              <a:rPr lang="en-GB" sz="1600" dirty="0" smtClean="0">
                <a:solidFill>
                  <a:srgbClr val="13643A"/>
                </a:solidFill>
                <a:latin typeface="Lato Light"/>
                <a:cs typeface="Lato Light"/>
              </a:rPr>
              <a:t>ACEPRD, University of Jos</a:t>
            </a:r>
            <a:endParaRPr lang="en-GB" sz="1600" baseline="0" dirty="0" smtClean="0">
              <a:solidFill>
                <a:srgbClr val="13643A"/>
              </a:solidFill>
              <a:latin typeface="Lato Light"/>
              <a:cs typeface="Lato Light"/>
            </a:endParaRPr>
          </a:p>
          <a:p>
            <a:pPr algn="ctr">
              <a:lnSpc>
                <a:spcPct val="120000"/>
              </a:lnSpc>
              <a:defRPr/>
            </a:pPr>
            <a:r>
              <a:rPr lang="en-GB" sz="1600" dirty="0" smtClean="0">
                <a:solidFill>
                  <a:srgbClr val="13643A"/>
                </a:solidFill>
                <a:latin typeface="Lato Light"/>
                <a:cs typeface="Lato Light"/>
              </a:rPr>
              <a:t>aceprd@unijos.edo.ng</a:t>
            </a:r>
            <a:endParaRPr lang="en-GB" sz="1600" baseline="0" dirty="0" smtClean="0">
              <a:solidFill>
                <a:srgbClr val="13643A"/>
              </a:solidFill>
              <a:latin typeface="Lato Light"/>
              <a:cs typeface="Lato Light"/>
            </a:endParaRPr>
          </a:p>
          <a:p>
            <a:pPr algn="ctr">
              <a:lnSpc>
                <a:spcPct val="120000"/>
              </a:lnSpc>
              <a:defRPr/>
            </a:pPr>
            <a:endParaRPr lang="fr-FR" sz="1600" dirty="0" smtClean="0">
              <a:solidFill>
                <a:srgbClr val="13643A"/>
              </a:solidFill>
              <a:latin typeface="Lato Regular"/>
              <a:cs typeface="Lato Regular"/>
            </a:endParaRPr>
          </a:p>
          <a:p>
            <a:pPr algn="ctr">
              <a:lnSpc>
                <a:spcPts val="2180"/>
              </a:lnSpc>
              <a:defRPr/>
            </a:pPr>
            <a:endParaRPr lang="en-GB" sz="1600" dirty="0">
              <a:solidFill>
                <a:srgbClr val="13643A"/>
              </a:solidFill>
              <a:latin typeface="Lato Regular"/>
              <a:cs typeface="Lato Regular"/>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Tree>
    <p:extLst>
      <p:ext uri="{BB962C8B-B14F-4D97-AF65-F5344CB8AC3E}">
        <p14:creationId xmlns:p14="http://schemas.microsoft.com/office/powerpoint/2010/main" val="302134015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413723"/>
            <a:ext cx="8229600" cy="838838"/>
          </a:xfrm>
          <a:noFill/>
        </p:spPr>
        <p:txBody>
          <a:bodyPr/>
          <a:lstStyle/>
          <a:p>
            <a:r>
              <a:rPr lang="en-GB" dirty="0" smtClean="0">
                <a:solidFill>
                  <a:srgbClr val="13643A"/>
                </a:solidFill>
                <a:latin typeface="Lato Regular"/>
                <a:cs typeface="Lato Regular"/>
              </a:rPr>
              <a:t>OUTLINE</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2</a:t>
            </a:fld>
            <a:endParaRPr lang="fr-FR" dirty="0"/>
          </a:p>
        </p:txBody>
      </p:sp>
      <p:sp>
        <p:nvSpPr>
          <p:cNvPr id="6" name="Espace réservé du contenu 3"/>
          <p:cNvSpPr txBox="1">
            <a:spLocks/>
          </p:cNvSpPr>
          <p:nvPr/>
        </p:nvSpPr>
        <p:spPr>
          <a:xfrm>
            <a:off x="457200" y="1375581"/>
            <a:ext cx="8210578" cy="479008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457200" indent="-457200" defTabSz="914400">
              <a:lnSpc>
                <a:spcPct val="150000"/>
              </a:lnSpc>
              <a:buFont typeface="Arial" panose="020B0604020202020204" pitchFamily="34" charset="0"/>
              <a:buChar char="•"/>
            </a:pPr>
            <a:r>
              <a:rPr lang="en-US" sz="2800" b="0" kern="0" dirty="0" smtClean="0">
                <a:solidFill>
                  <a:srgbClr val="13643A"/>
                </a:solidFill>
                <a:latin typeface="Lato Regular"/>
                <a:cs typeface="+mn-cs"/>
              </a:rPr>
              <a:t>Background on ACEPRD University of Jos</a:t>
            </a:r>
            <a:endParaRPr lang="en-US" sz="2800" b="0" kern="0" dirty="0">
              <a:solidFill>
                <a:srgbClr val="13643A"/>
              </a:solidFill>
              <a:latin typeface="Lato Regular"/>
              <a:cs typeface="+mn-cs"/>
            </a:endParaRPr>
          </a:p>
          <a:p>
            <a:pPr marL="457200" indent="-457200" defTabSz="914400">
              <a:lnSpc>
                <a:spcPct val="150000"/>
              </a:lnSpc>
              <a:buFont typeface="Arial" panose="020B0604020202020204" pitchFamily="34" charset="0"/>
              <a:buChar char="•"/>
            </a:pPr>
            <a:r>
              <a:rPr lang="en-US" sz="2800" b="0" kern="0" dirty="0">
                <a:solidFill>
                  <a:srgbClr val="13643A"/>
                </a:solidFill>
                <a:latin typeface="Lato Regular"/>
                <a:cs typeface="+mn-cs"/>
              </a:rPr>
              <a:t>Scientific </a:t>
            </a:r>
            <a:r>
              <a:rPr lang="en-US" sz="2800" b="0" kern="0" dirty="0" smtClean="0">
                <a:solidFill>
                  <a:srgbClr val="13643A"/>
                </a:solidFill>
                <a:latin typeface="Lato Regular"/>
                <a:cs typeface="+mn-cs"/>
              </a:rPr>
              <a:t>problem</a:t>
            </a:r>
          </a:p>
          <a:p>
            <a:pPr marL="457200" indent="-457200" defTabSz="914400">
              <a:lnSpc>
                <a:spcPct val="150000"/>
              </a:lnSpc>
              <a:buFont typeface="Arial" panose="020B0604020202020204" pitchFamily="34" charset="0"/>
              <a:buChar char="•"/>
            </a:pPr>
            <a:r>
              <a:rPr lang="en-US" sz="2800" b="0" kern="0" dirty="0" smtClean="0">
                <a:solidFill>
                  <a:srgbClr val="13643A"/>
                </a:solidFill>
                <a:latin typeface="Lato Regular"/>
                <a:cs typeface="+mn-cs"/>
              </a:rPr>
              <a:t>ACEPRD </a:t>
            </a:r>
            <a:r>
              <a:rPr lang="en-US" sz="2800" b="0" kern="0" dirty="0" smtClean="0">
                <a:solidFill>
                  <a:srgbClr val="13643A"/>
                </a:solidFill>
                <a:latin typeface="Lato Regular"/>
                <a:cs typeface="+mn-cs"/>
              </a:rPr>
              <a:t>Project</a:t>
            </a:r>
          </a:p>
          <a:p>
            <a:pPr marL="457200" indent="-457200" defTabSz="914400">
              <a:lnSpc>
                <a:spcPct val="150000"/>
              </a:lnSpc>
              <a:buFont typeface="Arial" panose="020B0604020202020204" pitchFamily="34" charset="0"/>
              <a:buChar char="•"/>
            </a:pPr>
            <a:r>
              <a:rPr lang="en-US" sz="2800" b="0" kern="0" dirty="0" smtClean="0">
                <a:solidFill>
                  <a:srgbClr val="13643A"/>
                </a:solidFill>
                <a:latin typeface="Lato Regular"/>
                <a:cs typeface="+mn-cs"/>
              </a:rPr>
              <a:t>System Requirements</a:t>
            </a:r>
            <a:endParaRPr lang="en-US" sz="2800" b="0" kern="0" dirty="0" smtClean="0">
              <a:solidFill>
                <a:srgbClr val="13643A"/>
              </a:solidFill>
              <a:latin typeface="Lato Regular"/>
              <a:cs typeface="+mn-cs"/>
            </a:endParaRPr>
          </a:p>
          <a:p>
            <a:pPr marL="457200" indent="-457200" defTabSz="914400">
              <a:lnSpc>
                <a:spcPct val="150000"/>
              </a:lnSpc>
              <a:buFont typeface="Arial" panose="020B0604020202020204" pitchFamily="34" charset="0"/>
              <a:buChar char="•"/>
            </a:pPr>
            <a:r>
              <a:rPr lang="en-US" sz="2800" b="0" kern="0" dirty="0">
                <a:solidFill>
                  <a:srgbClr val="13643A"/>
                </a:solidFill>
                <a:latin typeface="Lato Regular"/>
                <a:cs typeface="+mn-cs"/>
              </a:rPr>
              <a:t>Implementation </a:t>
            </a:r>
            <a:r>
              <a:rPr lang="en-US" sz="2800" b="0" kern="0" dirty="0" smtClean="0">
                <a:solidFill>
                  <a:srgbClr val="13643A"/>
                </a:solidFill>
                <a:latin typeface="Lato Regular"/>
                <a:cs typeface="+mn-cs"/>
              </a:rPr>
              <a:t>strategy</a:t>
            </a:r>
          </a:p>
          <a:p>
            <a:pPr marL="457200" indent="-457200" defTabSz="914400">
              <a:lnSpc>
                <a:spcPct val="150000"/>
              </a:lnSpc>
              <a:buFont typeface="Arial" panose="020B0604020202020204" pitchFamily="34" charset="0"/>
              <a:buChar char="•"/>
            </a:pPr>
            <a:r>
              <a:rPr lang="en-US" sz="2800" b="0" dirty="0">
                <a:solidFill>
                  <a:srgbClr val="13643A"/>
                </a:solidFill>
                <a:latin typeface="Lato Regular"/>
                <a:cs typeface="Lato Light"/>
              </a:rPr>
              <a:t>User Scenarios</a:t>
            </a:r>
            <a:endParaRPr lang="en-US" sz="2800" b="0" kern="0" dirty="0" smtClean="0">
              <a:solidFill>
                <a:srgbClr val="13643A"/>
              </a:solidFill>
              <a:latin typeface="Lato Regular"/>
              <a:cs typeface="+mn-cs"/>
            </a:endParaRPr>
          </a:p>
          <a:p>
            <a:pPr marL="457200" indent="-457200" defTabSz="914400">
              <a:lnSpc>
                <a:spcPct val="150000"/>
              </a:lnSpc>
              <a:buFont typeface="Arial" panose="020B0604020202020204" pitchFamily="34" charset="0"/>
              <a:buChar char="•"/>
            </a:pPr>
            <a:r>
              <a:rPr lang="en-US" sz="2800" b="0" kern="0" dirty="0" smtClean="0">
                <a:solidFill>
                  <a:srgbClr val="13643A"/>
                </a:solidFill>
                <a:latin typeface="Lato Regular"/>
                <a:cs typeface="+mn-cs"/>
              </a:rPr>
              <a:t>Summary and Conclusion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Tree>
    <p:extLst>
      <p:ext uri="{BB962C8B-B14F-4D97-AF65-F5344CB8AC3E}">
        <p14:creationId xmlns:p14="http://schemas.microsoft.com/office/powerpoint/2010/main" val="364976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413723"/>
            <a:ext cx="8229600" cy="838838"/>
          </a:xfrm>
          <a:noFill/>
        </p:spPr>
        <p:txBody>
          <a:bodyPr>
            <a:normAutofit/>
          </a:bodyPr>
          <a:lstStyle/>
          <a:p>
            <a:r>
              <a:rPr lang="en-GB" sz="2400" dirty="0">
                <a:solidFill>
                  <a:srgbClr val="13643A"/>
                </a:solidFill>
                <a:latin typeface="Lato Light"/>
                <a:cs typeface="Lato Light"/>
              </a:rPr>
              <a:t>B</a:t>
            </a:r>
            <a:r>
              <a:rPr lang="en-GB" sz="2400" dirty="0" smtClean="0">
                <a:solidFill>
                  <a:srgbClr val="13643A"/>
                </a:solidFill>
                <a:latin typeface="Lato Light"/>
                <a:cs typeface="Lato Light"/>
              </a:rPr>
              <a:t>ackground on ACEPRD University of </a:t>
            </a:r>
            <a:r>
              <a:rPr lang="en-GB" sz="2400" dirty="0">
                <a:solidFill>
                  <a:srgbClr val="13643A"/>
                </a:solidFill>
                <a:latin typeface="Lato Light"/>
                <a:cs typeface="Lato Light"/>
              </a:rPr>
              <a:t>J</a:t>
            </a:r>
            <a:r>
              <a:rPr lang="en-GB" sz="2400" dirty="0" smtClean="0">
                <a:solidFill>
                  <a:srgbClr val="13643A"/>
                </a:solidFill>
                <a:latin typeface="Lato Light"/>
                <a:cs typeface="Lato Light"/>
              </a:rPr>
              <a:t>os</a:t>
            </a:r>
            <a:endParaRPr lang="en-GB" sz="240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3</a:t>
            </a:fld>
            <a:endParaRPr lang="fr-FR" dirty="0"/>
          </a:p>
        </p:txBody>
      </p:sp>
      <p:sp>
        <p:nvSpPr>
          <p:cNvPr id="6" name="Espace réservé du contenu 3"/>
          <p:cNvSpPr txBox="1">
            <a:spLocks/>
          </p:cNvSpPr>
          <p:nvPr/>
        </p:nvSpPr>
        <p:spPr>
          <a:xfrm>
            <a:off x="457200" y="1858907"/>
            <a:ext cx="8210578" cy="4192705"/>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457200" indent="-457200" defTabSz="914400">
              <a:lnSpc>
                <a:spcPct val="100000"/>
              </a:lnSpc>
              <a:buFont typeface="Arial" panose="020B0604020202020204" pitchFamily="34" charset="0"/>
              <a:buChar char="•"/>
            </a:pPr>
            <a:r>
              <a:rPr lang="en-GB" sz="2400" b="0" kern="0" dirty="0">
                <a:solidFill>
                  <a:srgbClr val="13643A"/>
                </a:solidFill>
                <a:latin typeface="Lato Regular"/>
                <a:cs typeface="+mn-cs"/>
              </a:rPr>
              <a:t>Africa Centre for Excellence in </a:t>
            </a:r>
            <a:r>
              <a:rPr lang="en-GB" sz="2400" b="0" kern="0" dirty="0" err="1">
                <a:solidFill>
                  <a:srgbClr val="13643A"/>
                </a:solidFill>
                <a:latin typeface="Lato Regular"/>
                <a:cs typeface="+mn-cs"/>
              </a:rPr>
              <a:t>Phytomedicine</a:t>
            </a:r>
            <a:r>
              <a:rPr lang="en-GB" sz="2400" b="0" kern="0" dirty="0">
                <a:solidFill>
                  <a:srgbClr val="13643A"/>
                </a:solidFill>
                <a:latin typeface="Lato Regular"/>
                <a:cs typeface="+mn-cs"/>
              </a:rPr>
              <a:t> Research and </a:t>
            </a:r>
            <a:r>
              <a:rPr lang="en-GB" sz="2400" b="0" kern="0" dirty="0" smtClean="0">
                <a:solidFill>
                  <a:srgbClr val="13643A"/>
                </a:solidFill>
                <a:latin typeface="Lato Regular"/>
                <a:cs typeface="+mn-cs"/>
              </a:rPr>
              <a:t>Development (ACEPRD)</a:t>
            </a:r>
          </a:p>
          <a:p>
            <a:pPr marL="457200" indent="-457200" defTabSz="914400">
              <a:lnSpc>
                <a:spcPct val="150000"/>
              </a:lnSpc>
              <a:buFont typeface="Arial" panose="020B0604020202020204" pitchFamily="34" charset="0"/>
              <a:buChar char="•"/>
            </a:pPr>
            <a:r>
              <a:rPr lang="en-GB" sz="2400" b="0" kern="0" dirty="0" smtClean="0">
                <a:solidFill>
                  <a:srgbClr val="13643A"/>
                </a:solidFill>
                <a:latin typeface="Lato Regular"/>
                <a:cs typeface="+mn-cs"/>
              </a:rPr>
              <a:t>Established </a:t>
            </a:r>
            <a:r>
              <a:rPr lang="en-GB" sz="2400" b="0" kern="0" dirty="0">
                <a:solidFill>
                  <a:srgbClr val="13643A"/>
                </a:solidFill>
                <a:latin typeface="Lato Regular"/>
                <a:cs typeface="+mn-cs"/>
              </a:rPr>
              <a:t>2014</a:t>
            </a:r>
          </a:p>
          <a:p>
            <a:pPr marL="457200" indent="-457200" defTabSz="914400">
              <a:lnSpc>
                <a:spcPct val="100000"/>
              </a:lnSpc>
              <a:buFont typeface="Arial" panose="020B0604020202020204" pitchFamily="34" charset="0"/>
              <a:buChar char="•"/>
            </a:pPr>
            <a:r>
              <a:rPr lang="en-GB" sz="2400" b="0" kern="0" dirty="0">
                <a:solidFill>
                  <a:srgbClr val="13643A"/>
                </a:solidFill>
                <a:latin typeface="Lato Regular"/>
                <a:cs typeface="+mn-cs"/>
              </a:rPr>
              <a:t>World Bank alliance between the regional governments of West </a:t>
            </a:r>
            <a:r>
              <a:rPr lang="en-GB" sz="2400" b="0" kern="0" dirty="0" smtClean="0">
                <a:solidFill>
                  <a:srgbClr val="13643A"/>
                </a:solidFill>
                <a:latin typeface="Lato Regular"/>
                <a:cs typeface="+mn-cs"/>
              </a:rPr>
              <a:t>Africa to </a:t>
            </a:r>
            <a:r>
              <a:rPr lang="en-GB" sz="2400" b="0" kern="0" dirty="0">
                <a:solidFill>
                  <a:srgbClr val="13643A"/>
                </a:solidFill>
                <a:latin typeface="Lato Regular"/>
                <a:cs typeface="+mn-cs"/>
              </a:rPr>
              <a:t>harness the untapped potentials of collaboration among African researchers </a:t>
            </a:r>
            <a:r>
              <a:rPr lang="en-GB" sz="2400" b="0" kern="0" dirty="0" smtClean="0">
                <a:solidFill>
                  <a:srgbClr val="13643A"/>
                </a:solidFill>
                <a:latin typeface="Lato Regular"/>
                <a:cs typeface="+mn-cs"/>
              </a:rPr>
              <a:t>with </a:t>
            </a:r>
            <a:r>
              <a:rPr lang="en-GB" sz="2400" b="0" kern="0" dirty="0">
                <a:solidFill>
                  <a:srgbClr val="13643A"/>
                </a:solidFill>
                <a:latin typeface="Lato Regular"/>
                <a:cs typeface="+mn-cs"/>
              </a:rPr>
              <a:t>the focus of creating a sustainable agenda for health innovation in Nigeria and </a:t>
            </a:r>
            <a:r>
              <a:rPr lang="en-GB" sz="2400" b="0" kern="0" dirty="0" smtClean="0">
                <a:solidFill>
                  <a:srgbClr val="13643A"/>
                </a:solidFill>
                <a:latin typeface="Lato Regular"/>
                <a:cs typeface="+mn-cs"/>
              </a:rPr>
              <a:t>Africa</a:t>
            </a:r>
            <a:endParaRPr lang="en-GB" sz="2400" b="0" kern="0" dirty="0">
              <a:solidFill>
                <a:srgbClr val="13643A"/>
              </a:solidFill>
              <a:latin typeface="Lato Regular"/>
              <a:cs typeface="+mn-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Tree>
    <p:extLst>
      <p:ext uri="{BB962C8B-B14F-4D97-AF65-F5344CB8AC3E}">
        <p14:creationId xmlns:p14="http://schemas.microsoft.com/office/powerpoint/2010/main" val="3008174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413723"/>
            <a:ext cx="8229600" cy="838838"/>
          </a:xfrm>
          <a:noFill/>
        </p:spPr>
        <p:txBody>
          <a:bodyPr>
            <a:normAutofit/>
          </a:bodyPr>
          <a:lstStyle/>
          <a:p>
            <a:r>
              <a:rPr lang="en-GB" sz="2400" dirty="0" smtClean="0">
                <a:solidFill>
                  <a:srgbClr val="13643A"/>
                </a:solidFill>
                <a:latin typeface="Lato Light"/>
                <a:cs typeface="Lato Light"/>
              </a:rPr>
              <a:t>Scientific Problem</a:t>
            </a:r>
            <a:endParaRPr lang="en-GB" sz="240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4</a:t>
            </a:fld>
            <a:endParaRPr lang="fr-FR" dirty="0"/>
          </a:p>
        </p:txBody>
      </p:sp>
      <p:sp>
        <p:nvSpPr>
          <p:cNvPr id="6" name="Espace réservé du contenu 3"/>
          <p:cNvSpPr txBox="1">
            <a:spLocks/>
          </p:cNvSpPr>
          <p:nvPr/>
        </p:nvSpPr>
        <p:spPr>
          <a:xfrm>
            <a:off x="457200" y="1858907"/>
            <a:ext cx="8210578" cy="4192705"/>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algn="just" defTabSz="914400">
              <a:lnSpc>
                <a:spcPct val="100000"/>
              </a:lnSpc>
            </a:pPr>
            <a:r>
              <a:rPr lang="en-GB" sz="2200" b="0" dirty="0" smtClean="0">
                <a:solidFill>
                  <a:srgbClr val="11542A"/>
                </a:solidFill>
              </a:rPr>
              <a:t>ACEPRD has noticed a paradigm shift from traditional pharmaceuticals to plant derived medication in the treatment of diseases. This paradigm shift has led to a global demand for plant-derived medicines (</a:t>
            </a:r>
            <a:r>
              <a:rPr lang="en-GB" sz="2200" b="0" dirty="0" err="1" smtClean="0">
                <a:solidFill>
                  <a:srgbClr val="11542A"/>
                </a:solidFill>
              </a:rPr>
              <a:t>phytomedicines</a:t>
            </a:r>
            <a:r>
              <a:rPr lang="en-GB" sz="2200" b="0" dirty="0" smtClean="0">
                <a:solidFill>
                  <a:srgbClr val="11542A"/>
                </a:solidFill>
              </a:rPr>
              <a:t>) as a primary and complementary medical tool. Within the region, traditional medicine has not been fully integrated into the modern healthcare delivery system due to the following challenges such as the safety, efficacy and stability of traditional remedies have not been fully documented, Inadequate authentication, documentation and comprehensive database of flora in the sub region, Poor academia- industry relationship and so on.</a:t>
            </a:r>
            <a:endParaRPr lang="en-GB" sz="2200" b="0" kern="0" dirty="0">
              <a:solidFill>
                <a:srgbClr val="11542A"/>
              </a:solidFill>
              <a:latin typeface="Lato Regular"/>
              <a:cs typeface="+mn-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Tree>
    <p:extLst>
      <p:ext uri="{BB962C8B-B14F-4D97-AF65-F5344CB8AC3E}">
        <p14:creationId xmlns:p14="http://schemas.microsoft.com/office/powerpoint/2010/main" val="3303322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413723"/>
            <a:ext cx="8229600" cy="838838"/>
          </a:xfrm>
          <a:noFill/>
        </p:spPr>
        <p:txBody>
          <a:bodyPr>
            <a:normAutofit/>
          </a:bodyPr>
          <a:lstStyle/>
          <a:p>
            <a:r>
              <a:rPr lang="en-GB" dirty="0" smtClean="0">
                <a:solidFill>
                  <a:srgbClr val="13643A"/>
                </a:solidFill>
                <a:latin typeface="Lato Light"/>
                <a:cs typeface="Lato Light"/>
              </a:rPr>
              <a:t>The ACEPRD Project</a:t>
            </a:r>
            <a:endParaRPr lang="en-GB"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5</a:t>
            </a:fld>
            <a:endParaRPr lang="fr-FR" dirty="0"/>
          </a:p>
        </p:txBody>
      </p:sp>
      <p:sp>
        <p:nvSpPr>
          <p:cNvPr id="6" name="Espace réservé du contenu 3"/>
          <p:cNvSpPr txBox="1">
            <a:spLocks/>
          </p:cNvSpPr>
          <p:nvPr/>
        </p:nvSpPr>
        <p:spPr>
          <a:xfrm>
            <a:off x="767750" y="1748377"/>
            <a:ext cx="7903029" cy="4192705"/>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defTabSz="914400">
              <a:lnSpc>
                <a:spcPct val="100000"/>
              </a:lnSpc>
            </a:pPr>
            <a:r>
              <a:rPr lang="en-GB" sz="2200" b="0" dirty="0" smtClean="0">
                <a:solidFill>
                  <a:srgbClr val="11542A"/>
                </a:solidFill>
              </a:rPr>
              <a:t>ACEPRD </a:t>
            </a:r>
            <a:r>
              <a:rPr lang="en-GB" sz="2200" b="0" dirty="0">
                <a:solidFill>
                  <a:srgbClr val="11542A"/>
                </a:solidFill>
              </a:rPr>
              <a:t>aims to overcome these challenges by developing the field of Phytomedicine that includes the development </a:t>
            </a:r>
            <a:r>
              <a:rPr lang="en-GB" sz="2200" b="0" dirty="0" smtClean="0">
                <a:solidFill>
                  <a:srgbClr val="11542A"/>
                </a:solidFill>
              </a:rPr>
              <a:t>of ACEEPRD </a:t>
            </a:r>
            <a:r>
              <a:rPr lang="en-GB" sz="2200" b="0" dirty="0">
                <a:solidFill>
                  <a:srgbClr val="11542A"/>
                </a:solidFill>
              </a:rPr>
              <a:t>Plant Repository to aid the integration </a:t>
            </a:r>
            <a:r>
              <a:rPr lang="en-GB" sz="2200" b="0" dirty="0" smtClean="0">
                <a:solidFill>
                  <a:srgbClr val="11542A"/>
                </a:solidFill>
              </a:rPr>
              <a:t>of </a:t>
            </a:r>
            <a:r>
              <a:rPr lang="en-GB" sz="2200" b="0" dirty="0" err="1" smtClean="0">
                <a:solidFill>
                  <a:srgbClr val="11542A"/>
                </a:solidFill>
              </a:rPr>
              <a:t>Phytomedicine</a:t>
            </a:r>
            <a:r>
              <a:rPr lang="en-GB" sz="2200" b="0" dirty="0" smtClean="0">
                <a:solidFill>
                  <a:srgbClr val="11542A"/>
                </a:solidFill>
              </a:rPr>
              <a:t> </a:t>
            </a:r>
            <a:r>
              <a:rPr lang="en-GB" sz="2200" b="0" dirty="0">
                <a:solidFill>
                  <a:srgbClr val="11542A"/>
                </a:solidFill>
              </a:rPr>
              <a:t>research into the healthcare delivery system in the African sub-region. </a:t>
            </a:r>
            <a:endParaRPr lang="en-GB" sz="2200" b="0" dirty="0" smtClean="0">
              <a:solidFill>
                <a:srgbClr val="11542A"/>
              </a:solidFill>
            </a:endParaRPr>
          </a:p>
          <a:p>
            <a:pPr defTabSz="914400">
              <a:lnSpc>
                <a:spcPct val="100000"/>
              </a:lnSpc>
            </a:pPr>
            <a:endParaRPr lang="en-GB" sz="2400" b="0" dirty="0" smtClean="0">
              <a:solidFill>
                <a:srgbClr val="11542A"/>
              </a:solidFill>
            </a:endParaRPr>
          </a:p>
          <a:p>
            <a:pPr defTabSz="914400">
              <a:lnSpc>
                <a:spcPct val="100000"/>
              </a:lnSpc>
            </a:pPr>
            <a:r>
              <a:rPr lang="en-GB" sz="2400" b="0" dirty="0" smtClean="0">
                <a:solidFill>
                  <a:srgbClr val="11542A"/>
                </a:solidFill>
              </a:rPr>
              <a:t>Researchers</a:t>
            </a:r>
            <a:r>
              <a:rPr lang="en-GB" sz="2400" b="0" dirty="0" smtClean="0">
                <a:solidFill>
                  <a:srgbClr val="11542A"/>
                </a:solidFill>
              </a:rPr>
              <a:t> </a:t>
            </a:r>
            <a:r>
              <a:rPr lang="en-GB" sz="2400" b="0" dirty="0">
                <a:solidFill>
                  <a:srgbClr val="11542A"/>
                </a:solidFill>
              </a:rPr>
              <a:t>and traditional medical </a:t>
            </a:r>
            <a:r>
              <a:rPr lang="en-GB" sz="2400" b="0" dirty="0" smtClean="0">
                <a:solidFill>
                  <a:srgbClr val="11542A"/>
                </a:solidFill>
              </a:rPr>
              <a:t>professionals will make </a:t>
            </a:r>
            <a:r>
              <a:rPr lang="en-GB" sz="2400" b="0" dirty="0">
                <a:solidFill>
                  <a:srgbClr val="11542A"/>
                </a:solidFill>
              </a:rPr>
              <a:t>use of the </a:t>
            </a:r>
            <a:r>
              <a:rPr lang="en-GB" sz="2400" b="0" dirty="0" smtClean="0">
                <a:solidFill>
                  <a:srgbClr val="11542A"/>
                </a:solidFill>
              </a:rPr>
              <a:t>Plant Repository </a:t>
            </a:r>
            <a:r>
              <a:rPr lang="en-GB" sz="2400" b="0" dirty="0">
                <a:solidFill>
                  <a:srgbClr val="11542A"/>
                </a:solidFill>
              </a:rPr>
              <a:t>to access </a:t>
            </a:r>
            <a:r>
              <a:rPr lang="en-GB" sz="2400" b="0" dirty="0" smtClean="0">
                <a:solidFill>
                  <a:srgbClr val="11542A"/>
                </a:solidFill>
              </a:rPr>
              <a:t>most of the medicinal plant properties. </a:t>
            </a:r>
            <a:endParaRPr lang="en-GB" sz="2400" b="0" dirty="0" smtClean="0">
              <a:solidFill>
                <a:srgbClr val="11542A"/>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Tree>
    <p:extLst>
      <p:ext uri="{BB962C8B-B14F-4D97-AF65-F5344CB8AC3E}">
        <p14:creationId xmlns:p14="http://schemas.microsoft.com/office/powerpoint/2010/main" val="111013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48650" y="351739"/>
            <a:ext cx="8229600" cy="838838"/>
          </a:xfrm>
          <a:noFill/>
        </p:spPr>
        <p:txBody>
          <a:bodyPr>
            <a:normAutofit/>
          </a:bodyPr>
          <a:lstStyle/>
          <a:p>
            <a:r>
              <a:rPr lang="en-GB" dirty="0">
                <a:solidFill>
                  <a:srgbClr val="13643A"/>
                </a:solidFill>
                <a:latin typeface="Lato Light"/>
                <a:cs typeface="Lato Light"/>
              </a:rPr>
              <a:t>The ACEPRD Project Contd.</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6</a:t>
            </a:fld>
            <a:endParaRPr lang="fr-FR" dirty="0"/>
          </a:p>
        </p:txBody>
      </p:sp>
      <p:sp>
        <p:nvSpPr>
          <p:cNvPr id="24" name="Espace réservé du contenu 3"/>
          <p:cNvSpPr txBox="1">
            <a:spLocks/>
          </p:cNvSpPr>
          <p:nvPr/>
        </p:nvSpPr>
        <p:spPr>
          <a:xfrm>
            <a:off x="361902" y="2141458"/>
            <a:ext cx="8291767" cy="3721459"/>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defTabSz="914400">
              <a:lnSpc>
                <a:spcPct val="100000"/>
              </a:lnSpc>
            </a:pPr>
            <a:r>
              <a:rPr lang="en-US" sz="2400" b="0" kern="0" dirty="0" smtClean="0">
                <a:solidFill>
                  <a:srgbClr val="11542A"/>
                </a:solidFill>
                <a:latin typeface="Lato Regular"/>
                <a:cs typeface="+mn-cs"/>
              </a:rPr>
              <a:t>Capture researched </a:t>
            </a:r>
            <a:r>
              <a:rPr lang="en-US" sz="2400" b="0" kern="0" dirty="0">
                <a:solidFill>
                  <a:srgbClr val="11542A"/>
                </a:solidFill>
                <a:latin typeface="Lato Regular"/>
                <a:cs typeface="+mn-cs"/>
              </a:rPr>
              <a:t>p</a:t>
            </a:r>
            <a:r>
              <a:rPr lang="en-US" sz="2400" b="0" kern="0" dirty="0" smtClean="0">
                <a:solidFill>
                  <a:srgbClr val="11542A"/>
                </a:solidFill>
                <a:latin typeface="Lato Regular"/>
                <a:cs typeface="+mn-cs"/>
              </a:rPr>
              <a:t>lants and their various properties in a digital library.</a:t>
            </a:r>
          </a:p>
          <a:p>
            <a:pPr marL="1189038" lvl="1" indent="-457200" defTabSz="914400">
              <a:lnSpc>
                <a:spcPct val="100000"/>
              </a:lnSpc>
              <a:buFont typeface="Arial" panose="020B0604020202020204" pitchFamily="34" charset="0"/>
              <a:buChar char="•"/>
            </a:pPr>
            <a:r>
              <a:rPr lang="en-US" sz="2400" b="0" kern="0" dirty="0" smtClean="0">
                <a:solidFill>
                  <a:srgbClr val="11542A"/>
                </a:solidFill>
                <a:latin typeface="Lato Regular"/>
                <a:cs typeface="+mn-cs"/>
              </a:rPr>
              <a:t>Name</a:t>
            </a:r>
          </a:p>
          <a:p>
            <a:pPr marL="1189038" lvl="1" indent="-457200" defTabSz="914400">
              <a:lnSpc>
                <a:spcPct val="100000"/>
              </a:lnSpc>
              <a:buFont typeface="Arial" panose="020B0604020202020204" pitchFamily="34" charset="0"/>
              <a:buChar char="•"/>
            </a:pPr>
            <a:r>
              <a:rPr lang="en-US" sz="2400" b="0" kern="0" dirty="0" smtClean="0">
                <a:solidFill>
                  <a:srgbClr val="11542A"/>
                </a:solidFill>
                <a:latin typeface="Lato Regular"/>
                <a:cs typeface="+mn-cs"/>
              </a:rPr>
              <a:t>Medicinal </a:t>
            </a:r>
            <a:r>
              <a:rPr lang="en-US" sz="2400" b="0" kern="0" dirty="0">
                <a:solidFill>
                  <a:srgbClr val="11542A"/>
                </a:solidFill>
                <a:latin typeface="Lato Regular"/>
                <a:cs typeface="+mn-cs"/>
              </a:rPr>
              <a:t>e</a:t>
            </a:r>
            <a:r>
              <a:rPr lang="en-US" sz="2400" b="0" kern="0" dirty="0" smtClean="0">
                <a:solidFill>
                  <a:srgbClr val="11542A"/>
                </a:solidFill>
                <a:latin typeface="Lato Regular"/>
                <a:cs typeface="+mn-cs"/>
              </a:rPr>
              <a:t>ffect</a:t>
            </a:r>
          </a:p>
          <a:p>
            <a:pPr marL="1189038" lvl="1" indent="-457200" defTabSz="914400">
              <a:lnSpc>
                <a:spcPct val="100000"/>
              </a:lnSpc>
              <a:buFont typeface="Arial" panose="020B0604020202020204" pitchFamily="34" charset="0"/>
              <a:buChar char="•"/>
            </a:pPr>
            <a:r>
              <a:rPr lang="en-US" sz="2400" b="0" kern="0" dirty="0" smtClean="0">
                <a:solidFill>
                  <a:srgbClr val="11542A"/>
                </a:solidFill>
                <a:latin typeface="Lato Regular"/>
                <a:cs typeface="+mn-cs"/>
              </a:rPr>
              <a:t>Images of plant</a:t>
            </a:r>
          </a:p>
          <a:p>
            <a:pPr marL="1189038" lvl="1" indent="-457200" defTabSz="914400">
              <a:lnSpc>
                <a:spcPct val="100000"/>
              </a:lnSpc>
              <a:buFont typeface="Arial" panose="020B0604020202020204" pitchFamily="34" charset="0"/>
              <a:buChar char="•"/>
            </a:pPr>
            <a:r>
              <a:rPr lang="en-US" sz="2400" b="0" kern="0" dirty="0" smtClean="0">
                <a:solidFill>
                  <a:srgbClr val="11542A"/>
                </a:solidFill>
                <a:latin typeface="Lato Regular"/>
                <a:cs typeface="+mn-cs"/>
              </a:rPr>
              <a:t>Description of plant</a:t>
            </a:r>
          </a:p>
          <a:p>
            <a:pPr marL="1189038" lvl="1" indent="-457200" defTabSz="914400">
              <a:lnSpc>
                <a:spcPct val="100000"/>
              </a:lnSpc>
              <a:buFont typeface="Arial" panose="020B0604020202020204" pitchFamily="34" charset="0"/>
              <a:buChar char="•"/>
            </a:pPr>
            <a:r>
              <a:rPr lang="en-US" sz="2400" b="0" kern="0" dirty="0" smtClean="0">
                <a:solidFill>
                  <a:srgbClr val="11542A"/>
                </a:solidFill>
                <a:latin typeface="Lato Regular"/>
                <a:cs typeface="+mn-cs"/>
              </a:rPr>
              <a:t>Locale</a:t>
            </a:r>
          </a:p>
          <a:p>
            <a:pPr marL="1189038" lvl="1" indent="-457200" defTabSz="914400">
              <a:lnSpc>
                <a:spcPct val="100000"/>
              </a:lnSpc>
              <a:buFont typeface="Arial" panose="020B0604020202020204" pitchFamily="34" charset="0"/>
              <a:buChar char="•"/>
            </a:pPr>
            <a:r>
              <a:rPr lang="en-US" sz="2400" b="0" kern="0" dirty="0" smtClean="0">
                <a:solidFill>
                  <a:srgbClr val="11542A"/>
                </a:solidFill>
                <a:latin typeface="Lato Regular"/>
                <a:cs typeface="+mn-cs"/>
              </a:rPr>
              <a:t>Etc.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Tree>
    <p:extLst>
      <p:ext uri="{BB962C8B-B14F-4D97-AF65-F5344CB8AC3E}">
        <p14:creationId xmlns:p14="http://schemas.microsoft.com/office/powerpoint/2010/main" val="41259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393210"/>
            <a:ext cx="8229600" cy="838838"/>
          </a:xfrm>
          <a:noFill/>
        </p:spPr>
        <p:txBody>
          <a:bodyPr>
            <a:normAutofit/>
          </a:bodyPr>
          <a:lstStyle/>
          <a:p>
            <a:pPr algn="l"/>
            <a:r>
              <a:rPr lang="en-US" sz="2400" dirty="0" smtClean="0">
                <a:solidFill>
                  <a:srgbClr val="13643A"/>
                </a:solidFill>
                <a:latin typeface="Arial" panose="020B0604020202020204" pitchFamily="34" charset="0"/>
                <a:cs typeface="Arial" panose="020B0604020202020204" pitchFamily="34" charset="0"/>
              </a:rPr>
              <a:t>System Requirements</a:t>
            </a:r>
            <a:endParaRPr lang="en-GB" sz="2400" b="0" dirty="0">
              <a:solidFill>
                <a:srgbClr val="13643A"/>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7</a:t>
            </a:fld>
            <a:endParaRPr lang="fr-FR" dirty="0"/>
          </a:p>
        </p:txBody>
      </p:sp>
      <p:sp>
        <p:nvSpPr>
          <p:cNvPr id="24" name="Espace réservé du contenu 3"/>
          <p:cNvSpPr txBox="1">
            <a:spLocks/>
          </p:cNvSpPr>
          <p:nvPr/>
        </p:nvSpPr>
        <p:spPr>
          <a:xfrm>
            <a:off x="558200" y="1710607"/>
            <a:ext cx="8998527" cy="4714015"/>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342900" indent="-342900">
              <a:buFont typeface="Wingdings" panose="05000000000000000000" pitchFamily="2" charset="2"/>
              <a:buChar char="v"/>
              <a:defRPr/>
            </a:pPr>
            <a:r>
              <a:rPr lang="en-GB" altLang="en-US" sz="2400" b="0" dirty="0" smtClean="0">
                <a:solidFill>
                  <a:srgbClr val="13643A"/>
                </a:solidFill>
                <a:ea typeface="Lucida Sans Unicode" panose="020B0602030504020204" pitchFamily="34" charset="0"/>
              </a:rPr>
              <a:t>Software Tools Used for </a:t>
            </a:r>
            <a:r>
              <a:rPr lang="en-GB" altLang="en-US" sz="2400" b="0" dirty="0">
                <a:solidFill>
                  <a:srgbClr val="13643A"/>
                </a:solidFill>
                <a:ea typeface="Lucida Sans Unicode" panose="020B0602030504020204" pitchFamily="34" charset="0"/>
              </a:rPr>
              <a:t>D</a:t>
            </a:r>
            <a:r>
              <a:rPr lang="en-GB" altLang="en-US" sz="2400" b="0" dirty="0" smtClean="0">
                <a:solidFill>
                  <a:srgbClr val="13643A"/>
                </a:solidFill>
                <a:ea typeface="Lucida Sans Unicode" panose="020B0602030504020204" pitchFamily="34" charset="0"/>
              </a:rPr>
              <a:t>evelopment  </a:t>
            </a:r>
            <a:endParaRPr lang="en-GB" altLang="en-US" sz="1800" b="0" dirty="0" smtClean="0">
              <a:solidFill>
                <a:srgbClr val="13643A"/>
              </a:solidFill>
              <a:ea typeface="Lucida Sans Unicode" panose="020B0602030504020204" pitchFamily="34" charset="0"/>
            </a:endParaRPr>
          </a:p>
          <a:p>
            <a:pPr marL="788988" lvl="1" indent="-342900">
              <a:buFont typeface="Wingdings" panose="05000000000000000000" pitchFamily="2" charset="2"/>
              <a:buChar char="ü"/>
              <a:defRPr/>
            </a:pPr>
            <a:r>
              <a:rPr lang="en-GB" altLang="en-US" sz="1800" b="0" dirty="0" smtClean="0">
                <a:solidFill>
                  <a:srgbClr val="13643A"/>
                </a:solidFill>
                <a:ea typeface="Lucida Sans Unicode" panose="020B0602030504020204" pitchFamily="34" charset="0"/>
              </a:rPr>
              <a:t>OAR</a:t>
            </a:r>
          </a:p>
          <a:p>
            <a:pPr marL="788988" lvl="1" indent="-342900">
              <a:buFont typeface="Wingdings" panose="05000000000000000000" pitchFamily="2" charset="2"/>
              <a:buChar char="ü"/>
              <a:defRPr/>
            </a:pPr>
            <a:r>
              <a:rPr lang="en-GB" altLang="en-US" sz="1800" b="0" dirty="0" smtClean="0">
                <a:solidFill>
                  <a:srgbClr val="13643A"/>
                </a:solidFill>
                <a:ea typeface="Lucida Sans Unicode" panose="020B0602030504020204" pitchFamily="34" charset="0"/>
              </a:rPr>
              <a:t>Python</a:t>
            </a:r>
          </a:p>
          <a:p>
            <a:pPr marL="788988" lvl="1" indent="-342900">
              <a:buFont typeface="Wingdings" panose="05000000000000000000" pitchFamily="2" charset="2"/>
              <a:buChar char="ü"/>
              <a:defRPr/>
            </a:pPr>
            <a:r>
              <a:rPr lang="en-GB" altLang="en-US" sz="1800" b="0" dirty="0" smtClean="0">
                <a:solidFill>
                  <a:srgbClr val="13643A"/>
                </a:solidFill>
                <a:ea typeface="Lucida Sans Unicode" panose="020B0602030504020204" pitchFamily="34" charset="0"/>
              </a:rPr>
              <a:t>Django</a:t>
            </a:r>
          </a:p>
          <a:p>
            <a:pPr marL="788988" lvl="1" indent="-342900">
              <a:buFont typeface="Wingdings" panose="05000000000000000000" pitchFamily="2" charset="2"/>
              <a:buChar char="ü"/>
              <a:defRPr/>
            </a:pPr>
            <a:r>
              <a:rPr lang="en-GB" altLang="en-US" sz="1800" b="0" dirty="0" err="1" smtClean="0">
                <a:solidFill>
                  <a:srgbClr val="13643A"/>
                </a:solidFill>
                <a:ea typeface="Lucida Sans Unicode" panose="020B0602030504020204" pitchFamily="34" charset="0"/>
              </a:rPr>
              <a:t>PostGres</a:t>
            </a:r>
            <a:endParaRPr lang="en-GB" altLang="en-US" sz="1800" b="0" dirty="0" smtClean="0">
              <a:solidFill>
                <a:srgbClr val="13643A"/>
              </a:solidFill>
              <a:ea typeface="Lucida Sans Unicode" panose="020B0602030504020204" pitchFamily="34" charset="0"/>
            </a:endParaRPr>
          </a:p>
          <a:p>
            <a:pPr marL="788988" lvl="1" indent="-342900">
              <a:buFont typeface="Wingdings" panose="05000000000000000000" pitchFamily="2" charset="2"/>
              <a:buChar char="ü"/>
              <a:defRPr/>
            </a:pPr>
            <a:r>
              <a:rPr lang="en-GB" altLang="en-US" sz="1800" b="0" dirty="0" err="1" smtClean="0">
                <a:solidFill>
                  <a:srgbClr val="13643A"/>
                </a:solidFill>
                <a:ea typeface="Lucida Sans Unicode" panose="020B0602030504020204" pitchFamily="34" charset="0"/>
              </a:rPr>
              <a:t>NginX</a:t>
            </a:r>
            <a:endParaRPr lang="en-GB" altLang="en-US" sz="1800" b="0" dirty="0" smtClean="0">
              <a:solidFill>
                <a:srgbClr val="13643A"/>
              </a:solidFill>
              <a:ea typeface="Lucida Sans Unicode" panose="020B0602030504020204" pitchFamily="34" charset="0"/>
            </a:endParaRPr>
          </a:p>
          <a:p>
            <a:pPr marL="788988" lvl="1" indent="-342900">
              <a:buFont typeface="Wingdings" panose="05000000000000000000" pitchFamily="2" charset="2"/>
              <a:buChar char="ü"/>
              <a:defRPr/>
            </a:pPr>
            <a:r>
              <a:rPr lang="en-GB" altLang="en-US" sz="1800" b="0" dirty="0" err="1" smtClean="0">
                <a:solidFill>
                  <a:srgbClr val="13643A"/>
                </a:solidFill>
                <a:ea typeface="Lucida Sans Unicode" panose="020B0602030504020204" pitchFamily="34" charset="0"/>
              </a:rPr>
              <a:t>Redis</a:t>
            </a:r>
            <a:endParaRPr lang="en-GB" altLang="en-US" sz="1800" b="0" dirty="0" smtClean="0">
              <a:solidFill>
                <a:srgbClr val="13643A"/>
              </a:solidFill>
              <a:ea typeface="Lucida Sans Unicode" panose="020B0602030504020204" pitchFamily="34" charset="0"/>
            </a:endParaRPr>
          </a:p>
          <a:p>
            <a:pPr marL="788988" lvl="1" indent="-342900">
              <a:buFont typeface="Wingdings" panose="05000000000000000000" pitchFamily="2" charset="2"/>
              <a:buChar char="ü"/>
              <a:defRPr/>
            </a:pPr>
            <a:r>
              <a:rPr lang="en-GB" altLang="en-US" sz="1800" b="0" dirty="0" err="1" smtClean="0">
                <a:solidFill>
                  <a:srgbClr val="13643A"/>
                </a:solidFill>
                <a:ea typeface="Lucida Sans Unicode" panose="020B0602030504020204" pitchFamily="34" charset="0"/>
              </a:rPr>
              <a:t>Gunicorn</a:t>
            </a:r>
            <a:endParaRPr lang="en-GB" altLang="en-US" sz="1800" b="0" dirty="0">
              <a:solidFill>
                <a:srgbClr val="13643A"/>
              </a:solidFill>
              <a:ea typeface="Lucida Sans Unicode" panose="020B0602030504020204" pitchFamily="34" charset="0"/>
            </a:endParaRPr>
          </a:p>
          <a:p>
            <a:pPr marL="342900" indent="-342900">
              <a:buFont typeface="Wingdings" panose="05000000000000000000" pitchFamily="2" charset="2"/>
              <a:buChar char="q"/>
              <a:defRPr/>
            </a:pPr>
            <a:endParaRPr lang="en-GB" altLang="en-US" sz="2400" b="0" dirty="0">
              <a:solidFill>
                <a:srgbClr val="13643A"/>
              </a:solidFill>
              <a:ea typeface="Lucida Sans Unicode" panose="020B0602030504020204" pitchFamily="34" charset="0"/>
            </a:endParaRPr>
          </a:p>
          <a:p>
            <a:pPr marL="342900" indent="-342900">
              <a:buFont typeface="Wingdings" panose="05000000000000000000" pitchFamily="2" charset="2"/>
              <a:buChar char="v"/>
              <a:defRPr/>
            </a:pPr>
            <a:r>
              <a:rPr lang="en-GB" altLang="en-US" sz="2400" b="0" dirty="0" smtClean="0">
                <a:solidFill>
                  <a:srgbClr val="13643A"/>
                </a:solidFill>
                <a:ea typeface="Lucida Sans Unicode" panose="020B0602030504020204" pitchFamily="34" charset="0"/>
              </a:rPr>
              <a:t>Software Requirement for Users</a:t>
            </a:r>
            <a:endParaRPr lang="en-GB" altLang="en-US" sz="2400" b="0" dirty="0">
              <a:solidFill>
                <a:srgbClr val="13643A"/>
              </a:solidFill>
              <a:ea typeface="Lucida Sans Unicode" panose="020B0602030504020204" pitchFamily="34" charset="0"/>
            </a:endParaRPr>
          </a:p>
          <a:p>
            <a:pPr marL="788988" lvl="1" indent="-342900">
              <a:buFont typeface="Wingdings" panose="05000000000000000000" pitchFamily="2" charset="2"/>
              <a:buChar char="ü"/>
              <a:defRPr/>
            </a:pPr>
            <a:r>
              <a:rPr lang="en-GB" altLang="en-US" sz="1800" b="0" dirty="0" smtClean="0">
                <a:solidFill>
                  <a:srgbClr val="13643A"/>
                </a:solidFill>
                <a:ea typeface="Lucida Sans Unicode" panose="020B0602030504020204" pitchFamily="34" charset="0"/>
              </a:rPr>
              <a:t>Web browser</a:t>
            </a:r>
          </a:p>
          <a:p>
            <a:pPr marL="788988" lvl="1" indent="-342900">
              <a:buFont typeface="Wingdings" panose="05000000000000000000" pitchFamily="2" charset="2"/>
              <a:buChar char="ü"/>
              <a:defRPr/>
            </a:pPr>
            <a:r>
              <a:rPr lang="en-GB" altLang="en-US" sz="1800" b="0" dirty="0" smtClean="0">
                <a:solidFill>
                  <a:srgbClr val="13643A"/>
                </a:solidFill>
                <a:ea typeface="Lucida Sans Unicode" panose="020B0602030504020204" pitchFamily="34" charset="0"/>
              </a:rPr>
              <a:t>Internet</a:t>
            </a:r>
            <a:endParaRPr lang="en-GB" altLang="en-US" sz="2400" b="0" dirty="0">
              <a:solidFill>
                <a:srgbClr val="13643A"/>
              </a:solidFill>
              <a:ea typeface="Lucida Sans Unicode" panose="020B0602030504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Tree>
    <p:extLst>
      <p:ext uri="{BB962C8B-B14F-4D97-AF65-F5344CB8AC3E}">
        <p14:creationId xmlns:p14="http://schemas.microsoft.com/office/powerpoint/2010/main" val="551909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dirty="0" smtClean="0">
                <a:solidFill>
                  <a:srgbClr val="13643A"/>
                </a:solidFill>
                <a:latin typeface="Lato Regular"/>
                <a:cs typeface="Lato Light"/>
              </a:rPr>
              <a:t>Implementation </a:t>
            </a:r>
            <a:r>
              <a:rPr lang="en-US" dirty="0" smtClean="0">
                <a:solidFill>
                  <a:srgbClr val="13643A"/>
                </a:solidFill>
                <a:latin typeface="Lato Regular"/>
                <a:cs typeface="Lato Light"/>
              </a:rPr>
              <a:t>Strategy</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8</a:t>
            </a:fld>
            <a:endParaRPr lang="fr-FR" dirty="0"/>
          </a:p>
        </p:txBody>
      </p:sp>
      <p:sp>
        <p:nvSpPr>
          <p:cNvPr id="24" name="Espace réservé du contenu 3"/>
          <p:cNvSpPr txBox="1">
            <a:spLocks/>
          </p:cNvSpPr>
          <p:nvPr/>
        </p:nvSpPr>
        <p:spPr>
          <a:xfrm>
            <a:off x="852232" y="1812500"/>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457200" indent="-457200" defTabSz="914400">
              <a:lnSpc>
                <a:spcPct val="150000"/>
              </a:lnSpc>
              <a:buFont typeface="Arial" panose="020B0604020202020204" pitchFamily="34" charset="0"/>
              <a:buChar char="•"/>
            </a:pPr>
            <a:r>
              <a:rPr lang="en-US" sz="2200" b="0" kern="0" dirty="0">
                <a:solidFill>
                  <a:srgbClr val="11542A"/>
                </a:solidFill>
                <a:latin typeface="Lato Regular"/>
              </a:rPr>
              <a:t>Integrate </a:t>
            </a:r>
            <a:r>
              <a:rPr lang="en-US" sz="2200" b="0" kern="0" dirty="0" smtClean="0">
                <a:solidFill>
                  <a:srgbClr val="11542A"/>
                </a:solidFill>
                <a:latin typeface="Lato Regular"/>
                <a:cs typeface="+mn-cs"/>
              </a:rPr>
              <a:t>Open Access Repository</a:t>
            </a:r>
            <a:r>
              <a:rPr lang="en-US" sz="2200" b="0" kern="0" dirty="0">
                <a:solidFill>
                  <a:srgbClr val="11542A"/>
                </a:solidFill>
                <a:latin typeface="Lato Regular"/>
                <a:cs typeface="+mn-cs"/>
              </a:rPr>
              <a:t> </a:t>
            </a:r>
            <a:r>
              <a:rPr lang="en-US" sz="2200" b="0" kern="0" dirty="0" smtClean="0">
                <a:solidFill>
                  <a:srgbClr val="11542A"/>
                </a:solidFill>
                <a:latin typeface="Lato Regular"/>
                <a:cs typeface="+mn-cs"/>
              </a:rPr>
              <a:t>to web application</a:t>
            </a:r>
          </a:p>
          <a:p>
            <a:pPr marL="457200" indent="-457200" defTabSz="914400">
              <a:lnSpc>
                <a:spcPct val="150000"/>
              </a:lnSpc>
              <a:buFont typeface="Arial" panose="020B0604020202020204" pitchFamily="34" charset="0"/>
              <a:buChar char="•"/>
            </a:pPr>
            <a:r>
              <a:rPr lang="en-US" sz="2200" b="0" kern="0" dirty="0" smtClean="0">
                <a:solidFill>
                  <a:srgbClr val="11542A"/>
                </a:solidFill>
                <a:latin typeface="Lato Regular"/>
                <a:cs typeface="+mn-cs"/>
              </a:rPr>
              <a:t>Implement Authentication System</a:t>
            </a:r>
          </a:p>
          <a:p>
            <a:pPr marL="457200" indent="-457200" defTabSz="914400">
              <a:lnSpc>
                <a:spcPct val="150000"/>
              </a:lnSpc>
              <a:buFont typeface="Arial" panose="020B0604020202020204" pitchFamily="34" charset="0"/>
              <a:buChar char="•"/>
            </a:pPr>
            <a:r>
              <a:rPr lang="en-US" sz="2200" b="0" kern="0" dirty="0" smtClean="0">
                <a:solidFill>
                  <a:srgbClr val="11542A"/>
                </a:solidFill>
                <a:latin typeface="Lato Regular"/>
                <a:cs typeface="+mn-cs"/>
              </a:rPr>
              <a:t>Implement User Roles for the Library</a:t>
            </a:r>
          </a:p>
          <a:p>
            <a:pPr marL="1189038" lvl="1" indent="-457200" defTabSz="914400">
              <a:lnSpc>
                <a:spcPct val="150000"/>
              </a:lnSpc>
              <a:buFont typeface="Arial" panose="020B0604020202020204" pitchFamily="34" charset="0"/>
              <a:buChar char="•"/>
            </a:pPr>
            <a:r>
              <a:rPr lang="en-US" sz="1800" b="0" kern="0" dirty="0" smtClean="0">
                <a:solidFill>
                  <a:srgbClr val="11542A"/>
                </a:solidFill>
                <a:latin typeface="Lato Regular"/>
                <a:cs typeface="+mn-cs"/>
              </a:rPr>
              <a:t>Guest User (Visitor)</a:t>
            </a:r>
          </a:p>
          <a:p>
            <a:pPr marL="1189038" lvl="1" indent="-457200" defTabSz="914400">
              <a:lnSpc>
                <a:spcPct val="150000"/>
              </a:lnSpc>
              <a:buFont typeface="Arial" panose="020B0604020202020204" pitchFamily="34" charset="0"/>
              <a:buChar char="•"/>
            </a:pPr>
            <a:r>
              <a:rPr lang="en-US" sz="1800" b="0" kern="0" dirty="0" smtClean="0">
                <a:solidFill>
                  <a:srgbClr val="11542A"/>
                </a:solidFill>
                <a:latin typeface="Lato Regular"/>
                <a:cs typeface="+mn-cs"/>
              </a:rPr>
              <a:t>Scientists (Researcher)</a:t>
            </a:r>
          </a:p>
          <a:p>
            <a:pPr marL="1189038" lvl="1" indent="-457200" defTabSz="914400">
              <a:lnSpc>
                <a:spcPct val="150000"/>
              </a:lnSpc>
              <a:buFont typeface="Arial" panose="020B0604020202020204" pitchFamily="34" charset="0"/>
              <a:buChar char="•"/>
            </a:pPr>
            <a:r>
              <a:rPr lang="en-US" sz="1800" b="0" kern="0" dirty="0" smtClean="0">
                <a:solidFill>
                  <a:srgbClr val="11542A"/>
                </a:solidFill>
                <a:latin typeface="Lato Regular"/>
                <a:cs typeface="+mn-cs"/>
              </a:rPr>
              <a:t>Administrator</a:t>
            </a:r>
          </a:p>
          <a:p>
            <a:pPr defTabSz="914400">
              <a:lnSpc>
                <a:spcPct val="100000"/>
              </a:lnSpc>
            </a:pPr>
            <a:endParaRPr lang="en-US" sz="2200" b="0" kern="0" dirty="0" smtClean="0">
              <a:solidFill>
                <a:srgbClr val="11542A"/>
              </a:solidFill>
              <a:latin typeface="Lato Regular"/>
              <a:cs typeface="+mn-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Tree>
    <p:extLst>
      <p:ext uri="{BB962C8B-B14F-4D97-AF65-F5344CB8AC3E}">
        <p14:creationId xmlns:p14="http://schemas.microsoft.com/office/powerpoint/2010/main" val="2543944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0013" y="87149"/>
            <a:ext cx="8229600" cy="838838"/>
          </a:xfrm>
          <a:noFill/>
        </p:spPr>
        <p:txBody>
          <a:bodyPr>
            <a:normAutofit/>
          </a:bodyPr>
          <a:lstStyle/>
          <a:p>
            <a:r>
              <a:rPr lang="en-US" dirty="0" smtClean="0">
                <a:solidFill>
                  <a:srgbClr val="13643A"/>
                </a:solidFill>
                <a:latin typeface="Lato Regular"/>
                <a:cs typeface="Lato Light"/>
              </a:rPr>
              <a:t>Implementation </a:t>
            </a:r>
            <a:r>
              <a:rPr lang="en-US" dirty="0" smtClean="0">
                <a:solidFill>
                  <a:srgbClr val="13643A"/>
                </a:solidFill>
                <a:latin typeface="Lato Regular"/>
                <a:cs typeface="Lato Light"/>
              </a:rPr>
              <a:t>Strategy Contd.</a:t>
            </a:r>
            <a:endParaRPr lang="en-GB" b="0" dirty="0">
              <a:solidFill>
                <a:srgbClr val="13643A"/>
              </a:solidFill>
              <a:latin typeface="Lato Light"/>
              <a:cs typeface="Lato Light"/>
            </a:endParaRPr>
          </a:p>
        </p:txBody>
      </p:sp>
      <p:sp>
        <p:nvSpPr>
          <p:cNvPr id="4" name="Espace réservé du numéro de diapositive 3"/>
          <p:cNvSpPr>
            <a:spLocks noGrp="1"/>
          </p:cNvSpPr>
          <p:nvPr>
            <p:ph type="sldNum" sz="quarter" idx="4"/>
          </p:nvPr>
        </p:nvSpPr>
        <p:spPr>
          <a:xfrm>
            <a:off x="348650" y="6402810"/>
            <a:ext cx="419100" cy="253115"/>
          </a:xfrm>
        </p:spPr>
        <p:txBody>
          <a:bodyPr/>
          <a:lstStyle/>
          <a:p>
            <a:pPr algn="l"/>
            <a:fld id="{BFC7A446-BA7D-844E-8DE1-1A32F4BA0B64}" type="slidenum">
              <a:rPr lang="fr-FR" smtClean="0"/>
              <a:pPr algn="l"/>
              <a:t>9</a:t>
            </a:fld>
            <a:endParaRPr lang="fr-FR" dirty="0"/>
          </a:p>
        </p:txBody>
      </p:sp>
      <p:sp>
        <p:nvSpPr>
          <p:cNvPr id="24" name="Espace réservé du contenu 3"/>
          <p:cNvSpPr txBox="1">
            <a:spLocks/>
          </p:cNvSpPr>
          <p:nvPr/>
        </p:nvSpPr>
        <p:spPr>
          <a:xfrm>
            <a:off x="852233" y="1834885"/>
            <a:ext cx="8291767" cy="4426578"/>
          </a:xfrm>
          <a:prstGeom prst="rect">
            <a:avLst/>
          </a:prstGeom>
        </p:spPr>
        <p:txBody>
          <a:bodyPr/>
          <a:lstStyle>
            <a:lvl1pPr marL="0" indent="0">
              <a:lnSpc>
                <a:spcPct val="120000"/>
              </a:lnSpc>
              <a:buNone/>
              <a:defRPr lang="fr-FR" sz="2000" b="1" dirty="0" smtClean="0">
                <a:solidFill>
                  <a:schemeClr val="accent1"/>
                </a:solidFill>
                <a:latin typeface="Avenir Book"/>
                <a:cs typeface="Avenir Book"/>
              </a:defRPr>
            </a:lvl1pPr>
            <a:lvl2pPr marL="731838" indent="-285750">
              <a:lnSpc>
                <a:spcPct val="120000"/>
              </a:lnSpc>
              <a:defRPr lang="fr-FR" sz="1600" b="1" dirty="0" smtClean="0">
                <a:latin typeface="Avenir Book"/>
                <a:cs typeface="Avenir Book"/>
              </a:defRPr>
            </a:lvl2pPr>
            <a:lvl3pPr marL="1200150" indent="-285750">
              <a:lnSpc>
                <a:spcPct val="120000"/>
              </a:lnSpc>
              <a:defRPr lang="fr-FR" sz="1600" b="1" dirty="0" smtClean="0">
                <a:latin typeface="Avenir Book"/>
                <a:cs typeface="Avenir Book"/>
              </a:defRPr>
            </a:lvl3pPr>
            <a:lvl4pPr>
              <a:defRPr>
                <a:latin typeface="Avenir Book"/>
                <a:cs typeface="Avenir Book"/>
              </a:defRPr>
            </a:lvl4pPr>
            <a:lvl5pPr>
              <a:defRPr>
                <a:latin typeface="Avenir Book"/>
                <a:cs typeface="Avenir Book"/>
              </a:defRPr>
            </a:lvl5pPr>
          </a:lstStyle>
          <a:p>
            <a:pPr marL="457200" indent="-457200" defTabSz="914400">
              <a:lnSpc>
                <a:spcPct val="150000"/>
              </a:lnSpc>
              <a:buFont typeface="Arial" panose="020B0604020202020204" pitchFamily="34" charset="0"/>
              <a:buChar char="•"/>
            </a:pPr>
            <a:r>
              <a:rPr lang="en-US" sz="2200" b="0" kern="0" dirty="0" smtClean="0">
                <a:solidFill>
                  <a:srgbClr val="11542A"/>
                </a:solidFill>
                <a:latin typeface="Lato Regular"/>
              </a:rPr>
              <a:t>Collection </a:t>
            </a:r>
            <a:r>
              <a:rPr lang="en-US" sz="2200" b="0" kern="0" dirty="0">
                <a:solidFill>
                  <a:srgbClr val="11542A"/>
                </a:solidFill>
                <a:latin typeface="Lato Regular"/>
              </a:rPr>
              <a:t>Phase:</a:t>
            </a:r>
          </a:p>
          <a:p>
            <a:pPr marL="1189038" lvl="1" indent="-457200" defTabSz="914400">
              <a:lnSpc>
                <a:spcPct val="150000"/>
              </a:lnSpc>
              <a:buFont typeface="Arial" panose="020B0604020202020204" pitchFamily="34" charset="0"/>
              <a:buChar char="•"/>
            </a:pPr>
            <a:r>
              <a:rPr lang="en-US" sz="1800" b="0" kern="0" dirty="0">
                <a:solidFill>
                  <a:srgbClr val="11542A"/>
                </a:solidFill>
                <a:latin typeface="Lato Regular"/>
              </a:rPr>
              <a:t>Collection and storage of researched plant </a:t>
            </a:r>
            <a:r>
              <a:rPr lang="en-US" sz="1800" b="0" kern="0" dirty="0" smtClean="0">
                <a:solidFill>
                  <a:srgbClr val="11542A"/>
                </a:solidFill>
                <a:latin typeface="Lato Regular"/>
              </a:rPr>
              <a:t>information</a:t>
            </a:r>
            <a:endParaRPr lang="en-US" sz="2200" b="0" kern="0" dirty="0">
              <a:solidFill>
                <a:srgbClr val="11542A"/>
              </a:solidFill>
              <a:latin typeface="Lato Regular"/>
            </a:endParaRPr>
          </a:p>
          <a:p>
            <a:pPr marL="457200" indent="-457200" defTabSz="914400">
              <a:lnSpc>
                <a:spcPct val="150000"/>
              </a:lnSpc>
              <a:buFont typeface="Arial" panose="020B0604020202020204" pitchFamily="34" charset="0"/>
              <a:buChar char="•"/>
            </a:pPr>
            <a:r>
              <a:rPr lang="en-US" sz="2200" b="0" kern="0" dirty="0" smtClean="0">
                <a:solidFill>
                  <a:srgbClr val="11542A"/>
                </a:solidFill>
                <a:latin typeface="Lato Regular"/>
              </a:rPr>
              <a:t>Deployment Phase</a:t>
            </a:r>
            <a:r>
              <a:rPr lang="en-US" sz="2200" b="0" kern="0" dirty="0">
                <a:solidFill>
                  <a:srgbClr val="11542A"/>
                </a:solidFill>
                <a:latin typeface="Lato Regular"/>
              </a:rPr>
              <a:t>:</a:t>
            </a:r>
          </a:p>
          <a:p>
            <a:pPr marL="1189038" lvl="1" indent="-457200" defTabSz="914400">
              <a:lnSpc>
                <a:spcPct val="150000"/>
              </a:lnSpc>
              <a:buFont typeface="Arial" panose="020B0604020202020204" pitchFamily="34" charset="0"/>
              <a:buChar char="•"/>
            </a:pPr>
            <a:r>
              <a:rPr lang="en-US" sz="1800" b="0" kern="0" dirty="0" smtClean="0">
                <a:solidFill>
                  <a:srgbClr val="11542A"/>
                </a:solidFill>
                <a:latin typeface="Lato Regular"/>
              </a:rPr>
              <a:t>Enable visibility of </a:t>
            </a:r>
            <a:r>
              <a:rPr lang="en-US" sz="1800" b="0" kern="0" dirty="0" err="1" smtClean="0">
                <a:solidFill>
                  <a:srgbClr val="11542A"/>
                </a:solidFill>
                <a:latin typeface="Lato Regular"/>
              </a:rPr>
              <a:t>Phytomedicine</a:t>
            </a:r>
            <a:r>
              <a:rPr lang="en-US" sz="1800" b="0" kern="0" dirty="0" smtClean="0">
                <a:solidFill>
                  <a:srgbClr val="11542A"/>
                </a:solidFill>
                <a:latin typeface="Lato Regular"/>
              </a:rPr>
              <a:t> Library.</a:t>
            </a:r>
            <a:endParaRPr lang="en-US" sz="2200" b="0" kern="0" dirty="0">
              <a:solidFill>
                <a:srgbClr val="11542A"/>
              </a:solidFill>
              <a:latin typeface="Lato Regular"/>
            </a:endParaRPr>
          </a:p>
          <a:p>
            <a:pPr marL="457200" indent="-457200" defTabSz="914400">
              <a:lnSpc>
                <a:spcPct val="150000"/>
              </a:lnSpc>
              <a:buFont typeface="Arial" panose="020B0604020202020204" pitchFamily="34" charset="0"/>
              <a:buChar char="•"/>
            </a:pPr>
            <a:r>
              <a:rPr lang="en-US" sz="2200" b="0" kern="0" dirty="0" smtClean="0">
                <a:solidFill>
                  <a:srgbClr val="11542A"/>
                </a:solidFill>
                <a:latin typeface="Lato Regular"/>
              </a:rPr>
              <a:t>Management (Monitoring) </a:t>
            </a:r>
            <a:r>
              <a:rPr lang="en-US" sz="2200" b="0" kern="0" dirty="0">
                <a:solidFill>
                  <a:srgbClr val="11542A"/>
                </a:solidFill>
                <a:latin typeface="Lato Regular"/>
              </a:rPr>
              <a:t>Phase:</a:t>
            </a:r>
          </a:p>
          <a:p>
            <a:pPr marL="1189038" lvl="1" indent="-457200" defTabSz="914400">
              <a:lnSpc>
                <a:spcPct val="150000"/>
              </a:lnSpc>
              <a:buFont typeface="Arial" panose="020B0604020202020204" pitchFamily="34" charset="0"/>
              <a:buChar char="•"/>
            </a:pPr>
            <a:r>
              <a:rPr lang="en-US" sz="1800" b="0" kern="0" dirty="0" smtClean="0">
                <a:solidFill>
                  <a:srgbClr val="11542A"/>
                </a:solidFill>
                <a:latin typeface="Lato Regular"/>
              </a:rPr>
              <a:t>View usage of library</a:t>
            </a:r>
          </a:p>
          <a:p>
            <a:pPr marL="1189038" lvl="1" indent="-457200" defTabSz="914400">
              <a:lnSpc>
                <a:spcPct val="150000"/>
              </a:lnSpc>
              <a:buFont typeface="Arial" panose="020B0604020202020204" pitchFamily="34" charset="0"/>
              <a:buChar char="•"/>
            </a:pPr>
            <a:r>
              <a:rPr lang="en-US" sz="1800" b="0" kern="0" dirty="0" smtClean="0">
                <a:solidFill>
                  <a:srgbClr val="11542A"/>
                </a:solidFill>
                <a:latin typeface="Lato Regular"/>
              </a:rPr>
              <a:t>Editing of content when corrections are necessary</a:t>
            </a:r>
            <a:endParaRPr lang="en-US" sz="1800" b="0" kern="0" dirty="0">
              <a:solidFill>
                <a:srgbClr val="11542A"/>
              </a:solidFill>
              <a:latin typeface="Lato Regular"/>
            </a:endParaRPr>
          </a:p>
          <a:p>
            <a:pPr marL="1189038" lvl="1" indent="-457200" defTabSz="914400">
              <a:lnSpc>
                <a:spcPct val="100000"/>
              </a:lnSpc>
              <a:buFont typeface="Arial" panose="020B0604020202020204" pitchFamily="34" charset="0"/>
              <a:buChar char="•"/>
            </a:pPr>
            <a:endParaRPr lang="en-US" sz="1800" b="0" kern="0" dirty="0" smtClean="0">
              <a:solidFill>
                <a:srgbClr val="11542A"/>
              </a:solidFill>
              <a:latin typeface="Lato Regular"/>
              <a:cs typeface="+mn-cs"/>
            </a:endParaRPr>
          </a:p>
          <a:p>
            <a:pPr defTabSz="914400">
              <a:lnSpc>
                <a:spcPct val="100000"/>
              </a:lnSpc>
            </a:pPr>
            <a:endParaRPr lang="en-US" sz="2200" b="0" kern="0" dirty="0" smtClean="0">
              <a:solidFill>
                <a:srgbClr val="11542A"/>
              </a:solidFill>
              <a:latin typeface="Lato Regular"/>
              <a:cs typeface="+mn-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044"/>
            <a:ext cx="2151529" cy="412680"/>
          </a:xfrm>
          <a:prstGeom prst="rect">
            <a:avLst/>
          </a:prstGeom>
        </p:spPr>
      </p:pic>
    </p:spTree>
    <p:extLst>
      <p:ext uri="{BB962C8B-B14F-4D97-AF65-F5344CB8AC3E}">
        <p14:creationId xmlns:p14="http://schemas.microsoft.com/office/powerpoint/2010/main" val="283773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8689</TotalTime>
  <Words>446</Words>
  <Application>Microsoft Office PowerPoint</Application>
  <PresentationFormat>On-screen Show (4:3)</PresentationFormat>
  <Paragraphs>80</Paragraphs>
  <Slides>13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Avenir Book</vt:lpstr>
      <vt:lpstr>Avenir Heavy</vt:lpstr>
      <vt:lpstr>Calibri</vt:lpstr>
      <vt:lpstr>Courier New</vt:lpstr>
      <vt:lpstr>Lato Light</vt:lpstr>
      <vt:lpstr>Lato Regular</vt:lpstr>
      <vt:lpstr>Lucida Sans Unicode</vt:lpstr>
      <vt:lpstr>Verdana</vt:lpstr>
      <vt:lpstr>Wingdings</vt:lpstr>
      <vt:lpstr>Thème Office</vt:lpstr>
      <vt:lpstr>PowerPoint Presentation</vt:lpstr>
      <vt:lpstr>OUTLINE</vt:lpstr>
      <vt:lpstr>Background on ACEPRD University of Jos</vt:lpstr>
      <vt:lpstr>Scientific Problem</vt:lpstr>
      <vt:lpstr>The ACEPRD Project</vt:lpstr>
      <vt:lpstr>The ACEPRD Project Contd.</vt:lpstr>
      <vt:lpstr>System Requirements</vt:lpstr>
      <vt:lpstr>Implementation Strategy</vt:lpstr>
      <vt:lpstr>Implementation Strategy Contd.</vt:lpstr>
      <vt:lpstr>User Scenarios</vt:lpstr>
      <vt:lpstr>User Scenarios Contd.</vt:lpstr>
      <vt:lpstr>Summary and 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Roberto Barbera</dc:creator>
  <cp:lastModifiedBy>Appolonia Okwu</cp:lastModifiedBy>
  <cp:revision>569</cp:revision>
  <dcterms:created xsi:type="dcterms:W3CDTF">2015-04-10T11:49:34Z</dcterms:created>
  <dcterms:modified xsi:type="dcterms:W3CDTF">2016-11-23T07:29:05Z</dcterms:modified>
</cp:coreProperties>
</file>