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8" r:id="rId2"/>
    <p:sldId id="270" r:id="rId3"/>
    <p:sldId id="455" r:id="rId4"/>
    <p:sldId id="466" r:id="rId5"/>
    <p:sldId id="456" r:id="rId6"/>
    <p:sldId id="467" r:id="rId7"/>
    <p:sldId id="453" r:id="rId8"/>
    <p:sldId id="468" r:id="rId9"/>
    <p:sldId id="459" r:id="rId10"/>
    <p:sldId id="469" r:id="rId11"/>
    <p:sldId id="460" r:id="rId12"/>
    <p:sldId id="471" r:id="rId13"/>
    <p:sldId id="461" r:id="rId14"/>
    <p:sldId id="462" r:id="rId15"/>
    <p:sldId id="463" r:id="rId16"/>
    <p:sldId id="464" r:id="rId17"/>
    <p:sldId id="465" r:id="rId18"/>
    <p:sldId id="472" r:id="rId19"/>
    <p:sldId id="473" r:id="rId20"/>
    <p:sldId id="474" r:id="rId21"/>
    <p:sldId id="475" r:id="rId2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542A"/>
    <a:srgbClr val="13643A"/>
    <a:srgbClr val="FBAE00"/>
    <a:srgbClr val="115329"/>
    <a:srgbClr val="FCB247"/>
    <a:srgbClr val="FF9933"/>
    <a:srgbClr val="6666CC"/>
    <a:srgbClr val="2D4C67"/>
    <a:srgbClr val="F7A72F"/>
    <a:srgbClr val="F7B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4" autoAdjust="0"/>
    <p:restoredTop sz="94312" autoAdjust="0"/>
  </p:normalViewPr>
  <p:slideViewPr>
    <p:cSldViewPr snapToGrid="0" snapToObjects="1">
      <p:cViewPr varScale="1">
        <p:scale>
          <a:sx n="74" d="100"/>
          <a:sy n="74" d="100"/>
        </p:scale>
        <p:origin x="126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912"/>
    </p:cViewPr>
  </p:sorterViewPr>
  <p:notesViewPr>
    <p:cSldViewPr snapToGrid="0" snapToObjects="1">
      <p:cViewPr varScale="1">
        <p:scale>
          <a:sx n="98" d="100"/>
          <a:sy n="98" d="100"/>
        </p:scale>
        <p:origin x="-2688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73E82-09BF-6247-AB9E-F88C8CA10972}" type="datetimeFigureOut">
              <a:rPr lang="fr-FR" smtClean="0"/>
              <a:t>20/11/2016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2A98D-DC99-B941-852D-9377D66D5FA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09242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AB866-2CE3-A34F-95E5-A49A98425E80}" type="datetimeFigureOut">
              <a:rPr lang="fr-FR" smtClean="0"/>
              <a:t>20/11/2016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C3675-628A-D340-A2E0-019B7F920B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4799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3675-628A-D340-A2E0-019B7F920BF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439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3675-628A-D340-A2E0-019B7F920BF9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0465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scigaia-bg-fu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864" y="734091"/>
            <a:ext cx="7189791" cy="5392343"/>
          </a:xfrm>
          <a:prstGeom prst="rect">
            <a:avLst/>
          </a:prstGeom>
        </p:spPr>
      </p:pic>
      <p:pic>
        <p:nvPicPr>
          <p:cNvPr id="5" name="Image 4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995" y="4273535"/>
            <a:ext cx="2606535" cy="951505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4305301" y="6371744"/>
            <a:ext cx="41071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noProof="0" dirty="0">
                <a:solidFill>
                  <a:srgbClr val="13643A"/>
                </a:solidFill>
                <a:latin typeface="Lato Regular"/>
                <a:cs typeface="Lato Regular"/>
              </a:rPr>
              <a:t>This project has received  funding from the European Union’s Horizon</a:t>
            </a:r>
            <a:r>
              <a:rPr lang="en-GB" sz="900" b="0" i="0" baseline="0" noProof="0" dirty="0">
                <a:solidFill>
                  <a:srgbClr val="13643A"/>
                </a:solidFill>
                <a:latin typeface="Lato Regular"/>
                <a:cs typeface="Lato Regular"/>
              </a:rPr>
              <a:t> 2020</a:t>
            </a:r>
          </a:p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noProof="0" dirty="0">
                <a:solidFill>
                  <a:srgbClr val="13643A"/>
                </a:solidFill>
                <a:latin typeface="Lato Regular"/>
                <a:cs typeface="Lato Regular"/>
              </a:rPr>
              <a:t>research and innovation programme under grant agreement n° 654237</a:t>
            </a:r>
          </a:p>
        </p:txBody>
      </p:sp>
      <p:pic>
        <p:nvPicPr>
          <p:cNvPr id="7" name="Image 7" descr="flag_white_high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2466" y="6371744"/>
            <a:ext cx="5429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780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03591" y="6484012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0" name="Image 9" descr="logo-scigaia-ur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913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48593" y="6420902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0" name="Image 9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Image 10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52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 5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37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74637"/>
            <a:ext cx="8229600" cy="576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4F81BD"/>
                </a:solidFill>
                <a:latin typeface="Avenir Heavy"/>
                <a:cs typeface="Avenir Heavy"/>
              </a:defRPr>
            </a:lvl1pPr>
          </a:lstStyle>
          <a:p>
            <a:r>
              <a:rPr lang="fr-FR" dirty="0"/>
              <a:t>TITLE</a:t>
            </a:r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3" hasCustomPrompt="1"/>
          </p:nvPr>
        </p:nvSpPr>
        <p:spPr>
          <a:xfrm>
            <a:off x="457200" y="952500"/>
            <a:ext cx="8210578" cy="5000229"/>
          </a:xfrm>
          <a:prstGeom prst="rect">
            <a:avLst/>
          </a:prstGeom>
        </p:spPr>
        <p:txBody>
          <a:bodyPr vert="horz"/>
          <a:lstStyle>
            <a:lvl1pPr marL="271463" indent="-271463">
              <a:lnSpc>
                <a:spcPct val="120000"/>
              </a:lnSpc>
              <a:buClr>
                <a:schemeClr val="accent1"/>
              </a:buClr>
              <a:buFont typeface="Wingdings" charset="2"/>
              <a:buChar char="§"/>
              <a:defRPr sz="2000" b="1">
                <a:solidFill>
                  <a:schemeClr val="accent1"/>
                </a:solidFill>
              </a:defRPr>
            </a:lvl1pPr>
            <a:lvl2pPr marL="630238" indent="-184150">
              <a:lnSpc>
                <a:spcPct val="120000"/>
              </a:lnSpc>
              <a:buClr>
                <a:schemeClr val="accent6"/>
              </a:buClr>
              <a:buFont typeface="Wingdings" charset="2"/>
              <a:buChar char="§"/>
              <a:defRPr sz="1600" b="1"/>
            </a:lvl2pPr>
            <a:lvl3pPr marL="1085850" indent="-171450">
              <a:lnSpc>
                <a:spcPct val="120000"/>
              </a:lnSpc>
              <a:buClr>
                <a:schemeClr val="accent6"/>
              </a:buClr>
              <a:buFont typeface="Courier New"/>
              <a:buChar char="o"/>
              <a:defRPr sz="1600" b="1"/>
            </a:lvl3pPr>
          </a:lstStyle>
          <a:p>
            <a:pPr lvl="0"/>
            <a:r>
              <a:rPr lang="fr-FR" dirty="0" err="1"/>
              <a:t>Level</a:t>
            </a:r>
            <a:r>
              <a:rPr lang="fr-FR" dirty="0"/>
              <a:t> 1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2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3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61293" y="6420902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0" name="Image 9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01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ema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Image 6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64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000"/>
          </a:xfrm>
          <a:prstGeom prst="rect">
            <a:avLst/>
          </a:prstGeom>
          <a:solidFill>
            <a:srgbClr val="FCB247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1463" lvl="0" indent="-271463">
              <a:buClr>
                <a:schemeClr val="accent1"/>
              </a:buClr>
              <a:buFont typeface="Wingdings" charset="2"/>
              <a:buChar char="§"/>
            </a:pPr>
            <a:r>
              <a:rPr lang="fr-FR" dirty="0"/>
              <a:t>Cliquez pour modifier les styles du texte du masque</a:t>
            </a:r>
          </a:p>
          <a:p>
            <a:pPr marL="630238" lvl="1" indent="-184150">
              <a:buClr>
                <a:schemeClr val="accent6"/>
              </a:buClr>
              <a:buFont typeface="Wingdings" charset="2"/>
              <a:buChar char="§"/>
            </a:pPr>
            <a:r>
              <a:rPr lang="fr-FR" dirty="0"/>
              <a:t>Deuxième niveau</a:t>
            </a:r>
          </a:p>
          <a:p>
            <a:pPr marL="1085850" lvl="2" indent="-171450">
              <a:buClr>
                <a:schemeClr val="accent6"/>
              </a:buClr>
              <a:buFont typeface="Courier New"/>
              <a:buChar char="o"/>
            </a:pPr>
            <a:r>
              <a:rPr lang="fr-FR" dirty="0"/>
              <a:t>Troisième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03593" y="21523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3" r:id="rId3"/>
    <p:sldLayoutId id="2147483664" r:id="rId4"/>
    <p:sldLayoutId id="2147483650" r:id="rId5"/>
    <p:sldLayoutId id="2147483657" r:id="rId6"/>
  </p:sldLayoutIdLst>
  <p:hf hdr="0" ftr="0" dt="0"/>
  <p:txStyles>
    <p:titleStyle>
      <a:lvl1pPr>
        <a:defRPr sz="2000" b="1">
          <a:solidFill>
            <a:srgbClr val="4F81BD"/>
          </a:solidFill>
          <a:latin typeface="Avenir Heavy"/>
          <a:cs typeface="Avenir Heavy"/>
        </a:defRPr>
      </a:lvl1pPr>
    </p:titleStyle>
    <p:bodyStyle>
      <a:lvl1pPr marL="0" indent="0">
        <a:lnSpc>
          <a:spcPct val="120000"/>
        </a:lnSpc>
        <a:buNone/>
        <a:defRPr lang="fr-FR" sz="2000" b="1" dirty="0" smtClean="0">
          <a:solidFill>
            <a:schemeClr val="accent1"/>
          </a:solidFill>
          <a:latin typeface="Avenir Book"/>
          <a:cs typeface="Avenir Book"/>
        </a:defRPr>
      </a:lvl1pPr>
      <a:lvl2pPr marL="731838" indent="-285750">
        <a:lnSpc>
          <a:spcPct val="120000"/>
        </a:lnSpc>
        <a:defRPr lang="fr-FR" sz="1600" b="1" dirty="0" smtClean="0">
          <a:latin typeface="Avenir Book"/>
          <a:cs typeface="Avenir Book"/>
        </a:defRPr>
      </a:lvl2pPr>
      <a:lvl3pPr marL="1200150" indent="-285750">
        <a:lnSpc>
          <a:spcPct val="120000"/>
        </a:lnSpc>
        <a:defRPr lang="fr-FR" sz="1600" b="1" dirty="0" smtClean="0">
          <a:latin typeface="Avenir Book"/>
          <a:cs typeface="Avenir Book"/>
        </a:defRPr>
      </a:lvl3pPr>
      <a:lvl4pPr>
        <a:defRPr>
          <a:latin typeface="Avenir Book"/>
          <a:cs typeface="Avenir Book"/>
        </a:defRPr>
      </a:lvl4pPr>
      <a:lvl5pPr>
        <a:defRPr>
          <a:latin typeface="Avenir Book"/>
          <a:cs typeface="Avenir Book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151.97.41.48/v1.0/tasks?user='.%3cusernam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ci-gaia.e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oar.sci-gaia.eu/search?p=doi:10.15169/sci-gaia:%3cuniqueid%3eof=x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40745" y="-93148"/>
            <a:ext cx="87169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4000" b="1" dirty="0">
                <a:solidFill>
                  <a:srgbClr val="13643A"/>
                </a:solidFill>
                <a:latin typeface="Lato Regular"/>
                <a:cs typeface="Lato Regular"/>
              </a:rPr>
              <a:t>MIPAR – Medical Image Processor and Repository (Implementation)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4799" y="5527396"/>
            <a:ext cx="9151449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GB" sz="1600" dirty="0" err="1">
                <a:solidFill>
                  <a:srgbClr val="13643A"/>
                </a:solidFill>
                <a:latin typeface="Lato Light"/>
                <a:cs typeface="Lato Light"/>
              </a:rPr>
              <a:t>Olabanjo</a:t>
            </a:r>
            <a:r>
              <a:rPr lang="en-GB" sz="1600" dirty="0">
                <a:solidFill>
                  <a:srgbClr val="13643A"/>
                </a:solidFill>
                <a:latin typeface="Lato Light"/>
                <a:cs typeface="Lato Light"/>
              </a:rPr>
              <a:t> </a:t>
            </a:r>
            <a:r>
              <a:rPr lang="en-GB" sz="1600" dirty="0" err="1">
                <a:solidFill>
                  <a:srgbClr val="13643A"/>
                </a:solidFill>
                <a:latin typeface="Lato Light"/>
                <a:cs typeface="Lato Light"/>
              </a:rPr>
              <a:t>Olusola</a:t>
            </a:r>
            <a:r>
              <a:rPr lang="en-GB" sz="1600" dirty="0">
                <a:solidFill>
                  <a:srgbClr val="13643A"/>
                </a:solidFill>
                <a:latin typeface="Lato Light"/>
                <a:cs typeface="Lato Light"/>
              </a:rPr>
              <a:t>– Lagos State University - Nigeria (olusola.olabanjo@lasu.edu.ng)     </a:t>
            </a:r>
          </a:p>
          <a:p>
            <a:pPr>
              <a:lnSpc>
                <a:spcPct val="110000"/>
              </a:lnSpc>
            </a:pPr>
            <a:r>
              <a:rPr lang="en-GB" sz="1600" dirty="0">
                <a:solidFill>
                  <a:srgbClr val="13643A"/>
                </a:solidFill>
                <a:latin typeface="Lato Light"/>
                <a:cs typeface="Lato Light"/>
              </a:rPr>
              <a:t>WACREN e-Research Hackfest – Lagos (Nigeria) 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0" y="6354049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514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10</a:t>
            </a:fld>
            <a:endParaRPr lang="fr-FR" dirty="0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250013" y="-163519"/>
            <a:ext cx="8229600" cy="8388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>
              <a:defRPr sz="2000" b="1">
                <a:solidFill>
                  <a:srgbClr val="4F81BD"/>
                </a:solidFill>
                <a:latin typeface="Avenir Heavy"/>
                <a:cs typeface="Avenir Heavy"/>
              </a:defRPr>
            </a:lvl1pPr>
          </a:lstStyle>
          <a:p>
            <a:pPr algn="ctr" defTabSz="914400"/>
            <a:r>
              <a:rPr lang="en-GB" sz="4400" kern="0" dirty="0">
                <a:solidFill>
                  <a:srgbClr val="13643A"/>
                </a:solidFill>
                <a:latin typeface="Lato Regular"/>
                <a:cs typeface="Lato Light"/>
              </a:rPr>
              <a:t>XML Sample Code for Downloads</a:t>
            </a:r>
            <a:endParaRPr lang="en-GB" sz="4400" b="0" kern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99930" y="6122504"/>
            <a:ext cx="5632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For the XML code for MIPAR, see GITHUB</a:t>
            </a:r>
          </a:p>
          <a:p>
            <a:r>
              <a:rPr lang="en-US" b="1" dirty="0"/>
              <a:t> https://github.com/bsegun/MIPAR/bsegun/MIPAR</a:t>
            </a:r>
          </a:p>
        </p:txBody>
      </p:sp>
      <p:sp>
        <p:nvSpPr>
          <p:cNvPr id="6" name="Espace réservé du contenu 3"/>
          <p:cNvSpPr txBox="1">
            <a:spLocks/>
          </p:cNvSpPr>
          <p:nvPr/>
        </p:nvSpPr>
        <p:spPr>
          <a:xfrm>
            <a:off x="1730155" y="504449"/>
            <a:ext cx="5689290" cy="5618055"/>
          </a:xfrm>
          <a:prstGeom prst="rect">
            <a:avLst/>
          </a:prstGeom>
          <a:ln w="25400">
            <a:solidFill>
              <a:schemeClr val="accent1">
                <a:shade val="50000"/>
              </a:schemeClr>
            </a:solidFill>
          </a:ln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algn="just" defTabSz="914400">
              <a:lnSpc>
                <a:spcPct val="100000"/>
              </a:lnSpc>
            </a:pPr>
            <a:endParaRPr lang="en-US" sz="1200" kern="0" dirty="0">
              <a:solidFill>
                <a:srgbClr val="11542A"/>
              </a:solidFill>
              <a:latin typeface="Lato Regular"/>
            </a:endParaRPr>
          </a:p>
          <a:p>
            <a:pPr algn="just" defTabSz="914400">
              <a:lnSpc>
                <a:spcPct val="100000"/>
              </a:lnSpc>
            </a:pPr>
            <a:endParaRPr lang="en-US" sz="1200" kern="0" dirty="0">
              <a:solidFill>
                <a:srgbClr val="11542A"/>
              </a:solidFill>
              <a:latin typeface="Lato Regular"/>
            </a:endParaRPr>
          </a:p>
          <a:p>
            <a:pPr algn="just"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&lt;collection&gt;</a:t>
            </a:r>
          </a:p>
          <a:p>
            <a:pPr algn="just"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&lt;record&gt;</a:t>
            </a:r>
          </a:p>
          <a:p>
            <a:pPr algn="just"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&lt;</a:t>
            </a:r>
            <a:r>
              <a:rPr lang="en-US" sz="1200" kern="0" dirty="0" err="1">
                <a:solidFill>
                  <a:srgbClr val="11542A"/>
                </a:solidFill>
                <a:latin typeface="Lato Regular"/>
              </a:rPr>
              <a:t>controlfield</a:t>
            </a: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tag="001"&gt;283&lt;/</a:t>
            </a:r>
            <a:r>
              <a:rPr lang="en-US" sz="1200" kern="0" dirty="0" err="1">
                <a:solidFill>
                  <a:srgbClr val="11542A"/>
                </a:solidFill>
                <a:latin typeface="Lato Regular"/>
              </a:rPr>
              <a:t>controlfield</a:t>
            </a: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&gt;</a:t>
            </a:r>
          </a:p>
          <a:p>
            <a:pPr algn="just"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&lt;</a:t>
            </a:r>
            <a:r>
              <a:rPr lang="en-US" sz="1200" kern="0" dirty="0" err="1">
                <a:solidFill>
                  <a:srgbClr val="11542A"/>
                </a:solidFill>
                <a:latin typeface="Lato Regular"/>
              </a:rPr>
              <a:t>controlfield</a:t>
            </a: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tag="005"&gt;20160913115359.0&lt;/</a:t>
            </a:r>
            <a:r>
              <a:rPr lang="en-US" sz="1200" kern="0" dirty="0" err="1">
                <a:solidFill>
                  <a:srgbClr val="11542A"/>
                </a:solidFill>
                <a:latin typeface="Lato Regular"/>
              </a:rPr>
              <a:t>controlfield</a:t>
            </a: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&gt;</a:t>
            </a:r>
          </a:p>
          <a:p>
            <a:pPr algn="just"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&lt;</a:t>
            </a:r>
            <a:r>
              <a:rPr lang="en-US" sz="1200" kern="0" dirty="0" err="1">
                <a:solidFill>
                  <a:srgbClr val="11542A"/>
                </a:solidFill>
                <a:latin typeface="Lato Regular"/>
              </a:rPr>
              <a:t>datafield</a:t>
            </a: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tag="024" ind1="7" ind2=" "&gt;</a:t>
            </a:r>
          </a:p>
          <a:p>
            <a:pPr algn="just"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&lt;subfield code="2"&gt;DOI&lt;/subfield&gt;</a:t>
            </a:r>
          </a:p>
          <a:p>
            <a:pPr algn="ctr"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&lt;subfield code="a"&gt;10.15169/sci-gaia:</a:t>
            </a:r>
            <a:r>
              <a:rPr lang="en-US" sz="1200" kern="0" dirty="0">
                <a:solidFill>
                  <a:srgbClr val="FF0000"/>
                </a:solidFill>
                <a:latin typeface="Lato Regular"/>
              </a:rPr>
              <a:t>1473751368.68</a:t>
            </a: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&lt;/subfield&gt;</a:t>
            </a:r>
          </a:p>
          <a:p>
            <a:pPr algn="just"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&lt;/</a:t>
            </a:r>
            <a:r>
              <a:rPr lang="en-US" sz="1200" kern="0" dirty="0" err="1">
                <a:solidFill>
                  <a:srgbClr val="11542A"/>
                </a:solidFill>
                <a:latin typeface="Lato Regular"/>
              </a:rPr>
              <a:t>datafield</a:t>
            </a: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&gt;</a:t>
            </a:r>
          </a:p>
          <a:p>
            <a:pPr algn="just"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&lt;</a:t>
            </a:r>
            <a:r>
              <a:rPr lang="en-US" sz="1200" kern="0" dirty="0" err="1">
                <a:solidFill>
                  <a:srgbClr val="11542A"/>
                </a:solidFill>
                <a:latin typeface="Lato Regular"/>
              </a:rPr>
              <a:t>datafield</a:t>
            </a: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tag="260" ind1=" " ind2=" "&gt;</a:t>
            </a:r>
          </a:p>
          <a:p>
            <a:pPr algn="just"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&lt;subfield code="c"&gt;2016-09-13&lt;/subfield&gt;&lt;/</a:t>
            </a:r>
            <a:r>
              <a:rPr lang="en-US" sz="1200" kern="0" dirty="0" err="1">
                <a:solidFill>
                  <a:srgbClr val="11542A"/>
                </a:solidFill>
                <a:latin typeface="Lato Regular"/>
              </a:rPr>
              <a:t>datafield</a:t>
            </a: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&gt;</a:t>
            </a:r>
          </a:p>
          <a:p>
            <a:pPr algn="just"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&lt;</a:t>
            </a:r>
            <a:r>
              <a:rPr lang="en-US" sz="1200" kern="0" dirty="0" err="1">
                <a:solidFill>
                  <a:srgbClr val="11542A"/>
                </a:solidFill>
                <a:latin typeface="Lato Regular"/>
              </a:rPr>
              <a:t>datafield</a:t>
            </a: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tag="520" ind1=" " ind2=" "&gt;</a:t>
            </a:r>
          </a:p>
          <a:p>
            <a:pPr algn="just"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&lt;subfield code="a"&gt;This is an image of the MIPAR project&lt;/subfield&gt;&lt;/</a:t>
            </a:r>
            <a:r>
              <a:rPr lang="en-US" sz="1200" kern="0" dirty="0" err="1">
                <a:solidFill>
                  <a:srgbClr val="11542A"/>
                </a:solidFill>
                <a:latin typeface="Lato Regular"/>
              </a:rPr>
              <a:t>datafield</a:t>
            </a: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&gt;</a:t>
            </a:r>
          </a:p>
          <a:p>
            <a:pPr algn="just"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&lt;</a:t>
            </a:r>
            <a:r>
              <a:rPr lang="en-US" sz="1200" kern="0" dirty="0" err="1">
                <a:solidFill>
                  <a:srgbClr val="11542A"/>
                </a:solidFill>
                <a:latin typeface="Lato Regular"/>
              </a:rPr>
              <a:t>datafield</a:t>
            </a: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tag="540" ind1=" " ind2=" "&gt;&lt;subfield code="a"&gt;cc-by-</a:t>
            </a:r>
            <a:r>
              <a:rPr lang="en-US" sz="1200" kern="0" dirty="0" err="1">
                <a:solidFill>
                  <a:srgbClr val="11542A"/>
                </a:solidFill>
                <a:latin typeface="Lato Regular"/>
              </a:rPr>
              <a:t>nc</a:t>
            </a: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-</a:t>
            </a:r>
            <a:r>
              <a:rPr lang="en-US" sz="1200" kern="0" dirty="0" err="1">
                <a:solidFill>
                  <a:srgbClr val="11542A"/>
                </a:solidFill>
                <a:latin typeface="Lato Regular"/>
              </a:rPr>
              <a:t>nd</a:t>
            </a: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&lt;/subfield&gt;&lt;/</a:t>
            </a:r>
            <a:r>
              <a:rPr lang="en-US" sz="1200" kern="0" dirty="0" err="1">
                <a:solidFill>
                  <a:srgbClr val="11542A"/>
                </a:solidFill>
                <a:latin typeface="Lato Regular"/>
              </a:rPr>
              <a:t>datafield</a:t>
            </a: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&gt;</a:t>
            </a:r>
          </a:p>
          <a:p>
            <a:pPr algn="just"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&lt;</a:t>
            </a:r>
            <a:r>
              <a:rPr lang="en-US" sz="1200" kern="0" dirty="0" err="1">
                <a:solidFill>
                  <a:srgbClr val="11542A"/>
                </a:solidFill>
                <a:latin typeface="Lato Regular"/>
              </a:rPr>
              <a:t>datafield</a:t>
            </a: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tag="653" ind1="1" ind2=" "&gt;&lt;subfield code="a"&gt;MRI&lt;/subfield&gt;&lt;/</a:t>
            </a:r>
            <a:r>
              <a:rPr lang="en-US" sz="1200" kern="0" dirty="0" err="1">
                <a:solidFill>
                  <a:srgbClr val="11542A"/>
                </a:solidFill>
                <a:latin typeface="Lato Regular"/>
              </a:rPr>
              <a:t>datafield</a:t>
            </a: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&gt;</a:t>
            </a:r>
          </a:p>
          <a:p>
            <a:pPr algn="just"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&lt;</a:t>
            </a:r>
            <a:r>
              <a:rPr lang="en-US" sz="1200" kern="0" dirty="0" err="1">
                <a:solidFill>
                  <a:srgbClr val="11542A"/>
                </a:solidFill>
                <a:latin typeface="Lato Regular"/>
              </a:rPr>
              <a:t>datafield</a:t>
            </a: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tag="653" ind1="1" ind2=" "&gt;&lt;subfield code="a"&gt;Brain&lt;/subfield&gt;&lt;/</a:t>
            </a:r>
            <a:r>
              <a:rPr lang="en-US" sz="1200" kern="0" dirty="0" err="1">
                <a:solidFill>
                  <a:srgbClr val="11542A"/>
                </a:solidFill>
                <a:latin typeface="Lato Regular"/>
              </a:rPr>
              <a:t>datafield</a:t>
            </a: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&gt;</a:t>
            </a:r>
          </a:p>
          <a:p>
            <a:pPr algn="just"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&lt;</a:t>
            </a:r>
            <a:r>
              <a:rPr lang="en-US" sz="1200" kern="0" dirty="0" err="1">
                <a:solidFill>
                  <a:srgbClr val="11542A"/>
                </a:solidFill>
                <a:latin typeface="Lato Regular"/>
              </a:rPr>
              <a:t>datafield</a:t>
            </a: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tag="856" ind1="4" ind2=" "&gt;&lt;subfield code="s"&gt;2751433&lt;/subfield&gt;&lt;subfield code="u"&gt;</a:t>
            </a:r>
            <a:r>
              <a:rPr lang="en-US" sz="1200" kern="0" dirty="0">
                <a:solidFill>
                  <a:srgbClr val="FF0000"/>
                </a:solidFill>
                <a:latin typeface="Lato Regular"/>
              </a:rPr>
              <a:t>http://oar.sci-gaia.eu/record/283/files/betta001.zip</a:t>
            </a: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&lt;/subfield&gt;&lt;/datafield&gt;</a:t>
            </a:r>
          </a:p>
          <a:p>
            <a:pPr algn="just" defTabSz="914400">
              <a:lnSpc>
                <a:spcPct val="100000"/>
              </a:lnSpc>
            </a:pPr>
            <a:endParaRPr lang="en-US" sz="1200" kern="0" dirty="0">
              <a:solidFill>
                <a:srgbClr val="11542A"/>
              </a:solidFill>
              <a:latin typeface="La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56716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11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271749" y="907422"/>
            <a:ext cx="8537399" cy="531307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342900" indent="-342900" algn="just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GB" sz="2200" b="0" kern="0" dirty="0">
                <a:solidFill>
                  <a:srgbClr val="11542A"/>
                </a:solidFill>
                <a:latin typeface="Lato Regular"/>
                <a:cs typeface="+mn-cs"/>
              </a:rPr>
              <a:t>The focus here is to process Image Processing</a:t>
            </a:r>
          </a:p>
          <a:p>
            <a:pPr marL="342900" indent="-342900" algn="just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en-US" sz="22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342900" indent="-342900" algn="just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The image processing codes are written in </a:t>
            </a:r>
            <a:r>
              <a:rPr lang="en-US" sz="2200" b="0" kern="0" dirty="0" err="1">
                <a:solidFill>
                  <a:srgbClr val="11542A"/>
                </a:solidFill>
                <a:latin typeface="Lato Regular"/>
                <a:cs typeface="+mn-cs"/>
              </a:rPr>
              <a:t>c++</a:t>
            </a: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 code and shell scripts, saved on MIPAR server</a:t>
            </a:r>
          </a:p>
          <a:p>
            <a:pPr marL="342900" indent="-342900" algn="just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en-US" sz="2200" b="0" kern="0" dirty="0">
              <a:solidFill>
                <a:srgbClr val="11542A"/>
              </a:solidFill>
              <a:latin typeface="Lato Regular"/>
            </a:endParaRPr>
          </a:p>
          <a:p>
            <a:pPr marL="342900" indent="-342900" algn="just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</a:rPr>
              <a:t>All that is required is to </a:t>
            </a:r>
            <a:r>
              <a:rPr lang="en-US" sz="2200" b="0" kern="0" dirty="0">
                <a:solidFill>
                  <a:srgbClr val="FF0000"/>
                </a:solidFill>
                <a:latin typeface="Lato Regular"/>
              </a:rPr>
              <a:t>submit a job</a:t>
            </a:r>
          </a:p>
          <a:p>
            <a:pPr marL="342900" indent="-342900" algn="just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en-US" sz="2200" b="0" kern="0" dirty="0">
              <a:solidFill>
                <a:srgbClr val="FF0000"/>
              </a:solidFill>
              <a:latin typeface="Lato Regular"/>
              <a:cs typeface="+mn-cs"/>
            </a:endParaRPr>
          </a:p>
          <a:p>
            <a:pPr marL="342900" indent="-342900" algn="just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200" b="0" kern="0" dirty="0">
                <a:solidFill>
                  <a:srgbClr val="FF0000"/>
                </a:solidFill>
                <a:latin typeface="Lato Regular"/>
                <a:cs typeface="+mn-cs"/>
              </a:rPr>
              <a:t>Job</a:t>
            </a: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 here implies notifying the server which </a:t>
            </a:r>
            <a:r>
              <a:rPr lang="en-US" sz="2200" b="0" kern="0" dirty="0" err="1">
                <a:solidFill>
                  <a:srgbClr val="11542A"/>
                </a:solidFill>
                <a:latin typeface="Lato Regular"/>
                <a:cs typeface="+mn-cs"/>
              </a:rPr>
              <a:t>c++</a:t>
            </a: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 code to call and what to do with it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50013" y="-124882"/>
            <a:ext cx="8229600" cy="8388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>
              <a:defRPr sz="2000" b="1">
                <a:solidFill>
                  <a:srgbClr val="4F81BD"/>
                </a:solidFill>
                <a:latin typeface="Avenir Heavy"/>
                <a:cs typeface="Avenir Heavy"/>
              </a:defRPr>
            </a:lvl1pPr>
          </a:lstStyle>
          <a:p>
            <a:pPr algn="ctr" defTabSz="914400"/>
            <a:r>
              <a:rPr lang="en-GB" sz="4400" kern="0" dirty="0">
                <a:solidFill>
                  <a:srgbClr val="13643A"/>
                </a:solidFill>
                <a:latin typeface="Lato Regular"/>
                <a:cs typeface="Lato Light"/>
              </a:rPr>
              <a:t>Image Processing / Jobs Submission</a:t>
            </a:r>
            <a:endParaRPr lang="en-GB" sz="4400" b="0" kern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521242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12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271749" y="907422"/>
            <a:ext cx="8537399" cy="531307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342900" indent="-342900" algn="just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The user selects the </a:t>
            </a:r>
            <a:r>
              <a:rPr lang="en-US" sz="2200" b="0" kern="0" dirty="0">
                <a:solidFill>
                  <a:srgbClr val="FF0000"/>
                </a:solidFill>
                <a:latin typeface="Lato Regular"/>
                <a:cs typeface="+mn-cs"/>
              </a:rPr>
              <a:t>type of process </a:t>
            </a: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and </a:t>
            </a:r>
            <a:r>
              <a:rPr lang="en-US" sz="2200" b="0" kern="0" dirty="0">
                <a:solidFill>
                  <a:srgbClr val="FF0000"/>
                </a:solidFill>
                <a:latin typeface="Lato Regular"/>
                <a:cs typeface="+mn-cs"/>
              </a:rPr>
              <a:t>upload the image </a:t>
            </a: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to process</a:t>
            </a:r>
          </a:p>
          <a:p>
            <a:pPr marL="1074738" lvl="1" indent="-342900" algn="just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1800" b="0" kern="0" dirty="0">
                <a:solidFill>
                  <a:srgbClr val="11542A"/>
                </a:solidFill>
                <a:latin typeface="Lato Regular"/>
                <a:cs typeface="+mn-cs"/>
              </a:rPr>
              <a:t>Then a job ID is automatically generated using </a:t>
            </a:r>
            <a:r>
              <a:rPr lang="en-US" sz="1800" b="0" kern="0" dirty="0" err="1">
                <a:solidFill>
                  <a:srgbClr val="FF0000"/>
                </a:solidFill>
                <a:latin typeface="Lato Regular"/>
                <a:cs typeface="+mn-cs"/>
              </a:rPr>
              <a:t>json</a:t>
            </a:r>
            <a:r>
              <a:rPr lang="en-US" sz="1800" b="0" kern="0" dirty="0">
                <a:solidFill>
                  <a:srgbClr val="FF0000"/>
                </a:solidFill>
                <a:latin typeface="Lato Regular"/>
                <a:cs typeface="+mn-cs"/>
              </a:rPr>
              <a:t> code</a:t>
            </a:r>
          </a:p>
          <a:p>
            <a:pPr marL="1074738" lvl="1" indent="-342900" algn="just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1800" b="0" kern="0" dirty="0">
                <a:solidFill>
                  <a:srgbClr val="11542A"/>
                </a:solidFill>
                <a:latin typeface="Lato Regular"/>
                <a:cs typeface="+mn-cs"/>
              </a:rPr>
              <a:t>The job ID is then sent to MIPAR server, together with the image to process</a:t>
            </a:r>
          </a:p>
          <a:p>
            <a:pPr marL="1074738" lvl="1" indent="-342900" algn="just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en-GB" sz="18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1074738" lvl="1" indent="-342900" algn="just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en-US" sz="18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342900" indent="-342900" algn="just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MIPAR process the image using the </a:t>
            </a:r>
            <a:r>
              <a:rPr lang="en-US" sz="2200" b="0" kern="0" dirty="0" err="1">
                <a:solidFill>
                  <a:srgbClr val="11542A"/>
                </a:solidFill>
                <a:latin typeface="Lato Regular"/>
                <a:cs typeface="+mn-cs"/>
              </a:rPr>
              <a:t>c++</a:t>
            </a: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 code and the shell scripts</a:t>
            </a:r>
          </a:p>
          <a:p>
            <a:pPr marL="342900" indent="-342900" algn="just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en-GB" sz="22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342900" indent="-342900" algn="just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en-US" sz="22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342900" indent="-342900" algn="just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MIPAR then returns the output to the user by providing the URL of the output, via MIPAR interface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50013" y="-124882"/>
            <a:ext cx="8229600" cy="8388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>
              <a:defRPr sz="2000" b="1">
                <a:solidFill>
                  <a:srgbClr val="4F81BD"/>
                </a:solidFill>
                <a:latin typeface="Avenir Heavy"/>
                <a:cs typeface="Avenir Heavy"/>
              </a:defRPr>
            </a:lvl1pPr>
          </a:lstStyle>
          <a:p>
            <a:pPr algn="ctr" defTabSz="914400"/>
            <a:r>
              <a:rPr lang="en-GB" sz="4400" kern="0" dirty="0">
                <a:solidFill>
                  <a:srgbClr val="13643A"/>
                </a:solidFill>
                <a:latin typeface="Lato Regular"/>
                <a:cs typeface="Lato Light"/>
              </a:rPr>
              <a:t>Image Processing / Jobs Submission</a:t>
            </a:r>
            <a:endParaRPr lang="en-GB" sz="4400" b="0" kern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988712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13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defTabSz="914400">
              <a:lnSpc>
                <a:spcPct val="100000"/>
              </a:lnSpc>
            </a:pPr>
            <a:r>
              <a:rPr lang="en-US" sz="2200" kern="0" dirty="0">
                <a:solidFill>
                  <a:srgbClr val="11542A"/>
                </a:solidFill>
                <a:latin typeface="Lato Regular"/>
                <a:cs typeface="+mn-cs"/>
              </a:rPr>
              <a:t>Stage 1: Prepare a </a:t>
            </a:r>
            <a:r>
              <a:rPr lang="en-US" sz="2200" kern="0" dirty="0" err="1">
                <a:solidFill>
                  <a:srgbClr val="11542A"/>
                </a:solidFill>
                <a:latin typeface="Lato Regular"/>
                <a:cs typeface="+mn-cs"/>
              </a:rPr>
              <a:t>json</a:t>
            </a:r>
            <a:r>
              <a:rPr lang="en-US" sz="2200" kern="0" dirty="0">
                <a:solidFill>
                  <a:srgbClr val="11542A"/>
                </a:solidFill>
                <a:latin typeface="Lato Regular"/>
                <a:cs typeface="+mn-cs"/>
              </a:rPr>
              <a:t> file to initialize task and get a task ID</a:t>
            </a:r>
          </a:p>
          <a:p>
            <a:pPr defTabSz="914400">
              <a:lnSpc>
                <a:spcPct val="100000"/>
              </a:lnSpc>
            </a:pPr>
            <a:endParaRPr lang="en-US" sz="22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lvl="3" defTabSz="914400"/>
            <a:r>
              <a:rPr lang="en-US" sz="2000" b="0" kern="0" dirty="0">
                <a:solidFill>
                  <a:srgbClr val="11542A"/>
                </a:solidFill>
                <a:latin typeface="Lato Regular"/>
                <a:cs typeface="+mn-cs"/>
              </a:rPr>
              <a:t>$</a:t>
            </a:r>
            <a:r>
              <a:rPr lang="en-US" sz="2000" b="0" kern="0" dirty="0" err="1">
                <a:solidFill>
                  <a:srgbClr val="11542A"/>
                </a:solidFill>
                <a:latin typeface="Lato Regular"/>
                <a:cs typeface="+mn-cs"/>
              </a:rPr>
              <a:t>json</a:t>
            </a:r>
            <a:r>
              <a:rPr lang="en-US" sz="2000" b="0" kern="0" dirty="0">
                <a:solidFill>
                  <a:srgbClr val="11542A"/>
                </a:solidFill>
                <a:latin typeface="Lato Regular"/>
                <a:cs typeface="+mn-cs"/>
              </a:rPr>
              <a:t> = '{</a:t>
            </a:r>
          </a:p>
          <a:p>
            <a:pPr lvl="3" defTabSz="914400"/>
            <a:r>
              <a:rPr lang="en-US" sz="2000" b="0" kern="0" dirty="0">
                <a:solidFill>
                  <a:srgbClr val="11542A"/>
                </a:solidFill>
                <a:latin typeface="Lato Regular"/>
                <a:cs typeface="+mn-cs"/>
              </a:rPr>
              <a:t>    "application":“&lt;application ID for pilot script&gt;",</a:t>
            </a:r>
          </a:p>
          <a:p>
            <a:pPr lvl="3" defTabSz="914400"/>
            <a:r>
              <a:rPr lang="en-US" sz="2000" b="0" kern="0" dirty="0">
                <a:solidFill>
                  <a:srgbClr val="11542A"/>
                </a:solidFill>
                <a:latin typeface="Lato Regular"/>
                <a:cs typeface="+mn-cs"/>
              </a:rPr>
              <a:t>    "</a:t>
            </a:r>
            <a:r>
              <a:rPr lang="en-US" sz="2000" b="0" kern="0" dirty="0" err="1">
                <a:solidFill>
                  <a:srgbClr val="11542A"/>
                </a:solidFill>
                <a:latin typeface="Lato Regular"/>
                <a:cs typeface="+mn-cs"/>
              </a:rPr>
              <a:t>description":"</a:t>
            </a:r>
            <a:r>
              <a:rPr lang="en-US" sz="2000" b="0" kern="0" dirty="0" err="1">
                <a:solidFill>
                  <a:srgbClr val="FF0000"/>
                </a:solidFill>
                <a:latin typeface="Lato Regular"/>
                <a:cs typeface="+mn-cs"/>
              </a:rPr>
              <a:t>Brain</a:t>
            </a:r>
            <a:r>
              <a:rPr lang="en-US" sz="2000" b="0" kern="0" dirty="0">
                <a:solidFill>
                  <a:srgbClr val="FF0000"/>
                </a:solidFill>
                <a:latin typeface="Lato Regular"/>
                <a:cs typeface="+mn-cs"/>
              </a:rPr>
              <a:t> Extraction</a:t>
            </a:r>
            <a:r>
              <a:rPr lang="en-US" sz="2000" b="0" kern="0" dirty="0">
                <a:solidFill>
                  <a:srgbClr val="11542A"/>
                </a:solidFill>
                <a:latin typeface="Lato Regular"/>
                <a:cs typeface="+mn-cs"/>
              </a:rPr>
              <a:t>", </a:t>
            </a:r>
          </a:p>
          <a:p>
            <a:pPr lvl="3" defTabSz="914400"/>
            <a:r>
              <a:rPr lang="en-US" sz="2000" b="0" kern="0" dirty="0">
                <a:solidFill>
                  <a:srgbClr val="11542A"/>
                </a:solidFill>
                <a:latin typeface="Lato Regular"/>
                <a:cs typeface="+mn-cs"/>
              </a:rPr>
              <a:t>    "</a:t>
            </a:r>
            <a:r>
              <a:rPr lang="en-US" sz="2000" b="0" kern="0" dirty="0" err="1">
                <a:solidFill>
                  <a:srgbClr val="11542A"/>
                </a:solidFill>
                <a:latin typeface="Lato Regular"/>
                <a:cs typeface="+mn-cs"/>
              </a:rPr>
              <a:t>input_files</a:t>
            </a:r>
            <a:r>
              <a:rPr lang="en-US" sz="2000" b="0" kern="0" dirty="0">
                <a:solidFill>
                  <a:srgbClr val="11542A"/>
                </a:solidFill>
                <a:latin typeface="Lato Regular"/>
                <a:cs typeface="+mn-cs"/>
              </a:rPr>
              <a:t>": [{</a:t>
            </a:r>
          </a:p>
          <a:p>
            <a:pPr lvl="3" defTabSz="914400"/>
            <a:r>
              <a:rPr lang="en-US" sz="2000" b="0" kern="0" dirty="0">
                <a:solidFill>
                  <a:srgbClr val="11542A"/>
                </a:solidFill>
                <a:latin typeface="Lato Regular"/>
                <a:cs typeface="+mn-cs"/>
              </a:rPr>
              <a:t>        "name":"'.&lt;</a:t>
            </a:r>
            <a:r>
              <a:rPr lang="en-US" sz="2000" b="0" kern="0" dirty="0">
                <a:solidFill>
                  <a:srgbClr val="FF0000"/>
                </a:solidFill>
                <a:latin typeface="Lato Regular"/>
                <a:cs typeface="+mn-cs"/>
              </a:rPr>
              <a:t>filename</a:t>
            </a:r>
            <a:r>
              <a:rPr lang="en-US" sz="2000" b="0" kern="0" dirty="0">
                <a:solidFill>
                  <a:srgbClr val="11542A"/>
                </a:solidFill>
                <a:latin typeface="Lato Regular"/>
                <a:cs typeface="+mn-cs"/>
              </a:rPr>
              <a:t>&gt;.'"</a:t>
            </a:r>
          </a:p>
          <a:p>
            <a:pPr lvl="3" defTabSz="914400"/>
            <a:r>
              <a:rPr lang="en-US" sz="2000" b="0" kern="0" dirty="0">
                <a:solidFill>
                  <a:srgbClr val="11542A"/>
                </a:solidFill>
                <a:latin typeface="Lato Regular"/>
                <a:cs typeface="+mn-cs"/>
              </a:rPr>
              <a:t>    }],</a:t>
            </a:r>
          </a:p>
          <a:p>
            <a:pPr lvl="3" defTabSz="914400"/>
            <a:r>
              <a:rPr lang="en-US" sz="2000" b="0" kern="0" dirty="0">
                <a:solidFill>
                  <a:srgbClr val="11542A"/>
                </a:solidFill>
                <a:latin typeface="Lato Regular"/>
                <a:cs typeface="+mn-cs"/>
              </a:rPr>
              <a:t>    "</a:t>
            </a:r>
            <a:r>
              <a:rPr lang="en-US" sz="2000" b="0" kern="0" dirty="0" err="1">
                <a:solidFill>
                  <a:srgbClr val="11542A"/>
                </a:solidFill>
                <a:latin typeface="Lato Regular"/>
                <a:cs typeface="+mn-cs"/>
              </a:rPr>
              <a:t>output_files</a:t>
            </a:r>
            <a:r>
              <a:rPr lang="en-US" sz="2000" b="0" kern="0" dirty="0">
                <a:solidFill>
                  <a:srgbClr val="11542A"/>
                </a:solidFill>
                <a:latin typeface="Lato Regular"/>
                <a:cs typeface="+mn-cs"/>
              </a:rPr>
              <a:t>": [{</a:t>
            </a:r>
          </a:p>
          <a:p>
            <a:pPr lvl="3" defTabSz="914400"/>
            <a:r>
              <a:rPr lang="en-US" sz="2000" b="0" kern="0" dirty="0">
                <a:solidFill>
                  <a:srgbClr val="11542A"/>
                </a:solidFill>
                <a:latin typeface="Lato Regular"/>
                <a:cs typeface="+mn-cs"/>
              </a:rPr>
              <a:t>        "name":“&lt;</a:t>
            </a:r>
            <a:r>
              <a:rPr lang="en-US" sz="2000" b="0" kern="0" dirty="0">
                <a:solidFill>
                  <a:srgbClr val="FF0000"/>
                </a:solidFill>
                <a:latin typeface="Lato Regular"/>
                <a:cs typeface="+mn-cs"/>
              </a:rPr>
              <a:t>output</a:t>
            </a:r>
            <a:r>
              <a:rPr lang="en-US" sz="2000" b="0" kern="0" dirty="0">
                <a:solidFill>
                  <a:srgbClr val="11542A"/>
                </a:solidFill>
                <a:latin typeface="Lato Regular"/>
                <a:cs typeface="+mn-cs"/>
              </a:rPr>
              <a:t> </a:t>
            </a:r>
            <a:r>
              <a:rPr lang="en-US" sz="2000" b="0" kern="0" dirty="0">
                <a:solidFill>
                  <a:srgbClr val="FF0000"/>
                </a:solidFill>
                <a:latin typeface="Lato Regular"/>
                <a:cs typeface="+mn-cs"/>
              </a:rPr>
              <a:t>name</a:t>
            </a:r>
            <a:r>
              <a:rPr lang="en-US" sz="2000" b="0" kern="0" dirty="0">
                <a:solidFill>
                  <a:srgbClr val="11542A"/>
                </a:solidFill>
                <a:latin typeface="Lato Regular"/>
                <a:cs typeface="+mn-cs"/>
              </a:rPr>
              <a:t>&gt;"</a:t>
            </a:r>
          </a:p>
          <a:p>
            <a:pPr lvl="3" defTabSz="914400"/>
            <a:r>
              <a:rPr lang="en-US" sz="2000" b="0" kern="0" dirty="0">
                <a:solidFill>
                  <a:srgbClr val="11542A"/>
                </a:solidFill>
                <a:latin typeface="Lato Regular"/>
                <a:cs typeface="+mn-cs"/>
              </a:rPr>
              <a:t>        </a:t>
            </a:r>
          </a:p>
          <a:p>
            <a:pPr lvl="3" defTabSz="914400"/>
            <a:r>
              <a:rPr lang="en-US" sz="2000" b="0" kern="0" dirty="0">
                <a:solidFill>
                  <a:srgbClr val="11542A"/>
                </a:solidFill>
                <a:latin typeface="Lato Regular"/>
                <a:cs typeface="+mn-cs"/>
              </a:rPr>
              <a:t>    }]</a:t>
            </a:r>
          </a:p>
          <a:p>
            <a:pPr lvl="3" defTabSz="914400"/>
            <a:r>
              <a:rPr lang="en-US" sz="2000" b="0" kern="0" dirty="0">
                <a:solidFill>
                  <a:srgbClr val="11542A"/>
                </a:solidFill>
                <a:latin typeface="Lato Regular"/>
                <a:cs typeface="+mn-cs"/>
              </a:rPr>
              <a:t>}</a:t>
            </a:r>
          </a:p>
          <a:p>
            <a:pPr lvl="3" defTabSz="914400"/>
            <a:r>
              <a:rPr lang="en-US" sz="2000" b="0" kern="0" dirty="0">
                <a:solidFill>
                  <a:srgbClr val="11542A"/>
                </a:solidFill>
                <a:latin typeface="Lato Regular"/>
                <a:cs typeface="+mn-cs"/>
              </a:rPr>
              <a:t>';</a:t>
            </a:r>
          </a:p>
          <a:p>
            <a:pPr defTabSz="914400">
              <a:lnSpc>
                <a:spcPct val="100000"/>
              </a:lnSpc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	</a:t>
            </a:r>
          </a:p>
          <a:p>
            <a:pPr defTabSz="914400">
              <a:lnSpc>
                <a:spcPct val="100000"/>
              </a:lnSpc>
            </a:pPr>
            <a:r>
              <a:rPr lang="en-US" sz="2200" b="0" kern="0" dirty="0">
                <a:solidFill>
                  <a:srgbClr val="FF0000"/>
                </a:solidFill>
                <a:latin typeface="Lato Regular"/>
                <a:cs typeface="+mn-cs"/>
              </a:rPr>
              <a:t>	</a:t>
            </a:r>
            <a:endParaRPr lang="en-US" sz="2200" b="0" kern="0" dirty="0">
              <a:solidFill>
                <a:srgbClr val="11542A"/>
              </a:solidFill>
              <a:latin typeface="Lato Regular"/>
              <a:cs typeface="+mn-cs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50013" y="-163519"/>
            <a:ext cx="8229600" cy="8388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/>
          </a:bodyPr>
          <a:lstStyle>
            <a:lvl1pPr>
              <a:defRPr sz="2000" b="1">
                <a:solidFill>
                  <a:srgbClr val="4F81BD"/>
                </a:solidFill>
                <a:latin typeface="Avenir Heavy"/>
                <a:cs typeface="Avenir Heavy"/>
              </a:defRPr>
            </a:lvl1pPr>
          </a:lstStyle>
          <a:p>
            <a:pPr algn="ctr" defTabSz="914400"/>
            <a:r>
              <a:rPr lang="en-GB" sz="4400" kern="0" dirty="0" err="1">
                <a:solidFill>
                  <a:srgbClr val="13643A"/>
                </a:solidFill>
                <a:latin typeface="Lato Regular"/>
                <a:cs typeface="Lato Light"/>
              </a:rPr>
              <a:t>Json</a:t>
            </a:r>
            <a:r>
              <a:rPr lang="en-GB" sz="4400" kern="0" dirty="0">
                <a:solidFill>
                  <a:srgbClr val="13643A"/>
                </a:solidFill>
                <a:latin typeface="Lato Regular"/>
                <a:cs typeface="Lato Light"/>
              </a:rPr>
              <a:t> Code for Job Submission</a:t>
            </a:r>
            <a:endParaRPr lang="en-GB" sz="4400" b="0" kern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32452" y="5476173"/>
            <a:ext cx="5632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For the </a:t>
            </a:r>
            <a:r>
              <a:rPr lang="en-GB" b="1" dirty="0" err="1"/>
              <a:t>json</a:t>
            </a:r>
            <a:r>
              <a:rPr lang="en-GB" b="1" dirty="0"/>
              <a:t> code for job submission, see GITHUB</a:t>
            </a:r>
          </a:p>
          <a:p>
            <a:r>
              <a:rPr lang="en-US" b="1" dirty="0"/>
              <a:t> https://github.com/bsegun/MIPAR/bsegun/MIPAR</a:t>
            </a:r>
          </a:p>
        </p:txBody>
      </p:sp>
    </p:spTree>
    <p:extLst>
      <p:ext uri="{BB962C8B-B14F-4D97-AF65-F5344CB8AC3E}">
        <p14:creationId xmlns:p14="http://schemas.microsoft.com/office/powerpoint/2010/main" val="333868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14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defTabSz="914400">
              <a:lnSpc>
                <a:spcPct val="100000"/>
              </a:lnSpc>
            </a:pPr>
            <a:r>
              <a:rPr lang="en-US" sz="2200" kern="0" dirty="0">
                <a:solidFill>
                  <a:srgbClr val="11542A"/>
                </a:solidFill>
                <a:latin typeface="Lato Regular"/>
                <a:cs typeface="+mn-cs"/>
              </a:rPr>
              <a:t>Stage 2</a:t>
            </a: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: The </a:t>
            </a:r>
            <a:r>
              <a:rPr lang="en-US" sz="2200" b="0" kern="0" dirty="0" err="1">
                <a:solidFill>
                  <a:srgbClr val="11542A"/>
                </a:solidFill>
                <a:latin typeface="Lato Regular"/>
                <a:cs typeface="+mn-cs"/>
              </a:rPr>
              <a:t>json</a:t>
            </a: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 code is parsed to the server through the </a:t>
            </a:r>
            <a:r>
              <a:rPr lang="en-US" sz="2200" b="0" kern="0" dirty="0">
                <a:solidFill>
                  <a:srgbClr val="FF0000"/>
                </a:solidFill>
                <a:latin typeface="Lato Regular"/>
                <a:cs typeface="+mn-cs"/>
              </a:rPr>
              <a:t>curl</a:t>
            </a: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 command</a:t>
            </a:r>
          </a:p>
          <a:p>
            <a:pPr defTabSz="914400">
              <a:lnSpc>
                <a:spcPct val="100000"/>
              </a:lnSpc>
            </a:pPr>
            <a:endParaRPr lang="en-US" sz="22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defTabSz="914400">
              <a:lnSpc>
                <a:spcPct val="100000"/>
              </a:lnSpc>
            </a:pPr>
            <a:endParaRPr lang="en-US" sz="2200" b="0" kern="0" dirty="0">
              <a:solidFill>
                <a:srgbClr val="11542A"/>
              </a:solidFill>
              <a:latin typeface="Lato Regular"/>
              <a:cs typeface="+mn-cs"/>
              <a:hlinkClick r:id="rId2"/>
            </a:endParaRPr>
          </a:p>
          <a:p>
            <a:pPr defTabSz="914400">
              <a:lnSpc>
                <a:spcPct val="100000"/>
              </a:lnSpc>
            </a:pPr>
            <a:endParaRPr lang="en-US" sz="2200" b="0" kern="0" dirty="0">
              <a:solidFill>
                <a:srgbClr val="11542A"/>
              </a:solidFill>
              <a:latin typeface="Lato Regular"/>
              <a:cs typeface="+mn-cs"/>
              <a:hlinkClick r:id="rId2"/>
            </a:endParaRPr>
          </a:p>
          <a:p>
            <a:pPr defTabSz="914400">
              <a:lnSpc>
                <a:spcPct val="100000"/>
              </a:lnSpc>
            </a:pPr>
            <a:r>
              <a:rPr lang="en-US" sz="2200" b="0" kern="0" dirty="0">
                <a:solidFill>
                  <a:srgbClr val="FF0000"/>
                </a:solidFill>
                <a:latin typeface="Lato Regular"/>
                <a:cs typeface="+mn-cs"/>
                <a:hlinkClick r:id="rId2"/>
              </a:rPr>
              <a:t>http://151.97.41.48/v1.0/tasks?user='.&lt;username</a:t>
            </a:r>
            <a:r>
              <a:rPr lang="en-US" sz="2200" b="0" kern="0" dirty="0">
                <a:solidFill>
                  <a:srgbClr val="FF0000"/>
                </a:solidFill>
                <a:latin typeface="Lato Regular"/>
                <a:cs typeface="+mn-cs"/>
              </a:rPr>
              <a:t>&gt;; </a:t>
            </a:r>
          </a:p>
          <a:p>
            <a:pPr defTabSz="914400">
              <a:lnSpc>
                <a:spcPct val="100000"/>
              </a:lnSpc>
            </a:pPr>
            <a:endParaRPr lang="en-US" sz="2200" b="0" kern="0" dirty="0">
              <a:solidFill>
                <a:srgbClr val="FF0000"/>
              </a:solidFill>
              <a:latin typeface="Lato Regular"/>
              <a:cs typeface="+mn-cs"/>
            </a:endParaRPr>
          </a:p>
          <a:p>
            <a:pPr defTabSz="914400">
              <a:lnSpc>
                <a:spcPct val="100000"/>
              </a:lnSpc>
            </a:pPr>
            <a:endParaRPr lang="en-US" sz="2200" b="0" kern="0" dirty="0">
              <a:solidFill>
                <a:srgbClr val="FF0000"/>
              </a:solidFill>
              <a:latin typeface="Lato Regular"/>
              <a:cs typeface="+mn-cs"/>
            </a:endParaRPr>
          </a:p>
          <a:p>
            <a:pPr defTabSz="914400">
              <a:lnSpc>
                <a:spcPct val="100000"/>
              </a:lnSpc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will return status “200” </a:t>
            </a:r>
            <a:r>
              <a:rPr lang="en-US" sz="2200" b="0" kern="0" dirty="0" err="1">
                <a:solidFill>
                  <a:srgbClr val="11542A"/>
                </a:solidFill>
                <a:latin typeface="Lato Regular"/>
                <a:cs typeface="+mn-cs"/>
              </a:rPr>
              <a:t>onsuccess</a:t>
            </a: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 and as a result, a </a:t>
            </a:r>
            <a:r>
              <a:rPr lang="en-US" sz="2200" b="0" kern="0" dirty="0" err="1">
                <a:solidFill>
                  <a:srgbClr val="11542A"/>
                </a:solidFill>
                <a:latin typeface="Lato Regular"/>
                <a:cs typeface="+mn-cs"/>
              </a:rPr>
              <a:t>taskid</a:t>
            </a: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 is generated.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92985" y="24467"/>
            <a:ext cx="8229600" cy="8388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/>
          </a:bodyPr>
          <a:lstStyle>
            <a:lvl1pPr>
              <a:defRPr sz="2000" b="1">
                <a:solidFill>
                  <a:srgbClr val="4F81BD"/>
                </a:solidFill>
                <a:latin typeface="Avenir Heavy"/>
                <a:cs typeface="Avenir Heavy"/>
              </a:defRPr>
            </a:lvl1pPr>
          </a:lstStyle>
          <a:p>
            <a:pPr algn="ctr" defTabSz="914400"/>
            <a:r>
              <a:rPr lang="en-GB" sz="4400" kern="0" dirty="0" err="1">
                <a:solidFill>
                  <a:srgbClr val="13643A"/>
                </a:solidFill>
                <a:latin typeface="Lato Regular"/>
                <a:cs typeface="Lato Light"/>
              </a:rPr>
              <a:t>Json</a:t>
            </a:r>
            <a:r>
              <a:rPr lang="en-GB" sz="4400" kern="0" dirty="0">
                <a:solidFill>
                  <a:srgbClr val="13643A"/>
                </a:solidFill>
                <a:latin typeface="Lato Regular"/>
                <a:cs typeface="Lato Light"/>
              </a:rPr>
              <a:t> Code for Job Submission</a:t>
            </a:r>
            <a:endParaRPr lang="en-GB" sz="4400" b="0" kern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209050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15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342900" indent="-342900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An array of file parameters is passed through CURL using the given URL </a:t>
            </a:r>
          </a:p>
          <a:p>
            <a:pPr marL="342900" indent="-3429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lvl="1" indent="0" defTabSz="914400">
              <a:lnSpc>
                <a:spcPct val="100000"/>
              </a:lnSpc>
            </a:pPr>
            <a:r>
              <a:rPr lang="en-US" sz="1800" kern="0" dirty="0">
                <a:solidFill>
                  <a:srgbClr val="11542A"/>
                </a:solidFill>
                <a:latin typeface="Lato Regular"/>
                <a:cs typeface="+mn-cs"/>
              </a:rPr>
              <a:t>$POST_DATA = array(</a:t>
            </a:r>
          </a:p>
          <a:p>
            <a:pPr lvl="1" indent="0" defTabSz="914400">
              <a:lnSpc>
                <a:spcPct val="100000"/>
              </a:lnSpc>
            </a:pPr>
            <a:r>
              <a:rPr lang="en-US" sz="1800" kern="0" dirty="0">
                <a:solidFill>
                  <a:srgbClr val="11542A"/>
                </a:solidFill>
                <a:latin typeface="Lato Regular"/>
                <a:cs typeface="+mn-cs"/>
              </a:rPr>
              <a:t>   'file[]' =&gt; new \</a:t>
            </a:r>
            <a:r>
              <a:rPr lang="en-US" sz="1800" kern="0" dirty="0" err="1">
                <a:solidFill>
                  <a:srgbClr val="11542A"/>
                </a:solidFill>
                <a:latin typeface="Lato Regular"/>
                <a:cs typeface="+mn-cs"/>
              </a:rPr>
              <a:t>CurlFile</a:t>
            </a:r>
            <a:r>
              <a:rPr lang="en-US" sz="1800" kern="0" dirty="0">
                <a:solidFill>
                  <a:srgbClr val="11542A"/>
                </a:solidFill>
                <a:latin typeface="Lato Regular"/>
                <a:cs typeface="+mn-cs"/>
              </a:rPr>
              <a:t>(</a:t>
            </a:r>
            <a:r>
              <a:rPr lang="en-US" sz="1800" kern="0" dirty="0" err="1">
                <a:solidFill>
                  <a:srgbClr val="11542A"/>
                </a:solidFill>
                <a:latin typeface="Lato Regular"/>
                <a:cs typeface="+mn-cs"/>
              </a:rPr>
              <a:t>realpath</a:t>
            </a:r>
            <a:r>
              <a:rPr lang="en-US" sz="1800" kern="0" dirty="0">
                <a:solidFill>
                  <a:srgbClr val="11542A"/>
                </a:solidFill>
                <a:latin typeface="Lato Regular"/>
                <a:cs typeface="+mn-cs"/>
              </a:rPr>
              <a:t>($</a:t>
            </a:r>
            <a:r>
              <a:rPr lang="en-US" sz="1800" kern="0" dirty="0" err="1">
                <a:solidFill>
                  <a:srgbClr val="11542A"/>
                </a:solidFill>
                <a:latin typeface="Lato Regular"/>
                <a:cs typeface="+mn-cs"/>
              </a:rPr>
              <a:t>file_path_str</a:t>
            </a:r>
            <a:r>
              <a:rPr lang="en-US" sz="1800" kern="0" dirty="0">
                <a:solidFill>
                  <a:srgbClr val="11542A"/>
                </a:solidFill>
                <a:latin typeface="Lato Regular"/>
                <a:cs typeface="+mn-cs"/>
              </a:rPr>
              <a:t>), 'application/zip', &lt;</a:t>
            </a:r>
            <a:r>
              <a:rPr lang="en-US" sz="1800" kern="0" dirty="0" err="1">
                <a:solidFill>
                  <a:srgbClr val="11542A"/>
                </a:solidFill>
                <a:latin typeface="Lato Regular"/>
                <a:cs typeface="+mn-cs"/>
              </a:rPr>
              <a:t>fileName</a:t>
            </a:r>
            <a:r>
              <a:rPr lang="en-US" sz="1800" kern="0" dirty="0">
                <a:solidFill>
                  <a:srgbClr val="11542A"/>
                </a:solidFill>
                <a:latin typeface="Lato Regular"/>
                <a:cs typeface="+mn-cs"/>
              </a:rPr>
              <a:t>&gt;)</a:t>
            </a:r>
          </a:p>
          <a:p>
            <a:pPr lvl="1" indent="0" defTabSz="914400">
              <a:lnSpc>
                <a:spcPct val="100000"/>
              </a:lnSpc>
            </a:pPr>
            <a:r>
              <a:rPr lang="en-US" sz="1800" kern="0" dirty="0">
                <a:solidFill>
                  <a:srgbClr val="11542A"/>
                </a:solidFill>
                <a:latin typeface="Lato Regular"/>
                <a:cs typeface="+mn-cs"/>
              </a:rPr>
              <a:t>);</a:t>
            </a:r>
          </a:p>
          <a:p>
            <a:pPr lvl="1" indent="0" defTabSz="914400">
              <a:lnSpc>
                <a:spcPct val="100000"/>
              </a:lnSpc>
            </a:pPr>
            <a:endParaRPr lang="en-US" sz="18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lvl="1" indent="0" defTabSz="914400">
              <a:lnSpc>
                <a:spcPct val="100000"/>
              </a:lnSpc>
            </a:pPr>
            <a:r>
              <a:rPr lang="en-US" sz="1800" kern="0" dirty="0">
                <a:solidFill>
                  <a:srgbClr val="11542A"/>
                </a:solidFill>
                <a:latin typeface="Lato Regular"/>
                <a:cs typeface="+mn-cs"/>
              </a:rPr>
              <a:t>$</a:t>
            </a:r>
            <a:r>
              <a:rPr lang="en-US" sz="1800" kern="0" dirty="0" err="1">
                <a:solidFill>
                  <a:srgbClr val="11542A"/>
                </a:solidFill>
                <a:latin typeface="Lato Regular"/>
                <a:cs typeface="+mn-cs"/>
              </a:rPr>
              <a:t>url_path_str</a:t>
            </a:r>
            <a:r>
              <a:rPr lang="en-US" sz="1800" kern="0" dirty="0">
                <a:solidFill>
                  <a:srgbClr val="11542A"/>
                </a:solidFill>
                <a:latin typeface="Lato Regular"/>
                <a:cs typeface="+mn-cs"/>
              </a:rPr>
              <a:t> = 'http://151.97.41.48/v1.0/tasks/' . &lt;</a:t>
            </a:r>
            <a:r>
              <a:rPr lang="en-US" sz="1800" kern="0" dirty="0" err="1">
                <a:solidFill>
                  <a:srgbClr val="11542A"/>
                </a:solidFill>
                <a:latin typeface="Lato Regular"/>
                <a:cs typeface="+mn-cs"/>
              </a:rPr>
              <a:t>taskid</a:t>
            </a:r>
            <a:r>
              <a:rPr lang="en-US" sz="1800" kern="0" dirty="0">
                <a:solidFill>
                  <a:srgbClr val="11542A"/>
                </a:solidFill>
                <a:latin typeface="Lato Regular"/>
                <a:cs typeface="+mn-cs"/>
              </a:rPr>
              <a:t>&gt;. '/</a:t>
            </a:r>
            <a:r>
              <a:rPr lang="en-US" sz="1800" kern="0" dirty="0" err="1">
                <a:solidFill>
                  <a:srgbClr val="11542A"/>
                </a:solidFill>
                <a:latin typeface="Lato Regular"/>
                <a:cs typeface="+mn-cs"/>
              </a:rPr>
              <a:t>input?user</a:t>
            </a:r>
            <a:r>
              <a:rPr lang="en-US" sz="1800" kern="0" dirty="0">
                <a:solidFill>
                  <a:srgbClr val="11542A"/>
                </a:solidFill>
                <a:latin typeface="Lato Regular"/>
                <a:cs typeface="+mn-cs"/>
              </a:rPr>
              <a:t>='.&lt;username&gt;;</a:t>
            </a:r>
          </a:p>
          <a:p>
            <a:pPr lvl="1" indent="0" defTabSz="914400">
              <a:lnSpc>
                <a:spcPct val="100000"/>
              </a:lnSpc>
            </a:pPr>
            <a:endParaRPr lang="en-US" sz="180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1017588" lvl="1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kern="0" dirty="0">
                <a:solidFill>
                  <a:srgbClr val="11542A"/>
                </a:solidFill>
                <a:latin typeface="Lato Regular"/>
                <a:cs typeface="+mn-cs"/>
              </a:rPr>
              <a:t>On success, we can say an image has successfully been submitted for extraction.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48650" y="419"/>
            <a:ext cx="8229600" cy="8388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/>
          </a:bodyPr>
          <a:lstStyle>
            <a:lvl1pPr>
              <a:defRPr sz="2000" b="1">
                <a:solidFill>
                  <a:srgbClr val="4F81BD"/>
                </a:solidFill>
                <a:latin typeface="Avenir Heavy"/>
                <a:cs typeface="Avenir Heavy"/>
              </a:defRPr>
            </a:lvl1pPr>
          </a:lstStyle>
          <a:p>
            <a:pPr algn="ctr" defTabSz="914400"/>
            <a:r>
              <a:rPr lang="en-GB" sz="4400" kern="0" dirty="0" err="1">
                <a:solidFill>
                  <a:srgbClr val="13643A"/>
                </a:solidFill>
                <a:latin typeface="Lato Regular"/>
                <a:cs typeface="Lato Light"/>
              </a:rPr>
              <a:t>Json</a:t>
            </a:r>
            <a:r>
              <a:rPr lang="en-GB" sz="4400" kern="0" dirty="0">
                <a:solidFill>
                  <a:srgbClr val="13643A"/>
                </a:solidFill>
                <a:latin typeface="Lato Regular"/>
                <a:cs typeface="Lato Light"/>
              </a:rPr>
              <a:t> Code for Job Submission</a:t>
            </a:r>
            <a:endParaRPr lang="en-GB" sz="4400" b="0" kern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637977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16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291767" cy="35357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342900" indent="-342900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A successfully submitted job has either of the 4 status</a:t>
            </a:r>
          </a:p>
          <a:p>
            <a:pPr defTabSz="914400">
              <a:lnSpc>
                <a:spcPct val="100000"/>
              </a:lnSpc>
            </a:pPr>
            <a:r>
              <a:rPr lang="en-US" sz="2200" kern="0" dirty="0">
                <a:solidFill>
                  <a:schemeClr val="accent6">
                    <a:lumMod val="75000"/>
                  </a:schemeClr>
                </a:solidFill>
                <a:latin typeface="Lato Regular"/>
                <a:cs typeface="+mn-cs"/>
              </a:rPr>
              <a:t>		Submitted</a:t>
            </a: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,   </a:t>
            </a:r>
            <a:r>
              <a:rPr lang="en-US" sz="2200" kern="0" dirty="0">
                <a:solidFill>
                  <a:schemeClr val="accent6">
                    <a:lumMod val="75000"/>
                  </a:schemeClr>
                </a:solidFill>
                <a:latin typeface="Lato Regular"/>
                <a:cs typeface="+mn-cs"/>
              </a:rPr>
              <a:t>Waiting</a:t>
            </a: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, </a:t>
            </a:r>
          </a:p>
          <a:p>
            <a:pPr defTabSz="914400">
              <a:lnSpc>
                <a:spcPct val="100000"/>
              </a:lnSpc>
            </a:pPr>
            <a:r>
              <a:rPr lang="en-US" sz="2200" kern="0" dirty="0">
                <a:solidFill>
                  <a:schemeClr val="accent6">
                    <a:lumMod val="75000"/>
                  </a:schemeClr>
                </a:solidFill>
                <a:latin typeface="Lato Regular"/>
                <a:cs typeface="+mn-cs"/>
              </a:rPr>
              <a:t>		Running</a:t>
            </a: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,      </a:t>
            </a:r>
            <a:r>
              <a:rPr lang="en-US" sz="2200" kern="0" dirty="0">
                <a:solidFill>
                  <a:schemeClr val="accent6">
                    <a:lumMod val="75000"/>
                  </a:schemeClr>
                </a:solidFill>
                <a:latin typeface="Lato Regular"/>
                <a:cs typeface="+mn-cs"/>
              </a:rPr>
              <a:t>Done</a:t>
            </a: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.</a:t>
            </a:r>
          </a:p>
          <a:p>
            <a:pPr marL="342900" indent="-342900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en-US" sz="22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342900" indent="-342900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A successfully completed / done job will return a JSON file contain URL pointing to the output as well as other metadata. </a:t>
            </a:r>
          </a:p>
          <a:p>
            <a:pPr defTabSz="914400">
              <a:lnSpc>
                <a:spcPct val="100000"/>
              </a:lnSpc>
            </a:pPr>
            <a:endParaRPr lang="en-US" sz="22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342900" indent="-342900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The output is then downloaded to our disk storage where it stays for download for the next 48hrs after which it is automatically deleted.</a:t>
            </a:r>
            <a:endParaRPr lang="en-US" sz="20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defTabSz="914400">
              <a:lnSpc>
                <a:spcPct val="100000"/>
              </a:lnSpc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	</a:t>
            </a:r>
          </a:p>
          <a:p>
            <a:pPr defTabSz="914400">
              <a:lnSpc>
                <a:spcPct val="100000"/>
              </a:lnSpc>
            </a:pPr>
            <a:r>
              <a:rPr lang="en-US" sz="2200" b="0" kern="0" dirty="0">
                <a:solidFill>
                  <a:srgbClr val="FF0000"/>
                </a:solidFill>
                <a:latin typeface="Lato Regular"/>
                <a:cs typeface="+mn-cs"/>
              </a:rPr>
              <a:t>	</a:t>
            </a:r>
            <a:endParaRPr lang="en-US" sz="2200" b="0" kern="0" dirty="0">
              <a:solidFill>
                <a:srgbClr val="11542A"/>
              </a:solidFill>
              <a:latin typeface="Lato Regular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4770783"/>
            <a:ext cx="7964557" cy="9939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11542A"/>
                </a:solidFill>
              </a:rPr>
              <a:t>$</a:t>
            </a:r>
            <a:r>
              <a:rPr lang="en-US" sz="2800" b="1" dirty="0" err="1">
                <a:solidFill>
                  <a:srgbClr val="11542A"/>
                </a:solidFill>
              </a:rPr>
              <a:t>url</a:t>
            </a:r>
            <a:r>
              <a:rPr lang="en-US" sz="2800" b="1" dirty="0">
                <a:solidFill>
                  <a:srgbClr val="11542A"/>
                </a:solidFill>
              </a:rPr>
              <a:t> = 'http://151.97.41.48/v1.0/tasks/'.&lt;</a:t>
            </a:r>
            <a:r>
              <a:rPr lang="en-US" sz="2800" b="1" dirty="0" err="1">
                <a:solidFill>
                  <a:srgbClr val="11542A"/>
                </a:solidFill>
              </a:rPr>
              <a:t>taskid</a:t>
            </a:r>
            <a:r>
              <a:rPr lang="en-US" sz="2800" b="1" dirty="0">
                <a:solidFill>
                  <a:srgbClr val="11542A"/>
                </a:solidFill>
              </a:rPr>
              <a:t>&gt;;</a:t>
            </a:r>
          </a:p>
          <a:p>
            <a:r>
              <a:rPr lang="en-US" sz="2800" b="1" dirty="0">
                <a:solidFill>
                  <a:srgbClr val="11542A"/>
                </a:solidFill>
              </a:rPr>
              <a:t>		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392985" y="24467"/>
            <a:ext cx="8229600" cy="8388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>
              <a:defRPr sz="2000" b="1">
                <a:solidFill>
                  <a:srgbClr val="4F81BD"/>
                </a:solidFill>
                <a:latin typeface="Avenir Heavy"/>
                <a:cs typeface="Avenir Heavy"/>
              </a:defRPr>
            </a:lvl1pPr>
          </a:lstStyle>
          <a:p>
            <a:pPr algn="ctr" defTabSz="914400"/>
            <a:r>
              <a:rPr lang="en-GB" sz="4400" kern="0" dirty="0">
                <a:solidFill>
                  <a:srgbClr val="13643A"/>
                </a:solidFill>
                <a:latin typeface="Lato Regular"/>
                <a:cs typeface="Lato Light"/>
              </a:rPr>
              <a:t>Retrieving Job Output</a:t>
            </a:r>
            <a:endParaRPr lang="en-GB" sz="4400" b="0" kern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80259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17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1113486"/>
            <a:ext cx="8291767" cy="296911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342900" indent="-342900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MIPAR used Federated Identity for authentication / authorization</a:t>
            </a:r>
          </a:p>
          <a:p>
            <a:pPr marL="342900" indent="-342900" algn="just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en-US" sz="22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342900" indent="-342900" algn="just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 This is to allow users from </a:t>
            </a:r>
            <a:r>
              <a:rPr lang="en-US" sz="2200" b="0" kern="0" dirty="0" err="1">
                <a:solidFill>
                  <a:srgbClr val="11542A"/>
                </a:solidFill>
                <a:latin typeface="Lato Regular"/>
                <a:cs typeface="+mn-cs"/>
              </a:rPr>
              <a:t>IDPOpen</a:t>
            </a: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 to access the MIPAR portal using the same account.</a:t>
            </a:r>
          </a:p>
          <a:p>
            <a:pPr marL="342900" indent="-342900" algn="just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en-US" sz="22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342900" indent="-342900" algn="just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MIPAR user directory was protected using Shibboleth to allow federated login.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92985" y="24467"/>
            <a:ext cx="8229600" cy="8388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>
              <a:defRPr sz="2000" b="1">
                <a:solidFill>
                  <a:srgbClr val="4F81BD"/>
                </a:solidFill>
                <a:latin typeface="Avenir Heavy"/>
                <a:cs typeface="Avenir Heavy"/>
              </a:defRPr>
            </a:lvl1pPr>
          </a:lstStyle>
          <a:p>
            <a:pPr algn="ctr" defTabSz="914400"/>
            <a:r>
              <a:rPr lang="en-GB" sz="4400" kern="0" dirty="0">
                <a:solidFill>
                  <a:srgbClr val="13643A"/>
                </a:solidFill>
                <a:latin typeface="Lato Regular"/>
                <a:cs typeface="Lato Light"/>
              </a:rPr>
              <a:t>Federated Logging for MIPAR</a:t>
            </a:r>
            <a:endParaRPr lang="en-GB" sz="4400" b="0" kern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945299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18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767750" y="1583573"/>
            <a:ext cx="8291767" cy="554243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defTabSz="914400">
              <a:lnSpc>
                <a:spcPct val="100000"/>
              </a:lnSpc>
            </a:pPr>
            <a:r>
              <a:rPr lang="en-GB" sz="2200" b="0" kern="0" dirty="0">
                <a:solidFill>
                  <a:srgbClr val="7030A0"/>
                </a:solidFill>
                <a:latin typeface="Lato Regular"/>
                <a:cs typeface="+mn-cs"/>
              </a:rPr>
              <a:t>$username = $_SERVER["REMOTE_USER"];</a:t>
            </a:r>
          </a:p>
          <a:p>
            <a:pPr defTabSz="914400">
              <a:lnSpc>
                <a:spcPct val="100000"/>
              </a:lnSpc>
            </a:pPr>
            <a:r>
              <a:rPr lang="en-GB" sz="2200" b="0" kern="0" dirty="0">
                <a:solidFill>
                  <a:srgbClr val="7030A0"/>
                </a:solidFill>
                <a:latin typeface="Lato Regular"/>
                <a:cs typeface="+mn-cs"/>
              </a:rPr>
              <a:t>$name = </a:t>
            </a:r>
            <a:r>
              <a:rPr lang="en-GB" sz="2200" b="0" kern="0" dirty="0" err="1">
                <a:solidFill>
                  <a:srgbClr val="7030A0"/>
                </a:solidFill>
                <a:latin typeface="Lato Regular"/>
                <a:cs typeface="+mn-cs"/>
              </a:rPr>
              <a:t>getName</a:t>
            </a:r>
            <a:r>
              <a:rPr lang="en-GB" sz="2200" b="0" kern="0" dirty="0">
                <a:solidFill>
                  <a:srgbClr val="7030A0"/>
                </a:solidFill>
                <a:latin typeface="Lato Regular"/>
                <a:cs typeface="+mn-cs"/>
              </a:rPr>
              <a:t>();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92985" y="24467"/>
            <a:ext cx="8229600" cy="8388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>
              <a:defRPr sz="2000" b="1">
                <a:solidFill>
                  <a:srgbClr val="4F81BD"/>
                </a:solidFill>
                <a:latin typeface="Avenir Heavy"/>
                <a:cs typeface="Avenir Heavy"/>
              </a:defRPr>
            </a:lvl1pPr>
          </a:lstStyle>
          <a:p>
            <a:pPr algn="ctr" defTabSz="914400"/>
            <a:r>
              <a:rPr lang="en-GB" sz="4400" kern="0" dirty="0">
                <a:solidFill>
                  <a:srgbClr val="13643A"/>
                </a:solidFill>
                <a:latin typeface="Lato Regular"/>
                <a:cs typeface="Lato Light"/>
              </a:rPr>
              <a:t>Federated </a:t>
            </a:r>
            <a:r>
              <a:rPr lang="en-GB" sz="4400" kern="0" dirty="0" smtClean="0">
                <a:solidFill>
                  <a:srgbClr val="13643A"/>
                </a:solidFill>
                <a:latin typeface="Lato Regular"/>
                <a:cs typeface="Lato Light"/>
              </a:rPr>
              <a:t>Login </a:t>
            </a:r>
            <a:r>
              <a:rPr lang="en-GB" sz="4400" kern="0" dirty="0">
                <a:solidFill>
                  <a:srgbClr val="13643A"/>
                </a:solidFill>
                <a:latin typeface="Lato Regular"/>
                <a:cs typeface="Lato Light"/>
              </a:rPr>
              <a:t>Code</a:t>
            </a:r>
            <a:endParaRPr lang="en-GB" sz="4400" b="0" kern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962954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19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443886"/>
            <a:ext cx="8291767" cy="554243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defTabSz="914400">
              <a:lnSpc>
                <a:spcPct val="100000"/>
              </a:lnSpc>
            </a:pPr>
            <a:endParaRPr lang="en-GB" sz="2200" b="0" kern="0" dirty="0">
              <a:solidFill>
                <a:srgbClr val="7030A0"/>
              </a:solidFill>
              <a:latin typeface="Lato Regular"/>
              <a:cs typeface="+mn-cs"/>
            </a:endParaRPr>
          </a:p>
          <a:p>
            <a:pPr defTabSz="914400">
              <a:lnSpc>
                <a:spcPct val="100000"/>
              </a:lnSpc>
            </a:pPr>
            <a:r>
              <a:rPr lang="en-GB" sz="2200" b="0" kern="0" dirty="0">
                <a:solidFill>
                  <a:srgbClr val="7030A0"/>
                </a:solidFill>
                <a:latin typeface="Lato Regular"/>
                <a:cs typeface="+mn-cs"/>
              </a:rPr>
              <a:t>function </a:t>
            </a:r>
            <a:r>
              <a:rPr lang="en-GB" sz="2200" b="0" kern="0" dirty="0" err="1">
                <a:solidFill>
                  <a:srgbClr val="7030A0"/>
                </a:solidFill>
                <a:latin typeface="Lato Regular"/>
                <a:cs typeface="+mn-cs"/>
              </a:rPr>
              <a:t>getName</a:t>
            </a:r>
            <a:r>
              <a:rPr lang="en-GB" sz="2200" b="0" kern="0" dirty="0">
                <a:solidFill>
                  <a:srgbClr val="7030A0"/>
                </a:solidFill>
                <a:latin typeface="Lato Regular"/>
                <a:cs typeface="+mn-cs"/>
              </a:rPr>
              <a:t>() {</a:t>
            </a:r>
          </a:p>
          <a:p>
            <a:pPr defTabSz="914400">
              <a:lnSpc>
                <a:spcPct val="100000"/>
              </a:lnSpc>
            </a:pPr>
            <a:r>
              <a:rPr lang="en-GB" sz="2200" b="0" kern="0" dirty="0">
                <a:solidFill>
                  <a:srgbClr val="7030A0"/>
                </a:solidFill>
                <a:latin typeface="Lato Regular"/>
                <a:cs typeface="+mn-cs"/>
              </a:rPr>
              <a:t>	if (</a:t>
            </a:r>
            <a:r>
              <a:rPr lang="en-GB" sz="2200" b="0" kern="0" dirty="0" err="1">
                <a:solidFill>
                  <a:srgbClr val="7030A0"/>
                </a:solidFill>
                <a:latin typeface="Lato Regular"/>
                <a:cs typeface="+mn-cs"/>
              </a:rPr>
              <a:t>array_key_exists</a:t>
            </a:r>
            <a:r>
              <a:rPr lang="en-GB" sz="2200" b="0" kern="0" dirty="0">
                <a:solidFill>
                  <a:srgbClr val="7030A0"/>
                </a:solidFill>
                <a:latin typeface="Lato Regular"/>
                <a:cs typeface="+mn-cs"/>
              </a:rPr>
              <a:t>("</a:t>
            </a:r>
            <a:r>
              <a:rPr lang="en-GB" sz="2200" b="0" kern="0" dirty="0" err="1">
                <a:solidFill>
                  <a:srgbClr val="7030A0"/>
                </a:solidFill>
                <a:latin typeface="Lato Regular"/>
                <a:cs typeface="+mn-cs"/>
              </a:rPr>
              <a:t>displayName</a:t>
            </a:r>
            <a:r>
              <a:rPr lang="en-GB" sz="2200" b="0" kern="0" dirty="0">
                <a:solidFill>
                  <a:srgbClr val="7030A0"/>
                </a:solidFill>
                <a:latin typeface="Lato Regular"/>
                <a:cs typeface="+mn-cs"/>
              </a:rPr>
              <a:t>", $_SERVER)) {</a:t>
            </a:r>
          </a:p>
          <a:p>
            <a:pPr defTabSz="914400">
              <a:lnSpc>
                <a:spcPct val="100000"/>
              </a:lnSpc>
            </a:pPr>
            <a:r>
              <a:rPr lang="en-GB" sz="2200" b="0" kern="0" dirty="0">
                <a:solidFill>
                  <a:srgbClr val="7030A0"/>
                </a:solidFill>
                <a:latin typeface="Lato Regular"/>
                <a:cs typeface="+mn-cs"/>
              </a:rPr>
              <a:t>		return implode(" ", explode(";", 				$_SERVER["</a:t>
            </a:r>
            <a:r>
              <a:rPr lang="en-GB" sz="2200" b="0" kern="0" dirty="0" err="1">
                <a:solidFill>
                  <a:srgbClr val="7030A0"/>
                </a:solidFill>
                <a:latin typeface="Lato Regular"/>
                <a:cs typeface="+mn-cs"/>
              </a:rPr>
              <a:t>displayName</a:t>
            </a:r>
            <a:r>
              <a:rPr lang="en-GB" sz="2200" b="0" kern="0" dirty="0">
                <a:solidFill>
                  <a:srgbClr val="7030A0"/>
                </a:solidFill>
                <a:latin typeface="Lato Regular"/>
                <a:cs typeface="+mn-cs"/>
              </a:rPr>
              <a:t>"]));</a:t>
            </a:r>
          </a:p>
          <a:p>
            <a:pPr defTabSz="914400">
              <a:lnSpc>
                <a:spcPct val="100000"/>
              </a:lnSpc>
            </a:pPr>
            <a:r>
              <a:rPr lang="en-GB" sz="2200" b="0" kern="0" dirty="0">
                <a:solidFill>
                  <a:srgbClr val="7030A0"/>
                </a:solidFill>
                <a:latin typeface="Lato Regular"/>
                <a:cs typeface="+mn-cs"/>
              </a:rPr>
              <a:t>	} else if (</a:t>
            </a:r>
            <a:r>
              <a:rPr lang="en-GB" sz="2200" b="0" kern="0" dirty="0" err="1">
                <a:solidFill>
                  <a:srgbClr val="7030A0"/>
                </a:solidFill>
                <a:latin typeface="Lato Regular"/>
                <a:cs typeface="+mn-cs"/>
              </a:rPr>
              <a:t>array_key_exists</a:t>
            </a:r>
            <a:r>
              <a:rPr lang="en-GB" sz="2200" b="0" kern="0" dirty="0">
                <a:solidFill>
                  <a:srgbClr val="7030A0"/>
                </a:solidFill>
                <a:latin typeface="Lato Regular"/>
                <a:cs typeface="+mn-cs"/>
              </a:rPr>
              <a:t>("</a:t>
            </a:r>
            <a:r>
              <a:rPr lang="en-GB" sz="2200" b="0" kern="0" dirty="0" err="1">
                <a:solidFill>
                  <a:srgbClr val="7030A0"/>
                </a:solidFill>
                <a:latin typeface="Lato Regular"/>
                <a:cs typeface="+mn-cs"/>
              </a:rPr>
              <a:t>cn</a:t>
            </a:r>
            <a:r>
              <a:rPr lang="en-GB" sz="2200" b="0" kern="0" dirty="0">
                <a:solidFill>
                  <a:srgbClr val="7030A0"/>
                </a:solidFill>
                <a:latin typeface="Lato Regular"/>
                <a:cs typeface="+mn-cs"/>
              </a:rPr>
              <a:t>", $_SERVER)) {</a:t>
            </a:r>
          </a:p>
          <a:p>
            <a:pPr defTabSz="914400">
              <a:lnSpc>
                <a:spcPct val="100000"/>
              </a:lnSpc>
            </a:pPr>
            <a:r>
              <a:rPr lang="en-GB" sz="2200" b="0" kern="0" dirty="0">
                <a:solidFill>
                  <a:srgbClr val="7030A0"/>
                </a:solidFill>
                <a:latin typeface="Lato Regular"/>
                <a:cs typeface="+mn-cs"/>
              </a:rPr>
              <a:t>		return implode(" ", explode(";", 				$_SERVER["</a:t>
            </a:r>
            <a:r>
              <a:rPr lang="en-GB" sz="2200" b="0" kern="0" dirty="0" err="1">
                <a:solidFill>
                  <a:srgbClr val="7030A0"/>
                </a:solidFill>
                <a:latin typeface="Lato Regular"/>
                <a:cs typeface="+mn-cs"/>
              </a:rPr>
              <a:t>cn</a:t>
            </a:r>
            <a:r>
              <a:rPr lang="en-GB" sz="2200" b="0" kern="0" dirty="0">
                <a:solidFill>
                  <a:srgbClr val="7030A0"/>
                </a:solidFill>
                <a:latin typeface="Lato Regular"/>
                <a:cs typeface="+mn-cs"/>
              </a:rPr>
              <a:t>"]));</a:t>
            </a:r>
          </a:p>
          <a:p>
            <a:pPr defTabSz="914400">
              <a:lnSpc>
                <a:spcPct val="100000"/>
              </a:lnSpc>
            </a:pPr>
            <a:r>
              <a:rPr lang="en-GB" sz="2200" b="0" kern="0" dirty="0">
                <a:solidFill>
                  <a:srgbClr val="7030A0"/>
                </a:solidFill>
                <a:latin typeface="Lato Regular"/>
                <a:cs typeface="+mn-cs"/>
              </a:rPr>
              <a:t>	} else if (</a:t>
            </a:r>
            <a:r>
              <a:rPr lang="en-GB" sz="2200" b="0" kern="0" dirty="0" err="1">
                <a:solidFill>
                  <a:srgbClr val="7030A0"/>
                </a:solidFill>
                <a:latin typeface="Lato Regular"/>
                <a:cs typeface="+mn-cs"/>
              </a:rPr>
              <a:t>array_key_exists</a:t>
            </a:r>
            <a:r>
              <a:rPr lang="en-GB" sz="2200" b="0" kern="0" dirty="0">
                <a:solidFill>
                  <a:srgbClr val="7030A0"/>
                </a:solidFill>
                <a:latin typeface="Lato Regular"/>
                <a:cs typeface="+mn-cs"/>
              </a:rPr>
              <a:t>("</a:t>
            </a:r>
            <a:r>
              <a:rPr lang="en-GB" sz="2200" b="0" kern="0" dirty="0" err="1">
                <a:solidFill>
                  <a:srgbClr val="7030A0"/>
                </a:solidFill>
                <a:latin typeface="Lato Regular"/>
                <a:cs typeface="+mn-cs"/>
              </a:rPr>
              <a:t>givenName</a:t>
            </a:r>
            <a:r>
              <a:rPr lang="en-GB" sz="2200" b="0" kern="0" dirty="0">
                <a:solidFill>
                  <a:srgbClr val="7030A0"/>
                </a:solidFill>
                <a:latin typeface="Lato Regular"/>
                <a:cs typeface="+mn-cs"/>
              </a:rPr>
              <a:t>", 			$_SERVER) &amp;&amp;</a:t>
            </a:r>
          </a:p>
          <a:p>
            <a:pPr defTabSz="914400">
              <a:lnSpc>
                <a:spcPct val="100000"/>
              </a:lnSpc>
            </a:pPr>
            <a:r>
              <a:rPr lang="en-GB" sz="2200" b="0" kern="0" dirty="0">
                <a:solidFill>
                  <a:srgbClr val="7030A0"/>
                </a:solidFill>
                <a:latin typeface="Lato Regular"/>
                <a:cs typeface="+mn-cs"/>
              </a:rPr>
              <a:t>		</a:t>
            </a:r>
            <a:r>
              <a:rPr lang="en-GB" sz="2200" b="0" kern="0" dirty="0" err="1">
                <a:solidFill>
                  <a:srgbClr val="7030A0"/>
                </a:solidFill>
                <a:latin typeface="Lato Regular"/>
                <a:cs typeface="+mn-cs"/>
              </a:rPr>
              <a:t>array_key_exists</a:t>
            </a:r>
            <a:r>
              <a:rPr lang="en-GB" sz="2200" b="0" kern="0" dirty="0">
                <a:solidFill>
                  <a:srgbClr val="7030A0"/>
                </a:solidFill>
                <a:latin typeface="Lato Regular"/>
                <a:cs typeface="+mn-cs"/>
              </a:rPr>
              <a:t>("</a:t>
            </a:r>
            <a:r>
              <a:rPr lang="en-GB" sz="2200" b="0" kern="0" dirty="0" err="1">
                <a:solidFill>
                  <a:srgbClr val="7030A0"/>
                </a:solidFill>
                <a:latin typeface="Lato Regular"/>
                <a:cs typeface="+mn-cs"/>
              </a:rPr>
              <a:t>sn</a:t>
            </a:r>
            <a:r>
              <a:rPr lang="en-GB" sz="2200" b="0" kern="0" dirty="0">
                <a:solidFill>
                  <a:srgbClr val="7030A0"/>
                </a:solidFill>
                <a:latin typeface="Lato Regular"/>
                <a:cs typeface="+mn-cs"/>
              </a:rPr>
              <a:t>", $_SERVER)) {</a:t>
            </a:r>
          </a:p>
          <a:p>
            <a:pPr defTabSz="914400">
              <a:lnSpc>
                <a:spcPct val="100000"/>
              </a:lnSpc>
            </a:pPr>
            <a:r>
              <a:rPr lang="en-GB" sz="2200" b="0" kern="0" dirty="0">
                <a:solidFill>
                  <a:srgbClr val="7030A0"/>
                </a:solidFill>
                <a:latin typeface="Lato Regular"/>
                <a:cs typeface="+mn-cs"/>
              </a:rPr>
              <a:t>		return implode(" ", explode(";", 				$_SERVER["</a:t>
            </a:r>
            <a:r>
              <a:rPr lang="en-GB" sz="2200" b="0" kern="0" dirty="0" err="1">
                <a:solidFill>
                  <a:srgbClr val="7030A0"/>
                </a:solidFill>
                <a:latin typeface="Lato Regular"/>
                <a:cs typeface="+mn-cs"/>
              </a:rPr>
              <a:t>givenName</a:t>
            </a:r>
            <a:r>
              <a:rPr lang="en-GB" sz="2200" b="0" kern="0" dirty="0">
                <a:solidFill>
                  <a:srgbClr val="7030A0"/>
                </a:solidFill>
                <a:latin typeface="Lato Regular"/>
                <a:cs typeface="+mn-cs"/>
              </a:rPr>
              <a:t>"])) . " " .</a:t>
            </a:r>
          </a:p>
          <a:p>
            <a:pPr defTabSz="914400">
              <a:lnSpc>
                <a:spcPct val="100000"/>
              </a:lnSpc>
            </a:pPr>
            <a:r>
              <a:rPr lang="en-GB" sz="2200" b="0" kern="0" dirty="0">
                <a:solidFill>
                  <a:srgbClr val="7030A0"/>
                </a:solidFill>
                <a:latin typeface="Lato Regular"/>
                <a:cs typeface="+mn-cs"/>
              </a:rPr>
              <a:t>		implode(" ", explode(";",$_SERVER["</a:t>
            </a:r>
            <a:r>
              <a:rPr lang="en-GB" sz="2200" b="0" kern="0" dirty="0" err="1">
                <a:solidFill>
                  <a:srgbClr val="7030A0"/>
                </a:solidFill>
                <a:latin typeface="Lato Regular"/>
                <a:cs typeface="+mn-cs"/>
              </a:rPr>
              <a:t>sn</a:t>
            </a:r>
            <a:r>
              <a:rPr lang="en-GB" sz="2200" b="0" kern="0" dirty="0">
                <a:solidFill>
                  <a:srgbClr val="7030A0"/>
                </a:solidFill>
                <a:latin typeface="Lato Regular"/>
                <a:cs typeface="+mn-cs"/>
              </a:rPr>
              <a:t>"]));</a:t>
            </a:r>
          </a:p>
          <a:p>
            <a:pPr defTabSz="914400">
              <a:lnSpc>
                <a:spcPct val="100000"/>
              </a:lnSpc>
            </a:pPr>
            <a:r>
              <a:rPr lang="en-GB" sz="2200" b="0" kern="0" dirty="0">
                <a:solidFill>
                  <a:srgbClr val="7030A0"/>
                </a:solidFill>
                <a:latin typeface="Lato Regular"/>
                <a:cs typeface="+mn-cs"/>
              </a:rPr>
              <a:t>	}else{</a:t>
            </a:r>
          </a:p>
          <a:p>
            <a:pPr defTabSz="914400">
              <a:lnSpc>
                <a:spcPct val="100000"/>
              </a:lnSpc>
            </a:pPr>
            <a:r>
              <a:rPr lang="en-GB" sz="2200" b="0" kern="0" dirty="0">
                <a:solidFill>
                  <a:srgbClr val="7030A0"/>
                </a:solidFill>
                <a:latin typeface="Lato Regular"/>
                <a:cs typeface="+mn-cs"/>
              </a:rPr>
              <a:t>		return "Unknown";</a:t>
            </a:r>
          </a:p>
          <a:p>
            <a:pPr defTabSz="914400">
              <a:lnSpc>
                <a:spcPct val="100000"/>
              </a:lnSpc>
            </a:pPr>
            <a:r>
              <a:rPr lang="en-GB" sz="2200" b="0" kern="0" dirty="0">
                <a:solidFill>
                  <a:srgbClr val="7030A0"/>
                </a:solidFill>
                <a:latin typeface="Lato Regular"/>
                <a:cs typeface="+mn-cs"/>
              </a:rPr>
              <a:t>}}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92985" y="24467"/>
            <a:ext cx="8229600" cy="8388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>
              <a:defRPr sz="2000" b="1">
                <a:solidFill>
                  <a:srgbClr val="4F81BD"/>
                </a:solidFill>
                <a:latin typeface="Avenir Heavy"/>
                <a:cs typeface="Avenir Heavy"/>
              </a:defRPr>
            </a:lvl1pPr>
          </a:lstStyle>
          <a:p>
            <a:pPr algn="ctr" defTabSz="914400"/>
            <a:r>
              <a:rPr lang="en-GB" sz="4400" kern="0" dirty="0">
                <a:solidFill>
                  <a:srgbClr val="13643A"/>
                </a:solidFill>
                <a:latin typeface="Lato Regular"/>
                <a:cs typeface="Lato Light"/>
              </a:rPr>
              <a:t>Federated Logging Code</a:t>
            </a:r>
            <a:endParaRPr lang="en-GB" sz="4400" b="0" kern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681807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2</a:t>
            </a:fld>
            <a:endParaRPr lang="fr-FR" dirty="0"/>
          </a:p>
        </p:txBody>
      </p:sp>
      <p:sp>
        <p:nvSpPr>
          <p:cNvPr id="6" name="Espace réservé du contenu 3"/>
          <p:cNvSpPr txBox="1">
            <a:spLocks/>
          </p:cNvSpPr>
          <p:nvPr/>
        </p:nvSpPr>
        <p:spPr>
          <a:xfrm>
            <a:off x="457200" y="1375581"/>
            <a:ext cx="8210578" cy="419270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800" b="0" kern="0" dirty="0">
                <a:solidFill>
                  <a:srgbClr val="13643A"/>
                </a:solidFill>
                <a:latin typeface="Lato Regular"/>
                <a:cs typeface="+mn-cs"/>
              </a:rPr>
              <a:t>Software Skills Requirement</a:t>
            </a:r>
          </a:p>
          <a:p>
            <a:pPr marL="457200" indent="-457200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800" b="0" kern="0" dirty="0">
                <a:solidFill>
                  <a:srgbClr val="13643A"/>
                </a:solidFill>
                <a:latin typeface="Lato Regular"/>
              </a:rPr>
              <a:t>Why PHP?</a:t>
            </a:r>
          </a:p>
          <a:p>
            <a:pPr marL="457200" indent="-457200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800" b="0" kern="0" dirty="0">
                <a:solidFill>
                  <a:srgbClr val="13643A"/>
                </a:solidFill>
                <a:latin typeface="Lato Regular"/>
                <a:cs typeface="+mn-cs"/>
              </a:rPr>
              <a:t>Uploading to OAR</a:t>
            </a:r>
          </a:p>
          <a:p>
            <a:pPr marL="457200" indent="-457200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800" b="0" kern="0" dirty="0">
                <a:solidFill>
                  <a:srgbClr val="13643A"/>
                </a:solidFill>
                <a:latin typeface="Lato Regular"/>
                <a:cs typeface="+mn-cs"/>
              </a:rPr>
              <a:t>Downloading from OAR</a:t>
            </a:r>
          </a:p>
          <a:p>
            <a:pPr marL="457200" indent="-457200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800" b="0" kern="0" dirty="0">
                <a:solidFill>
                  <a:srgbClr val="13643A"/>
                </a:solidFill>
                <a:latin typeface="Lato Regular"/>
                <a:cs typeface="+mn-cs"/>
              </a:rPr>
              <a:t>Submitting a job, image </a:t>
            </a:r>
            <a:r>
              <a:rPr lang="en-US" sz="2800" b="0" kern="0" dirty="0" err="1">
                <a:solidFill>
                  <a:srgbClr val="13643A"/>
                </a:solidFill>
                <a:latin typeface="Lato Regular"/>
                <a:cs typeface="+mn-cs"/>
              </a:rPr>
              <a:t>proccessing</a:t>
            </a:r>
            <a:endParaRPr lang="en-US" sz="2800" b="0" kern="0" dirty="0">
              <a:solidFill>
                <a:srgbClr val="13643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800" b="0" kern="0" dirty="0">
                <a:solidFill>
                  <a:srgbClr val="13643A"/>
                </a:solidFill>
                <a:latin typeface="Lato Regular"/>
                <a:cs typeface="+mn-cs"/>
              </a:rPr>
              <a:t>Monitoring / Retrieving Output of a job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400" b="0" kern="0" dirty="0">
              <a:solidFill>
                <a:srgbClr val="13643A"/>
              </a:solidFill>
              <a:latin typeface="Lato Regular"/>
              <a:cs typeface="+mn-cs"/>
            </a:endParaRP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400" b="0" kern="0" dirty="0">
              <a:solidFill>
                <a:srgbClr val="13643A"/>
              </a:solidFill>
              <a:latin typeface="Lato Regular"/>
              <a:cs typeface="+mn-cs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50013" y="48513"/>
            <a:ext cx="8229600" cy="8388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>
              <a:defRPr sz="2000" b="1">
                <a:solidFill>
                  <a:srgbClr val="4F81BD"/>
                </a:solidFill>
                <a:latin typeface="Avenir Heavy"/>
                <a:cs typeface="Avenir Heavy"/>
              </a:defRPr>
            </a:lvl1pPr>
          </a:lstStyle>
          <a:p>
            <a:pPr algn="ctr" defTabSz="914400"/>
            <a:r>
              <a:rPr lang="en-GB" sz="4400" kern="0" dirty="0">
                <a:solidFill>
                  <a:srgbClr val="13643A"/>
                </a:solidFill>
                <a:latin typeface="Lato Regular"/>
                <a:cs typeface="Lato Light"/>
              </a:rPr>
              <a:t>Overview</a:t>
            </a:r>
            <a:endParaRPr lang="en-GB" sz="4400" b="0" kern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6497635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-144673"/>
            <a:ext cx="8229600" cy="838838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13643A"/>
                </a:solidFill>
                <a:latin typeface="Lato Regular"/>
                <a:cs typeface="Lato Light"/>
              </a:rPr>
              <a:t>Appreciations </a:t>
            </a:r>
            <a:endParaRPr lang="en-GB" sz="3600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20</a:t>
            </a:fld>
            <a:endParaRPr lang="fr-FR" dirty="0"/>
          </a:p>
        </p:txBody>
      </p:sp>
      <p:sp>
        <p:nvSpPr>
          <p:cNvPr id="5" name="Espace réservé du contenu 3"/>
          <p:cNvSpPr txBox="1">
            <a:spLocks/>
          </p:cNvSpPr>
          <p:nvPr/>
        </p:nvSpPr>
        <p:spPr>
          <a:xfrm>
            <a:off x="74912" y="2624191"/>
            <a:ext cx="8847997" cy="141977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0" lvl="1" indent="-72000" defTabSz="914400">
              <a:lnSpc>
                <a:spcPct val="100000"/>
              </a:lnSpc>
              <a:buAutoNum type="arabicPeriod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Roberto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Barbera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sci-gaia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-72000" defTabSz="914400">
              <a:lnSpc>
                <a:spcPct val="100000"/>
              </a:lnSpc>
              <a:buAutoNum type="arabicPeriod"/>
            </a:pPr>
            <a:r>
              <a:rPr lang="en-GB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Bruce Becker, </a:t>
            </a:r>
            <a:r>
              <a:rPr lang="en-GB" dirty="0" err="1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sci-gaia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-72000" defTabSz="914400">
              <a:lnSpc>
                <a:spcPct val="100000"/>
              </a:lnSpc>
              <a:buAutoNum type="arabicPeriod"/>
            </a:pPr>
            <a:r>
              <a:rPr lang="en-GB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Owen </a:t>
            </a:r>
            <a:r>
              <a:rPr lang="en-GB" dirty="0" err="1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Ivoha</a:t>
            </a:r>
            <a:r>
              <a:rPr lang="en-GB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Eko-Konnect</a:t>
            </a:r>
            <a:endParaRPr lang="en-GB" dirty="0" smtClean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-72000" defTabSz="914400">
              <a:lnSpc>
                <a:spcPct val="100000"/>
              </a:lnSpc>
              <a:buAutoNum type="arabicPeriod"/>
            </a:pPr>
            <a:r>
              <a:rPr lang="en-GB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Omo Oaiya, </a:t>
            </a:r>
            <a:r>
              <a:rPr lang="en-GB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WACREN</a:t>
            </a:r>
            <a:endParaRPr lang="en-US" dirty="0" smtClean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-72000" defTabSz="914400">
              <a:lnSpc>
                <a:spcPct val="100000"/>
              </a:lnSpc>
              <a:buAutoNum type="arabicPeriod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Mario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Torrisi</a:t>
            </a:r>
            <a:endParaRPr lang="en-US" dirty="0" smtClean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986" y="778320"/>
            <a:ext cx="8854923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A big appreciation to the co-funders </a:t>
            </a:r>
            <a:r>
              <a:rPr lang="en-GB" sz="2000" b="1" dirty="0" smtClean="0"/>
              <a:t>- SCI-GAIA, INDIGO-DATACLOUD AND  ENEL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912" y="1525782"/>
            <a:ext cx="8854923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We appreciate </a:t>
            </a:r>
            <a:r>
              <a:rPr lang="en-GB" sz="2000" dirty="0" err="1" smtClean="0"/>
              <a:t>Eko-Konnect</a:t>
            </a:r>
            <a:r>
              <a:rPr lang="en-GB" sz="2000" dirty="0" smtClean="0"/>
              <a:t> and WACREN for the opportunity to attend and for this meeting</a:t>
            </a:r>
            <a:endParaRPr lang="en-GB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62409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078913" y="2024831"/>
            <a:ext cx="6756400" cy="207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2800" dirty="0" smtClean="0">
                <a:solidFill>
                  <a:srgbClr val="13643A"/>
                </a:solidFill>
                <a:latin typeface="Lato Regular"/>
                <a:cs typeface="Lato Regular"/>
              </a:rPr>
              <a:t>Thank</a:t>
            </a:r>
            <a:r>
              <a:rPr lang="en-GB" sz="2800" dirty="0" smtClean="0">
                <a:solidFill>
                  <a:srgbClr val="13643A"/>
                </a:solidFill>
                <a:latin typeface="Lato Light"/>
                <a:cs typeface="Lato Light"/>
              </a:rPr>
              <a:t> </a:t>
            </a:r>
            <a:r>
              <a:rPr lang="en-GB" sz="2800" baseline="0" dirty="0" smtClean="0">
                <a:solidFill>
                  <a:srgbClr val="13643A"/>
                </a:solidFill>
                <a:latin typeface="Lato Light"/>
                <a:cs typeface="Lato Light"/>
              </a:rPr>
              <a:t>you! </a:t>
            </a:r>
          </a:p>
          <a:p>
            <a:pPr algn="ctr">
              <a:lnSpc>
                <a:spcPct val="120000"/>
              </a:lnSpc>
              <a:defRPr/>
            </a:pP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s</a:t>
            </a:r>
            <a:r>
              <a:rPr lang="en-GB" sz="1600" baseline="0" dirty="0" smtClean="0">
                <a:solidFill>
                  <a:srgbClr val="13643A"/>
                </a:solidFill>
                <a:latin typeface="Lato Light"/>
                <a:cs typeface="Lato Light"/>
              </a:rPr>
              <a:t>ci-gaia.eu</a:t>
            </a:r>
          </a:p>
          <a:p>
            <a:pPr algn="ctr">
              <a:lnSpc>
                <a:spcPct val="120000"/>
              </a:lnSpc>
              <a:defRPr/>
            </a:pP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  <a:hlinkClick r:id="rId3"/>
              </a:rPr>
              <a:t>info@sci-gaia.eu</a:t>
            </a:r>
            <a:endParaRPr lang="en-GB" sz="1600" dirty="0" smtClean="0">
              <a:solidFill>
                <a:srgbClr val="13643A"/>
              </a:solidFill>
              <a:latin typeface="Lato Light"/>
              <a:cs typeface="Lato Light"/>
            </a:endParaRPr>
          </a:p>
          <a:p>
            <a:pPr algn="ctr">
              <a:lnSpc>
                <a:spcPct val="120000"/>
              </a:lnSpc>
              <a:defRPr/>
            </a:pPr>
            <a:endParaRPr lang="en-GB" sz="1600" baseline="0" dirty="0" smtClean="0">
              <a:solidFill>
                <a:srgbClr val="13643A"/>
              </a:solidFill>
              <a:latin typeface="Lato Light"/>
              <a:cs typeface="Lato Light"/>
            </a:endParaRPr>
          </a:p>
          <a:p>
            <a:pPr algn="ctr">
              <a:lnSpc>
                <a:spcPct val="120000"/>
              </a:lnSpc>
              <a:defRPr/>
            </a:pPr>
            <a:endParaRPr lang="fr-FR" sz="1600" dirty="0" smtClean="0">
              <a:solidFill>
                <a:srgbClr val="13643A"/>
              </a:solidFill>
              <a:latin typeface="Lato Regular"/>
              <a:cs typeface="Lato Regular"/>
            </a:endParaRPr>
          </a:p>
          <a:p>
            <a:pPr algn="ctr">
              <a:lnSpc>
                <a:spcPts val="2180"/>
              </a:lnSpc>
              <a:defRPr/>
            </a:pPr>
            <a:endParaRPr lang="en-GB" sz="1600" dirty="0">
              <a:solidFill>
                <a:srgbClr val="13643A"/>
              </a:solidFill>
              <a:latin typeface="Lato Regular"/>
              <a:cs typeface="La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955986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3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761149" y="1551369"/>
            <a:ext cx="5729804" cy="320093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800" b="0" kern="0" dirty="0">
                <a:solidFill>
                  <a:srgbClr val="11542A"/>
                </a:solidFill>
                <a:latin typeface="Lato Regular"/>
              </a:rPr>
              <a:t>Web programming</a:t>
            </a:r>
          </a:p>
          <a:p>
            <a:pPr marL="457200" indent="-457200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800" b="0" kern="0" dirty="0">
                <a:solidFill>
                  <a:srgbClr val="11542A"/>
                </a:solidFill>
                <a:latin typeface="Lato Regular"/>
                <a:cs typeface="+mn-cs"/>
              </a:rPr>
              <a:t>PHP</a:t>
            </a:r>
          </a:p>
          <a:p>
            <a:pPr marL="457200" indent="-457200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800" b="0" kern="0" dirty="0">
                <a:solidFill>
                  <a:srgbClr val="11542A"/>
                </a:solidFill>
                <a:latin typeface="Lato Regular"/>
              </a:rPr>
              <a:t>OAR – Open Access Repository</a:t>
            </a:r>
          </a:p>
          <a:p>
            <a:pPr marL="457200" indent="-457200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800" b="0" kern="0" dirty="0">
                <a:solidFill>
                  <a:srgbClr val="11542A"/>
                </a:solidFill>
                <a:latin typeface="Lato Regular"/>
                <a:cs typeface="+mn-cs"/>
              </a:rPr>
              <a:t>MySQL</a:t>
            </a:r>
          </a:p>
          <a:p>
            <a:pPr marL="457200" indent="-457200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800" b="0" kern="0" dirty="0">
                <a:solidFill>
                  <a:srgbClr val="11542A"/>
                </a:solidFill>
                <a:latin typeface="Lato Regular"/>
                <a:cs typeface="+mn-cs"/>
              </a:rPr>
              <a:t>Scripting</a:t>
            </a:r>
          </a:p>
          <a:p>
            <a:pPr marL="457200" indent="-457200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800" b="0" kern="0" dirty="0">
                <a:solidFill>
                  <a:srgbClr val="11542A"/>
                </a:solidFill>
                <a:latin typeface="Lato Regular"/>
              </a:rPr>
              <a:t>FutureGateway</a:t>
            </a:r>
          </a:p>
          <a:p>
            <a:pPr marL="457200" indent="-457200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800" b="0" kern="0" dirty="0">
                <a:solidFill>
                  <a:srgbClr val="11542A"/>
                </a:solidFill>
                <a:latin typeface="Lato Regular"/>
                <a:cs typeface="+mn-cs"/>
              </a:rPr>
              <a:t>REST API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250013" y="48513"/>
            <a:ext cx="8229600" cy="8388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>
              <a:defRPr sz="2000" b="1">
                <a:solidFill>
                  <a:srgbClr val="4F81BD"/>
                </a:solidFill>
                <a:latin typeface="Avenir Heavy"/>
                <a:cs typeface="Avenir Heavy"/>
              </a:defRPr>
            </a:lvl1pPr>
          </a:lstStyle>
          <a:p>
            <a:pPr algn="ctr" defTabSz="914400"/>
            <a:r>
              <a:rPr lang="en-GB" sz="4400" kern="0" dirty="0">
                <a:solidFill>
                  <a:srgbClr val="13643A"/>
                </a:solidFill>
                <a:latin typeface="Lato Regular"/>
                <a:cs typeface="Lato Light"/>
              </a:rPr>
              <a:t>Software Requirements</a:t>
            </a:r>
            <a:endParaRPr lang="en-GB" sz="4400" b="0" kern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543944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4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1306668"/>
            <a:ext cx="8782098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800" b="0" kern="0" dirty="0">
                <a:solidFill>
                  <a:srgbClr val="11542A"/>
                </a:solidFill>
                <a:latin typeface="Lato Regular"/>
                <a:cs typeface="+mn-cs"/>
              </a:rPr>
              <a:t>Free, open source and redistributable</a:t>
            </a:r>
          </a:p>
          <a:p>
            <a:pPr marL="457200" indent="-457200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800" b="0" kern="0" dirty="0">
                <a:solidFill>
                  <a:srgbClr val="11542A"/>
                </a:solidFill>
                <a:latin typeface="Lato Regular"/>
                <a:cs typeface="+mn-cs"/>
              </a:rPr>
              <a:t>Fast</a:t>
            </a:r>
          </a:p>
          <a:p>
            <a:pPr marL="457200" indent="-457200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800" b="0" kern="0" dirty="0">
                <a:solidFill>
                  <a:srgbClr val="11542A"/>
                </a:solidFill>
                <a:latin typeface="Lato Regular"/>
                <a:cs typeface="+mn-cs"/>
              </a:rPr>
              <a:t>Less expensive hosting and maintainable </a:t>
            </a:r>
          </a:p>
          <a:p>
            <a:pPr marL="457200" indent="-457200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800" b="0" kern="0" dirty="0">
                <a:solidFill>
                  <a:srgbClr val="11542A"/>
                </a:solidFill>
                <a:latin typeface="Lato Regular"/>
                <a:cs typeface="+mn-cs"/>
              </a:rPr>
              <a:t>Database compliant – E.g. MySQL</a:t>
            </a:r>
          </a:p>
          <a:p>
            <a:pPr marL="457200" indent="-457200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800" b="0" kern="0" dirty="0">
                <a:solidFill>
                  <a:srgbClr val="11542A"/>
                </a:solidFill>
                <a:latin typeface="Lato Regular"/>
                <a:cs typeface="+mn-cs"/>
              </a:rPr>
              <a:t>Interfaceable with other resources using API</a:t>
            </a:r>
          </a:p>
          <a:p>
            <a:pPr marL="457200" indent="-457200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GB" sz="2800" b="0" kern="0" dirty="0">
                <a:solidFill>
                  <a:srgbClr val="11542A"/>
                </a:solidFill>
                <a:latin typeface="Lato Regular"/>
                <a:cs typeface="+mn-cs"/>
              </a:rPr>
              <a:t>Comes with </a:t>
            </a:r>
            <a:r>
              <a:rPr lang="en-GB" sz="2800" b="0" kern="0" dirty="0" err="1">
                <a:solidFill>
                  <a:srgbClr val="11542A"/>
                </a:solidFill>
                <a:latin typeface="Lato Regular"/>
                <a:cs typeface="+mn-cs"/>
              </a:rPr>
              <a:t>Wamp</a:t>
            </a:r>
            <a:r>
              <a:rPr lang="en-GB" sz="2800" b="0" kern="0" dirty="0">
                <a:solidFill>
                  <a:srgbClr val="11542A"/>
                </a:solidFill>
                <a:latin typeface="Lato Regular"/>
                <a:cs typeface="+mn-cs"/>
              </a:rPr>
              <a:t>, </a:t>
            </a:r>
            <a:r>
              <a:rPr lang="en-GB" sz="2800" b="0" kern="0" dirty="0" err="1">
                <a:solidFill>
                  <a:srgbClr val="11542A"/>
                </a:solidFill>
                <a:latin typeface="Lato Regular"/>
                <a:cs typeface="+mn-cs"/>
              </a:rPr>
              <a:t>Xamp</a:t>
            </a:r>
            <a:r>
              <a:rPr lang="en-GB" sz="2800" b="0" kern="0" dirty="0">
                <a:solidFill>
                  <a:srgbClr val="11542A"/>
                </a:solidFill>
                <a:latin typeface="Lato Regular"/>
                <a:cs typeface="+mn-cs"/>
              </a:rPr>
              <a:t> or Lamp – Easy local Hosting</a:t>
            </a:r>
          </a:p>
          <a:p>
            <a:pPr marL="457200" indent="-457200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GB" sz="2800" b="0" kern="0" dirty="0" err="1">
                <a:solidFill>
                  <a:srgbClr val="11542A"/>
                </a:solidFill>
                <a:latin typeface="Lato Regular"/>
                <a:cs typeface="+mn-cs"/>
              </a:rPr>
              <a:t>Wamp</a:t>
            </a:r>
            <a:r>
              <a:rPr lang="en-GB" sz="2800" b="0" kern="0" dirty="0">
                <a:solidFill>
                  <a:srgbClr val="11542A"/>
                </a:solidFill>
                <a:latin typeface="Lato Regular"/>
                <a:cs typeface="+mn-cs"/>
              </a:rPr>
              <a:t> – Shipped with Apache, MySQL, </a:t>
            </a:r>
            <a:r>
              <a:rPr lang="en-GB" sz="2800" b="0" kern="0" dirty="0" err="1">
                <a:solidFill>
                  <a:srgbClr val="11542A"/>
                </a:solidFill>
                <a:latin typeface="Lato Regular"/>
                <a:cs typeface="+mn-cs"/>
              </a:rPr>
              <a:t>etc</a:t>
            </a:r>
            <a:endParaRPr lang="en-US" sz="2800" b="0" kern="0" dirty="0">
              <a:solidFill>
                <a:srgbClr val="11542A"/>
              </a:solidFill>
              <a:latin typeface="Lato Regular"/>
              <a:cs typeface="+mn-cs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250013" y="48513"/>
            <a:ext cx="8229600" cy="8388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>
              <a:defRPr sz="2000" b="1">
                <a:solidFill>
                  <a:srgbClr val="4F81BD"/>
                </a:solidFill>
                <a:latin typeface="Avenir Heavy"/>
                <a:cs typeface="Avenir Heavy"/>
              </a:defRPr>
            </a:lvl1pPr>
          </a:lstStyle>
          <a:p>
            <a:pPr algn="ctr" defTabSz="914400"/>
            <a:r>
              <a:rPr lang="en-GB" sz="3600" kern="0" dirty="0">
                <a:solidFill>
                  <a:srgbClr val="13643A"/>
                </a:solidFill>
                <a:latin typeface="Lato Regular"/>
                <a:cs typeface="Lato Light"/>
              </a:rPr>
              <a:t>Why PHP?</a:t>
            </a:r>
            <a:endParaRPr lang="en-GB" sz="3600" b="0" kern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805038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re 1"/>
          <p:cNvSpPr txBox="1">
            <a:spLocks/>
          </p:cNvSpPr>
          <p:nvPr/>
        </p:nvSpPr>
        <p:spPr>
          <a:xfrm>
            <a:off x="250013" y="-196188"/>
            <a:ext cx="8229600" cy="8388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>
              <a:defRPr sz="2000" b="1">
                <a:solidFill>
                  <a:srgbClr val="4F81BD"/>
                </a:solidFill>
                <a:latin typeface="Avenir Heavy"/>
                <a:cs typeface="Avenir Heavy"/>
              </a:defRPr>
            </a:lvl1pPr>
          </a:lstStyle>
          <a:p>
            <a:pPr algn="ctr" defTabSz="914400"/>
            <a:r>
              <a:rPr lang="en-GB" sz="4400" kern="0" dirty="0">
                <a:solidFill>
                  <a:srgbClr val="13643A"/>
                </a:solidFill>
                <a:latin typeface="Lato Regular"/>
                <a:cs typeface="Lato Light"/>
              </a:rPr>
              <a:t>Open Access Repository</a:t>
            </a:r>
            <a:endParaRPr lang="en-GB" sz="4400" b="0" kern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06695" y="578254"/>
            <a:ext cx="8833898" cy="5050959"/>
            <a:chOff x="106695" y="887350"/>
            <a:chExt cx="8833898" cy="505095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/>
            <a:srcRect t="3477" r="49630" b="26333"/>
            <a:stretch/>
          </p:blipFill>
          <p:spPr>
            <a:xfrm>
              <a:off x="106695" y="887352"/>
              <a:ext cx="6281228" cy="4921020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2"/>
            <a:srcRect l="76524" t="3477" r="211" b="26333"/>
            <a:stretch/>
          </p:blipFill>
          <p:spPr>
            <a:xfrm>
              <a:off x="5962917" y="887350"/>
              <a:ext cx="2977676" cy="5050959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/>
        </p:nvSpPr>
        <p:spPr>
          <a:xfrm>
            <a:off x="250013" y="5640942"/>
            <a:ext cx="6897762" cy="120032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400" dirty="0"/>
              <a:t>No need to re-invent the wheel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400" dirty="0"/>
              <a:t>If your data can be opened to the public, use OAR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400" dirty="0"/>
              <a:t>Requires Registration - free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3246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6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250014" y="828982"/>
            <a:ext cx="8765198" cy="29582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342900" indent="-342900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200" kern="0" dirty="0">
                <a:solidFill>
                  <a:srgbClr val="11542A"/>
                </a:solidFill>
                <a:latin typeface="Lato Regular"/>
                <a:cs typeface="+mn-cs"/>
              </a:rPr>
              <a:t>You will be taught OAR in this </a:t>
            </a:r>
            <a:r>
              <a:rPr lang="en-US" sz="2200" kern="0" dirty="0" err="1">
                <a:solidFill>
                  <a:srgbClr val="11542A"/>
                </a:solidFill>
                <a:latin typeface="Lato Regular"/>
                <a:cs typeface="+mn-cs"/>
              </a:rPr>
              <a:t>Hackfest</a:t>
            </a:r>
            <a:endParaRPr lang="en-US" sz="220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342900" indent="-342900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en-US" sz="22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342900" indent="-342900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For MIPAR, upload is done in two stages using a customized XML code</a:t>
            </a:r>
          </a:p>
          <a:p>
            <a:pPr marL="1074738" lvl="1" indent="-342900" defTabSz="9144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1800" b="0" kern="0" dirty="0">
                <a:solidFill>
                  <a:srgbClr val="11542A"/>
                </a:solidFill>
                <a:latin typeface="Lato Regular"/>
                <a:cs typeface="+mn-cs"/>
              </a:rPr>
              <a:t>Stage 1: Images are uploaded to MIPAR server via the interface</a:t>
            </a:r>
          </a:p>
          <a:p>
            <a:pPr marL="1074738" lvl="1" indent="-342900" defTabSz="9144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1800" b="0" kern="0" dirty="0">
                <a:solidFill>
                  <a:srgbClr val="11542A"/>
                </a:solidFill>
                <a:latin typeface="Lato Regular"/>
                <a:cs typeface="+mn-cs"/>
              </a:rPr>
              <a:t>Stage 2: The URL generated in stage 1 is used to pass the image to </a:t>
            </a:r>
            <a:r>
              <a:rPr lang="en-US" sz="1800" kern="0" dirty="0">
                <a:solidFill>
                  <a:srgbClr val="11542A"/>
                </a:solidFill>
                <a:latin typeface="Lato Regular"/>
                <a:cs typeface="+mn-cs"/>
              </a:rPr>
              <a:t>OAR</a:t>
            </a:r>
          </a:p>
          <a:p>
            <a:pPr marL="1074738" lvl="1" indent="-342900" defTabSz="91440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sz="22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342900" indent="-342900" algn="just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This XML code uses </a:t>
            </a:r>
            <a:r>
              <a:rPr lang="en-US" sz="2200" kern="0" dirty="0" err="1">
                <a:solidFill>
                  <a:srgbClr val="FF0000"/>
                </a:solidFill>
                <a:latin typeface="Lato Regular"/>
                <a:cs typeface="+mn-cs"/>
              </a:rPr>
              <a:t>shell_exec</a:t>
            </a:r>
            <a:r>
              <a:rPr lang="en-US" sz="2200" kern="0" dirty="0">
                <a:solidFill>
                  <a:srgbClr val="FF0000"/>
                </a:solidFill>
                <a:latin typeface="Lato Regular"/>
                <a:cs typeface="+mn-cs"/>
              </a:rPr>
              <a:t>() </a:t>
            </a: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function or </a:t>
            </a:r>
            <a:r>
              <a:rPr lang="en-US" sz="2200" kern="0" dirty="0">
                <a:solidFill>
                  <a:srgbClr val="FF0000"/>
                </a:solidFill>
                <a:latin typeface="Lato Regular"/>
                <a:cs typeface="+mn-cs"/>
              </a:rPr>
              <a:t>curl</a:t>
            </a: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 command. But for the sake of this project, </a:t>
            </a:r>
            <a:r>
              <a:rPr lang="en-US" sz="2200" kern="0" dirty="0">
                <a:solidFill>
                  <a:srgbClr val="FF0000"/>
                </a:solidFill>
                <a:latin typeface="Lato Regular"/>
                <a:cs typeface="+mn-cs"/>
              </a:rPr>
              <a:t>curl</a:t>
            </a: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 is conveniently preferred.</a:t>
            </a:r>
          </a:p>
          <a:p>
            <a:pPr defTabSz="914400">
              <a:lnSpc>
                <a:spcPct val="100000"/>
              </a:lnSpc>
            </a:pPr>
            <a:endParaRPr lang="en-US" sz="9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defTabSz="914400">
              <a:lnSpc>
                <a:spcPct val="100000"/>
              </a:lnSpc>
            </a:pPr>
            <a:endParaRPr lang="en-US" sz="2200" b="0" kern="0" dirty="0">
              <a:solidFill>
                <a:srgbClr val="11542A"/>
              </a:solidFill>
              <a:latin typeface="Lato Regular"/>
              <a:cs typeface="+mn-c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67750" y="5088327"/>
            <a:ext cx="7259523" cy="1733727"/>
            <a:chOff x="767750" y="5088327"/>
            <a:chExt cx="7259523" cy="1733727"/>
          </a:xfrm>
        </p:grpSpPr>
        <p:grpSp>
          <p:nvGrpSpPr>
            <p:cNvPr id="2" name="Group 1"/>
            <p:cNvGrpSpPr/>
            <p:nvPr/>
          </p:nvGrpSpPr>
          <p:grpSpPr>
            <a:xfrm>
              <a:off x="767750" y="5088327"/>
              <a:ext cx="7259523" cy="1733727"/>
              <a:chOff x="901148" y="4090603"/>
              <a:chExt cx="7259523" cy="1733727"/>
            </a:xfrm>
          </p:grpSpPr>
          <p:sp>
            <p:nvSpPr>
              <p:cNvPr id="3" name="Rectangle: Beveled 2"/>
              <p:cNvSpPr/>
              <p:nvPr/>
            </p:nvSpPr>
            <p:spPr>
              <a:xfrm>
                <a:off x="901148" y="4230755"/>
                <a:ext cx="1258956" cy="1453421"/>
              </a:xfrm>
              <a:prstGeom prst="bevel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Arrow Connector 5"/>
              <p:cNvCxnSpPr/>
              <p:nvPr/>
            </p:nvCxnSpPr>
            <p:spPr>
              <a:xfrm>
                <a:off x="2207778" y="4845680"/>
                <a:ext cx="1232452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Cylinder 6"/>
              <p:cNvSpPr/>
              <p:nvPr/>
            </p:nvSpPr>
            <p:spPr>
              <a:xfrm>
                <a:off x="3440230" y="4134678"/>
                <a:ext cx="1484244" cy="1616765"/>
              </a:xfrm>
              <a:prstGeom prst="ca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ardrop 7"/>
              <p:cNvSpPr/>
              <p:nvPr/>
            </p:nvSpPr>
            <p:spPr>
              <a:xfrm>
                <a:off x="6066827" y="4090603"/>
                <a:ext cx="2093844" cy="1733727"/>
              </a:xfrm>
              <a:prstGeom prst="teardrop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>
                <a:off x="4834375" y="4943060"/>
                <a:ext cx="1232452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Rectangle 10"/>
              <p:cNvSpPr/>
              <p:nvPr/>
            </p:nvSpPr>
            <p:spPr>
              <a:xfrm>
                <a:off x="1073426" y="4704522"/>
                <a:ext cx="914400" cy="463826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Image Upload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524991" y="4813348"/>
                <a:ext cx="1282256" cy="520651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Server Storage</a:t>
                </a: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518558" y="4798189"/>
                <a:ext cx="1282256" cy="520651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OAR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250738" y="4264155"/>
                <a:ext cx="1040026" cy="520651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err="1"/>
                  <a:t>ajaxHttp</a:t>
                </a:r>
                <a:endParaRPr lang="en-US" b="1" dirty="0"/>
              </a:p>
            </p:txBody>
          </p:sp>
        </p:grpSp>
        <p:sp>
          <p:nvSpPr>
            <p:cNvPr id="16" name="Rectangle 15"/>
            <p:cNvSpPr/>
            <p:nvPr/>
          </p:nvSpPr>
          <p:spPr>
            <a:xfrm>
              <a:off x="4893403" y="5254230"/>
              <a:ext cx="1040026" cy="52065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XML</a:t>
              </a:r>
            </a:p>
          </p:txBody>
        </p:sp>
      </p:grpSp>
      <p:sp>
        <p:nvSpPr>
          <p:cNvPr id="17" name="Titre 1"/>
          <p:cNvSpPr txBox="1">
            <a:spLocks/>
          </p:cNvSpPr>
          <p:nvPr/>
        </p:nvSpPr>
        <p:spPr>
          <a:xfrm>
            <a:off x="250013" y="48513"/>
            <a:ext cx="8229600" cy="8388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>
              <a:defRPr sz="2000" b="1">
                <a:solidFill>
                  <a:srgbClr val="4F81BD"/>
                </a:solidFill>
                <a:latin typeface="Avenir Heavy"/>
                <a:cs typeface="Avenir Heavy"/>
              </a:defRPr>
            </a:lvl1pPr>
          </a:lstStyle>
          <a:p>
            <a:pPr algn="ctr" defTabSz="914400"/>
            <a:r>
              <a:rPr lang="en-GB" sz="4400" kern="0" dirty="0">
                <a:solidFill>
                  <a:srgbClr val="13643A"/>
                </a:solidFill>
                <a:latin typeface="Lato Regular"/>
                <a:cs typeface="Lato Light"/>
              </a:rPr>
              <a:t>Uploading to MIPAR / OAR</a:t>
            </a:r>
            <a:endParaRPr lang="en-GB" sz="4400" b="0" kern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456877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7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1228346" y="597215"/>
            <a:ext cx="5689290" cy="5618055"/>
          </a:xfrm>
          <a:prstGeom prst="rect">
            <a:avLst/>
          </a:prstGeom>
          <a:ln w="25400">
            <a:solidFill>
              <a:schemeClr val="accent1">
                <a:shade val="50000"/>
              </a:schemeClr>
            </a:solidFill>
          </a:ln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$xml = '&lt;?xml version="1.0" encoding="UTF-8"?&gt;</a:t>
            </a:r>
          </a:p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&lt;collection xmlns="http://www.loc.gov/MARC21/slim"&gt;</a:t>
            </a:r>
          </a:p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&lt;record xmlns="http://www.loc.gov/MARC21/slim"&gt;</a:t>
            </a:r>
          </a:p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     &lt;datafield tag="024" ind1="7" ind2=" "&gt;</a:t>
            </a:r>
          </a:p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          &lt;subfield code="a"&gt;10.15169/sci-</a:t>
            </a:r>
            <a:r>
              <a:rPr lang="en-US" sz="1200" kern="0" dirty="0" err="1">
                <a:solidFill>
                  <a:srgbClr val="11542A"/>
                </a:solidFill>
                <a:latin typeface="Lato Regular"/>
              </a:rPr>
              <a:t>gaia</a:t>
            </a: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:'.$</a:t>
            </a:r>
            <a:r>
              <a:rPr lang="en-US" sz="1200" kern="0" dirty="0">
                <a:solidFill>
                  <a:srgbClr val="FF0000"/>
                </a:solidFill>
                <a:latin typeface="Lato Regular"/>
              </a:rPr>
              <a:t>time</a:t>
            </a: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.'&lt;/subfield&gt;</a:t>
            </a:r>
          </a:p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          &lt;subfield code="2"&gt;DOI&lt;/subfield&gt;</a:t>
            </a:r>
          </a:p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   &lt;/datafield&gt;</a:t>
            </a:r>
          </a:p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   &lt;datafield tag="260" ind1=" " ind2=" "&gt;</a:t>
            </a:r>
          </a:p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   &lt;subfield code="c"&gt;'.$</a:t>
            </a:r>
            <a:r>
              <a:rPr lang="en-US" sz="1200" kern="0" dirty="0">
                <a:solidFill>
                  <a:srgbClr val="FF0000"/>
                </a:solidFill>
                <a:latin typeface="Lato Regular"/>
              </a:rPr>
              <a:t>dated</a:t>
            </a: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.'&lt;/subfield&gt;</a:t>
            </a:r>
          </a:p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    &lt;/datafield&gt;</a:t>
            </a:r>
          </a:p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    &lt;datafield tag="100" ind1=" " ind2=" "&gt;</a:t>
            </a:r>
          </a:p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         &lt;subfield code="a"&gt;</a:t>
            </a:r>
            <a:r>
              <a:rPr lang="en-US" sz="1200" kern="0" dirty="0">
                <a:solidFill>
                  <a:srgbClr val="FF0000"/>
                </a:solidFill>
                <a:latin typeface="Lato Regular"/>
              </a:rPr>
              <a:t>MIPAR Project</a:t>
            </a: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&lt;/subfield&gt;</a:t>
            </a:r>
          </a:p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   &lt;/datafield&gt;</a:t>
            </a:r>
          </a:p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   &lt;datafield tag="245" ind1=" " ind2=" "&gt;</a:t>
            </a:r>
          </a:p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         &lt;subfield code="a"&gt;'.$</a:t>
            </a:r>
            <a:r>
              <a:rPr lang="en-US" sz="1200" kern="0" dirty="0">
                <a:solidFill>
                  <a:srgbClr val="FF0000"/>
                </a:solidFill>
                <a:latin typeface="Lato Regular"/>
              </a:rPr>
              <a:t>uni</a:t>
            </a: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.'&lt;/subfield&gt;</a:t>
            </a:r>
          </a:p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   &lt;/datafield&gt;</a:t>
            </a:r>
          </a:p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   &lt;datafield tag="520" ind1=" " ind2=" "&gt;</a:t>
            </a:r>
          </a:p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FF0000"/>
                </a:solidFill>
                <a:latin typeface="Lato Regular"/>
              </a:rPr>
              <a:t>          &lt;subfield code="a"&gt;This is an image of the MIPAR Project.&lt;/subfield&gt;</a:t>
            </a:r>
          </a:p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   &lt;/datafield&gt;</a:t>
            </a:r>
          </a:p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   &lt;datafield tag="540" ind1=" " ind2=" "&gt;</a:t>
            </a:r>
          </a:p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          &lt;subfield code="a"&gt;cc-by-nc-nd&lt;/subfield&gt;</a:t>
            </a:r>
          </a:p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   &lt;/datafield&gt;</a:t>
            </a:r>
          </a:p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   &lt;datafield tag="536" ind1=" " ind2=" "&gt;</a:t>
            </a:r>
          </a:p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FF0000"/>
                </a:solidFill>
                <a:latin typeface="Lato Regular"/>
              </a:rPr>
              <a:t>      &lt;subfield code="c"&gt;MIPAR Project&lt;/subfield&gt;</a:t>
            </a:r>
          </a:p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 &lt;/datafield&gt;</a:t>
            </a:r>
          </a:p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    &lt;datafield tag="653" ind1="1" ind2=" "&gt;</a:t>
            </a:r>
          </a:p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          &lt;subfield code="a"&gt;'.$</a:t>
            </a:r>
            <a:r>
              <a:rPr lang="en-US" sz="1200" kern="0" dirty="0">
                <a:solidFill>
                  <a:srgbClr val="FF0000"/>
                </a:solidFill>
                <a:latin typeface="Lato Regular"/>
              </a:rPr>
              <a:t>type</a:t>
            </a: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.'&lt;/subfield&gt;</a:t>
            </a:r>
          </a:p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        &lt;/</a:t>
            </a:r>
            <a:r>
              <a:rPr lang="en-US" sz="1200" kern="0" dirty="0" err="1">
                <a:solidFill>
                  <a:srgbClr val="11542A"/>
                </a:solidFill>
                <a:latin typeface="Lato Regular"/>
              </a:rPr>
              <a:t>datafield</a:t>
            </a: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&gt;</a:t>
            </a: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250013" y="-163519"/>
            <a:ext cx="8229600" cy="8388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>
              <a:defRPr sz="2000" b="1">
                <a:solidFill>
                  <a:srgbClr val="4F81BD"/>
                </a:solidFill>
                <a:latin typeface="Avenir Heavy"/>
                <a:cs typeface="Avenir Heavy"/>
              </a:defRPr>
            </a:lvl1pPr>
          </a:lstStyle>
          <a:p>
            <a:pPr algn="ctr" defTabSz="914400"/>
            <a:r>
              <a:rPr lang="en-GB" sz="4400" kern="0" dirty="0">
                <a:solidFill>
                  <a:srgbClr val="13643A"/>
                </a:solidFill>
                <a:latin typeface="Lato Regular"/>
                <a:cs typeface="Lato Light"/>
              </a:rPr>
              <a:t>XML Sample Code for Upload</a:t>
            </a:r>
            <a:endParaRPr lang="en-GB" sz="4400" b="0" kern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99930" y="6122504"/>
            <a:ext cx="5632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For the XML code for MIPAR, see GITHUB</a:t>
            </a:r>
          </a:p>
          <a:p>
            <a:r>
              <a:rPr lang="en-US" b="1" dirty="0"/>
              <a:t> https://github.com/bsegun/MIPAR/bsegun/MIPAR</a:t>
            </a:r>
          </a:p>
        </p:txBody>
      </p:sp>
    </p:spTree>
    <p:extLst>
      <p:ext uri="{BB962C8B-B14F-4D97-AF65-F5344CB8AC3E}">
        <p14:creationId xmlns:p14="http://schemas.microsoft.com/office/powerpoint/2010/main" val="21940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 bldLvl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8</a:t>
            </a:fld>
            <a:endParaRPr lang="fr-FR" dirty="0"/>
          </a:p>
        </p:txBody>
      </p:sp>
      <p:sp>
        <p:nvSpPr>
          <p:cNvPr id="5" name="Espace réservé du contenu 3"/>
          <p:cNvSpPr txBox="1">
            <a:spLocks/>
          </p:cNvSpPr>
          <p:nvPr/>
        </p:nvSpPr>
        <p:spPr>
          <a:xfrm>
            <a:off x="767750" y="773092"/>
            <a:ext cx="8097954" cy="4368751"/>
          </a:xfrm>
          <a:prstGeom prst="rect">
            <a:avLst/>
          </a:prstGeom>
          <a:ln w="25400">
            <a:solidFill>
              <a:schemeClr val="accent1">
                <a:shade val="50000"/>
              </a:schemeClr>
            </a:solidFill>
          </a:ln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&lt;</a:t>
            </a:r>
            <a:r>
              <a:rPr lang="en-US" sz="1200" kern="0" dirty="0" err="1">
                <a:solidFill>
                  <a:srgbClr val="11542A"/>
                </a:solidFill>
                <a:latin typeface="Lato Regular"/>
              </a:rPr>
              <a:t>datafield</a:t>
            </a: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tag="653" ind1="1" ind2=" "&gt;</a:t>
            </a:r>
          </a:p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FF0000"/>
                </a:solidFill>
                <a:latin typeface="Lato Regular"/>
              </a:rPr>
              <a:t>           &lt;subfield code="a"&gt;'.$anatomy.'&lt;/subfield&gt;</a:t>
            </a:r>
          </a:p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        &lt;/</a:t>
            </a:r>
            <a:r>
              <a:rPr lang="en-US" sz="1200" kern="0" dirty="0" err="1">
                <a:solidFill>
                  <a:srgbClr val="11542A"/>
                </a:solidFill>
                <a:latin typeface="Lato Regular"/>
              </a:rPr>
              <a:t>datafield</a:t>
            </a: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&gt;</a:t>
            </a:r>
          </a:p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&lt;datafield tag="FFT" ind1="" ind2=" "&gt;</a:t>
            </a:r>
          </a:p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         </a:t>
            </a:r>
            <a:r>
              <a:rPr lang="en-US" sz="1200" kern="0" dirty="0">
                <a:solidFill>
                  <a:srgbClr val="FF0000"/>
                </a:solidFill>
                <a:latin typeface="Lato Regular"/>
              </a:rPr>
              <a:t>&lt;subfield code="a"&gt;https://mipar.sci-gaia.eu/donation/'.$user_id.'/'.$imgname.'&lt;/subfield&gt;</a:t>
            </a:r>
          </a:p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   &lt;/datafield&gt;</a:t>
            </a:r>
          </a:p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   &lt;datafield xmlns="" tag="980" ind1=" " ind2=" "&gt;</a:t>
            </a:r>
          </a:p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         </a:t>
            </a:r>
            <a:r>
              <a:rPr lang="en-US" sz="1200" kern="0" dirty="0">
                <a:solidFill>
                  <a:srgbClr val="FF0000"/>
                </a:solidFill>
                <a:latin typeface="Lato Regular"/>
              </a:rPr>
              <a:t>&lt;subfield code="a"&gt;IMAGESMIPAR&lt;/subfield&gt;</a:t>
            </a:r>
          </a:p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   &lt;/datafield&gt;</a:t>
            </a:r>
          </a:p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   &lt;datafield xmlns="" tag="041" ind1=" " ind2=" "&gt;</a:t>
            </a:r>
          </a:p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         &lt;subfield code="a"&gt;eng&lt;/subfield&gt;</a:t>
            </a:r>
          </a:p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   &lt;/datafield&gt;</a:t>
            </a:r>
          </a:p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   &lt;datafield xmlns="" tag="042" ind1=" " ind2=" "&gt;</a:t>
            </a:r>
          </a:p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         &lt;subfield code="a"&gt;Researchers&lt;/subfield&gt;</a:t>
            </a:r>
          </a:p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   &lt;/datafield&gt;</a:t>
            </a:r>
          </a:p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   &lt;datafield xmlns="" tag="043" ind1=" " ind2=" "&gt;</a:t>
            </a:r>
          </a:p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          &lt;subfield code="a"&gt;Image&lt;/subfield&gt;</a:t>
            </a:r>
          </a:p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   &lt;/datafield&gt;</a:t>
            </a:r>
          </a:p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  &lt;/record&gt;</a:t>
            </a:r>
          </a:p>
          <a:p>
            <a:pPr defTabSz="914400">
              <a:lnSpc>
                <a:spcPct val="100000"/>
              </a:lnSpc>
            </a:pPr>
            <a:r>
              <a:rPr lang="en-US" sz="1200" kern="0" dirty="0">
                <a:solidFill>
                  <a:srgbClr val="11542A"/>
                </a:solidFill>
                <a:latin typeface="Lato Regular"/>
              </a:rPr>
              <a:t>&lt;/collection&gt;</a:t>
            </a:r>
          </a:p>
          <a:p>
            <a:pPr defTabSz="914400">
              <a:lnSpc>
                <a:spcPct val="100000"/>
              </a:lnSpc>
            </a:pPr>
            <a:r>
              <a:rPr lang="en-US" sz="800" kern="0" dirty="0">
                <a:solidFill>
                  <a:srgbClr val="11542A"/>
                </a:solidFill>
                <a:latin typeface="Lato Regular"/>
              </a:rPr>
              <a:t>';</a:t>
            </a:r>
          </a:p>
          <a:p>
            <a:pPr defTabSz="914400">
              <a:lnSpc>
                <a:spcPct val="100000"/>
              </a:lnSpc>
            </a:pPr>
            <a:r>
              <a:rPr lang="en-US" sz="800" kern="0" dirty="0">
                <a:solidFill>
                  <a:srgbClr val="11542A"/>
                </a:solidFill>
                <a:latin typeface="Lato Regular"/>
              </a:rPr>
              <a:t>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32452" y="5476173"/>
            <a:ext cx="5632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For the XML code for MIPAR, see GITHUB</a:t>
            </a:r>
          </a:p>
          <a:p>
            <a:r>
              <a:rPr lang="en-US" b="1" dirty="0"/>
              <a:t> https://github.com/bsegun/MIPAR/bsegun/MIPAR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250013" y="-163519"/>
            <a:ext cx="8229600" cy="8388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>
              <a:defRPr sz="2000" b="1">
                <a:solidFill>
                  <a:srgbClr val="4F81BD"/>
                </a:solidFill>
                <a:latin typeface="Avenir Heavy"/>
                <a:cs typeface="Avenir Heavy"/>
              </a:defRPr>
            </a:lvl1pPr>
          </a:lstStyle>
          <a:p>
            <a:pPr algn="ctr" defTabSz="914400"/>
            <a:r>
              <a:rPr lang="en-GB" sz="4400" kern="0" dirty="0">
                <a:solidFill>
                  <a:srgbClr val="13643A"/>
                </a:solidFill>
                <a:latin typeface="Lato Regular"/>
                <a:cs typeface="Lato Light"/>
              </a:rPr>
              <a:t>Upload XML Code Continues</a:t>
            </a:r>
            <a:endParaRPr lang="en-GB" sz="4400" b="0" kern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022492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9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1"/>
            <a:ext cx="8291767" cy="574850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342900" indent="-342900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</a:rPr>
              <a:t>Downloading is done on MIPAR interface, connected to OAR</a:t>
            </a:r>
          </a:p>
          <a:p>
            <a:pPr marL="1074738" lvl="1" indent="-342900" defTabSz="9144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1800" b="0" kern="0" dirty="0">
                <a:solidFill>
                  <a:srgbClr val="11542A"/>
                </a:solidFill>
                <a:latin typeface="Lato Regular"/>
              </a:rPr>
              <a:t>Stage 1: User select the type of image and anatomy</a:t>
            </a:r>
          </a:p>
          <a:p>
            <a:pPr marL="1074738" lvl="1" indent="-342900" defTabSz="9144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1800" b="0" kern="0" dirty="0">
                <a:solidFill>
                  <a:srgbClr val="11542A"/>
                </a:solidFill>
                <a:latin typeface="Lato Regular"/>
              </a:rPr>
              <a:t>Stage 2: OAR is searched and all images that met the selection is displayed on MIPAR</a:t>
            </a:r>
          </a:p>
          <a:p>
            <a:pPr marL="1074738" lvl="1" indent="-342900" defTabSz="9144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1800" b="0" kern="0" dirty="0">
                <a:solidFill>
                  <a:srgbClr val="11542A"/>
                </a:solidFill>
                <a:latin typeface="Lato Regular"/>
              </a:rPr>
              <a:t>Note: The user does not see OAR</a:t>
            </a:r>
          </a:p>
          <a:p>
            <a:pPr marL="1074738" lvl="1" indent="-342900" defTabSz="91440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sz="220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342900" indent="-342900" algn="just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Images are searched automatically using the unique ID allocated to images during uploads</a:t>
            </a:r>
          </a:p>
          <a:p>
            <a:pPr marL="342900" indent="-342900" algn="just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en-US" sz="22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342900" indent="-342900" algn="just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</a:rPr>
              <a:t>An XML file is returned containing the URL of OAR Images pointing to the actual image found.</a:t>
            </a:r>
          </a:p>
          <a:p>
            <a:pPr marL="342900" indent="-342900" algn="just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en-US" sz="2200" b="0" kern="0" dirty="0">
              <a:solidFill>
                <a:srgbClr val="11542A"/>
              </a:solidFill>
              <a:latin typeface="Lato Regular"/>
            </a:endParaRPr>
          </a:p>
          <a:p>
            <a:pPr marL="342900" indent="-342900" algn="just" defTabSz="9144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The user does not see/need the unique ID</a:t>
            </a:r>
          </a:p>
          <a:p>
            <a:pPr algn="just" defTabSz="914400">
              <a:lnSpc>
                <a:spcPct val="100000"/>
              </a:lnSpc>
            </a:pPr>
            <a:endParaRPr lang="en-US" sz="240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algn="just" defTabSz="914400">
              <a:lnSpc>
                <a:spcPct val="100000"/>
              </a:lnSpc>
            </a:pPr>
            <a:r>
              <a:rPr lang="en-US" sz="2400" kern="0" dirty="0">
                <a:solidFill>
                  <a:srgbClr val="11542A"/>
                </a:solidFill>
                <a:latin typeface="Lato Regular"/>
                <a:cs typeface="+mn-cs"/>
              </a:rPr>
              <a:t>$</a:t>
            </a:r>
            <a:r>
              <a:rPr lang="en-US" sz="2400" kern="0" dirty="0" err="1">
                <a:solidFill>
                  <a:srgbClr val="11542A"/>
                </a:solidFill>
                <a:latin typeface="Lato Regular"/>
                <a:cs typeface="+mn-cs"/>
              </a:rPr>
              <a:t>url</a:t>
            </a:r>
            <a:r>
              <a:rPr lang="en-US" sz="2400" kern="0" dirty="0">
                <a:solidFill>
                  <a:srgbClr val="11542A"/>
                </a:solidFill>
                <a:latin typeface="Lato Regular"/>
                <a:cs typeface="+mn-cs"/>
              </a:rPr>
              <a:t>=</a:t>
            </a:r>
            <a:r>
              <a:rPr lang="en-US" sz="2400" kern="0" dirty="0">
                <a:solidFill>
                  <a:srgbClr val="11542A"/>
                </a:solidFill>
                <a:latin typeface="Lato Regular"/>
                <a:cs typeface="+mn-cs"/>
                <a:hlinkClick r:id="rId2"/>
              </a:rPr>
              <a:t>https://oar.sci-gaia.eu/search?p=doi:10.15169/sci-gaia:&lt;</a:t>
            </a:r>
            <a:r>
              <a:rPr lang="en-US" sz="2400" kern="0" dirty="0">
                <a:solidFill>
                  <a:srgbClr val="FF0000"/>
                </a:solidFill>
                <a:latin typeface="Lato Regular"/>
                <a:cs typeface="+mn-cs"/>
                <a:hlinkClick r:id="rId2"/>
              </a:rPr>
              <a:t>uniqueid</a:t>
            </a:r>
            <a:r>
              <a:rPr lang="en-US" sz="2400" kern="0" dirty="0">
                <a:solidFill>
                  <a:srgbClr val="11542A"/>
                </a:solidFill>
                <a:latin typeface="Lato Regular"/>
                <a:cs typeface="+mn-cs"/>
                <a:hlinkClick r:id="rId2"/>
              </a:rPr>
              <a:t>&gt;of=xm</a:t>
            </a:r>
            <a:endParaRPr lang="en-US" sz="240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algn="just" defTabSz="914400">
              <a:lnSpc>
                <a:spcPct val="100000"/>
              </a:lnSpc>
            </a:pPr>
            <a:endParaRPr lang="en-US" sz="2200" kern="0" dirty="0">
              <a:solidFill>
                <a:srgbClr val="11542A"/>
              </a:solidFill>
              <a:latin typeface="Lato Regular"/>
              <a:cs typeface="+mn-cs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250013" y="-163519"/>
            <a:ext cx="8229600" cy="8388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/>
          </a:bodyPr>
          <a:lstStyle>
            <a:lvl1pPr>
              <a:defRPr sz="2000" b="1">
                <a:solidFill>
                  <a:srgbClr val="4F81BD"/>
                </a:solidFill>
                <a:latin typeface="Avenir Heavy"/>
                <a:cs typeface="Avenir Heavy"/>
              </a:defRPr>
            </a:lvl1pPr>
          </a:lstStyle>
          <a:p>
            <a:pPr algn="ctr" defTabSz="914400"/>
            <a:r>
              <a:rPr lang="en-GB" sz="4400" kern="0" dirty="0">
                <a:solidFill>
                  <a:srgbClr val="13643A"/>
                </a:solidFill>
                <a:latin typeface="Lato Regular"/>
                <a:cs typeface="Lato Light"/>
              </a:rPr>
              <a:t>Downloading from MIPAR / OAR</a:t>
            </a:r>
            <a:endParaRPr lang="en-GB" sz="4400" b="0" kern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7272522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4853</TotalTime>
  <Words>1557</Words>
  <Application>Microsoft Office PowerPoint</Application>
  <PresentationFormat>On-screen Show (4:3)</PresentationFormat>
  <Paragraphs>256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Avenir Book</vt:lpstr>
      <vt:lpstr>Avenir Heavy</vt:lpstr>
      <vt:lpstr>Calibri</vt:lpstr>
      <vt:lpstr>Courier New</vt:lpstr>
      <vt:lpstr>Lato Light</vt:lpstr>
      <vt:lpstr>Lato Regular</vt:lpstr>
      <vt:lpstr>Verdana</vt:lpstr>
      <vt:lpstr>Wingdings</vt:lpstr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Appreciations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Roberto Barbera</dc:creator>
  <cp:lastModifiedBy>Benjamin Aribisala</cp:lastModifiedBy>
  <cp:revision>533</cp:revision>
  <dcterms:created xsi:type="dcterms:W3CDTF">2015-04-10T11:49:34Z</dcterms:created>
  <dcterms:modified xsi:type="dcterms:W3CDTF">2016-11-20T22:17:18Z</dcterms:modified>
</cp:coreProperties>
</file>