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70" r:id="rId3"/>
    <p:sldId id="457" r:id="rId4"/>
    <p:sldId id="458" r:id="rId5"/>
    <p:sldId id="459" r:id="rId6"/>
    <p:sldId id="460" r:id="rId7"/>
    <p:sldId id="466" r:id="rId8"/>
    <p:sldId id="461" r:id="rId9"/>
    <p:sldId id="464" r:id="rId10"/>
    <p:sldId id="465" r:id="rId11"/>
    <p:sldId id="463" r:id="rId12"/>
    <p:sldId id="453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43A"/>
    <a:srgbClr val="11542A"/>
    <a:srgbClr val="FBAE00"/>
    <a:srgbClr val="115329"/>
    <a:srgbClr val="FCB247"/>
    <a:srgbClr val="FF9933"/>
    <a:srgbClr val="6666CC"/>
    <a:srgbClr val="2D4C67"/>
    <a:srgbClr val="F7A72F"/>
    <a:srgbClr val="F7B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4" autoAdjust="0"/>
    <p:restoredTop sz="94312" autoAdjust="0"/>
  </p:normalViewPr>
  <p:slideViewPr>
    <p:cSldViewPr snapToGrid="0" snapToObjects="1">
      <p:cViewPr varScale="1">
        <p:scale>
          <a:sx n="74" d="100"/>
          <a:sy n="74" d="100"/>
        </p:scale>
        <p:origin x="5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 snapToGrid="0" snapToObjects="1">
      <p:cViewPr varScale="1">
        <p:scale>
          <a:sx n="98" d="100"/>
          <a:sy n="98" d="100"/>
        </p:scale>
        <p:origin x="-26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73E82-09BF-6247-AB9E-F88C8CA10972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A98D-DC99-B941-852D-9377D66D5F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924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B866-2CE3-A34F-95E5-A49A98425E80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3675-628A-D340-A2E0-019B7F920B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4799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3675-628A-D340-A2E0-019B7F920BF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43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3675-628A-D340-A2E0-019B7F920BF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54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igaia-bg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64" y="734091"/>
            <a:ext cx="7189791" cy="5392343"/>
          </a:xfrm>
          <a:prstGeom prst="rect">
            <a:avLst/>
          </a:prstGeom>
        </p:spPr>
      </p:pic>
      <p:pic>
        <p:nvPicPr>
          <p:cNvPr id="5" name="Image 4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95" y="4273535"/>
            <a:ext cx="2606535" cy="95150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305301" y="6371744"/>
            <a:ext cx="4107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noProof="0" dirty="0">
                <a:solidFill>
                  <a:srgbClr val="13643A"/>
                </a:solidFill>
                <a:latin typeface="Lato Regular"/>
                <a:cs typeface="Lato Regular"/>
              </a:rPr>
              <a:t>This project has received  funding from the European Union’s Horizon</a:t>
            </a:r>
            <a:r>
              <a:rPr lang="en-GB" sz="900" b="0" i="0" baseline="0" noProof="0" dirty="0">
                <a:solidFill>
                  <a:srgbClr val="13643A"/>
                </a:solidFill>
                <a:latin typeface="Lato Regular"/>
                <a:cs typeface="Lato Regular"/>
              </a:rPr>
              <a:t> 2020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noProof="0" dirty="0">
                <a:solidFill>
                  <a:srgbClr val="13643A"/>
                </a:solidFill>
                <a:latin typeface="Lato Regular"/>
                <a:cs typeface="Lato Regular"/>
              </a:rPr>
              <a:t>research and innovation programme under grant agreement n° 654237</a:t>
            </a:r>
          </a:p>
        </p:txBody>
      </p:sp>
      <p:pic>
        <p:nvPicPr>
          <p:cNvPr id="7" name="Image 7" descr="flag_white_high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66" y="6371744"/>
            <a:ext cx="542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0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03591" y="648401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logo-scigaia-ur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8593" y="642090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 10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2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3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576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F81BD"/>
                </a:solidFill>
                <a:latin typeface="Avenir Heavy"/>
                <a:cs typeface="Avenir Heavy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457200" y="952500"/>
            <a:ext cx="8210578" cy="5000229"/>
          </a:xfrm>
          <a:prstGeom prst="rect">
            <a:avLst/>
          </a:prstGeom>
        </p:spPr>
        <p:txBody>
          <a:bodyPr vert="horz"/>
          <a:lstStyle>
            <a:lvl1pPr marL="271463" indent="-271463">
              <a:lnSpc>
                <a:spcPct val="120000"/>
              </a:lnSpc>
              <a:buClr>
                <a:schemeClr val="accent1"/>
              </a:buClr>
              <a:buFont typeface="Wingdings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30238" indent="-184150">
              <a:lnSpc>
                <a:spcPct val="120000"/>
              </a:lnSpc>
              <a:buClr>
                <a:schemeClr val="accent6"/>
              </a:buClr>
              <a:buFont typeface="Wingdings" charset="2"/>
              <a:buChar char="§"/>
              <a:defRPr sz="1600" b="1"/>
            </a:lvl2pPr>
            <a:lvl3pPr marL="1085850" indent="-171450">
              <a:lnSpc>
                <a:spcPct val="120000"/>
              </a:lnSpc>
              <a:buClr>
                <a:schemeClr val="accent6"/>
              </a:buClr>
              <a:buFont typeface="Courier New"/>
              <a:buChar char="o"/>
              <a:defRPr sz="1600" b="1"/>
            </a:lvl3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1293" y="642090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00"/>
          </a:xfrm>
          <a:prstGeom prst="rect">
            <a:avLst/>
          </a:prstGeom>
          <a:solidFill>
            <a:srgbClr val="FCB24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1463" lvl="0" indent="-271463">
              <a:buClr>
                <a:schemeClr val="accent1"/>
              </a:buClr>
              <a:buFont typeface="Wingdings" charset="2"/>
              <a:buChar char="§"/>
            </a:pPr>
            <a:r>
              <a:rPr lang="fr-FR" dirty="0"/>
              <a:t>Cliquez pour modifier les styles du texte du masque</a:t>
            </a:r>
          </a:p>
          <a:p>
            <a:pPr marL="630238" lvl="1" indent="-184150">
              <a:buClr>
                <a:schemeClr val="accent6"/>
              </a:buClr>
              <a:buFont typeface="Wingdings" charset="2"/>
              <a:buChar char="§"/>
            </a:pPr>
            <a:r>
              <a:rPr lang="fr-FR" dirty="0"/>
              <a:t>Deuxième niveau</a:t>
            </a:r>
          </a:p>
          <a:p>
            <a:pPr marL="1085850" lvl="2" indent="-171450">
              <a:buClr>
                <a:schemeClr val="accent6"/>
              </a:buClr>
              <a:buFont typeface="Courier New"/>
              <a:buChar char="o"/>
            </a:pPr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3593" y="21523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  <p:sldLayoutId id="2147483664" r:id="rId4"/>
    <p:sldLayoutId id="2147483650" r:id="rId5"/>
    <p:sldLayoutId id="2147483657" r:id="rId6"/>
  </p:sldLayoutIdLst>
  <p:hf hdr="0" ftr="0" dt="0"/>
  <p:txStyles>
    <p:titleStyle>
      <a:lvl1pPr>
        <a:defRPr sz="2000" b="1">
          <a:solidFill>
            <a:srgbClr val="4F81BD"/>
          </a:solidFill>
          <a:latin typeface="Avenir Heavy"/>
          <a:cs typeface="Avenir Heavy"/>
        </a:defRPr>
      </a:lvl1pPr>
    </p:titleStyle>
    <p:bodyStyle>
      <a:lvl1pPr marL="0" indent="0">
        <a:lnSpc>
          <a:spcPct val="120000"/>
        </a:lnSpc>
        <a:buNone/>
        <a:defRPr lang="fr-FR" sz="2000" b="1" dirty="0" smtClean="0">
          <a:solidFill>
            <a:schemeClr val="accent1"/>
          </a:solidFill>
          <a:latin typeface="Avenir Book"/>
          <a:cs typeface="Avenir Book"/>
        </a:defRPr>
      </a:lvl1pPr>
      <a:lvl2pPr marL="731838" indent="-285750">
        <a:lnSpc>
          <a:spcPct val="120000"/>
        </a:lnSpc>
        <a:defRPr lang="fr-FR" sz="1600" b="1" dirty="0" smtClean="0">
          <a:latin typeface="Avenir Book"/>
          <a:cs typeface="Avenir Book"/>
        </a:defRPr>
      </a:lvl2pPr>
      <a:lvl3pPr marL="1200150" indent="-285750">
        <a:lnSpc>
          <a:spcPct val="120000"/>
        </a:lnSpc>
        <a:defRPr lang="fr-FR" sz="1600" b="1" dirty="0" smtClean="0">
          <a:latin typeface="Avenir Book"/>
          <a:cs typeface="Avenir Book"/>
        </a:defRPr>
      </a:lvl3pPr>
      <a:lvl4pPr>
        <a:defRPr>
          <a:latin typeface="Avenir Book"/>
          <a:cs typeface="Avenir Book"/>
        </a:defRPr>
      </a:lvl4pPr>
      <a:lvl5pPr>
        <a:defRPr>
          <a:latin typeface="Avenir Book"/>
          <a:cs typeface="Avenir Book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0745" y="190190"/>
            <a:ext cx="8716988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rgbClr val="13643A"/>
                </a:solidFill>
                <a:latin typeface="Lato Regular"/>
                <a:cs typeface="Lato Regular"/>
              </a:rPr>
              <a:t>MIPAR Extension-  </a:t>
            </a:r>
            <a:r>
              <a:rPr lang="en-US" sz="4000" b="1" i="1" dirty="0">
                <a:solidFill>
                  <a:srgbClr val="13643A"/>
                </a:solidFill>
                <a:latin typeface="Lato Regular"/>
                <a:cs typeface="Lato Regular"/>
              </a:rPr>
              <a:t>Final report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799" y="5527396"/>
            <a:ext cx="915144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dirty="0" err="1">
                <a:solidFill>
                  <a:srgbClr val="13643A"/>
                </a:solidFill>
                <a:latin typeface="Lato Light"/>
                <a:cs typeface="Lato Light"/>
              </a:rPr>
              <a:t>Olusola</a:t>
            </a:r>
            <a:r>
              <a:rPr lang="en-GB" sz="1600" dirty="0">
                <a:solidFill>
                  <a:srgbClr val="13643A"/>
                </a:solidFill>
                <a:latin typeface="Lato Light"/>
                <a:cs typeface="Lato Light"/>
              </a:rPr>
              <a:t> </a:t>
            </a:r>
            <a:r>
              <a:rPr lang="en-GB" sz="1600" dirty="0" err="1">
                <a:solidFill>
                  <a:srgbClr val="13643A"/>
                </a:solidFill>
                <a:latin typeface="Lato Light"/>
                <a:cs typeface="Lato Light"/>
              </a:rPr>
              <a:t>Olabanjo</a:t>
            </a:r>
            <a:r>
              <a:rPr lang="en-GB" sz="1600" dirty="0">
                <a:solidFill>
                  <a:srgbClr val="13643A"/>
                </a:solidFill>
                <a:latin typeface="Lato Light"/>
                <a:cs typeface="Lato Light"/>
              </a:rPr>
              <a:t>– Lagos State University - Nigeria (olabanjoolusola@yahoo.com)     </a:t>
            </a:r>
          </a:p>
          <a:p>
            <a:pPr>
              <a:lnSpc>
                <a:spcPct val="110000"/>
              </a:lnSpc>
            </a:pPr>
            <a:r>
              <a:rPr lang="en-GB" sz="1600" dirty="0">
                <a:solidFill>
                  <a:srgbClr val="13643A"/>
                </a:solidFill>
                <a:latin typeface="Lato Light"/>
                <a:cs typeface="Lato Light"/>
              </a:rPr>
              <a:t>WACREN e-Research Hackfest – Lagos (Nigeria)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" y="635404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3643A"/>
                </a:solidFill>
                <a:latin typeface="Lato Regular"/>
                <a:cs typeface="Lato Light"/>
              </a:rPr>
              <a:t>Results Achieved So Far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10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2" t="8922" r="24027" b="20607"/>
          <a:stretch/>
        </p:blipFill>
        <p:spPr>
          <a:xfrm>
            <a:off x="163331" y="1096804"/>
            <a:ext cx="8766884" cy="46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9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3643A"/>
                </a:solidFill>
                <a:latin typeface="Lato Regular"/>
                <a:cs typeface="Lato Light"/>
              </a:rPr>
              <a:t>Future Plans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11</a:t>
            </a:fld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361902" y="907422"/>
            <a:ext cx="8291767" cy="4426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Completing LASU OAR in earnest</a:t>
            </a:r>
            <a:endParaRPr lang="en-US" sz="2600" b="0" kern="0" dirty="0">
              <a:solidFill>
                <a:srgbClr val="FF0000"/>
              </a:solidFill>
              <a:latin typeface="Lato Regular"/>
              <a:cs typeface="+mn-cs"/>
            </a:endParaRP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kern="0" dirty="0">
              <a:solidFill>
                <a:srgbClr val="11542A"/>
              </a:solidFill>
              <a:latin typeface="Lato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40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3643A"/>
                </a:solidFill>
                <a:latin typeface="Lato Regular"/>
                <a:cs typeface="Lato Light"/>
              </a:rPr>
              <a:t>Summary and Conclusions</a:t>
            </a:r>
            <a:endParaRPr lang="en-GB" sz="44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12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36502" y="831222"/>
            <a:ext cx="8291767" cy="557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In summary, there is no such thing as monopoly in scientific research like any other field of research. Opportunity to meet various personalities during </a:t>
            </a:r>
            <a:r>
              <a:rPr lang="en-US" sz="2200" b="0" kern="0" dirty="0" err="1">
                <a:solidFill>
                  <a:srgbClr val="11542A"/>
                </a:solidFill>
                <a:latin typeface="Lato Regular"/>
                <a:cs typeface="+mn-cs"/>
              </a:rPr>
              <a:t>hackfest</a:t>
            </a: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 was worth it.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The exposure was excellent.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Hands-on by Mario and Bruce was spot-on.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It has been 10 solid days of increased exposure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The food was great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My horizon has improved, I now look to do even better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Finally, I look forward to having as many more of this training as can be made available in the nearest future.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0" kern="0" dirty="0">
              <a:solidFill>
                <a:srgbClr val="11542A"/>
              </a:solidFill>
              <a:latin typeface="Lato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1944" y="2024831"/>
            <a:ext cx="6756400" cy="177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800" dirty="0">
                <a:solidFill>
                  <a:srgbClr val="13643A"/>
                </a:solidFill>
                <a:latin typeface="Lato Regular"/>
                <a:cs typeface="Lato Regular"/>
              </a:rPr>
              <a:t>Thank</a:t>
            </a:r>
            <a:r>
              <a:rPr lang="en-GB" sz="2800" dirty="0">
                <a:solidFill>
                  <a:srgbClr val="13643A"/>
                </a:solidFill>
                <a:latin typeface="Lato Light"/>
                <a:cs typeface="Lato Light"/>
              </a:rPr>
              <a:t> </a:t>
            </a:r>
            <a:r>
              <a:rPr lang="en-GB" sz="2800" baseline="0" dirty="0">
                <a:solidFill>
                  <a:srgbClr val="13643A"/>
                </a:solidFill>
                <a:latin typeface="Lato Light"/>
                <a:cs typeface="Lato Light"/>
              </a:rPr>
              <a:t>you!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600" dirty="0">
                <a:solidFill>
                  <a:srgbClr val="13643A"/>
                </a:solidFill>
                <a:latin typeface="Lato Light"/>
                <a:cs typeface="Lato Light"/>
              </a:rPr>
              <a:t>s</a:t>
            </a:r>
            <a:r>
              <a:rPr lang="en-GB" sz="1600" baseline="0" dirty="0">
                <a:solidFill>
                  <a:srgbClr val="13643A"/>
                </a:solidFill>
                <a:latin typeface="Lato Light"/>
                <a:cs typeface="Lato Light"/>
              </a:rPr>
              <a:t>ci-gaia.eu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600">
                <a:solidFill>
                  <a:srgbClr val="13643A"/>
                </a:solidFill>
                <a:latin typeface="Lato Light"/>
                <a:cs typeface="Lato Light"/>
              </a:rPr>
              <a:t>info@sci-gaia.eu</a:t>
            </a:r>
            <a:endParaRPr lang="en-GB" sz="1600" baseline="0" dirty="0">
              <a:solidFill>
                <a:srgbClr val="13643A"/>
              </a:solidFill>
              <a:latin typeface="Lato Light"/>
              <a:cs typeface="Lato Light"/>
            </a:endParaRPr>
          </a:p>
          <a:p>
            <a:pPr algn="ctr">
              <a:lnSpc>
                <a:spcPct val="120000"/>
              </a:lnSpc>
              <a:defRPr/>
            </a:pPr>
            <a:endParaRPr lang="fr-FR" sz="1600" dirty="0">
              <a:solidFill>
                <a:srgbClr val="13643A"/>
              </a:solidFill>
              <a:latin typeface="Lato Regular"/>
              <a:cs typeface="Lato Regular"/>
            </a:endParaRPr>
          </a:p>
          <a:p>
            <a:pPr algn="ctr">
              <a:lnSpc>
                <a:spcPts val="2180"/>
              </a:lnSpc>
              <a:defRPr/>
            </a:pPr>
            <a:endParaRPr lang="en-GB" sz="1600" dirty="0">
              <a:solidFill>
                <a:srgbClr val="13643A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2134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413723"/>
            <a:ext cx="8229600" cy="838838"/>
          </a:xfrm>
          <a:noFill/>
        </p:spPr>
        <p:txBody>
          <a:bodyPr/>
          <a:lstStyle/>
          <a:p>
            <a:r>
              <a:rPr lang="en-GB" dirty="0">
                <a:solidFill>
                  <a:srgbClr val="13643A"/>
                </a:solidFill>
                <a:latin typeface="Lato Regular"/>
                <a:cs typeface="Lato Regular"/>
              </a:rPr>
              <a:t>Outline</a:t>
            </a:r>
            <a:endParaRPr lang="en-GB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2</a:t>
            </a:fld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457200" y="1375581"/>
            <a:ext cx="8210578" cy="4192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>
                <a:solidFill>
                  <a:srgbClr val="13643A"/>
                </a:solidFill>
                <a:latin typeface="Lato Regular"/>
                <a:cs typeface="+mn-cs"/>
              </a:rPr>
              <a:t>Scientific problem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>
                <a:solidFill>
                  <a:srgbClr val="13643A"/>
                </a:solidFill>
                <a:latin typeface="Lato Regular"/>
                <a:cs typeface="+mn-cs"/>
              </a:rPr>
              <a:t>Work done during the </a:t>
            </a:r>
            <a:r>
              <a:rPr lang="en-US" sz="2800" b="0" kern="0">
                <a:solidFill>
                  <a:srgbClr val="13643A"/>
                </a:solidFill>
                <a:latin typeface="Lato Regular"/>
                <a:cs typeface="+mn-cs"/>
              </a:rPr>
              <a:t>Hackfest</a:t>
            </a:r>
            <a:endParaRPr lang="en-US" sz="2800" b="0" kern="0" dirty="0">
              <a:solidFill>
                <a:srgbClr val="13643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>
                <a:solidFill>
                  <a:srgbClr val="13643A"/>
                </a:solidFill>
                <a:latin typeface="Lato Regular"/>
                <a:cs typeface="+mn-cs"/>
              </a:rPr>
              <a:t>Results achieved so far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>
                <a:solidFill>
                  <a:srgbClr val="13643A"/>
                </a:solidFill>
                <a:latin typeface="Lato Regular"/>
                <a:cs typeface="+mn-cs"/>
              </a:rPr>
              <a:t>Future plans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>
                <a:solidFill>
                  <a:srgbClr val="13643A"/>
                </a:solidFill>
                <a:latin typeface="Lato Regular"/>
                <a:cs typeface="+mn-cs"/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64976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3643A"/>
                </a:solidFill>
                <a:latin typeface="Lato Regular"/>
                <a:cs typeface="Lato Light"/>
              </a:rPr>
              <a:t>Background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3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250013" y="907422"/>
            <a:ext cx="8700804" cy="3819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images are images acquired from humans or animals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images are used for clinical diagnosis, treatment and patient management. 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methods of acquiring medical images. Each method has specific use, strengths or weaknesses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Image analysis and computer vision provides a platform for developing computational techniques for converting the raw images to meaningful information.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87" y="5017529"/>
            <a:ext cx="2105071" cy="1576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5" b="11593"/>
          <a:stretch/>
        </p:blipFill>
        <p:spPr>
          <a:xfrm>
            <a:off x="6677292" y="5056184"/>
            <a:ext cx="2371725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t="3230" r="21948" b="4615"/>
          <a:stretch/>
        </p:blipFill>
        <p:spPr>
          <a:xfrm>
            <a:off x="412124" y="4728999"/>
            <a:ext cx="1646626" cy="1929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46" y="484617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0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3643A"/>
                </a:solidFill>
                <a:latin typeface="Lato Regular"/>
                <a:cs typeface="Lato Light"/>
              </a:rPr>
              <a:t>Scientific Problem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4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907422"/>
            <a:ext cx="8782097" cy="5495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challenges in the field of medical image analysis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equipment are very expensive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acquisition is very expensive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limited availability of medical image analysts in Nigeria 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collaboration efforts and ability to share expertise amongst clinical experts</a:t>
            </a:r>
          </a:p>
          <a:p>
            <a:pPr lvl="1" indent="0" defTabSz="914400">
              <a:lnSpc>
                <a:spcPct val="100000"/>
              </a:lnSpc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advancements in internet technology, data communication and reduction in hardware cost has led to the birth of Science Gateway 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Gateway can help in solving medical image analysis problems by offering tools for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of image repository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image analysis tools available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workflow available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Adapting some of the tools to make them intelligent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Science Gateway is in top gear in the developed world but very sluggish in Africa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 particular, there is no platform for image analysis in Africa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9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3643A"/>
                </a:solidFill>
                <a:latin typeface="Lato Regular"/>
                <a:cs typeface="Lato Light"/>
              </a:rPr>
              <a:t>Scientific Problem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5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907422"/>
            <a:ext cx="8782097" cy="34198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MIPAR was developed to address the challenges in the field of medical image analysis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MIPAR does not currently allow statistical analysis 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analysis is required for guidance during diagnosis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</a:pP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9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3643A"/>
                </a:solidFill>
                <a:latin typeface="Lato Regular"/>
                <a:cs typeface="Lato Light"/>
              </a:rPr>
              <a:t>Work Done During </a:t>
            </a:r>
            <a:r>
              <a:rPr lang="en-US" sz="3600" dirty="0" err="1">
                <a:solidFill>
                  <a:srgbClr val="13643A"/>
                </a:solidFill>
                <a:latin typeface="Lato Regular"/>
                <a:cs typeface="Lato Light"/>
              </a:rPr>
              <a:t>Hackfest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6</a:t>
            </a:fld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361902" y="907422"/>
            <a:ext cx="8291767" cy="4426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Extending MIPAR interface to allow for statistical analyses.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Write bash scripts for computing image volumes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Write R shell scripts for: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kern="0" dirty="0">
                <a:solidFill>
                  <a:srgbClr val="11542A"/>
                </a:solidFill>
                <a:latin typeface="Lato Regular"/>
                <a:cs typeface="+mn-cs"/>
              </a:rPr>
              <a:t>Performing Regression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kern="0" dirty="0">
                <a:solidFill>
                  <a:srgbClr val="11542A"/>
                </a:solidFill>
                <a:latin typeface="Lato Regular"/>
                <a:cs typeface="+mn-cs"/>
              </a:rPr>
              <a:t>Computing correlation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kern="0" dirty="0">
                <a:solidFill>
                  <a:srgbClr val="11542A"/>
                </a:solidFill>
                <a:latin typeface="Lato Regular"/>
                <a:cs typeface="+mn-cs"/>
              </a:rPr>
              <a:t>Comparing two groups within a dataset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kern="0" dirty="0">
                <a:solidFill>
                  <a:srgbClr val="11542A"/>
                </a:solidFill>
                <a:latin typeface="Lato Regular"/>
                <a:cs typeface="+mn-cs"/>
              </a:rPr>
              <a:t>Comparing two measurements within a dataset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0" kern="0" dirty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Make the scripts available on MIPAR using the </a:t>
            </a:r>
            <a:r>
              <a:rPr lang="en-US" sz="2200" b="0" kern="0" dirty="0" err="1">
                <a:solidFill>
                  <a:srgbClr val="FF0000"/>
                </a:solidFill>
                <a:latin typeface="Lato Regular"/>
                <a:cs typeface="+mn-cs"/>
              </a:rPr>
              <a:t>FutureGateway</a:t>
            </a:r>
            <a:endParaRPr lang="en-US" sz="2200" b="0" kern="0" dirty="0">
              <a:solidFill>
                <a:srgbClr val="FF0000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+mn-cs"/>
              </a:rPr>
              <a:t>Commence </a:t>
            </a:r>
            <a:r>
              <a:rPr lang="en-US" sz="2200" b="0" kern="0" dirty="0">
                <a:solidFill>
                  <a:srgbClr val="FF0000"/>
                </a:solidFill>
                <a:latin typeface="Lato Regular"/>
                <a:cs typeface="+mn-cs"/>
              </a:rPr>
              <a:t>OAR cloning </a:t>
            </a:r>
            <a:r>
              <a:rPr lang="en-US" sz="2200" b="0" kern="0" dirty="0">
                <a:solidFill>
                  <a:schemeClr val="accent3">
                    <a:lumMod val="50000"/>
                  </a:schemeClr>
                </a:solidFill>
                <a:latin typeface="Lato Regular"/>
                <a:cs typeface="+mn-cs"/>
              </a:rPr>
              <a:t>for LASU</a:t>
            </a:r>
          </a:p>
          <a:p>
            <a:pPr marL="1189038" lvl="1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kern="0" dirty="0">
              <a:solidFill>
                <a:srgbClr val="11542A"/>
              </a:solidFill>
              <a:latin typeface="Lato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8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545081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13643A"/>
                </a:solidFill>
                <a:latin typeface="Lato Regular"/>
                <a:cs typeface="Lato Light"/>
              </a:rPr>
              <a:t>MIPAR – </a:t>
            </a:r>
            <a:r>
              <a:rPr lang="en-US" sz="4000" dirty="0" smtClean="0">
                <a:solidFill>
                  <a:srgbClr val="13643A"/>
                </a:solidFill>
                <a:latin typeface="Lato Regular"/>
                <a:cs typeface="Lato Light"/>
              </a:rPr>
              <a:t>Before Lagos </a:t>
            </a:r>
            <a:r>
              <a:rPr lang="en-US" sz="4000" dirty="0" err="1" smtClean="0">
                <a:solidFill>
                  <a:srgbClr val="13643A"/>
                </a:solidFill>
                <a:latin typeface="Lato Regular"/>
                <a:cs typeface="Lato Light"/>
              </a:rPr>
              <a:t>Hackfest</a:t>
            </a:r>
            <a:endParaRPr lang="en-GB" sz="40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7</a:t>
            </a:fld>
            <a:endParaRPr lang="fr-FR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8" y="869726"/>
            <a:ext cx="7881295" cy="5295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e 6"/>
          <p:cNvSpPr/>
          <p:nvPr/>
        </p:nvSpPr>
        <p:spPr>
          <a:xfrm>
            <a:off x="4852359" y="5251265"/>
            <a:ext cx="1036645" cy="60050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6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3643A"/>
                </a:solidFill>
                <a:latin typeface="Lato Regular"/>
                <a:cs typeface="Lato Light"/>
              </a:rPr>
              <a:t>Results Achieved So Far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8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" t="5238" r="40201" b="28565"/>
          <a:stretch/>
        </p:blipFill>
        <p:spPr>
          <a:xfrm>
            <a:off x="765168" y="1107583"/>
            <a:ext cx="7714445" cy="4842457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017433" y="4906850"/>
            <a:ext cx="270456" cy="914401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3643A"/>
                </a:solidFill>
                <a:latin typeface="Lato Regular"/>
                <a:cs typeface="Lato Light"/>
              </a:rPr>
              <a:t>Results Achieved So Far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9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82" t="8741" r="23926" b="16065"/>
          <a:stretch/>
        </p:blipFill>
        <p:spPr>
          <a:xfrm>
            <a:off x="108345" y="974492"/>
            <a:ext cx="8934592" cy="49339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632522" y="4179613"/>
            <a:ext cx="270456" cy="914401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468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457</Words>
  <Application>Microsoft Office PowerPoint</Application>
  <PresentationFormat>On-screen Show (4:3)</PresentationFormat>
  <Paragraphs>83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Avenir Book</vt:lpstr>
      <vt:lpstr>Avenir Heavy</vt:lpstr>
      <vt:lpstr>Calibri</vt:lpstr>
      <vt:lpstr>Courier New</vt:lpstr>
      <vt:lpstr>Lato Light</vt:lpstr>
      <vt:lpstr>Lato Regular</vt:lpstr>
      <vt:lpstr>Verdana</vt:lpstr>
      <vt:lpstr>Wingdings</vt:lpstr>
      <vt:lpstr>Thème Office</vt:lpstr>
      <vt:lpstr>PowerPoint Presentation</vt:lpstr>
      <vt:lpstr>Outline</vt:lpstr>
      <vt:lpstr>Background</vt:lpstr>
      <vt:lpstr>Scientific Problem</vt:lpstr>
      <vt:lpstr>Scientific Problem</vt:lpstr>
      <vt:lpstr>Work Done During Hackfest</vt:lpstr>
      <vt:lpstr>MIPAR – Before Lagos Hackfest</vt:lpstr>
      <vt:lpstr>Results Achieved So Far</vt:lpstr>
      <vt:lpstr>Results Achieved So Far</vt:lpstr>
      <vt:lpstr>Results Achieved So Far</vt:lpstr>
      <vt:lpstr>Future Plans</vt:lpstr>
      <vt:lpstr>Summary and 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Roberto Barbera</dc:creator>
  <cp:lastModifiedBy>Benjamin Aribisala</cp:lastModifiedBy>
  <cp:revision>499</cp:revision>
  <dcterms:created xsi:type="dcterms:W3CDTF">2015-04-10T11:49:34Z</dcterms:created>
  <dcterms:modified xsi:type="dcterms:W3CDTF">2016-11-30T08:05:11Z</dcterms:modified>
</cp:coreProperties>
</file>