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68" r:id="rId2"/>
    <p:sldId id="270" r:id="rId3"/>
    <p:sldId id="352" r:id="rId4"/>
    <p:sldId id="460" r:id="rId5"/>
    <p:sldId id="456" r:id="rId6"/>
    <p:sldId id="462" r:id="rId7"/>
    <p:sldId id="463" r:id="rId8"/>
    <p:sldId id="455" r:id="rId9"/>
    <p:sldId id="459" r:id="rId10"/>
    <p:sldId id="267"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643A"/>
    <a:srgbClr val="11542A"/>
    <a:srgbClr val="115329"/>
    <a:srgbClr val="FBAE00"/>
    <a:srgbClr val="FCB247"/>
    <a:srgbClr val="FF9933"/>
    <a:srgbClr val="6666CC"/>
    <a:srgbClr val="2D4C67"/>
    <a:srgbClr val="F7A72F"/>
    <a:srgbClr val="F7B7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4" autoAdjust="0"/>
    <p:restoredTop sz="94312" autoAdjust="0"/>
  </p:normalViewPr>
  <p:slideViewPr>
    <p:cSldViewPr snapToGrid="0" snapToObjects="1">
      <p:cViewPr varScale="1">
        <p:scale>
          <a:sx n="81" d="100"/>
          <a:sy n="81" d="100"/>
        </p:scale>
        <p:origin x="1086" y="96"/>
      </p:cViewPr>
      <p:guideLst>
        <p:guide orient="horz" pos="2160"/>
        <p:guide pos="2880"/>
      </p:guideLst>
    </p:cSldViewPr>
  </p:slideViewPr>
  <p:outlineViewPr>
    <p:cViewPr>
      <p:scale>
        <a:sx n="33" d="100"/>
        <a:sy n="33" d="100"/>
      </p:scale>
      <p:origin x="0" y="-4428"/>
    </p:cViewPr>
  </p:outlineViewPr>
  <p:notesTextViewPr>
    <p:cViewPr>
      <p:scale>
        <a:sx n="100" d="100"/>
        <a:sy n="100" d="100"/>
      </p:scale>
      <p:origin x="0" y="0"/>
    </p:cViewPr>
  </p:notesTextViewPr>
  <p:sorterViewPr>
    <p:cViewPr varScale="1">
      <p:scale>
        <a:sx n="1" d="1"/>
        <a:sy n="1" d="1"/>
      </p:scale>
      <p:origin x="0" y="-912"/>
    </p:cViewPr>
  </p:sorterViewPr>
  <p:notesViewPr>
    <p:cSldViewPr snapToGrid="0" snapToObjects="1">
      <p:cViewPr varScale="1">
        <p:scale>
          <a:sx n="98" d="100"/>
          <a:sy n="98" d="100"/>
        </p:scale>
        <p:origin x="-2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F73E82-09BF-6247-AB9E-F88C8CA10972}" type="datetimeFigureOut">
              <a:rPr lang="fr-FR" smtClean="0"/>
              <a:t>23/11/2016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32A98D-DC99-B941-852D-9377D66D5FA8}" type="slidenum">
              <a:rPr lang="fr-FR" smtClean="0"/>
              <a:t>‹#›</a:t>
            </a:fld>
            <a:endParaRPr lang="fr-FR"/>
          </a:p>
        </p:txBody>
      </p:sp>
    </p:spTree>
    <p:extLst>
      <p:ext uri="{BB962C8B-B14F-4D97-AF65-F5344CB8AC3E}">
        <p14:creationId xmlns:p14="http://schemas.microsoft.com/office/powerpoint/2010/main" val="5609242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AB866-2CE3-A34F-95E5-A49A98425E80}" type="datetimeFigureOut">
              <a:rPr lang="fr-FR" smtClean="0"/>
              <a:t>23/11/2016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C3675-628A-D340-A2E0-019B7F920BF9}" type="slidenum">
              <a:rPr lang="fr-FR" smtClean="0"/>
              <a:t>‹#›</a:t>
            </a:fld>
            <a:endParaRPr lang="fr-FR"/>
          </a:p>
        </p:txBody>
      </p:sp>
    </p:spTree>
    <p:extLst>
      <p:ext uri="{BB962C8B-B14F-4D97-AF65-F5344CB8AC3E}">
        <p14:creationId xmlns:p14="http://schemas.microsoft.com/office/powerpoint/2010/main" val="5134799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1</a:t>
            </a:fld>
            <a:endParaRPr lang="fr-FR"/>
          </a:p>
        </p:txBody>
      </p:sp>
    </p:spTree>
    <p:extLst>
      <p:ext uri="{BB962C8B-B14F-4D97-AF65-F5344CB8AC3E}">
        <p14:creationId xmlns:p14="http://schemas.microsoft.com/office/powerpoint/2010/main" val="108643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10</a:t>
            </a:fld>
            <a:endParaRPr lang="fr-FR"/>
          </a:p>
        </p:txBody>
      </p:sp>
    </p:spTree>
    <p:extLst>
      <p:ext uri="{BB962C8B-B14F-4D97-AF65-F5344CB8AC3E}">
        <p14:creationId xmlns:p14="http://schemas.microsoft.com/office/powerpoint/2010/main" val="2414544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Image 7" descr="scigaia-bg-ful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864" y="734091"/>
            <a:ext cx="7189791" cy="5392343"/>
          </a:xfrm>
          <a:prstGeom prst="rect">
            <a:avLst/>
          </a:prstGeom>
        </p:spPr>
      </p:pic>
      <p:pic>
        <p:nvPicPr>
          <p:cNvPr id="5" name="Image 4"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86995" y="4273535"/>
            <a:ext cx="2606535" cy="951505"/>
          </a:xfrm>
          <a:prstGeom prst="rect">
            <a:avLst/>
          </a:prstGeom>
        </p:spPr>
      </p:pic>
      <p:sp>
        <p:nvSpPr>
          <p:cNvPr id="6" name="Rectangle 5"/>
          <p:cNvSpPr/>
          <p:nvPr userDrawn="1"/>
        </p:nvSpPr>
        <p:spPr>
          <a:xfrm>
            <a:off x="4305301" y="6371744"/>
            <a:ext cx="4107166" cy="369332"/>
          </a:xfrm>
          <a:prstGeom prst="rect">
            <a:avLst/>
          </a:prstGeom>
        </p:spPr>
        <p:txBody>
          <a:bodyPr wrap="square">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This project has received  funding from the European Union’s Horizon</a:t>
            </a:r>
            <a:r>
              <a:rPr lang="en-GB" sz="900" b="0" i="0" baseline="0" noProof="0" dirty="0" smtClean="0">
                <a:solidFill>
                  <a:srgbClr val="13643A"/>
                </a:solidFill>
                <a:latin typeface="Lato Regular"/>
                <a:cs typeface="Lato Regular"/>
              </a:rPr>
              <a:t> 2020</a:t>
            </a:r>
          </a:p>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research and innovation programme under grant agreement n° 654237</a:t>
            </a:r>
          </a:p>
        </p:txBody>
      </p:sp>
      <p:pic>
        <p:nvPicPr>
          <p:cNvPr id="7" name="Image 7" descr="flag_white_high.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12466" y="6371744"/>
            <a:ext cx="542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8069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03591" y="648401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4913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485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Image 10"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4056524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ubsection">
    <p:spTree>
      <p:nvGrpSpPr>
        <p:cNvPr id="1" name=""/>
        <p:cNvGrpSpPr/>
        <p:nvPr/>
      </p:nvGrpSpPr>
      <p:grpSpPr>
        <a:xfrm>
          <a:off x="0" y="0"/>
          <a:ext cx="0" cy="0"/>
          <a:chOff x="0" y="0"/>
          <a:chExt cx="0" cy="0"/>
        </a:xfrm>
      </p:grpSpPr>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Image 5"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1037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hasCustomPrompt="1"/>
          </p:nvPr>
        </p:nvSpPr>
        <p:spPr>
          <a:xfrm>
            <a:off x="457200" y="274637"/>
            <a:ext cx="8229600" cy="576000"/>
          </a:xfrm>
        </p:spPr>
        <p:txBody>
          <a:bodyPr>
            <a:normAutofit/>
          </a:bodyPr>
          <a:lstStyle>
            <a:lvl1pPr>
              <a:defRPr sz="2000">
                <a:solidFill>
                  <a:srgbClr val="4F81BD"/>
                </a:solidFill>
                <a:latin typeface="Avenir Heavy"/>
                <a:cs typeface="Avenir Heavy"/>
              </a:defRPr>
            </a:lvl1pPr>
          </a:lstStyle>
          <a:p>
            <a:r>
              <a:rPr lang="fr-FR" dirty="0" smtClean="0"/>
              <a:t>TITLE</a:t>
            </a:r>
            <a:endParaRPr lang="fr-FR" dirty="0"/>
          </a:p>
        </p:txBody>
      </p:sp>
      <p:sp>
        <p:nvSpPr>
          <p:cNvPr id="12" name="Espace réservé du contenu 11"/>
          <p:cNvSpPr>
            <a:spLocks noGrp="1"/>
          </p:cNvSpPr>
          <p:nvPr>
            <p:ph sz="quarter" idx="13" hasCustomPrompt="1"/>
          </p:nvPr>
        </p:nvSpPr>
        <p:spPr>
          <a:xfrm>
            <a:off x="457200" y="952500"/>
            <a:ext cx="8210578" cy="5000229"/>
          </a:xfrm>
          <a:prstGeom prst="rect">
            <a:avLst/>
          </a:prstGeom>
        </p:spPr>
        <p:txBody>
          <a:bodyPr vert="horz"/>
          <a:lstStyle>
            <a:lvl1pPr marL="271463" indent="-271463">
              <a:lnSpc>
                <a:spcPct val="120000"/>
              </a:lnSpc>
              <a:buClr>
                <a:schemeClr val="accent1"/>
              </a:buClr>
              <a:buFont typeface="Wingdings" charset="2"/>
              <a:buChar char="§"/>
              <a:defRPr sz="2000" b="1">
                <a:solidFill>
                  <a:schemeClr val="accent1"/>
                </a:solidFill>
              </a:defRPr>
            </a:lvl1pPr>
            <a:lvl2pPr marL="630238" indent="-184150">
              <a:lnSpc>
                <a:spcPct val="120000"/>
              </a:lnSpc>
              <a:buClr>
                <a:schemeClr val="accent6"/>
              </a:buClr>
              <a:buFont typeface="Wingdings" charset="2"/>
              <a:buChar char="§"/>
              <a:defRPr sz="1600" b="1"/>
            </a:lvl2pPr>
            <a:lvl3pPr marL="1085850" indent="-171450">
              <a:lnSpc>
                <a:spcPct val="120000"/>
              </a:lnSpc>
              <a:buClr>
                <a:schemeClr val="accent6"/>
              </a:buClr>
              <a:buFont typeface="Courier New"/>
              <a:buChar char="o"/>
              <a:defRPr sz="1600" b="1"/>
            </a:lvl3pPr>
          </a:lstStyle>
          <a:p>
            <a:pPr lvl="0"/>
            <a:r>
              <a:rPr lang="fr-FR" dirty="0" err="1" smtClean="0"/>
              <a:t>Level</a:t>
            </a:r>
            <a:r>
              <a:rPr lang="fr-FR" dirty="0" smtClean="0"/>
              <a:t> 1</a:t>
            </a:r>
          </a:p>
          <a:p>
            <a:pPr lvl="1"/>
            <a:r>
              <a:rPr lang="fr-FR" dirty="0" err="1" smtClean="0"/>
              <a:t>Level</a:t>
            </a:r>
            <a:r>
              <a:rPr lang="fr-FR" dirty="0" smtClean="0"/>
              <a:t> 2</a:t>
            </a:r>
          </a:p>
          <a:p>
            <a:pPr lvl="2"/>
            <a:r>
              <a:rPr lang="fr-FR" dirty="0" err="1" smtClean="0"/>
              <a:t>Level</a:t>
            </a:r>
            <a:r>
              <a:rPr lang="fr-FR" dirty="0" smtClean="0"/>
              <a:t> 3</a:t>
            </a:r>
          </a:p>
        </p:txBody>
      </p:sp>
      <p:sp>
        <p:nvSpPr>
          <p:cNvPr id="7" name="Espace réservé du numéro de diapositive 5"/>
          <p:cNvSpPr>
            <a:spLocks noGrp="1"/>
          </p:cNvSpPr>
          <p:nvPr>
            <p:ph type="sldNum" sz="quarter" idx="4"/>
          </p:nvPr>
        </p:nvSpPr>
        <p:spPr>
          <a:xfrm>
            <a:off x="3612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371201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ma1">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Image 6"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701644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576000"/>
          </a:xfrm>
          <a:prstGeom prst="rect">
            <a:avLst/>
          </a:prstGeom>
          <a:solidFill>
            <a:srgbClr val="FCB247"/>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marL="271463" lvl="0" indent="-271463">
              <a:buClr>
                <a:schemeClr val="accent1"/>
              </a:buClr>
              <a:buFont typeface="Wingdings" charset="2"/>
              <a:buChar char="§"/>
            </a:pPr>
            <a:r>
              <a:rPr lang="fr-FR" dirty="0" smtClean="0"/>
              <a:t>Cliquez pour modifier les styles du texte du masque</a:t>
            </a:r>
          </a:p>
          <a:p>
            <a:pPr marL="630238" lvl="1" indent="-184150">
              <a:buClr>
                <a:schemeClr val="accent6"/>
              </a:buClr>
              <a:buFont typeface="Wingdings" charset="2"/>
              <a:buChar char="§"/>
            </a:pPr>
            <a:r>
              <a:rPr lang="fr-FR" dirty="0" smtClean="0"/>
              <a:t>Deuxième niveau</a:t>
            </a:r>
          </a:p>
          <a:p>
            <a:pPr marL="1085850" lvl="2" indent="-171450">
              <a:buClr>
                <a:schemeClr val="accent6"/>
              </a:buClr>
              <a:buFont typeface="Courier New"/>
              <a:buChar char="o"/>
            </a:pPr>
            <a:r>
              <a:rPr lang="fr-FR" dirty="0" smtClean="0"/>
              <a:t>Troisième niveau</a:t>
            </a:r>
          </a:p>
        </p:txBody>
      </p:sp>
      <p:sp>
        <p:nvSpPr>
          <p:cNvPr id="6" name="Espace réservé du numéro de diapositive 5"/>
          <p:cNvSpPr>
            <a:spLocks noGrp="1"/>
          </p:cNvSpPr>
          <p:nvPr>
            <p:ph type="sldNum" sz="quarter" idx="4"/>
          </p:nvPr>
        </p:nvSpPr>
        <p:spPr>
          <a:xfrm>
            <a:off x="8603593" y="21523"/>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3" r:id="rId3"/>
    <p:sldLayoutId id="2147483664" r:id="rId4"/>
    <p:sldLayoutId id="2147483650" r:id="rId5"/>
    <p:sldLayoutId id="2147483657" r:id="rId6"/>
  </p:sldLayoutIdLst>
  <p:hf hdr="0" ftr="0" dt="0"/>
  <p:txStyles>
    <p:titleStyle>
      <a:lvl1pPr>
        <a:defRPr sz="2000" b="1">
          <a:solidFill>
            <a:srgbClr val="4F81BD"/>
          </a:solidFill>
          <a:latin typeface="Avenir Heavy"/>
          <a:cs typeface="Avenir Heavy"/>
        </a:defRPr>
      </a:lvl1pPr>
    </p:titleStyle>
    <p:body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nfo@sci-gaia.e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0745" y="190190"/>
            <a:ext cx="8716988" cy="1200329"/>
          </a:xfrm>
          <a:prstGeom prst="rect">
            <a:avLst/>
          </a:prstGeom>
          <a:noFill/>
        </p:spPr>
        <p:txBody>
          <a:bodyPr wrap="square" rtlCol="0">
            <a:spAutoFit/>
          </a:bodyPr>
          <a:lstStyle/>
          <a:p>
            <a:pPr algn="ctr"/>
            <a:r>
              <a:rPr lang="en-GB" sz="2400" dirty="0" smtClean="0">
                <a:solidFill>
                  <a:srgbClr val="115329"/>
                </a:solidFill>
              </a:rPr>
              <a:t> </a:t>
            </a:r>
            <a:r>
              <a:rPr lang="en-GB" sz="2400" b="1" dirty="0">
                <a:solidFill>
                  <a:srgbClr val="115329"/>
                </a:solidFill>
              </a:rPr>
              <a:t>A Near Real-Time Meteorological Data Depository for Atmospheric Research in Africa </a:t>
            </a:r>
            <a:endParaRPr lang="en-GB" sz="2400" b="1" dirty="0" smtClean="0">
              <a:solidFill>
                <a:srgbClr val="115329"/>
              </a:solidFill>
            </a:endParaRPr>
          </a:p>
          <a:p>
            <a:pPr algn="ctr"/>
            <a:r>
              <a:rPr lang="en-US" sz="2400" b="1" dirty="0" smtClean="0">
                <a:solidFill>
                  <a:srgbClr val="115329"/>
                </a:solidFill>
                <a:latin typeface="Lato Regular"/>
                <a:cs typeface="Lato Regular"/>
              </a:rPr>
              <a:t> </a:t>
            </a:r>
            <a:endParaRPr lang="en-US" sz="1600" b="1" dirty="0" smtClean="0">
              <a:solidFill>
                <a:srgbClr val="115329"/>
              </a:solidFill>
              <a:latin typeface="Lato Regular"/>
              <a:cs typeface="Lato Regular"/>
            </a:endParaRPr>
          </a:p>
        </p:txBody>
      </p:sp>
      <p:sp>
        <p:nvSpPr>
          <p:cNvPr id="8" name="ZoneTexte 7"/>
          <p:cNvSpPr txBox="1"/>
          <p:nvPr/>
        </p:nvSpPr>
        <p:spPr>
          <a:xfrm>
            <a:off x="44799" y="5527396"/>
            <a:ext cx="9151449" cy="634020"/>
          </a:xfrm>
          <a:prstGeom prst="rect">
            <a:avLst/>
          </a:prstGeom>
          <a:noFill/>
        </p:spPr>
        <p:txBody>
          <a:bodyPr wrap="square" rtlCol="0">
            <a:spAutoFit/>
          </a:bodyPr>
          <a:lstStyle/>
          <a:p>
            <a:pPr>
              <a:lnSpc>
                <a:spcPct val="110000"/>
              </a:lnSpc>
            </a:pPr>
            <a:r>
              <a:rPr lang="en-GB" sz="1600" dirty="0" smtClean="0">
                <a:solidFill>
                  <a:srgbClr val="13643A"/>
                </a:solidFill>
                <a:latin typeface="Lato Light"/>
                <a:cs typeface="Lato Light"/>
              </a:rPr>
              <a:t>Segun OYEYIOLA – Obafemi </a:t>
            </a:r>
            <a:r>
              <a:rPr lang="en-GB" sz="1600" dirty="0" err="1" smtClean="0">
                <a:solidFill>
                  <a:srgbClr val="13643A"/>
                </a:solidFill>
                <a:latin typeface="Lato Light"/>
                <a:cs typeface="Lato Light"/>
              </a:rPr>
              <a:t>Awolowo</a:t>
            </a:r>
            <a:r>
              <a:rPr lang="en-GB" sz="1600" dirty="0" smtClean="0">
                <a:solidFill>
                  <a:srgbClr val="13643A"/>
                </a:solidFill>
                <a:latin typeface="Lato Light"/>
                <a:cs typeface="Lato Light"/>
              </a:rPr>
              <a:t> University, Ile-Ife - Nigeria (trinitysege@gmail.com)     </a:t>
            </a:r>
          </a:p>
          <a:p>
            <a:pPr>
              <a:lnSpc>
                <a:spcPct val="110000"/>
              </a:lnSpc>
            </a:pPr>
            <a:r>
              <a:rPr lang="en-GB" sz="1600" dirty="0" smtClean="0">
                <a:solidFill>
                  <a:srgbClr val="13643A"/>
                </a:solidFill>
                <a:latin typeface="Lato Light"/>
                <a:cs typeface="Lato Light"/>
              </a:rPr>
              <a:t>WACREN e-Research Hackfest – Lagos (Nigeria) </a:t>
            </a: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20" y="6354049"/>
            <a:ext cx="1227411" cy="429442"/>
          </a:xfrm>
          <a:prstGeom prst="rect">
            <a:avLst/>
          </a:prstGeom>
        </p:spPr>
      </p:pic>
    </p:spTree>
    <p:extLst>
      <p:ext uri="{BB962C8B-B14F-4D97-AF65-F5344CB8AC3E}">
        <p14:creationId xmlns:p14="http://schemas.microsoft.com/office/powerpoint/2010/main" val="429514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51315" y="647293"/>
            <a:ext cx="6756400" cy="5748240"/>
          </a:xfrm>
          <a:prstGeom prst="rect">
            <a:avLst/>
          </a:prstGeom>
          <a:noFill/>
        </p:spPr>
        <p:txBody>
          <a:bodyPr wrap="square" rtlCol="0">
            <a:spAutoFit/>
          </a:bodyPr>
          <a:lstStyle/>
          <a:p>
            <a:pPr algn="ctr">
              <a:lnSpc>
                <a:spcPct val="120000"/>
              </a:lnSpc>
            </a:pPr>
            <a:endParaRPr lang="en-GB" sz="2800" dirty="0" smtClean="0">
              <a:solidFill>
                <a:srgbClr val="13643A"/>
              </a:solidFill>
              <a:latin typeface="Lato Regular"/>
              <a:cs typeface="Lato Regular"/>
            </a:endParaRPr>
          </a:p>
          <a:p>
            <a:pPr algn="ctr">
              <a:lnSpc>
                <a:spcPct val="120000"/>
              </a:lnSpc>
            </a:pPr>
            <a:endParaRPr lang="en-GB" sz="2800" dirty="0">
              <a:solidFill>
                <a:srgbClr val="13643A"/>
              </a:solidFill>
              <a:latin typeface="Lato Regular"/>
              <a:cs typeface="Lato Regular"/>
            </a:endParaRPr>
          </a:p>
          <a:p>
            <a:pPr algn="ctr">
              <a:lnSpc>
                <a:spcPct val="120000"/>
              </a:lnSpc>
            </a:pPr>
            <a:r>
              <a:rPr lang="en-GB" sz="2800" dirty="0" smtClean="0">
                <a:solidFill>
                  <a:srgbClr val="13643A"/>
                </a:solidFill>
                <a:latin typeface="Lato Regular"/>
                <a:cs typeface="Lato Regular"/>
              </a:rPr>
              <a:t>Thank</a:t>
            </a:r>
            <a:r>
              <a:rPr lang="en-GB" sz="2800" dirty="0" smtClean="0">
                <a:solidFill>
                  <a:srgbClr val="13643A"/>
                </a:solidFill>
                <a:latin typeface="Lato Light"/>
                <a:cs typeface="Lato Light"/>
              </a:rPr>
              <a:t> </a:t>
            </a:r>
            <a:r>
              <a:rPr lang="en-GB" sz="2800" baseline="0" dirty="0" smtClean="0">
                <a:solidFill>
                  <a:srgbClr val="13643A"/>
                </a:solidFill>
                <a:latin typeface="Lato Light"/>
                <a:cs typeface="Lato Light"/>
              </a:rPr>
              <a:t>you! </a:t>
            </a:r>
          </a:p>
          <a:p>
            <a:pPr algn="ctr">
              <a:lnSpc>
                <a:spcPct val="120000"/>
              </a:lnSpc>
              <a:defRPr/>
            </a:pPr>
            <a:r>
              <a:rPr lang="en-GB" sz="1600" dirty="0" smtClean="0">
                <a:solidFill>
                  <a:srgbClr val="13643A"/>
                </a:solidFill>
                <a:latin typeface="Lato Light"/>
                <a:cs typeface="Lato Light"/>
              </a:rPr>
              <a:t>s</a:t>
            </a:r>
            <a:r>
              <a:rPr lang="en-GB" sz="1600" baseline="0" dirty="0" smtClean="0">
                <a:solidFill>
                  <a:srgbClr val="13643A"/>
                </a:solidFill>
                <a:latin typeface="Lato Light"/>
                <a:cs typeface="Lato Light"/>
              </a:rPr>
              <a:t>ci-gaia.eu</a:t>
            </a:r>
          </a:p>
          <a:p>
            <a:pPr algn="ctr">
              <a:lnSpc>
                <a:spcPct val="120000"/>
              </a:lnSpc>
              <a:defRPr/>
            </a:pPr>
            <a:r>
              <a:rPr lang="en-GB" sz="1600" dirty="0" smtClean="0">
                <a:solidFill>
                  <a:srgbClr val="13643A"/>
                </a:solidFill>
                <a:latin typeface="Lato Light"/>
                <a:cs typeface="Lato Light"/>
                <a:hlinkClick r:id="rId3"/>
              </a:rPr>
              <a:t>info@sci-gaia.eu</a:t>
            </a:r>
            <a:endParaRPr lang="en-GB" sz="1600" dirty="0" smtClean="0">
              <a:solidFill>
                <a:srgbClr val="13643A"/>
              </a:solidFill>
              <a:latin typeface="Lato Light"/>
              <a:cs typeface="Lato Light"/>
            </a:endParaRPr>
          </a:p>
          <a:p>
            <a:pPr algn="ctr">
              <a:lnSpc>
                <a:spcPct val="120000"/>
              </a:lnSpc>
              <a:defRPr/>
            </a:pPr>
            <a:endParaRPr lang="en-GB" sz="1600" baseline="0" dirty="0" smtClean="0">
              <a:solidFill>
                <a:srgbClr val="13643A"/>
              </a:solidFill>
              <a:latin typeface="Lato Light"/>
              <a:cs typeface="Lato Light"/>
            </a:endParaRPr>
          </a:p>
          <a:p>
            <a:pPr algn="ctr">
              <a:lnSpc>
                <a:spcPct val="120000"/>
              </a:lnSpc>
              <a:defRPr/>
            </a:pPr>
            <a:endParaRPr lang="en-GB" sz="1600" dirty="0">
              <a:solidFill>
                <a:srgbClr val="13643A"/>
              </a:solidFill>
              <a:latin typeface="Lato Light"/>
              <a:cs typeface="Lato Light"/>
            </a:endParaRPr>
          </a:p>
          <a:p>
            <a:pPr algn="ctr">
              <a:lnSpc>
                <a:spcPct val="120000"/>
              </a:lnSpc>
              <a:defRPr/>
            </a:pPr>
            <a:endParaRPr lang="en-GB" sz="1600" baseline="0" dirty="0">
              <a:solidFill>
                <a:srgbClr val="13643A"/>
              </a:solidFill>
              <a:latin typeface="Lato Light"/>
              <a:cs typeface="Lato Light"/>
            </a:endParaRPr>
          </a:p>
          <a:p>
            <a:pPr algn="ctr">
              <a:lnSpc>
                <a:spcPct val="120000"/>
              </a:lnSpc>
              <a:defRPr/>
            </a:pPr>
            <a:r>
              <a:rPr lang="en-GB" sz="2000" b="1" dirty="0">
                <a:solidFill>
                  <a:srgbClr val="13643A"/>
                </a:solidFill>
                <a:latin typeface="Lato Light"/>
                <a:cs typeface="Lato Light"/>
              </a:rPr>
              <a:t>Special </a:t>
            </a:r>
            <a:r>
              <a:rPr lang="en-GB" sz="2000" b="1" dirty="0" smtClean="0">
                <a:solidFill>
                  <a:srgbClr val="13643A"/>
                </a:solidFill>
                <a:latin typeface="Lato Light"/>
                <a:cs typeface="Lato Light"/>
              </a:rPr>
              <a:t>Appreciation To:</a:t>
            </a:r>
          </a:p>
          <a:p>
            <a:pPr marL="1189038" lvl="1" indent="-457200" defTabSz="914400">
              <a:lnSpc>
                <a:spcPct val="100000"/>
              </a:lnSpc>
              <a:buFont typeface="Arial" panose="020B0604020202020204" pitchFamily="34" charset="0"/>
              <a:buChar char="•"/>
            </a:pPr>
            <a:r>
              <a:rPr lang="en-US" kern="0" dirty="0">
                <a:solidFill>
                  <a:srgbClr val="11542A"/>
                </a:solidFill>
                <a:latin typeface="+mj-lt"/>
              </a:rPr>
              <a:t>Roberto, Bruce </a:t>
            </a:r>
            <a:r>
              <a:rPr lang="en-US" kern="0" dirty="0" smtClean="0">
                <a:solidFill>
                  <a:srgbClr val="11542A"/>
                </a:solidFill>
                <a:latin typeface="+mj-lt"/>
              </a:rPr>
              <a:t>and Mario </a:t>
            </a:r>
            <a:r>
              <a:rPr lang="en-US" kern="0" dirty="0">
                <a:solidFill>
                  <a:srgbClr val="11542A"/>
                </a:solidFill>
                <a:latin typeface="+mj-lt"/>
              </a:rPr>
              <a:t>and EU</a:t>
            </a:r>
          </a:p>
          <a:p>
            <a:pPr marL="1189038" lvl="1" indent="-457200" defTabSz="914400">
              <a:lnSpc>
                <a:spcPct val="100000"/>
              </a:lnSpc>
              <a:buFont typeface="Arial" panose="020B0604020202020204" pitchFamily="34" charset="0"/>
              <a:buChar char="•"/>
            </a:pPr>
            <a:r>
              <a:rPr lang="en-US" kern="0" dirty="0">
                <a:solidFill>
                  <a:srgbClr val="11542A"/>
                </a:solidFill>
                <a:latin typeface="+mj-lt"/>
              </a:rPr>
              <a:t>The administration</a:t>
            </a:r>
          </a:p>
          <a:p>
            <a:pPr marL="1189038" lvl="1" indent="-457200" defTabSz="914400">
              <a:lnSpc>
                <a:spcPct val="100000"/>
              </a:lnSpc>
              <a:buFont typeface="Arial" panose="020B0604020202020204" pitchFamily="34" charset="0"/>
              <a:buChar char="•"/>
            </a:pPr>
            <a:r>
              <a:rPr lang="en-GB" dirty="0">
                <a:solidFill>
                  <a:srgbClr val="115329"/>
                </a:solidFill>
                <a:latin typeface="+mj-lt"/>
              </a:rPr>
              <a:t>Professor Oluwagbemiga O. Jegede (Project Lead )</a:t>
            </a:r>
          </a:p>
          <a:p>
            <a:pPr marL="1189038" lvl="1" indent="-457200" defTabSz="914400">
              <a:lnSpc>
                <a:spcPct val="100000"/>
              </a:lnSpc>
              <a:buFont typeface="Arial" panose="020B0604020202020204" pitchFamily="34" charset="0"/>
              <a:buChar char="•"/>
            </a:pPr>
            <a:r>
              <a:rPr lang="en-US" kern="0" dirty="0">
                <a:solidFill>
                  <a:srgbClr val="11542A"/>
                </a:solidFill>
                <a:latin typeface="+mj-lt"/>
              </a:rPr>
              <a:t>Lastly to Lagos State University for assisting in making this possible</a:t>
            </a:r>
          </a:p>
          <a:p>
            <a:pPr algn="ctr">
              <a:lnSpc>
                <a:spcPct val="120000"/>
              </a:lnSpc>
              <a:defRPr/>
            </a:pPr>
            <a:endParaRPr lang="en-GB" sz="1600" baseline="0" dirty="0" smtClean="0">
              <a:solidFill>
                <a:srgbClr val="13643A"/>
              </a:solidFill>
              <a:latin typeface="Lato Light"/>
              <a:cs typeface="Lato Light"/>
            </a:endParaRPr>
          </a:p>
          <a:p>
            <a:pPr algn="ctr">
              <a:lnSpc>
                <a:spcPct val="120000"/>
              </a:lnSpc>
              <a:defRPr/>
            </a:pPr>
            <a:endParaRPr lang="fr-FR" sz="1600" dirty="0" smtClean="0">
              <a:solidFill>
                <a:srgbClr val="13643A"/>
              </a:solidFill>
              <a:latin typeface="Lato Regular"/>
              <a:cs typeface="Lato Regular"/>
            </a:endParaRPr>
          </a:p>
          <a:p>
            <a:pPr algn="ctr">
              <a:lnSpc>
                <a:spcPts val="2180"/>
              </a:lnSpc>
              <a:defRPr/>
            </a:pPr>
            <a:endParaRPr lang="en-GB" sz="1600" dirty="0">
              <a:solidFill>
                <a:srgbClr val="13643A"/>
              </a:solidFill>
              <a:latin typeface="Lato Regular"/>
              <a:cs typeface="Lato Regular"/>
            </a:endParaRPr>
          </a:p>
        </p:txBody>
      </p:sp>
    </p:spTree>
    <p:extLst>
      <p:ext uri="{BB962C8B-B14F-4D97-AF65-F5344CB8AC3E}">
        <p14:creationId xmlns:p14="http://schemas.microsoft.com/office/powerpoint/2010/main" val="3021340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78070" y="536743"/>
            <a:ext cx="8229600" cy="838838"/>
          </a:xfrm>
          <a:noFill/>
        </p:spPr>
        <p:txBody>
          <a:bodyPr>
            <a:normAutofit/>
          </a:bodyPr>
          <a:lstStyle/>
          <a:p>
            <a:r>
              <a:rPr lang="en-GB" sz="4000" dirty="0" smtClean="0">
                <a:solidFill>
                  <a:srgbClr val="13643A"/>
                </a:solidFill>
                <a:latin typeface="Lato Regular"/>
                <a:cs typeface="Lato Regular"/>
              </a:rPr>
              <a:t>Outline</a:t>
            </a:r>
            <a:endParaRPr lang="en-GB" sz="40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2</a:t>
            </a:fld>
            <a:endParaRPr lang="fr-FR" dirty="0"/>
          </a:p>
        </p:txBody>
      </p:sp>
      <p:sp>
        <p:nvSpPr>
          <p:cNvPr id="6" name="Espace réservé du contenu 3"/>
          <p:cNvSpPr txBox="1">
            <a:spLocks/>
          </p:cNvSpPr>
          <p:nvPr/>
        </p:nvSpPr>
        <p:spPr>
          <a:xfrm>
            <a:off x="457200" y="1375581"/>
            <a:ext cx="8210578" cy="419270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00000"/>
              </a:lnSpc>
              <a:buFont typeface="Arial" panose="020B0604020202020204" pitchFamily="34" charset="0"/>
              <a:buChar char="•"/>
            </a:pPr>
            <a:r>
              <a:rPr lang="en-US" sz="2800" b="0" kern="0" dirty="0">
                <a:solidFill>
                  <a:srgbClr val="11542A"/>
                </a:solidFill>
                <a:latin typeface="Lato Regular"/>
                <a:cs typeface="+mn-cs"/>
              </a:rPr>
              <a:t>Scientific problem area</a:t>
            </a:r>
          </a:p>
          <a:p>
            <a:pPr marL="457200" indent="-457200" defTabSz="914400">
              <a:lnSpc>
                <a:spcPct val="100000"/>
              </a:lnSpc>
              <a:buFont typeface="Arial" panose="020B0604020202020204" pitchFamily="34" charset="0"/>
              <a:buChar char="•"/>
            </a:pPr>
            <a:r>
              <a:rPr lang="en-US" sz="2800" b="0" kern="0" dirty="0" smtClean="0">
                <a:solidFill>
                  <a:srgbClr val="11542A"/>
                </a:solidFill>
                <a:latin typeface="Lato Regular"/>
                <a:cs typeface="+mn-cs"/>
              </a:rPr>
              <a:t>Aims and benefits</a:t>
            </a:r>
            <a:endParaRPr lang="en-US" sz="2800" b="0" kern="0" dirty="0">
              <a:solidFill>
                <a:srgbClr val="11542A"/>
              </a:solidFill>
              <a:latin typeface="Lato Regular"/>
              <a:cs typeface="+mn-cs"/>
            </a:endParaRPr>
          </a:p>
          <a:p>
            <a:pPr marL="457200" indent="-457200" defTabSz="914400">
              <a:lnSpc>
                <a:spcPct val="100000"/>
              </a:lnSpc>
              <a:buFont typeface="Arial" panose="020B0604020202020204" pitchFamily="34" charset="0"/>
              <a:buChar char="•"/>
            </a:pPr>
            <a:r>
              <a:rPr lang="en-US" sz="2800" b="0" kern="0" dirty="0" smtClean="0">
                <a:solidFill>
                  <a:srgbClr val="11542A"/>
                </a:solidFill>
                <a:latin typeface="Lato Regular"/>
                <a:cs typeface="+mn-cs"/>
              </a:rPr>
              <a:t>Use Case</a:t>
            </a:r>
          </a:p>
          <a:p>
            <a:pPr marL="457200" indent="-457200" defTabSz="914400">
              <a:lnSpc>
                <a:spcPct val="100000"/>
              </a:lnSpc>
              <a:buFont typeface="Arial" panose="020B0604020202020204" pitchFamily="34" charset="0"/>
              <a:buChar char="•"/>
            </a:pPr>
            <a:r>
              <a:rPr lang="en-US" sz="2800" b="0" kern="0" dirty="0" smtClean="0">
                <a:solidFill>
                  <a:srgbClr val="11542A"/>
                </a:solidFill>
                <a:latin typeface="Lato Regular"/>
                <a:cs typeface="+mn-cs"/>
              </a:rPr>
              <a:t>Work Flow</a:t>
            </a:r>
            <a:endParaRPr lang="en-US" sz="2800" b="0" kern="0" dirty="0">
              <a:solidFill>
                <a:srgbClr val="11542A"/>
              </a:solidFill>
              <a:latin typeface="Lato Regular"/>
              <a:cs typeface="+mn-cs"/>
            </a:endParaRPr>
          </a:p>
          <a:p>
            <a:pPr marL="457200" indent="-457200" defTabSz="914400">
              <a:lnSpc>
                <a:spcPct val="100000"/>
              </a:lnSpc>
              <a:buFont typeface="Arial" panose="020B0604020202020204" pitchFamily="34" charset="0"/>
              <a:buChar char="•"/>
            </a:pPr>
            <a:r>
              <a:rPr lang="en-US" sz="2800" b="0" kern="0" dirty="0">
                <a:solidFill>
                  <a:srgbClr val="11542A"/>
                </a:solidFill>
                <a:latin typeface="Lato Regular"/>
                <a:cs typeface="+mn-cs"/>
              </a:rPr>
              <a:t>Implementation </a:t>
            </a:r>
            <a:r>
              <a:rPr lang="en-US" sz="2800" b="0" kern="0" dirty="0" smtClean="0">
                <a:solidFill>
                  <a:srgbClr val="11542A"/>
                </a:solidFill>
                <a:latin typeface="Lato Regular"/>
                <a:cs typeface="+mn-cs"/>
              </a:rPr>
              <a:t>strategy</a:t>
            </a:r>
          </a:p>
          <a:p>
            <a:pPr marL="457200" indent="-457200" defTabSz="914400">
              <a:lnSpc>
                <a:spcPct val="100000"/>
              </a:lnSpc>
              <a:buFont typeface="Arial" panose="020B0604020202020204" pitchFamily="34" charset="0"/>
              <a:buChar char="•"/>
            </a:pPr>
            <a:r>
              <a:rPr lang="en-US" sz="2800" b="0" kern="0" dirty="0" smtClean="0">
                <a:solidFill>
                  <a:srgbClr val="11542A"/>
                </a:solidFill>
                <a:latin typeface="Lato Regular"/>
                <a:cs typeface="+mn-cs"/>
              </a:rPr>
              <a:t>Summary and Conclusion</a:t>
            </a:r>
            <a:endParaRPr lang="en-GB" sz="2800" b="0" kern="0" dirty="0">
              <a:solidFill>
                <a:srgbClr val="11542A"/>
              </a:solidFill>
              <a:latin typeface="Lato Regular"/>
            </a:endParaRPr>
          </a:p>
          <a:p>
            <a:pPr marL="457200" indent="-457200" defTabSz="914400">
              <a:lnSpc>
                <a:spcPct val="100000"/>
              </a:lnSpc>
              <a:buFont typeface="Arial" panose="020B0604020202020204" pitchFamily="34" charset="0"/>
              <a:buChar char="•"/>
            </a:pPr>
            <a:endParaRPr lang="en-US" sz="2800" b="0" kern="0" dirty="0">
              <a:solidFill>
                <a:schemeClr val="accent3">
                  <a:lumMod val="50000"/>
                </a:schemeClr>
              </a:solidFill>
              <a:latin typeface="Lato Regular"/>
              <a:cs typeface="+mn-cs"/>
            </a:endParaRPr>
          </a:p>
          <a:p>
            <a:pPr defTabSz="914400">
              <a:lnSpc>
                <a:spcPct val="100000"/>
              </a:lnSpc>
            </a:pPr>
            <a:endParaRPr lang="en-US" sz="2800" b="0" kern="0" dirty="0" smtClean="0">
              <a:solidFill>
                <a:srgbClr val="13643A"/>
              </a:solidFill>
              <a:latin typeface="Lato Regular"/>
              <a:cs typeface="+mn-cs"/>
            </a:endParaRPr>
          </a:p>
        </p:txBody>
      </p:sp>
    </p:spTree>
    <p:extLst>
      <p:ext uri="{BB962C8B-B14F-4D97-AF65-F5344CB8AC3E}">
        <p14:creationId xmlns:p14="http://schemas.microsoft.com/office/powerpoint/2010/main" val="3649763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1542A"/>
                </a:solidFill>
                <a:latin typeface="Lato Regular"/>
                <a:cs typeface="Lato Light"/>
              </a:rPr>
              <a:t>Scientific problem </a:t>
            </a:r>
            <a:endParaRPr lang="en-GB" sz="4000" b="0" dirty="0">
              <a:solidFill>
                <a:srgbClr val="11542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3</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lvl="1" indent="0" defTabSz="914400">
              <a:lnSpc>
                <a:spcPct val="100000"/>
              </a:lnSpc>
            </a:pPr>
            <a:endParaRPr lang="en-US" sz="1800" b="0" kern="0" dirty="0" smtClean="0">
              <a:solidFill>
                <a:srgbClr val="FF0000"/>
              </a:solidFill>
              <a:latin typeface="Lato Regular"/>
              <a:cs typeface="+mn-cs"/>
            </a:endParaRPr>
          </a:p>
          <a:p>
            <a:r>
              <a:rPr lang="en-GB" sz="2400" b="0" dirty="0" smtClean="0">
                <a:solidFill>
                  <a:schemeClr val="accent3">
                    <a:lumMod val="50000"/>
                  </a:schemeClr>
                </a:solidFill>
              </a:rPr>
              <a:t> </a:t>
            </a:r>
            <a:r>
              <a:rPr lang="en-GB" b="0" dirty="0" smtClean="0">
                <a:solidFill>
                  <a:srgbClr val="115329"/>
                </a:solidFill>
              </a:rPr>
              <a:t>In many of the African countries, manually-operated weather observations still abound. This is against the current practice in the most advanced countries, whereby smart sensors and digital data acquisition systems (DAS) are now routinely deployed for meteorological measurements. Such electronic systems ensure a high-level of accuracy for atmospheric data and accommodate large volume of data continuously acquired. </a:t>
            </a:r>
            <a:endParaRPr lang="en-US" sz="3600" b="0" kern="0" dirty="0">
              <a:solidFill>
                <a:srgbClr val="115329"/>
              </a:solidFill>
              <a:latin typeface="Lato Regular"/>
              <a:cs typeface="+mn-cs"/>
            </a:endParaRPr>
          </a:p>
        </p:txBody>
      </p:sp>
    </p:spTree>
    <p:extLst>
      <p:ext uri="{BB962C8B-B14F-4D97-AF65-F5344CB8AC3E}">
        <p14:creationId xmlns:p14="http://schemas.microsoft.com/office/powerpoint/2010/main" val="4125935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15329"/>
                </a:solidFill>
                <a:latin typeface="Lato Regular"/>
                <a:cs typeface="Lato Light"/>
              </a:rPr>
              <a:t>Aims and </a:t>
            </a:r>
            <a:r>
              <a:rPr lang="en-US" sz="4000" dirty="0">
                <a:solidFill>
                  <a:srgbClr val="115329"/>
                </a:solidFill>
                <a:latin typeface="Lato Regular"/>
                <a:cs typeface="Lato Light"/>
              </a:rPr>
              <a:t>B</a:t>
            </a:r>
            <a:r>
              <a:rPr lang="en-US" sz="4000" dirty="0" smtClean="0">
                <a:solidFill>
                  <a:srgbClr val="115329"/>
                </a:solidFill>
                <a:latin typeface="Lato Regular"/>
                <a:cs typeface="Lato Light"/>
              </a:rPr>
              <a:t>enefits</a:t>
            </a:r>
            <a:endParaRPr lang="en-GB" sz="4000" b="0" dirty="0">
              <a:solidFill>
                <a:srgbClr val="115329"/>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4</a:t>
            </a:fld>
            <a:endParaRPr lang="fr-FR" dirty="0"/>
          </a:p>
        </p:txBody>
      </p:sp>
      <p:sp>
        <p:nvSpPr>
          <p:cNvPr id="24" name="Espace réservé du contenu 3"/>
          <p:cNvSpPr txBox="1">
            <a:spLocks/>
          </p:cNvSpPr>
          <p:nvPr/>
        </p:nvSpPr>
        <p:spPr>
          <a:xfrm>
            <a:off x="361902" y="907422"/>
            <a:ext cx="8291767" cy="5386500"/>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GB" sz="2400" b="0" dirty="0" smtClean="0"/>
              <a:t> </a:t>
            </a:r>
            <a:r>
              <a:rPr lang="en-GB" sz="2400" b="0" dirty="0" smtClean="0">
                <a:solidFill>
                  <a:srgbClr val="13643A"/>
                </a:solidFill>
              </a:rPr>
              <a:t>Low-cost fully automated meteorological systems are to be deployed at the WMO-designated weather stations across Nigeria presently managed by Nigeria Meteorological Agency (NIMET). Since NIMET does not operate network of automatic weather stations, it makes it imperative for this project to own the smart sensors, train and manage the staff for OAU-MET data facility. This will ensure that the meteorological measurements are accurate, reliable and most importantly, data retrievals can be done seamlessly, devoid of the NIMET bureaucracy and</a:t>
            </a:r>
            <a:r>
              <a:rPr lang="en-GB" sz="2400" b="0" dirty="0" smtClean="0">
                <a:solidFill>
                  <a:srgbClr val="11542A"/>
                </a:solidFill>
              </a:rPr>
              <a:t> possibility of remotely running weather forecasting models at centres where large computing power are domiciled. </a:t>
            </a:r>
          </a:p>
          <a:p>
            <a:endParaRPr lang="en-US" sz="1800" b="0" kern="0" dirty="0">
              <a:solidFill>
                <a:srgbClr val="FF0000"/>
              </a:solidFill>
              <a:latin typeface="Lato Regular"/>
              <a:cs typeface="+mn-cs"/>
            </a:endParaRPr>
          </a:p>
        </p:txBody>
      </p:sp>
    </p:spTree>
    <p:extLst>
      <p:ext uri="{BB962C8B-B14F-4D97-AF65-F5344CB8AC3E}">
        <p14:creationId xmlns:p14="http://schemas.microsoft.com/office/powerpoint/2010/main" val="997298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3643A"/>
                </a:solidFill>
                <a:latin typeface="Lato Regular"/>
                <a:cs typeface="Lato Light"/>
              </a:rPr>
              <a:t>Use Case</a:t>
            </a:r>
            <a:endParaRPr lang="en-GB" sz="40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5</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GB" sz="2400" b="0" dirty="0" smtClean="0"/>
              <a:t> </a:t>
            </a:r>
            <a:r>
              <a:rPr lang="en-GB" sz="2400" b="0" dirty="0">
                <a:solidFill>
                  <a:srgbClr val="13643A"/>
                </a:solidFill>
              </a:rPr>
              <a:t>It is intended to develop a remotely accessible meteorological data depository (OAU-MET data) based on an array of low-cost automatic (and autonomous) weather stations deployed across Nigeria linked to a web-server located in Obafemi Awolowo University (OAU) campus in Ile-Ife. Atmospheric scientists, climate modellers, land-use/land-change modellers and water resources researchers will benefit by the access to the OAU-MET data resources that can be for the study of atmospheric </a:t>
            </a:r>
            <a:r>
              <a:rPr lang="en-GB" sz="2400" b="0" dirty="0" smtClean="0">
                <a:solidFill>
                  <a:srgbClr val="13643A"/>
                </a:solidFill>
              </a:rPr>
              <a:t> </a:t>
            </a:r>
            <a:endParaRPr lang="en-US" sz="1800" b="0" kern="0" dirty="0">
              <a:solidFill>
                <a:srgbClr val="13643A"/>
              </a:solidFill>
              <a:latin typeface="Lato Regular"/>
              <a:cs typeface="+mn-cs"/>
            </a:endParaRPr>
          </a:p>
        </p:txBody>
      </p:sp>
    </p:spTree>
    <p:extLst>
      <p:ext uri="{BB962C8B-B14F-4D97-AF65-F5344CB8AC3E}">
        <p14:creationId xmlns:p14="http://schemas.microsoft.com/office/powerpoint/2010/main" val="3844108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3643A"/>
                </a:solidFill>
                <a:latin typeface="Lato Regular"/>
                <a:cs typeface="Lato Light"/>
              </a:rPr>
              <a:t>Use Case</a:t>
            </a:r>
            <a:endParaRPr lang="en-GB" sz="40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6</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GB" sz="2400" b="0" dirty="0" smtClean="0">
                <a:solidFill>
                  <a:srgbClr val="11542A"/>
                </a:solidFill>
              </a:rPr>
              <a:t>phenomena (regional climate modelling, aerosol loading and pollution, deforestation, increasing aridity and drought, etc.). For the OAU-Met data server, it being envisaged that from existing RENs (e.g., </a:t>
            </a:r>
            <a:r>
              <a:rPr lang="en-GB" sz="2400" b="0" dirty="0" err="1" smtClean="0">
                <a:solidFill>
                  <a:srgbClr val="11542A"/>
                </a:solidFill>
              </a:rPr>
              <a:t>NgREN</a:t>
            </a:r>
            <a:r>
              <a:rPr lang="en-GB" sz="2400" b="0" dirty="0" smtClean="0">
                <a:solidFill>
                  <a:srgbClr val="11542A"/>
                </a:solidFill>
              </a:rPr>
              <a:t>), researchers from anywhere in the world will be able to download reliable data (near real-time) through the science gateways. </a:t>
            </a:r>
            <a:endParaRPr lang="en-US" sz="1800" b="0" kern="0" dirty="0">
              <a:solidFill>
                <a:srgbClr val="11542A"/>
              </a:solidFill>
              <a:latin typeface="Lato Regular"/>
              <a:cs typeface="+mn-cs"/>
            </a:endParaRPr>
          </a:p>
        </p:txBody>
      </p:sp>
    </p:spTree>
    <p:extLst>
      <p:ext uri="{BB962C8B-B14F-4D97-AF65-F5344CB8AC3E}">
        <p14:creationId xmlns:p14="http://schemas.microsoft.com/office/powerpoint/2010/main" val="353098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3643A"/>
                </a:solidFill>
                <a:latin typeface="Lato Regular"/>
                <a:cs typeface="Lato Light"/>
              </a:rPr>
              <a:t>Work flow</a:t>
            </a:r>
            <a:endParaRPr lang="en-GB" sz="40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7</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342900" indent="-342900">
              <a:buFont typeface="Arial" panose="020B0604020202020204" pitchFamily="34" charset="0"/>
              <a:buChar char="•"/>
            </a:pPr>
            <a:r>
              <a:rPr lang="en-US" sz="2400" dirty="0">
                <a:solidFill>
                  <a:srgbClr val="13643A"/>
                </a:solidFill>
              </a:rPr>
              <a:t>Build the </a:t>
            </a:r>
            <a:r>
              <a:rPr lang="en-US" sz="2400" dirty="0" smtClean="0">
                <a:solidFill>
                  <a:srgbClr val="13643A"/>
                </a:solidFill>
              </a:rPr>
              <a:t>depository </a:t>
            </a:r>
            <a:r>
              <a:rPr lang="en-US" sz="2400" dirty="0">
                <a:solidFill>
                  <a:srgbClr val="13643A"/>
                </a:solidFill>
              </a:rPr>
              <a:t>using </a:t>
            </a:r>
            <a:r>
              <a:rPr lang="en-US" sz="2400" dirty="0" smtClean="0">
                <a:solidFill>
                  <a:srgbClr val="13643A"/>
                </a:solidFill>
              </a:rPr>
              <a:t>Open Access </a:t>
            </a:r>
            <a:r>
              <a:rPr lang="en-US" sz="2400" dirty="0" err="1" smtClean="0">
                <a:solidFill>
                  <a:srgbClr val="13643A"/>
                </a:solidFill>
              </a:rPr>
              <a:t>Repositor</a:t>
            </a:r>
            <a:r>
              <a:rPr lang="en-US" sz="2400" dirty="0" smtClean="0">
                <a:solidFill>
                  <a:srgbClr val="13643A"/>
                </a:solidFill>
              </a:rPr>
              <a:t>, </a:t>
            </a:r>
            <a:r>
              <a:rPr lang="en-US" sz="2400" dirty="0" err="1" smtClean="0">
                <a:solidFill>
                  <a:srgbClr val="13643A"/>
                </a:solidFill>
              </a:rPr>
              <a:t>gLibrary</a:t>
            </a:r>
            <a:r>
              <a:rPr lang="en-US" sz="2400" dirty="0" smtClean="0">
                <a:solidFill>
                  <a:srgbClr val="13643A"/>
                </a:solidFill>
              </a:rPr>
              <a:t> and </a:t>
            </a:r>
            <a:r>
              <a:rPr lang="en-US" sz="2400" dirty="0" err="1" smtClean="0">
                <a:solidFill>
                  <a:srgbClr val="13643A"/>
                </a:solidFill>
              </a:rPr>
              <a:t>Onedata</a:t>
            </a:r>
            <a:endParaRPr lang="en-US" sz="2400" dirty="0">
              <a:solidFill>
                <a:srgbClr val="13643A"/>
              </a:solidFill>
            </a:endParaRPr>
          </a:p>
          <a:p>
            <a:pPr marL="342900" indent="-342900">
              <a:buFont typeface="Arial" panose="020B0604020202020204" pitchFamily="34" charset="0"/>
              <a:buChar char="•"/>
            </a:pPr>
            <a:r>
              <a:rPr lang="en-US" sz="2400" dirty="0">
                <a:solidFill>
                  <a:srgbClr val="13643A"/>
                </a:solidFill>
              </a:rPr>
              <a:t>Develop a web interface to allow users access tools on the </a:t>
            </a:r>
            <a:r>
              <a:rPr lang="en-US" sz="2400" dirty="0" smtClean="0">
                <a:solidFill>
                  <a:srgbClr val="13643A"/>
                </a:solidFill>
              </a:rPr>
              <a:t>platform.</a:t>
            </a:r>
          </a:p>
          <a:p>
            <a:pPr marL="342900" indent="-342900">
              <a:buFont typeface="Arial" panose="020B0604020202020204" pitchFamily="34" charset="0"/>
              <a:buChar char="•"/>
            </a:pPr>
            <a:r>
              <a:rPr lang="en-US" sz="2400" dirty="0" smtClean="0">
                <a:solidFill>
                  <a:srgbClr val="13643A"/>
                </a:solidFill>
              </a:rPr>
              <a:t>Develop </a:t>
            </a:r>
            <a:r>
              <a:rPr lang="en-US" sz="2400" dirty="0">
                <a:solidFill>
                  <a:srgbClr val="13643A"/>
                </a:solidFill>
              </a:rPr>
              <a:t>a platform for </a:t>
            </a:r>
            <a:r>
              <a:rPr lang="en-US" sz="2400" dirty="0" smtClean="0">
                <a:solidFill>
                  <a:srgbClr val="13643A"/>
                </a:solidFill>
              </a:rPr>
              <a:t>download. </a:t>
            </a:r>
            <a:r>
              <a:rPr lang="en-US" sz="2400" dirty="0">
                <a:solidFill>
                  <a:srgbClr val="13643A"/>
                </a:solidFill>
              </a:rPr>
              <a:t>Use </a:t>
            </a:r>
            <a:r>
              <a:rPr lang="en-US" sz="2400" dirty="0" smtClean="0">
                <a:solidFill>
                  <a:srgbClr val="13643A"/>
                </a:solidFill>
              </a:rPr>
              <a:t>Open Access </a:t>
            </a:r>
            <a:r>
              <a:rPr lang="en-US" sz="2400" dirty="0" err="1" smtClean="0">
                <a:solidFill>
                  <a:srgbClr val="13643A"/>
                </a:solidFill>
              </a:rPr>
              <a:t>Repositor</a:t>
            </a:r>
            <a:endParaRPr lang="en-US" sz="2400" dirty="0">
              <a:solidFill>
                <a:srgbClr val="13643A"/>
              </a:solidFill>
            </a:endParaRPr>
          </a:p>
          <a:p>
            <a:pPr marL="342900" indent="-342900">
              <a:buFont typeface="Arial" panose="020B0604020202020204" pitchFamily="34" charset="0"/>
              <a:buChar char="•"/>
            </a:pPr>
            <a:r>
              <a:rPr lang="en-US" sz="2400" dirty="0" smtClean="0">
                <a:solidFill>
                  <a:srgbClr val="13643A"/>
                </a:solidFill>
              </a:rPr>
              <a:t>Develop </a:t>
            </a:r>
            <a:r>
              <a:rPr lang="en-US" sz="2400" dirty="0">
                <a:solidFill>
                  <a:srgbClr val="13643A"/>
                </a:solidFill>
              </a:rPr>
              <a:t>technique to allow user to be able to select specific </a:t>
            </a:r>
            <a:r>
              <a:rPr lang="en-US" sz="2400" dirty="0" smtClean="0">
                <a:solidFill>
                  <a:srgbClr val="13643A"/>
                </a:solidFill>
              </a:rPr>
              <a:t>data. Use </a:t>
            </a:r>
            <a:r>
              <a:rPr lang="en-US" sz="2400" dirty="0" err="1" smtClean="0">
                <a:solidFill>
                  <a:srgbClr val="13643A"/>
                </a:solidFill>
              </a:rPr>
              <a:t>kepler</a:t>
            </a:r>
            <a:endParaRPr lang="en-US" sz="2400" dirty="0">
              <a:solidFill>
                <a:srgbClr val="13643A"/>
              </a:solidFill>
            </a:endParaRPr>
          </a:p>
          <a:p>
            <a:pPr marL="342900" indent="-342900">
              <a:buFont typeface="Arial" panose="020B0604020202020204" pitchFamily="34" charset="0"/>
              <a:buChar char="•"/>
            </a:pPr>
            <a:r>
              <a:rPr lang="en-US" sz="2400" dirty="0" smtClean="0">
                <a:solidFill>
                  <a:srgbClr val="13643A"/>
                </a:solidFill>
              </a:rPr>
              <a:t>Build </a:t>
            </a:r>
            <a:r>
              <a:rPr lang="en-US" sz="2400" dirty="0">
                <a:solidFill>
                  <a:srgbClr val="13643A"/>
                </a:solidFill>
              </a:rPr>
              <a:t>intelligence into the system using Expert system development approach</a:t>
            </a:r>
          </a:p>
        </p:txBody>
      </p:sp>
    </p:spTree>
    <p:extLst>
      <p:ext uri="{BB962C8B-B14F-4D97-AF65-F5344CB8AC3E}">
        <p14:creationId xmlns:p14="http://schemas.microsoft.com/office/powerpoint/2010/main" val="409819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3643A"/>
                </a:solidFill>
                <a:latin typeface="Lato Regular"/>
                <a:cs typeface="Lato Light"/>
              </a:rPr>
              <a:t>Implementation strategy </a:t>
            </a:r>
            <a:endParaRPr lang="en-GB" sz="40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8</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342900" indent="-342900">
              <a:lnSpc>
                <a:spcPct val="150000"/>
              </a:lnSpc>
              <a:buFont typeface="Arial" panose="020B0604020202020204" pitchFamily="34" charset="0"/>
              <a:buChar char="•"/>
            </a:pPr>
            <a:r>
              <a:rPr lang="en-US" dirty="0" smtClean="0">
                <a:solidFill>
                  <a:srgbClr val="11542A"/>
                </a:solidFill>
              </a:rPr>
              <a:t>Install </a:t>
            </a:r>
            <a:r>
              <a:rPr lang="en-US" dirty="0">
                <a:solidFill>
                  <a:srgbClr val="11542A"/>
                </a:solidFill>
              </a:rPr>
              <a:t>FG, Kepler, INDIGO and other related </a:t>
            </a:r>
            <a:r>
              <a:rPr lang="en-US" dirty="0" smtClean="0">
                <a:solidFill>
                  <a:srgbClr val="11542A"/>
                </a:solidFill>
              </a:rPr>
              <a:t>tools</a:t>
            </a:r>
            <a:endParaRPr lang="en-US" dirty="0">
              <a:solidFill>
                <a:srgbClr val="11542A"/>
              </a:solidFill>
            </a:endParaRPr>
          </a:p>
          <a:p>
            <a:pPr marL="342900" indent="-342900">
              <a:lnSpc>
                <a:spcPct val="150000"/>
              </a:lnSpc>
              <a:buFont typeface="Arial" panose="020B0604020202020204" pitchFamily="34" charset="0"/>
              <a:buChar char="•"/>
            </a:pPr>
            <a:r>
              <a:rPr lang="en-US" dirty="0">
                <a:solidFill>
                  <a:srgbClr val="11542A"/>
                </a:solidFill>
              </a:rPr>
              <a:t>Develop the proposed e-infrastructure  using relevant tools </a:t>
            </a:r>
          </a:p>
          <a:p>
            <a:pPr marL="342900" indent="-342900">
              <a:lnSpc>
                <a:spcPct val="150000"/>
              </a:lnSpc>
              <a:buFont typeface="Arial" panose="020B0604020202020204" pitchFamily="34" charset="0"/>
              <a:buChar char="•"/>
            </a:pPr>
            <a:r>
              <a:rPr lang="en-US" dirty="0">
                <a:solidFill>
                  <a:srgbClr val="11542A"/>
                </a:solidFill>
              </a:rPr>
              <a:t>Use relevant science gateway tools to create a r</a:t>
            </a:r>
            <a:r>
              <a:rPr lang="en-US" dirty="0" smtClean="0">
                <a:solidFill>
                  <a:srgbClr val="11542A"/>
                </a:solidFill>
              </a:rPr>
              <a:t>epository </a:t>
            </a:r>
            <a:r>
              <a:rPr lang="en-US" dirty="0">
                <a:solidFill>
                  <a:srgbClr val="11542A"/>
                </a:solidFill>
              </a:rPr>
              <a:t>for </a:t>
            </a:r>
            <a:r>
              <a:rPr lang="en-US" dirty="0" smtClean="0">
                <a:solidFill>
                  <a:srgbClr val="115329"/>
                </a:solidFill>
              </a:rPr>
              <a:t>reliable </a:t>
            </a:r>
            <a:r>
              <a:rPr lang="en-US" dirty="0">
                <a:solidFill>
                  <a:srgbClr val="115329"/>
                </a:solidFill>
              </a:rPr>
              <a:t>data </a:t>
            </a:r>
            <a:endParaRPr lang="en-US" dirty="0">
              <a:solidFill>
                <a:srgbClr val="11542A"/>
              </a:solidFill>
            </a:endParaRPr>
          </a:p>
          <a:p>
            <a:pPr marL="342900" indent="-342900">
              <a:lnSpc>
                <a:spcPct val="150000"/>
              </a:lnSpc>
              <a:buFont typeface="Arial" panose="020B0604020202020204" pitchFamily="34" charset="0"/>
              <a:buChar char="•"/>
            </a:pPr>
            <a:r>
              <a:rPr lang="en-US" dirty="0">
                <a:solidFill>
                  <a:srgbClr val="11542A"/>
                </a:solidFill>
              </a:rPr>
              <a:t>Develop a web interface for the proposed tool</a:t>
            </a:r>
          </a:p>
          <a:p>
            <a:pPr marL="342900" indent="-342900">
              <a:lnSpc>
                <a:spcPct val="150000"/>
              </a:lnSpc>
              <a:buFont typeface="Arial" panose="020B0604020202020204" pitchFamily="34" charset="0"/>
              <a:buChar char="•"/>
            </a:pPr>
            <a:r>
              <a:rPr lang="en-GB" dirty="0">
                <a:solidFill>
                  <a:srgbClr val="11542A"/>
                </a:solidFill>
              </a:rPr>
              <a:t>Develop the authorization and authentication modules using the relevant tools</a:t>
            </a:r>
            <a:endParaRPr lang="en-US" dirty="0">
              <a:solidFill>
                <a:srgbClr val="11542A"/>
              </a:solidFill>
            </a:endParaRPr>
          </a:p>
          <a:p>
            <a:pPr marL="1189038" lvl="1" indent="-457200" defTabSz="914400">
              <a:lnSpc>
                <a:spcPct val="100000"/>
              </a:lnSpc>
              <a:buFont typeface="Arial" panose="020B0604020202020204" pitchFamily="34" charset="0"/>
              <a:buChar char="•"/>
            </a:pPr>
            <a:endParaRPr lang="en-US" sz="1800" b="0" kern="0" dirty="0" smtClean="0">
              <a:solidFill>
                <a:srgbClr val="11542A"/>
              </a:solidFill>
              <a:latin typeface="Lato Regular"/>
              <a:cs typeface="+mn-cs"/>
            </a:endParaRPr>
          </a:p>
          <a:p>
            <a:pPr marL="1189038" lvl="1" indent="-457200" defTabSz="914400">
              <a:lnSpc>
                <a:spcPct val="100000"/>
              </a:lnSpc>
              <a:buFont typeface="Arial" panose="020B0604020202020204" pitchFamily="34" charset="0"/>
              <a:buChar char="•"/>
            </a:pPr>
            <a:endParaRPr lang="en-US" sz="1800" b="0" kern="0" dirty="0">
              <a:solidFill>
                <a:srgbClr val="11542A"/>
              </a:solidFill>
              <a:latin typeface="Lato Regular"/>
              <a:cs typeface="+mn-cs"/>
            </a:endParaRPr>
          </a:p>
        </p:txBody>
      </p:sp>
    </p:spTree>
    <p:extLst>
      <p:ext uri="{BB962C8B-B14F-4D97-AF65-F5344CB8AC3E}">
        <p14:creationId xmlns:p14="http://schemas.microsoft.com/office/powerpoint/2010/main" val="2543944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4000" dirty="0" smtClean="0">
                <a:solidFill>
                  <a:srgbClr val="11542A"/>
                </a:solidFill>
                <a:latin typeface="Lato Regular"/>
                <a:cs typeface="Lato Light"/>
              </a:rPr>
              <a:t>Summary </a:t>
            </a:r>
            <a:r>
              <a:rPr lang="en-US" sz="4000" dirty="0">
                <a:solidFill>
                  <a:srgbClr val="11542A"/>
                </a:solidFill>
                <a:latin typeface="Lato Regular"/>
                <a:cs typeface="Lato Light"/>
              </a:rPr>
              <a:t>and </a:t>
            </a:r>
            <a:r>
              <a:rPr lang="en-US" sz="4000" dirty="0" smtClean="0">
                <a:solidFill>
                  <a:srgbClr val="11542A"/>
                </a:solidFill>
                <a:latin typeface="Lato Regular"/>
                <a:cs typeface="Lato Light"/>
              </a:rPr>
              <a:t>conclusion</a:t>
            </a:r>
            <a:endParaRPr lang="en-GB" sz="4000" b="0" dirty="0">
              <a:solidFill>
                <a:srgbClr val="11542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9</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US" dirty="0" smtClean="0">
                <a:solidFill>
                  <a:srgbClr val="115329"/>
                </a:solidFill>
              </a:rPr>
              <a:t>Users will be able </a:t>
            </a:r>
            <a:r>
              <a:rPr lang="en-US" dirty="0">
                <a:solidFill>
                  <a:srgbClr val="115329"/>
                </a:solidFill>
              </a:rPr>
              <a:t>to </a:t>
            </a:r>
            <a:r>
              <a:rPr lang="en-US" dirty="0" smtClean="0">
                <a:solidFill>
                  <a:srgbClr val="115329"/>
                </a:solidFill>
              </a:rPr>
              <a:t>download reliable data (near real-time) through the science gateways and </a:t>
            </a:r>
            <a:r>
              <a:rPr lang="en-US" dirty="0">
                <a:solidFill>
                  <a:srgbClr val="115329"/>
                </a:solidFill>
              </a:rPr>
              <a:t>analyze them</a:t>
            </a:r>
          </a:p>
          <a:p>
            <a:pPr marL="342900" indent="-342900">
              <a:buFont typeface="Arial" panose="020B0604020202020204" pitchFamily="34" charset="0"/>
              <a:buChar char="•"/>
            </a:pPr>
            <a:endParaRPr lang="en-GB" dirty="0">
              <a:solidFill>
                <a:srgbClr val="115329"/>
              </a:solidFill>
            </a:endParaRPr>
          </a:p>
          <a:p>
            <a:pPr marL="342900" indent="-342900">
              <a:buFont typeface="Arial" panose="020B0604020202020204" pitchFamily="34" charset="0"/>
              <a:buChar char="•"/>
            </a:pPr>
            <a:endParaRPr lang="en-US" dirty="0">
              <a:solidFill>
                <a:srgbClr val="115329"/>
              </a:solidFill>
            </a:endParaRPr>
          </a:p>
          <a:p>
            <a:r>
              <a:rPr lang="en-US" u="sng" dirty="0">
                <a:solidFill>
                  <a:srgbClr val="115329"/>
                </a:solidFill>
              </a:rPr>
              <a:t>Future Plan</a:t>
            </a:r>
          </a:p>
          <a:p>
            <a:pPr marL="342900" lvl="1" indent="-342900">
              <a:buFont typeface="Arial" panose="020B0604020202020204" pitchFamily="34" charset="0"/>
              <a:buChar char="•"/>
            </a:pPr>
            <a:r>
              <a:rPr lang="en-US" sz="2000" dirty="0">
                <a:solidFill>
                  <a:srgbClr val="115329"/>
                </a:solidFill>
              </a:rPr>
              <a:t>Seek funding support for full implementation</a:t>
            </a:r>
          </a:p>
          <a:p>
            <a:pPr marL="342900" lvl="1" indent="-342900">
              <a:buFont typeface="Arial" panose="020B0604020202020204" pitchFamily="34" charset="0"/>
              <a:buChar char="•"/>
            </a:pPr>
            <a:r>
              <a:rPr lang="en-GB" sz="2000" dirty="0" smtClean="0">
                <a:solidFill>
                  <a:srgbClr val="115329"/>
                </a:solidFill>
              </a:rPr>
              <a:t>Opened </a:t>
            </a:r>
            <a:r>
              <a:rPr lang="en-GB" sz="2000" dirty="0">
                <a:solidFill>
                  <a:srgbClr val="115329"/>
                </a:solidFill>
              </a:rPr>
              <a:t>to collaboration</a:t>
            </a:r>
            <a:endParaRPr lang="en-US" sz="2000" dirty="0">
              <a:solidFill>
                <a:srgbClr val="115329"/>
              </a:solidFill>
            </a:endParaRPr>
          </a:p>
          <a:p>
            <a:pPr marL="1189038" lvl="1" indent="-457200" defTabSz="914400">
              <a:lnSpc>
                <a:spcPct val="100000"/>
              </a:lnSpc>
              <a:buFont typeface="Arial" panose="020B0604020202020204" pitchFamily="34" charset="0"/>
              <a:buChar char="•"/>
            </a:pPr>
            <a:endParaRPr lang="en-US" sz="1800" b="0" kern="0" dirty="0" smtClean="0">
              <a:latin typeface="Lato Regular"/>
              <a:cs typeface="+mn-cs"/>
            </a:endParaRPr>
          </a:p>
          <a:p>
            <a:pPr marL="1189038" lvl="1" indent="-457200" defTabSz="914400">
              <a:lnSpc>
                <a:spcPct val="100000"/>
              </a:lnSpc>
              <a:buFont typeface="Arial" panose="020B0604020202020204" pitchFamily="34" charset="0"/>
              <a:buChar char="•"/>
            </a:pPr>
            <a:endParaRPr lang="en-US" sz="1800" b="0" kern="0" dirty="0">
              <a:solidFill>
                <a:srgbClr val="11542A"/>
              </a:solidFill>
              <a:latin typeface="Lato Regular"/>
              <a:cs typeface="+mn-cs"/>
            </a:endParaRPr>
          </a:p>
        </p:txBody>
      </p:sp>
    </p:spTree>
    <p:extLst>
      <p:ext uri="{BB962C8B-B14F-4D97-AF65-F5344CB8AC3E}">
        <p14:creationId xmlns:p14="http://schemas.microsoft.com/office/powerpoint/2010/main" val="227382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3993</TotalTime>
  <Words>557</Words>
  <Application>Microsoft Office PowerPoint</Application>
  <PresentationFormat>On-screen Show (4:3)</PresentationFormat>
  <Paragraphs>63</Paragraphs>
  <Slides>10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Avenir Book</vt:lpstr>
      <vt:lpstr>Avenir Heavy</vt:lpstr>
      <vt:lpstr>Calibri</vt:lpstr>
      <vt:lpstr>Courier New</vt:lpstr>
      <vt:lpstr>Lato Light</vt:lpstr>
      <vt:lpstr>Lato Regular</vt:lpstr>
      <vt:lpstr>Verdana</vt:lpstr>
      <vt:lpstr>Wingdings</vt:lpstr>
      <vt:lpstr>Thème Office</vt:lpstr>
      <vt:lpstr>PowerPoint Presentation</vt:lpstr>
      <vt:lpstr>Outline</vt:lpstr>
      <vt:lpstr>Scientific problem </vt:lpstr>
      <vt:lpstr>Aims and Benefits</vt:lpstr>
      <vt:lpstr>Use Case</vt:lpstr>
      <vt:lpstr>Use Case</vt:lpstr>
      <vt:lpstr>Work flow</vt:lpstr>
      <vt:lpstr>Implementation strategy </vt:lpstr>
      <vt:lpstr>Summary and 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Roberto Barbera</dc:creator>
  <cp:lastModifiedBy>Segun Oyeyiola</cp:lastModifiedBy>
  <cp:revision>522</cp:revision>
  <dcterms:created xsi:type="dcterms:W3CDTF">2015-04-10T11:49:34Z</dcterms:created>
  <dcterms:modified xsi:type="dcterms:W3CDTF">2016-11-23T19:56:13Z</dcterms:modified>
</cp:coreProperties>
</file>