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6" r:id="rId1"/>
  </p:sldMasterIdLst>
  <p:notesMasterIdLst>
    <p:notesMasterId r:id="rId19"/>
  </p:notesMasterIdLst>
  <p:sldIdLst>
    <p:sldId id="288" r:id="rId2"/>
    <p:sldId id="323" r:id="rId3"/>
    <p:sldId id="324" r:id="rId4"/>
    <p:sldId id="325" r:id="rId5"/>
    <p:sldId id="326" r:id="rId6"/>
    <p:sldId id="327" r:id="rId7"/>
    <p:sldId id="340" r:id="rId8"/>
    <p:sldId id="341" r:id="rId9"/>
    <p:sldId id="330" r:id="rId10"/>
    <p:sldId id="331" r:id="rId11"/>
    <p:sldId id="332" r:id="rId12"/>
    <p:sldId id="354" r:id="rId13"/>
    <p:sldId id="355" r:id="rId14"/>
    <p:sldId id="356" r:id="rId15"/>
    <p:sldId id="333" r:id="rId16"/>
    <p:sldId id="357" r:id="rId17"/>
    <p:sldId id="26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284" autoAdjust="0"/>
    <p:restoredTop sz="94595"/>
  </p:normalViewPr>
  <p:slideViewPr>
    <p:cSldViewPr snapToGrid="0" snapToObjects="1">
      <p:cViewPr varScale="1">
        <p:scale>
          <a:sx n="75" d="100"/>
          <a:sy n="75" d="100"/>
        </p:scale>
        <p:origin x="-3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75EC3B-77EA-7B40-8670-48FE42B079A2}" type="doc">
      <dgm:prSet loTypeId="urn:microsoft.com/office/officeart/2009/3/layout/SubStepProcess" loCatId="" qsTypeId="urn:microsoft.com/office/officeart/2005/8/quickstyle/simple4" qsCatId="simple" csTypeId="urn:microsoft.com/office/officeart/2005/8/colors/accent1_2" csCatId="accent1" phldr="1"/>
      <dgm:spPr/>
      <dgm:t>
        <a:bodyPr/>
        <a:lstStyle/>
        <a:p>
          <a:endParaRPr lang="en-US"/>
        </a:p>
      </dgm:t>
    </dgm:pt>
    <dgm:pt modelId="{D671CA11-EB41-6640-ABAA-C1DB3F59852E}">
      <dgm:prSet/>
      <dgm:spPr>
        <a:solidFill>
          <a:schemeClr val="accent1"/>
        </a:solidFill>
      </dgm:spPr>
      <dgm:t>
        <a:bodyPr/>
        <a:lstStyle/>
        <a:p>
          <a:pPr rtl="0"/>
          <a:r>
            <a:rPr lang="en-US" dirty="0" smtClean="0"/>
            <a:t>Discovering the key role campus networks play in trusted identities for R&amp;E</a:t>
          </a:r>
          <a:endParaRPr lang="en-US" dirty="0"/>
        </a:p>
      </dgm:t>
    </dgm:pt>
    <dgm:pt modelId="{DAA7C562-CE1C-0047-85C6-A0FAE6B9748D}" type="parTrans" cxnId="{5A988260-0882-7341-935A-CFB1BCA96A24}">
      <dgm:prSet/>
      <dgm:spPr/>
      <dgm:t>
        <a:bodyPr/>
        <a:lstStyle/>
        <a:p>
          <a:endParaRPr lang="en-US"/>
        </a:p>
      </dgm:t>
    </dgm:pt>
    <dgm:pt modelId="{C409F245-B28E-3A47-8A1D-A5FAD41CDA97}" type="sibTrans" cxnId="{5A988260-0882-7341-935A-CFB1BCA96A24}">
      <dgm:prSet/>
      <dgm:spPr/>
      <dgm:t>
        <a:bodyPr/>
        <a:lstStyle/>
        <a:p>
          <a:endParaRPr lang="en-US"/>
        </a:p>
      </dgm:t>
    </dgm:pt>
    <dgm:pt modelId="{E3F6D3C3-2356-BE47-8A11-6C9C738FDD04}">
      <dgm:prSet custT="1"/>
      <dgm:spPr/>
      <dgm:t>
        <a:bodyPr/>
        <a:lstStyle/>
        <a:p>
          <a:pPr rtl="0"/>
          <a:r>
            <a:rPr lang="en-US" sz="2400" dirty="0" smtClean="0"/>
            <a:t>Authoritative source for user data associated with your domain</a:t>
          </a:r>
          <a:endParaRPr lang="en-US" sz="2400" dirty="0"/>
        </a:p>
      </dgm:t>
    </dgm:pt>
    <dgm:pt modelId="{B716CD6B-9E2E-B04B-890D-9A48A3E3EFC5}" type="parTrans" cxnId="{8640F246-DA24-D54F-BFE7-36348A15AA74}">
      <dgm:prSet/>
      <dgm:spPr/>
      <dgm:t>
        <a:bodyPr/>
        <a:lstStyle/>
        <a:p>
          <a:endParaRPr lang="en-US"/>
        </a:p>
      </dgm:t>
    </dgm:pt>
    <dgm:pt modelId="{16DAEFC5-577B-A845-A20B-9B18DD147DD3}" type="sibTrans" cxnId="{8640F246-DA24-D54F-BFE7-36348A15AA74}">
      <dgm:prSet/>
      <dgm:spPr/>
      <dgm:t>
        <a:bodyPr/>
        <a:lstStyle/>
        <a:p>
          <a:endParaRPr lang="en-US"/>
        </a:p>
      </dgm:t>
    </dgm:pt>
    <dgm:pt modelId="{F9E5E19D-129F-184D-9D87-A021DD122BBC}">
      <dgm:prSet custT="1"/>
      <dgm:spPr/>
      <dgm:t>
        <a:bodyPr/>
        <a:lstStyle/>
        <a:p>
          <a:pPr rtl="0"/>
          <a:r>
            <a:rPr lang="en-US" sz="2400" dirty="0" smtClean="0"/>
            <a:t>Logical implementers and maintainers of Identity Management related core services</a:t>
          </a:r>
          <a:endParaRPr lang="en-US" sz="2400" dirty="0"/>
        </a:p>
      </dgm:t>
    </dgm:pt>
    <dgm:pt modelId="{19E4AC19-97B1-4848-919C-4675D29EAFC1}" type="parTrans" cxnId="{85329D29-92AA-3344-9BAD-F56761ADC003}">
      <dgm:prSet/>
      <dgm:spPr/>
      <dgm:t>
        <a:bodyPr/>
        <a:lstStyle/>
        <a:p>
          <a:endParaRPr lang="en-US"/>
        </a:p>
      </dgm:t>
    </dgm:pt>
    <dgm:pt modelId="{ADE79645-C79A-E940-BC90-DBAA77E5AD20}" type="sibTrans" cxnId="{85329D29-92AA-3344-9BAD-F56761ADC003}">
      <dgm:prSet/>
      <dgm:spPr/>
      <dgm:t>
        <a:bodyPr/>
        <a:lstStyle/>
        <a:p>
          <a:endParaRPr lang="en-US"/>
        </a:p>
      </dgm:t>
    </dgm:pt>
    <dgm:pt modelId="{1A8A328B-E0C2-2441-9879-7AE9AC9E3CC7}">
      <dgm:prSet custT="1"/>
      <dgm:spPr/>
      <dgm:t>
        <a:bodyPr/>
        <a:lstStyle/>
        <a:p>
          <a:pPr rtl="0"/>
          <a:r>
            <a:rPr lang="en-US" sz="2400" dirty="0" smtClean="0"/>
            <a:t>Logical trusted partners for data exchange in the R&amp;E network hierarchy</a:t>
          </a:r>
          <a:endParaRPr lang="en-US" sz="2400" dirty="0"/>
        </a:p>
      </dgm:t>
    </dgm:pt>
    <dgm:pt modelId="{DBBD1CD4-29D3-6D40-A71B-A0E80CA5F8CF}" type="parTrans" cxnId="{2613A05F-ED7F-7B44-B732-1D29AE752A65}">
      <dgm:prSet/>
      <dgm:spPr/>
      <dgm:t>
        <a:bodyPr/>
        <a:lstStyle/>
        <a:p>
          <a:endParaRPr lang="en-US"/>
        </a:p>
      </dgm:t>
    </dgm:pt>
    <dgm:pt modelId="{5C308432-91A5-5E46-8FDD-B13F7960645B}" type="sibTrans" cxnId="{2613A05F-ED7F-7B44-B732-1D29AE752A65}">
      <dgm:prSet/>
      <dgm:spPr/>
      <dgm:t>
        <a:bodyPr/>
        <a:lstStyle/>
        <a:p>
          <a:endParaRPr lang="en-US"/>
        </a:p>
      </dgm:t>
    </dgm:pt>
    <dgm:pt modelId="{0D4F7709-4D62-B945-B047-65FF668472F4}" type="pres">
      <dgm:prSet presAssocID="{FB75EC3B-77EA-7B40-8670-48FE42B079A2}" presName="Name0" presStyleCnt="0">
        <dgm:presLayoutVars>
          <dgm:chMax val="7"/>
          <dgm:dir/>
          <dgm:animOne val="branch"/>
        </dgm:presLayoutVars>
      </dgm:prSet>
      <dgm:spPr/>
      <dgm:t>
        <a:bodyPr/>
        <a:lstStyle/>
        <a:p>
          <a:endParaRPr lang="en-US"/>
        </a:p>
      </dgm:t>
    </dgm:pt>
    <dgm:pt modelId="{0350CB0E-3430-E64B-A2E8-D4527D3B2420}" type="pres">
      <dgm:prSet presAssocID="{D671CA11-EB41-6640-ABAA-C1DB3F59852E}" presName="parTx1" presStyleLbl="node1" presStyleIdx="0" presStyleCnt="1"/>
      <dgm:spPr/>
      <dgm:t>
        <a:bodyPr/>
        <a:lstStyle/>
        <a:p>
          <a:endParaRPr lang="en-US"/>
        </a:p>
      </dgm:t>
    </dgm:pt>
    <dgm:pt modelId="{2F13C2EC-F410-A44F-AB7B-E844E975D972}" type="pres">
      <dgm:prSet presAssocID="{D671CA11-EB41-6640-ABAA-C1DB3F59852E}" presName="spPre1" presStyleCnt="0"/>
      <dgm:spPr/>
    </dgm:pt>
    <dgm:pt modelId="{C4A06547-0C93-CB4D-B4D2-E540B47CCC51}" type="pres">
      <dgm:prSet presAssocID="{D671CA11-EB41-6640-ABAA-C1DB3F59852E}" presName="chLin1" presStyleCnt="0"/>
      <dgm:spPr/>
    </dgm:pt>
    <dgm:pt modelId="{16A907F1-E875-3C4B-935F-0569090AE656}" type="pres">
      <dgm:prSet presAssocID="{B716CD6B-9E2E-B04B-890D-9A48A3E3EFC5}" presName="Name11" presStyleLbl="parChTrans1D1" presStyleIdx="0" presStyleCnt="6"/>
      <dgm:spPr/>
    </dgm:pt>
    <dgm:pt modelId="{B7FC6C2C-CB05-F343-9E36-8E11A81ADFA2}" type="pres">
      <dgm:prSet presAssocID="{E3F6D3C3-2356-BE47-8A11-6C9C738FDD04}" presName="txAndLines1" presStyleCnt="0"/>
      <dgm:spPr/>
    </dgm:pt>
    <dgm:pt modelId="{9E26C4E2-C38B-8C49-8BCA-39D9E751D288}" type="pres">
      <dgm:prSet presAssocID="{E3F6D3C3-2356-BE47-8A11-6C9C738FDD04}" presName="anchor1" presStyleCnt="0"/>
      <dgm:spPr/>
    </dgm:pt>
    <dgm:pt modelId="{F3390583-834B-254B-ACE6-169B14429810}" type="pres">
      <dgm:prSet presAssocID="{E3F6D3C3-2356-BE47-8A11-6C9C738FDD04}" presName="backup1" presStyleCnt="0"/>
      <dgm:spPr/>
    </dgm:pt>
    <dgm:pt modelId="{BDE185FB-E561-A74F-A40A-6E84C82DD9F2}" type="pres">
      <dgm:prSet presAssocID="{E3F6D3C3-2356-BE47-8A11-6C9C738FDD04}" presName="preLine1" presStyleLbl="parChTrans1D1" presStyleIdx="1" presStyleCnt="6"/>
      <dgm:spPr/>
    </dgm:pt>
    <dgm:pt modelId="{D7EA0101-0264-D442-B327-71986002EA5B}" type="pres">
      <dgm:prSet presAssocID="{E3F6D3C3-2356-BE47-8A11-6C9C738FDD04}" presName="desTx1" presStyleLbl="revTx" presStyleIdx="0" presStyleCnt="0">
        <dgm:presLayoutVars>
          <dgm:bulletEnabled val="1"/>
        </dgm:presLayoutVars>
      </dgm:prSet>
      <dgm:spPr/>
      <dgm:t>
        <a:bodyPr/>
        <a:lstStyle/>
        <a:p>
          <a:endParaRPr lang="en-US"/>
        </a:p>
      </dgm:t>
    </dgm:pt>
    <dgm:pt modelId="{4209F90C-36E3-4946-BFA9-4670EA834ECF}" type="pres">
      <dgm:prSet presAssocID="{19E4AC19-97B1-4848-919C-4675D29EAFC1}" presName="Name11" presStyleLbl="parChTrans1D1" presStyleIdx="2" presStyleCnt="6"/>
      <dgm:spPr/>
    </dgm:pt>
    <dgm:pt modelId="{74F990E5-0094-5F4E-BDC8-A8C000BED4E8}" type="pres">
      <dgm:prSet presAssocID="{F9E5E19D-129F-184D-9D87-A021DD122BBC}" presName="txAndLines1" presStyleCnt="0"/>
      <dgm:spPr/>
    </dgm:pt>
    <dgm:pt modelId="{D5E42246-847E-C54F-900F-ED61663C3562}" type="pres">
      <dgm:prSet presAssocID="{F9E5E19D-129F-184D-9D87-A021DD122BBC}" presName="anchor1" presStyleCnt="0"/>
      <dgm:spPr/>
    </dgm:pt>
    <dgm:pt modelId="{9DFF71E0-15C8-FB42-862E-0CEFD38DD7AE}" type="pres">
      <dgm:prSet presAssocID="{F9E5E19D-129F-184D-9D87-A021DD122BBC}" presName="backup1" presStyleCnt="0"/>
      <dgm:spPr/>
    </dgm:pt>
    <dgm:pt modelId="{41F4E973-A8FD-C84E-975B-AC1FB20C26DC}" type="pres">
      <dgm:prSet presAssocID="{F9E5E19D-129F-184D-9D87-A021DD122BBC}" presName="preLine1" presStyleLbl="parChTrans1D1" presStyleIdx="3" presStyleCnt="6"/>
      <dgm:spPr/>
    </dgm:pt>
    <dgm:pt modelId="{F72C3306-24CA-804C-AFAC-4A20B305E70E}" type="pres">
      <dgm:prSet presAssocID="{F9E5E19D-129F-184D-9D87-A021DD122BBC}" presName="desTx1" presStyleLbl="revTx" presStyleIdx="0" presStyleCnt="0">
        <dgm:presLayoutVars>
          <dgm:bulletEnabled val="1"/>
        </dgm:presLayoutVars>
      </dgm:prSet>
      <dgm:spPr/>
      <dgm:t>
        <a:bodyPr/>
        <a:lstStyle/>
        <a:p>
          <a:endParaRPr lang="en-US"/>
        </a:p>
      </dgm:t>
    </dgm:pt>
    <dgm:pt modelId="{BF3D3A54-C963-C64B-9B6E-0B02649B485B}" type="pres">
      <dgm:prSet presAssocID="{DBBD1CD4-29D3-6D40-A71B-A0E80CA5F8CF}" presName="Name11" presStyleLbl="parChTrans1D1" presStyleIdx="4" presStyleCnt="6"/>
      <dgm:spPr/>
    </dgm:pt>
    <dgm:pt modelId="{FF56F53A-9F6F-F846-A143-E3D94BB182D3}" type="pres">
      <dgm:prSet presAssocID="{1A8A328B-E0C2-2441-9879-7AE9AC9E3CC7}" presName="txAndLines1" presStyleCnt="0"/>
      <dgm:spPr/>
    </dgm:pt>
    <dgm:pt modelId="{53B5FBEB-9B39-2E4E-8C92-0223BFC429A1}" type="pres">
      <dgm:prSet presAssocID="{1A8A328B-E0C2-2441-9879-7AE9AC9E3CC7}" presName="anchor1" presStyleCnt="0"/>
      <dgm:spPr/>
    </dgm:pt>
    <dgm:pt modelId="{D66463C6-A027-9847-8104-FECCB8741FB8}" type="pres">
      <dgm:prSet presAssocID="{1A8A328B-E0C2-2441-9879-7AE9AC9E3CC7}" presName="backup1" presStyleCnt="0"/>
      <dgm:spPr/>
    </dgm:pt>
    <dgm:pt modelId="{8212700F-CEFE-574D-ACF1-DCDF8E11A7CE}" type="pres">
      <dgm:prSet presAssocID="{1A8A328B-E0C2-2441-9879-7AE9AC9E3CC7}" presName="preLine1" presStyleLbl="parChTrans1D1" presStyleIdx="5" presStyleCnt="6"/>
      <dgm:spPr/>
    </dgm:pt>
    <dgm:pt modelId="{BA3E442D-294D-B248-B848-E30ADAEA37B8}" type="pres">
      <dgm:prSet presAssocID="{1A8A328B-E0C2-2441-9879-7AE9AC9E3CC7}" presName="desTx1" presStyleLbl="revTx" presStyleIdx="0" presStyleCnt="0">
        <dgm:presLayoutVars>
          <dgm:bulletEnabled val="1"/>
        </dgm:presLayoutVars>
      </dgm:prSet>
      <dgm:spPr/>
      <dgm:t>
        <a:bodyPr/>
        <a:lstStyle/>
        <a:p>
          <a:endParaRPr lang="en-US"/>
        </a:p>
      </dgm:t>
    </dgm:pt>
  </dgm:ptLst>
  <dgm:cxnLst>
    <dgm:cxn modelId="{AE5F08BA-E151-1049-A89A-BB30E96B00EE}" type="presOf" srcId="{FB75EC3B-77EA-7B40-8670-48FE42B079A2}" destId="{0D4F7709-4D62-B945-B047-65FF668472F4}" srcOrd="0" destOrd="0" presId="urn:microsoft.com/office/officeart/2009/3/layout/SubStepProcess"/>
    <dgm:cxn modelId="{5A988260-0882-7341-935A-CFB1BCA96A24}" srcId="{FB75EC3B-77EA-7B40-8670-48FE42B079A2}" destId="{D671CA11-EB41-6640-ABAA-C1DB3F59852E}" srcOrd="0" destOrd="0" parTransId="{DAA7C562-CE1C-0047-85C6-A0FAE6B9748D}" sibTransId="{C409F245-B28E-3A47-8A1D-A5FAD41CDA97}"/>
    <dgm:cxn modelId="{85329D29-92AA-3344-9BAD-F56761ADC003}" srcId="{D671CA11-EB41-6640-ABAA-C1DB3F59852E}" destId="{F9E5E19D-129F-184D-9D87-A021DD122BBC}" srcOrd="1" destOrd="0" parTransId="{19E4AC19-97B1-4848-919C-4675D29EAFC1}" sibTransId="{ADE79645-C79A-E940-BC90-DBAA77E5AD20}"/>
    <dgm:cxn modelId="{6284177B-8621-D644-8BD7-C4B1AB5F318B}" type="presOf" srcId="{F9E5E19D-129F-184D-9D87-A021DD122BBC}" destId="{F72C3306-24CA-804C-AFAC-4A20B305E70E}" srcOrd="0" destOrd="0" presId="urn:microsoft.com/office/officeart/2009/3/layout/SubStepProcess"/>
    <dgm:cxn modelId="{9FD672F3-58AA-B44E-A4A2-750F8B4B0925}" type="presOf" srcId="{1A8A328B-E0C2-2441-9879-7AE9AC9E3CC7}" destId="{BA3E442D-294D-B248-B848-E30ADAEA37B8}" srcOrd="0" destOrd="0" presId="urn:microsoft.com/office/officeart/2009/3/layout/SubStepProcess"/>
    <dgm:cxn modelId="{F776B46C-862A-6E4A-97CC-7F44DAA47ACC}" type="presOf" srcId="{E3F6D3C3-2356-BE47-8A11-6C9C738FDD04}" destId="{D7EA0101-0264-D442-B327-71986002EA5B}" srcOrd="0" destOrd="0" presId="urn:microsoft.com/office/officeart/2009/3/layout/SubStepProcess"/>
    <dgm:cxn modelId="{0653503B-4259-B64D-A0AC-F7DC3CD4081B}" type="presOf" srcId="{D671CA11-EB41-6640-ABAA-C1DB3F59852E}" destId="{0350CB0E-3430-E64B-A2E8-D4527D3B2420}" srcOrd="0" destOrd="0" presId="urn:microsoft.com/office/officeart/2009/3/layout/SubStepProcess"/>
    <dgm:cxn modelId="{8640F246-DA24-D54F-BFE7-36348A15AA74}" srcId="{D671CA11-EB41-6640-ABAA-C1DB3F59852E}" destId="{E3F6D3C3-2356-BE47-8A11-6C9C738FDD04}" srcOrd="0" destOrd="0" parTransId="{B716CD6B-9E2E-B04B-890D-9A48A3E3EFC5}" sibTransId="{16DAEFC5-577B-A845-A20B-9B18DD147DD3}"/>
    <dgm:cxn modelId="{2613A05F-ED7F-7B44-B732-1D29AE752A65}" srcId="{D671CA11-EB41-6640-ABAA-C1DB3F59852E}" destId="{1A8A328B-E0C2-2441-9879-7AE9AC9E3CC7}" srcOrd="2" destOrd="0" parTransId="{DBBD1CD4-29D3-6D40-A71B-A0E80CA5F8CF}" sibTransId="{5C308432-91A5-5E46-8FDD-B13F7960645B}"/>
    <dgm:cxn modelId="{59530977-7CD2-164B-BE0A-1191C627935A}" type="presParOf" srcId="{0D4F7709-4D62-B945-B047-65FF668472F4}" destId="{0350CB0E-3430-E64B-A2E8-D4527D3B2420}" srcOrd="0" destOrd="0" presId="urn:microsoft.com/office/officeart/2009/3/layout/SubStepProcess"/>
    <dgm:cxn modelId="{36CA4B21-1E08-934B-95E3-62A077683504}" type="presParOf" srcId="{0D4F7709-4D62-B945-B047-65FF668472F4}" destId="{2F13C2EC-F410-A44F-AB7B-E844E975D972}" srcOrd="1" destOrd="0" presId="urn:microsoft.com/office/officeart/2009/3/layout/SubStepProcess"/>
    <dgm:cxn modelId="{4911EDD5-19D2-0F4D-9BE2-FF5F6A375E6C}" type="presParOf" srcId="{0D4F7709-4D62-B945-B047-65FF668472F4}" destId="{C4A06547-0C93-CB4D-B4D2-E540B47CCC51}" srcOrd="2" destOrd="0" presId="urn:microsoft.com/office/officeart/2009/3/layout/SubStepProcess"/>
    <dgm:cxn modelId="{AFC92672-1E00-6147-8BAC-A94D4C24AC6D}" type="presParOf" srcId="{C4A06547-0C93-CB4D-B4D2-E540B47CCC51}" destId="{16A907F1-E875-3C4B-935F-0569090AE656}" srcOrd="0" destOrd="0" presId="urn:microsoft.com/office/officeart/2009/3/layout/SubStepProcess"/>
    <dgm:cxn modelId="{B630460D-8F15-3E44-B161-0FDE7BCDCFE1}" type="presParOf" srcId="{C4A06547-0C93-CB4D-B4D2-E540B47CCC51}" destId="{B7FC6C2C-CB05-F343-9E36-8E11A81ADFA2}" srcOrd="1" destOrd="0" presId="urn:microsoft.com/office/officeart/2009/3/layout/SubStepProcess"/>
    <dgm:cxn modelId="{BC0918D5-A4D8-7A42-8432-5D5A1FEBF70C}" type="presParOf" srcId="{B7FC6C2C-CB05-F343-9E36-8E11A81ADFA2}" destId="{9E26C4E2-C38B-8C49-8BCA-39D9E751D288}" srcOrd="0" destOrd="0" presId="urn:microsoft.com/office/officeart/2009/3/layout/SubStepProcess"/>
    <dgm:cxn modelId="{71F789A0-4B97-314B-894B-068831EAE1B0}" type="presParOf" srcId="{B7FC6C2C-CB05-F343-9E36-8E11A81ADFA2}" destId="{F3390583-834B-254B-ACE6-169B14429810}" srcOrd="1" destOrd="0" presId="urn:microsoft.com/office/officeart/2009/3/layout/SubStepProcess"/>
    <dgm:cxn modelId="{3E9D107A-F7B4-7447-92C1-BDD6610B411E}" type="presParOf" srcId="{B7FC6C2C-CB05-F343-9E36-8E11A81ADFA2}" destId="{BDE185FB-E561-A74F-A40A-6E84C82DD9F2}" srcOrd="2" destOrd="0" presId="urn:microsoft.com/office/officeart/2009/3/layout/SubStepProcess"/>
    <dgm:cxn modelId="{E995A222-A90A-1A43-BE25-B3CD11891383}" type="presParOf" srcId="{B7FC6C2C-CB05-F343-9E36-8E11A81ADFA2}" destId="{D7EA0101-0264-D442-B327-71986002EA5B}" srcOrd="3" destOrd="0" presId="urn:microsoft.com/office/officeart/2009/3/layout/SubStepProcess"/>
    <dgm:cxn modelId="{553FF213-3D9E-4948-88C5-093778ED2B47}" type="presParOf" srcId="{C4A06547-0C93-CB4D-B4D2-E540B47CCC51}" destId="{4209F90C-36E3-4946-BFA9-4670EA834ECF}" srcOrd="2" destOrd="0" presId="urn:microsoft.com/office/officeart/2009/3/layout/SubStepProcess"/>
    <dgm:cxn modelId="{2EBD7436-6F41-2048-943A-8401635A7C2A}" type="presParOf" srcId="{C4A06547-0C93-CB4D-B4D2-E540B47CCC51}" destId="{74F990E5-0094-5F4E-BDC8-A8C000BED4E8}" srcOrd="3" destOrd="0" presId="urn:microsoft.com/office/officeart/2009/3/layout/SubStepProcess"/>
    <dgm:cxn modelId="{8B0AC7F2-3045-2943-A728-E10DFFAD8604}" type="presParOf" srcId="{74F990E5-0094-5F4E-BDC8-A8C000BED4E8}" destId="{D5E42246-847E-C54F-900F-ED61663C3562}" srcOrd="0" destOrd="0" presId="urn:microsoft.com/office/officeart/2009/3/layout/SubStepProcess"/>
    <dgm:cxn modelId="{9D220C37-2BE7-BD4B-A777-E097ECFF7500}" type="presParOf" srcId="{74F990E5-0094-5F4E-BDC8-A8C000BED4E8}" destId="{9DFF71E0-15C8-FB42-862E-0CEFD38DD7AE}" srcOrd="1" destOrd="0" presId="urn:microsoft.com/office/officeart/2009/3/layout/SubStepProcess"/>
    <dgm:cxn modelId="{126C4E11-8059-3445-8233-7DC93128319D}" type="presParOf" srcId="{74F990E5-0094-5F4E-BDC8-A8C000BED4E8}" destId="{41F4E973-A8FD-C84E-975B-AC1FB20C26DC}" srcOrd="2" destOrd="0" presId="urn:microsoft.com/office/officeart/2009/3/layout/SubStepProcess"/>
    <dgm:cxn modelId="{43AB869F-B140-214E-A370-9AAE08486267}" type="presParOf" srcId="{74F990E5-0094-5F4E-BDC8-A8C000BED4E8}" destId="{F72C3306-24CA-804C-AFAC-4A20B305E70E}" srcOrd="3" destOrd="0" presId="urn:microsoft.com/office/officeart/2009/3/layout/SubStepProcess"/>
    <dgm:cxn modelId="{28D42BD1-9052-D947-A4F9-BC085A369D89}" type="presParOf" srcId="{C4A06547-0C93-CB4D-B4D2-E540B47CCC51}" destId="{BF3D3A54-C963-C64B-9B6E-0B02649B485B}" srcOrd="4" destOrd="0" presId="urn:microsoft.com/office/officeart/2009/3/layout/SubStepProcess"/>
    <dgm:cxn modelId="{0DFB6FBC-2142-8241-93A1-A41B26867ACB}" type="presParOf" srcId="{C4A06547-0C93-CB4D-B4D2-E540B47CCC51}" destId="{FF56F53A-9F6F-F846-A143-E3D94BB182D3}" srcOrd="5" destOrd="0" presId="urn:microsoft.com/office/officeart/2009/3/layout/SubStepProcess"/>
    <dgm:cxn modelId="{ADA37358-06BA-DE48-878D-1918EEF98AAB}" type="presParOf" srcId="{FF56F53A-9F6F-F846-A143-E3D94BB182D3}" destId="{53B5FBEB-9B39-2E4E-8C92-0223BFC429A1}" srcOrd="0" destOrd="0" presId="urn:microsoft.com/office/officeart/2009/3/layout/SubStepProcess"/>
    <dgm:cxn modelId="{0845C44A-51E7-B344-9AE9-E5C458FC65F5}" type="presParOf" srcId="{FF56F53A-9F6F-F846-A143-E3D94BB182D3}" destId="{D66463C6-A027-9847-8104-FECCB8741FB8}" srcOrd="1" destOrd="0" presId="urn:microsoft.com/office/officeart/2009/3/layout/SubStepProcess"/>
    <dgm:cxn modelId="{EED1A468-57FD-3A43-A7F2-C3540ED52A86}" type="presParOf" srcId="{FF56F53A-9F6F-F846-A143-E3D94BB182D3}" destId="{8212700F-CEFE-574D-ACF1-DCDF8E11A7CE}" srcOrd="2" destOrd="0" presId="urn:microsoft.com/office/officeart/2009/3/layout/SubStepProcess"/>
    <dgm:cxn modelId="{A2E521A7-6522-6F44-964E-D0AC9B096EFD}" type="presParOf" srcId="{FF56F53A-9F6F-F846-A143-E3D94BB182D3}" destId="{BA3E442D-294D-B248-B848-E30ADAEA37B8}" srcOrd="3" destOrd="0" presId="urn:microsoft.com/office/officeart/2009/3/layout/SubSte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0CB0E-3430-E64B-A2E8-D4527D3B2420}">
      <dsp:nvSpPr>
        <dsp:cNvPr id="0" name=""/>
        <dsp:cNvSpPr/>
      </dsp:nvSpPr>
      <dsp:spPr>
        <a:xfrm>
          <a:off x="1422" y="626610"/>
          <a:ext cx="3865428" cy="3865428"/>
        </a:xfrm>
        <a:prstGeom prst="ellipse">
          <a:avLst/>
        </a:prstGeom>
        <a:solidFill>
          <a:schemeClr val="accent1"/>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89050" rtl="0">
            <a:lnSpc>
              <a:spcPct val="90000"/>
            </a:lnSpc>
            <a:spcBef>
              <a:spcPct val="0"/>
            </a:spcBef>
            <a:spcAft>
              <a:spcPct val="35000"/>
            </a:spcAft>
          </a:pPr>
          <a:r>
            <a:rPr lang="en-US" sz="2900" kern="1200" dirty="0" smtClean="0"/>
            <a:t>Discovering the key role campus networks play in trusted identities for R&amp;E</a:t>
          </a:r>
          <a:endParaRPr lang="en-US" sz="2900" kern="1200" dirty="0"/>
        </a:p>
      </dsp:txBody>
      <dsp:txXfrm>
        <a:off x="567501" y="1192689"/>
        <a:ext cx="2733270" cy="2733270"/>
      </dsp:txXfrm>
    </dsp:sp>
    <dsp:sp modelId="{16A907F1-E875-3C4B-935F-0569090AE656}">
      <dsp:nvSpPr>
        <dsp:cNvPr id="0" name=""/>
        <dsp:cNvSpPr/>
      </dsp:nvSpPr>
      <dsp:spPr>
        <a:xfrm rot="18087486">
          <a:off x="3556157" y="1612546"/>
          <a:ext cx="1779856" cy="0"/>
        </a:xfrm>
        <a:custGeom>
          <a:avLst/>
          <a:gdLst/>
          <a:ahLst/>
          <a:cxnLst/>
          <a:rect l="0" t="0" r="0" b="0"/>
          <a:pathLst>
            <a:path>
              <a:moveTo>
                <a:pt x="0" y="0"/>
              </a:moveTo>
              <a:lnTo>
                <a:pt x="1779856"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DE185FB-E561-A74F-A40A-6E84C82DD9F2}">
      <dsp:nvSpPr>
        <dsp:cNvPr id="0" name=""/>
        <dsp:cNvSpPr/>
      </dsp:nvSpPr>
      <dsp:spPr>
        <a:xfrm>
          <a:off x="4910517" y="853418"/>
          <a:ext cx="451814" cy="0"/>
        </a:xfrm>
        <a:prstGeom prst="line">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7EA0101-0264-D442-B327-71986002EA5B}">
      <dsp:nvSpPr>
        <dsp:cNvPr id="0" name=""/>
        <dsp:cNvSpPr/>
      </dsp:nvSpPr>
      <dsp:spPr>
        <a:xfrm>
          <a:off x="5362331" y="465"/>
          <a:ext cx="3203775" cy="170590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dirty="0" smtClean="0"/>
            <a:t>Authoritative source for user data associated with your domain</a:t>
          </a:r>
          <a:endParaRPr lang="en-US" sz="2400" kern="1200" dirty="0"/>
        </a:p>
      </dsp:txBody>
      <dsp:txXfrm>
        <a:off x="5362331" y="465"/>
        <a:ext cx="3203775" cy="1705906"/>
      </dsp:txXfrm>
    </dsp:sp>
    <dsp:sp modelId="{4209F90C-36E3-4946-BFA9-4670EA834ECF}">
      <dsp:nvSpPr>
        <dsp:cNvPr id="0" name=""/>
        <dsp:cNvSpPr/>
      </dsp:nvSpPr>
      <dsp:spPr>
        <a:xfrm>
          <a:off x="3981654" y="2559325"/>
          <a:ext cx="928862" cy="0"/>
        </a:xfrm>
        <a:custGeom>
          <a:avLst/>
          <a:gdLst/>
          <a:ahLst/>
          <a:cxnLst/>
          <a:rect l="0" t="0" r="0" b="0"/>
          <a:pathLst>
            <a:path>
              <a:moveTo>
                <a:pt x="0" y="0"/>
              </a:moveTo>
              <a:lnTo>
                <a:pt x="928862"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1F4E973-A8FD-C84E-975B-AC1FB20C26DC}">
      <dsp:nvSpPr>
        <dsp:cNvPr id="0" name=""/>
        <dsp:cNvSpPr/>
      </dsp:nvSpPr>
      <dsp:spPr>
        <a:xfrm>
          <a:off x="4910517" y="2559325"/>
          <a:ext cx="451814" cy="0"/>
        </a:xfrm>
        <a:prstGeom prst="line">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72C3306-24CA-804C-AFAC-4A20B305E70E}">
      <dsp:nvSpPr>
        <dsp:cNvPr id="0" name=""/>
        <dsp:cNvSpPr/>
      </dsp:nvSpPr>
      <dsp:spPr>
        <a:xfrm>
          <a:off x="5362331" y="1706371"/>
          <a:ext cx="3203775" cy="170590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dirty="0" smtClean="0"/>
            <a:t>Logical implementers and maintainers of Identity Management related core services</a:t>
          </a:r>
          <a:endParaRPr lang="en-US" sz="2400" kern="1200" dirty="0"/>
        </a:p>
      </dsp:txBody>
      <dsp:txXfrm>
        <a:off x="5362331" y="1706371"/>
        <a:ext cx="3203775" cy="1705906"/>
      </dsp:txXfrm>
    </dsp:sp>
    <dsp:sp modelId="{BF3D3A54-C963-C64B-9B6E-0B02649B485B}">
      <dsp:nvSpPr>
        <dsp:cNvPr id="0" name=""/>
        <dsp:cNvSpPr/>
      </dsp:nvSpPr>
      <dsp:spPr>
        <a:xfrm rot="3512514">
          <a:off x="3556157" y="3506103"/>
          <a:ext cx="1779856" cy="0"/>
        </a:xfrm>
        <a:custGeom>
          <a:avLst/>
          <a:gdLst/>
          <a:ahLst/>
          <a:cxnLst/>
          <a:rect l="0" t="0" r="0" b="0"/>
          <a:pathLst>
            <a:path>
              <a:moveTo>
                <a:pt x="0" y="0"/>
              </a:moveTo>
              <a:lnTo>
                <a:pt x="1779856"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212700F-CEFE-574D-ACF1-DCDF8E11A7CE}">
      <dsp:nvSpPr>
        <dsp:cNvPr id="0" name=""/>
        <dsp:cNvSpPr/>
      </dsp:nvSpPr>
      <dsp:spPr>
        <a:xfrm>
          <a:off x="4910517" y="4265231"/>
          <a:ext cx="451814" cy="0"/>
        </a:xfrm>
        <a:prstGeom prst="line">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A3E442D-294D-B248-B848-E30ADAEA37B8}">
      <dsp:nvSpPr>
        <dsp:cNvPr id="0" name=""/>
        <dsp:cNvSpPr/>
      </dsp:nvSpPr>
      <dsp:spPr>
        <a:xfrm>
          <a:off x="5362331" y="3412278"/>
          <a:ext cx="3203775" cy="170590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dirty="0" smtClean="0"/>
            <a:t>Logical trusted partners for data exchange in the R&amp;E network hierarchy</a:t>
          </a:r>
          <a:endParaRPr lang="en-US" sz="2400" kern="1200" dirty="0"/>
        </a:p>
      </dsp:txBody>
      <dsp:txXfrm>
        <a:off x="5362331" y="3412278"/>
        <a:ext cx="3203775" cy="1705906"/>
      </dsp:txXfrm>
    </dsp:sp>
  </dsp:spTree>
</dsp:drawing>
</file>

<file path=ppt/diagrams/layout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1813F8-7C5D-BF40-A2E5-F9CBE8397D44}" type="datetimeFigureOut">
              <a:rPr lang="en-US" smtClean="0"/>
              <a:t>3/15/16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119A7-94CF-FD4B-9528-700F7846CB18}" type="slidenum">
              <a:rPr lang="en-US" smtClean="0"/>
              <a:t>‹#›</a:t>
            </a:fld>
            <a:endParaRPr lang="en-US"/>
          </a:p>
        </p:txBody>
      </p:sp>
    </p:spTree>
    <p:extLst>
      <p:ext uri="{BB962C8B-B14F-4D97-AF65-F5344CB8AC3E}">
        <p14:creationId xmlns:p14="http://schemas.microsoft.com/office/powerpoint/2010/main" val="35810570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PlaceHolder 1"/>
          <p:cNvSpPr>
            <a:spLocks noGrp="1"/>
          </p:cNvSpPr>
          <p:nvPr>
            <p:ph type="body"/>
          </p:nvPr>
        </p:nvSpPr>
        <p:spPr>
          <a:xfrm>
            <a:off x="777240" y="4777560"/>
            <a:ext cx="6217560" cy="4525920"/>
          </a:xfrm>
          <a:prstGeom prst="rect">
            <a:avLst/>
          </a:prstGeom>
        </p:spPr>
        <p:txBody>
          <a:bodyPr lIns="0" tIns="0" rIns="0" bIns="0"/>
          <a:lstStyle/>
          <a:p>
            <a:r>
              <a:rPr lang="en-US" sz="2000" dirty="0">
                <a:latin typeface="Arial"/>
              </a:rPr>
              <a:t>I</a:t>
            </a:r>
            <a:r>
              <a:rPr lang="en-US" sz="1600" dirty="0">
                <a:latin typeface="Arial"/>
              </a:rPr>
              <a:t>ndividuals have different user IDs in different systems</a:t>
            </a:r>
            <a:endParaRPr dirty="0"/>
          </a:p>
          <a:p>
            <a:r>
              <a:rPr lang="en-US" sz="1600" dirty="0">
                <a:latin typeface="Arial"/>
              </a:rPr>
              <a:t>Too many passwords to remember</a:t>
            </a:r>
            <a:endParaRPr dirty="0"/>
          </a:p>
          <a:p>
            <a:r>
              <a:rPr lang="en-US" sz="1600" dirty="0">
                <a:latin typeface="Arial"/>
              </a:rPr>
              <a:t>Different methods for resetting forgotten passwords</a:t>
            </a:r>
            <a:endParaRPr dirty="0"/>
          </a:p>
          <a:p>
            <a:r>
              <a:rPr lang="en-US" sz="1600" dirty="0">
                <a:latin typeface="Arial"/>
              </a:rPr>
              <a:t>Redundant efforts by system administrators</a:t>
            </a:r>
            <a:endParaRPr dirty="0"/>
          </a:p>
          <a:p>
            <a:r>
              <a:rPr lang="en-US" sz="1600" dirty="0">
                <a:latin typeface="Arial"/>
              </a:rPr>
              <a:t>Delays in provisioning/de-provisioning accounts</a:t>
            </a:r>
            <a:endParaRPr dirty="0"/>
          </a:p>
          <a:p>
            <a:r>
              <a:rPr lang="en-US" sz="1600" dirty="0">
                <a:latin typeface="Arial"/>
              </a:rPr>
              <a:t>How to handle guest accounts</a:t>
            </a:r>
            <a:endParaRPr dirty="0"/>
          </a:p>
          <a:p>
            <a:r>
              <a:rPr lang="en-US" sz="1600" dirty="0">
                <a:latin typeface="Arial"/>
              </a:rPr>
              <a:t>How to handle club accounts</a:t>
            </a:r>
            <a:endParaRPr dirty="0"/>
          </a:p>
          <a:p>
            <a:r>
              <a:rPr lang="en-US" sz="1600" dirty="0">
                <a:latin typeface="Arial"/>
              </a:rPr>
              <a:t>Need to extend access for users who are no longer “active”</a:t>
            </a:r>
            <a:endParaRPr dirty="0"/>
          </a:p>
          <a:p>
            <a:r>
              <a:rPr lang="en-US" sz="1600" dirty="0">
                <a:latin typeface="Arial"/>
              </a:rPr>
              <a:t>Difficulty troubleshooting users’ problems</a:t>
            </a:r>
            <a:endParaRPr dirty="0"/>
          </a:p>
          <a:p>
            <a:endParaRPr dirty="0"/>
          </a:p>
          <a:p>
            <a:r>
              <a:rPr lang="en-US" sz="1600" dirty="0">
                <a:latin typeface="Arial"/>
              </a:rPr>
              <a:t>NetID’s provisioned for all students, staff, faculty, affiliates, etc.</a:t>
            </a:r>
            <a:endParaRPr dirty="0"/>
          </a:p>
          <a:p>
            <a:r>
              <a:rPr lang="en-US" sz="1600" dirty="0">
                <a:latin typeface="Arial"/>
              </a:rPr>
              <a:t>Intended to be the single source of authentication for multiple systems and applications (not just for Windows PC’s)</a:t>
            </a:r>
            <a:endParaRPr dirty="0"/>
          </a:p>
          <a:p>
            <a:endParaRPr dirty="0"/>
          </a:p>
        </p:txBody>
      </p:sp>
    </p:spTree>
    <p:extLst>
      <p:ext uri="{BB962C8B-B14F-4D97-AF65-F5344CB8AC3E}">
        <p14:creationId xmlns:p14="http://schemas.microsoft.com/office/powerpoint/2010/main" val="962018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TEIN*CC on left and EU</a:t>
            </a:r>
            <a:r>
              <a:rPr lang="en-US" baseline="0" dirty="0" smtClean="0"/>
              <a:t> on the right, bottom</a:t>
            </a:r>
            <a:endParaRPr lang="en-US" dirty="0"/>
          </a:p>
        </p:txBody>
      </p:sp>
      <p:sp>
        <p:nvSpPr>
          <p:cNvPr id="4" name="Slide Number Placeholder 3"/>
          <p:cNvSpPr>
            <a:spLocks noGrp="1"/>
          </p:cNvSpPr>
          <p:nvPr>
            <p:ph type="sldNum" sz="quarter" idx="10"/>
          </p:nvPr>
        </p:nvSpPr>
        <p:spPr/>
        <p:txBody>
          <a:bodyPr/>
          <a:lstStyle/>
          <a:p>
            <a:fld id="{05CF236B-2A51-EF43-A11F-2861058B8A59}" type="slidenum">
              <a:rPr lang="en-US" smtClean="0"/>
              <a:t>17</a:t>
            </a:fld>
            <a:endParaRPr lang="en-US"/>
          </a:p>
        </p:txBody>
      </p:sp>
    </p:spTree>
    <p:extLst>
      <p:ext uri="{BB962C8B-B14F-4D97-AF65-F5344CB8AC3E}">
        <p14:creationId xmlns:p14="http://schemas.microsoft.com/office/powerpoint/2010/main" val="158930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83FE93-E104-D343-9D69-B563EB5A22A3}"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83FE93-E104-D343-9D69-B563EB5A22A3}"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13AF6-3D5B-B749-9E15-83EC88D81A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83FE93-E104-D343-9D69-B563EB5A22A3}"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13AF6-3D5B-B749-9E15-83EC88D81A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533520"/>
            <a:ext cx="8229240" cy="990360"/>
          </a:xfrm>
          <a:prstGeom prst="rect">
            <a:avLst/>
          </a:prstGeom>
        </p:spPr>
        <p:txBody>
          <a:bodyPr lIns="0" tIns="0" rIns="0" bIns="0" anchor="ctr"/>
          <a:lstStyle/>
          <a:p>
            <a:endParaRPr/>
          </a:p>
        </p:txBody>
      </p:sp>
      <p:sp>
        <p:nvSpPr>
          <p:cNvPr id="25" name="PlaceHolder 2"/>
          <p:cNvSpPr>
            <a:spLocks noGrp="1"/>
          </p:cNvSpPr>
          <p:nvPr>
            <p:ph type="body"/>
          </p:nvPr>
        </p:nvSpPr>
        <p:spPr>
          <a:xfrm>
            <a:off x="457200" y="1600200"/>
            <a:ext cx="4015800" cy="2325960"/>
          </a:xfrm>
          <a:prstGeom prst="rect">
            <a:avLst/>
          </a:prstGeom>
        </p:spPr>
        <p:txBody>
          <a:bodyPr lIns="0" tIns="0" rIns="0" bIns="0"/>
          <a:lstStyle/>
          <a:p>
            <a:endParaRPr/>
          </a:p>
        </p:txBody>
      </p:sp>
      <p:sp>
        <p:nvSpPr>
          <p:cNvPr id="26" name="PlaceHolder 3"/>
          <p:cNvSpPr>
            <a:spLocks noGrp="1"/>
          </p:cNvSpPr>
          <p:nvPr>
            <p:ph type="body"/>
          </p:nvPr>
        </p:nvSpPr>
        <p:spPr>
          <a:xfrm>
            <a:off x="4674240" y="1600200"/>
            <a:ext cx="4015800" cy="2325960"/>
          </a:xfrm>
          <a:prstGeom prst="rect">
            <a:avLst/>
          </a:prstGeom>
        </p:spPr>
        <p:txBody>
          <a:bodyPr lIns="0" tIns="0" rIns="0" bIns="0"/>
          <a:lstStyle/>
          <a:p>
            <a:endParaRPr/>
          </a:p>
        </p:txBody>
      </p:sp>
      <p:sp>
        <p:nvSpPr>
          <p:cNvPr id="27" name="PlaceHolder 4"/>
          <p:cNvSpPr>
            <a:spLocks noGrp="1"/>
          </p:cNvSpPr>
          <p:nvPr>
            <p:ph type="body"/>
          </p:nvPr>
        </p:nvSpPr>
        <p:spPr>
          <a:xfrm>
            <a:off x="457200" y="4147560"/>
            <a:ext cx="8229240" cy="2325960"/>
          </a:xfrm>
          <a:prstGeom prst="rect">
            <a:avLst/>
          </a:prstGeom>
        </p:spPr>
        <p:txBody>
          <a:bodyPr lIns="0" tIns="0" rIns="0" bIns="0"/>
          <a:lstStyle/>
          <a:p>
            <a:endParaRPr/>
          </a:p>
        </p:txBody>
      </p:sp>
    </p:spTree>
    <p:extLst>
      <p:ext uri="{BB962C8B-B14F-4D97-AF65-F5344CB8AC3E}">
        <p14:creationId xmlns:p14="http://schemas.microsoft.com/office/powerpoint/2010/main" val="1329362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83FE93-E104-D343-9D69-B563EB5A22A3}"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13AF6-3D5B-B749-9E15-83EC88D81A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83FE93-E104-D343-9D69-B563EB5A22A3}"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13AF6-3D5B-B749-9E15-83EC88D81AF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83FE93-E104-D343-9D69-B563EB5A22A3}" type="datetimeFigureOut">
              <a:rPr lang="en-US" smtClean="0"/>
              <a:t>3/15/16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13AF6-3D5B-B749-9E15-83EC88D81A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83FE93-E104-D343-9D69-B563EB5A22A3}" type="datetimeFigureOut">
              <a:rPr lang="en-US" smtClean="0"/>
              <a:t>3/15/16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B13AF6-3D5B-B749-9E15-83EC88D81AF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83FE93-E104-D343-9D69-B563EB5A22A3}" type="datetimeFigureOut">
              <a:rPr lang="en-US" smtClean="0"/>
              <a:t>3/15/16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B13AF6-3D5B-B749-9E15-83EC88D81A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3FE93-E104-D343-9D69-B563EB5A22A3}" type="datetimeFigureOut">
              <a:rPr lang="en-US" smtClean="0"/>
              <a:t>3/15/16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B13AF6-3D5B-B749-9E15-83EC88D81A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3FE93-E104-D343-9D69-B563EB5A22A3}" type="datetimeFigureOut">
              <a:rPr lang="en-US" smtClean="0"/>
              <a:t>3/15/16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3FE93-E104-D343-9D69-B563EB5A22A3}" type="datetimeFigureOut">
              <a:rPr lang="en-US" smtClean="0"/>
              <a:t>3/15/16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13AF6-3D5B-B749-9E15-83EC88D81AF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083FE93-E104-D343-9D69-B563EB5A22A3}" type="datetimeFigureOut">
              <a:rPr lang="en-US" smtClean="0"/>
              <a:t>3/15/16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7B13AF6-3D5B-B749-9E15-83EC88D81A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Campus Identity System	</a:t>
            </a:r>
            <a:endParaRPr lang="en-US" dirty="0"/>
          </a:p>
        </p:txBody>
      </p:sp>
      <p:sp>
        <p:nvSpPr>
          <p:cNvPr id="3" name="Subtitle 2"/>
          <p:cNvSpPr>
            <a:spLocks noGrp="1"/>
          </p:cNvSpPr>
          <p:nvPr>
            <p:ph type="subTitle" idx="1"/>
          </p:nvPr>
        </p:nvSpPr>
        <p:spPr/>
        <p:txBody>
          <a:bodyPr/>
          <a:lstStyle/>
          <a:p>
            <a:r>
              <a:rPr lang="en-US" dirty="0" smtClean="0"/>
              <a:t>Lucy Lynch, NSRC</a:t>
            </a:r>
            <a:endParaRPr lang="en-US" dirty="0"/>
          </a:p>
        </p:txBody>
      </p:sp>
      <p:pic>
        <p:nvPicPr>
          <p:cNvPr id="5" name="image08.png" descr="logo_nsrc-ver2.png"/>
          <p:cNvPicPr/>
          <p:nvPr/>
        </p:nvPicPr>
        <p:blipFill>
          <a:blip r:embed="rId2"/>
          <a:srcRect/>
          <a:stretch>
            <a:fillRect/>
          </a:stretch>
        </p:blipFill>
        <p:spPr>
          <a:xfrm>
            <a:off x="2381511" y="4239057"/>
            <a:ext cx="4158334" cy="2037486"/>
          </a:xfrm>
          <a:prstGeom prst="rect">
            <a:avLst/>
          </a:prstGeom>
          <a:ln/>
        </p:spPr>
      </p:pic>
    </p:spTree>
    <p:extLst>
      <p:ext uri="{BB962C8B-B14F-4D97-AF65-F5344CB8AC3E}">
        <p14:creationId xmlns:p14="http://schemas.microsoft.com/office/powerpoint/2010/main" val="3393690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Shape 1"/>
          <p:cNvSpPr txBox="1"/>
          <p:nvPr/>
        </p:nvSpPr>
        <p:spPr>
          <a:xfrm>
            <a:off x="457200" y="533520"/>
            <a:ext cx="8229240" cy="990360"/>
          </a:xfrm>
          <a:prstGeom prst="rect">
            <a:avLst/>
          </a:prstGeom>
          <a:noFill/>
          <a:ln>
            <a:noFill/>
          </a:ln>
        </p:spPr>
        <p:txBody>
          <a:bodyPr lIns="0" tIns="0" rIns="0" bIns="0" anchor="ctr"/>
          <a:lstStyle/>
          <a:p>
            <a:r>
              <a:rPr lang="en-US" sz="3200" dirty="0">
                <a:latin typeface="Arial"/>
              </a:rPr>
              <a:t>Identity Management Services Capabilities</a:t>
            </a:r>
            <a:endParaRPr dirty="0"/>
          </a:p>
        </p:txBody>
      </p:sp>
      <p:sp>
        <p:nvSpPr>
          <p:cNvPr id="169" name="TextShape 2"/>
          <p:cNvSpPr txBox="1"/>
          <p:nvPr/>
        </p:nvSpPr>
        <p:spPr>
          <a:xfrm>
            <a:off x="457200" y="1600200"/>
            <a:ext cx="8229240" cy="4876560"/>
          </a:xfrm>
          <a:prstGeom prst="rect">
            <a:avLst/>
          </a:prstGeom>
          <a:noFill/>
          <a:ln>
            <a:noFill/>
          </a:ln>
        </p:spPr>
        <p:txBody>
          <a:bodyPr lIns="0" tIns="0" rIns="0" bIns="0"/>
          <a:lstStyle/>
          <a:p>
            <a:r>
              <a:rPr lang="en-US" sz="2400" dirty="0">
                <a:latin typeface="Arial"/>
              </a:rPr>
              <a:t>Centered on the User Identifier (</a:t>
            </a:r>
            <a:r>
              <a:rPr lang="en-US" sz="2400" dirty="0" err="1">
                <a:latin typeface="Arial"/>
              </a:rPr>
              <a:t>NetID</a:t>
            </a:r>
            <a:r>
              <a:rPr lang="en-US" sz="2400" dirty="0">
                <a:latin typeface="Arial"/>
              </a:rPr>
              <a:t>) - A single unique University wide identifier bound to the individual user and used at log-in to provision:</a:t>
            </a:r>
            <a:endParaRPr dirty="0"/>
          </a:p>
          <a:p>
            <a:pPr marL="342900" indent="-342900">
              <a:buSzPct val="45000"/>
              <a:buFont typeface="Arial"/>
              <a:buChar char="•"/>
            </a:pPr>
            <a:r>
              <a:rPr lang="en-US" sz="2400" dirty="0">
                <a:latin typeface="Arial"/>
              </a:rPr>
              <a:t>Authentication - </a:t>
            </a:r>
            <a:endParaRPr dirty="0"/>
          </a:p>
          <a:p>
            <a:pPr marL="800100" lvl="1" indent="-342900">
              <a:buSzPct val="75000"/>
              <a:buFont typeface="Arial"/>
              <a:buChar char="•"/>
            </a:pPr>
            <a:r>
              <a:rPr lang="en-US" sz="2400" dirty="0">
                <a:latin typeface="Arial"/>
              </a:rPr>
              <a:t>Quickly verify user identities (Who you are).</a:t>
            </a:r>
            <a:endParaRPr dirty="0"/>
          </a:p>
          <a:p>
            <a:pPr marL="342900" indent="-342900">
              <a:buSzPct val="45000"/>
              <a:buFont typeface="Arial"/>
              <a:buChar char="•"/>
            </a:pPr>
            <a:r>
              <a:rPr lang="en-US" sz="2400" dirty="0">
                <a:latin typeface="Arial"/>
              </a:rPr>
              <a:t>Authorization - </a:t>
            </a:r>
            <a:endParaRPr dirty="0"/>
          </a:p>
          <a:p>
            <a:pPr marL="800100" lvl="1" indent="-342900">
              <a:buSzPct val="75000"/>
              <a:buFont typeface="Arial"/>
              <a:buChar char="•"/>
            </a:pPr>
            <a:r>
              <a:rPr lang="en-US" sz="2400" dirty="0">
                <a:latin typeface="Arial"/>
              </a:rPr>
              <a:t>Control users access (What you can access).</a:t>
            </a:r>
            <a:endParaRPr dirty="0"/>
          </a:p>
          <a:p>
            <a:pPr marL="342900" indent="-342900">
              <a:buSzPct val="45000"/>
              <a:buFont typeface="Arial"/>
              <a:buChar char="•"/>
            </a:pPr>
            <a:r>
              <a:rPr lang="en-US" sz="2400" dirty="0">
                <a:latin typeface="Arial"/>
              </a:rPr>
              <a:t>Administration - </a:t>
            </a:r>
            <a:endParaRPr dirty="0"/>
          </a:p>
          <a:p>
            <a:pPr marL="800100" lvl="1" indent="-342900">
              <a:buSzPct val="75000"/>
              <a:buFont typeface="Arial"/>
              <a:buChar char="•"/>
            </a:pPr>
            <a:r>
              <a:rPr lang="en-US" sz="2400" dirty="0">
                <a:latin typeface="Arial"/>
              </a:rPr>
              <a:t>Manage user </a:t>
            </a:r>
            <a:r>
              <a:rPr lang="en-US" sz="2400" dirty="0" smtClean="0">
                <a:latin typeface="Arial"/>
              </a:rPr>
              <a:t>privileges </a:t>
            </a:r>
            <a:r>
              <a:rPr lang="en-US" sz="2400" dirty="0">
                <a:latin typeface="Arial"/>
              </a:rPr>
              <a:t>by role, group, status, etc.</a:t>
            </a:r>
            <a:endParaRPr dirty="0"/>
          </a:p>
          <a:p>
            <a:pPr marL="800100" lvl="1" indent="-342900">
              <a:buSzPct val="75000"/>
              <a:buFont typeface="Arial"/>
              <a:buChar char="•"/>
            </a:pPr>
            <a:r>
              <a:rPr lang="en-US" sz="2400" dirty="0">
                <a:latin typeface="Arial"/>
              </a:rPr>
              <a:t>Allows for fine grained policy application</a:t>
            </a:r>
            <a:endParaRPr dirty="0"/>
          </a:p>
          <a:p>
            <a:endParaRPr dirty="0"/>
          </a:p>
        </p:txBody>
      </p:sp>
    </p:spTree>
    <p:extLst>
      <p:ext uri="{BB962C8B-B14F-4D97-AF65-F5344CB8AC3E}">
        <p14:creationId xmlns:p14="http://schemas.microsoft.com/office/powerpoint/2010/main" val="383384720"/>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Shape 1"/>
          <p:cNvSpPr txBox="1"/>
          <p:nvPr/>
        </p:nvSpPr>
        <p:spPr>
          <a:xfrm>
            <a:off x="472320" y="548640"/>
            <a:ext cx="8229240" cy="990360"/>
          </a:xfrm>
          <a:prstGeom prst="rect">
            <a:avLst/>
          </a:prstGeom>
          <a:noFill/>
          <a:ln>
            <a:noFill/>
          </a:ln>
        </p:spPr>
        <p:txBody>
          <a:bodyPr lIns="0" tIns="0" rIns="0" bIns="0" anchor="ctr"/>
          <a:lstStyle/>
          <a:p>
            <a:r>
              <a:rPr lang="en-US" sz="3600" dirty="0">
                <a:latin typeface="Arial"/>
              </a:rPr>
              <a:t>The Late Mover Advantage</a:t>
            </a:r>
            <a:endParaRPr dirty="0"/>
          </a:p>
        </p:txBody>
      </p:sp>
      <p:sp>
        <p:nvSpPr>
          <p:cNvPr id="171" name="TextShape 2"/>
          <p:cNvSpPr txBox="1"/>
          <p:nvPr/>
        </p:nvSpPr>
        <p:spPr>
          <a:xfrm>
            <a:off x="457200" y="1600200"/>
            <a:ext cx="8229240" cy="4876560"/>
          </a:xfrm>
          <a:prstGeom prst="rect">
            <a:avLst/>
          </a:prstGeom>
          <a:noFill/>
          <a:ln>
            <a:noFill/>
          </a:ln>
        </p:spPr>
        <p:txBody>
          <a:bodyPr lIns="90000" tIns="46800" rIns="90000" bIns="46800"/>
          <a:lstStyle/>
          <a:p>
            <a:r>
              <a:rPr lang="en-US" sz="2600" dirty="0">
                <a:latin typeface="Arial"/>
              </a:rPr>
              <a:t>In the last ten years R&amp;E networks have seen a lot of progress in Identity Management</a:t>
            </a:r>
            <a:r>
              <a:rPr lang="en-US" sz="2600" dirty="0" smtClean="0">
                <a:latin typeface="Arial"/>
              </a:rPr>
              <a:t>.</a:t>
            </a:r>
            <a:br>
              <a:rPr lang="en-US" sz="2600" dirty="0" smtClean="0">
                <a:latin typeface="Arial"/>
              </a:rPr>
            </a:br>
            <a:endParaRPr dirty="0"/>
          </a:p>
          <a:p>
            <a:pPr marL="342900" indent="-342900">
              <a:buSzPct val="45000"/>
              <a:buFont typeface="Arial"/>
              <a:buChar char="•"/>
            </a:pPr>
            <a:r>
              <a:rPr lang="en-US" sz="2400" dirty="0">
                <a:latin typeface="Arial"/>
              </a:rPr>
              <a:t>Common Standards</a:t>
            </a:r>
            <a:endParaRPr dirty="0"/>
          </a:p>
          <a:p>
            <a:pPr marL="342900" indent="-342900">
              <a:buSzPct val="45000"/>
              <a:buFont typeface="Arial"/>
              <a:buChar char="•"/>
            </a:pPr>
            <a:r>
              <a:rPr lang="en-US" sz="2400" dirty="0">
                <a:latin typeface="Arial"/>
              </a:rPr>
              <a:t>Common Software</a:t>
            </a:r>
            <a:endParaRPr dirty="0"/>
          </a:p>
          <a:p>
            <a:pPr marL="742950" lvl="1" indent="-285750">
              <a:buSzPct val="75000"/>
              <a:buFont typeface="Arial"/>
              <a:buChar char="•"/>
            </a:pPr>
            <a:r>
              <a:rPr lang="en-US" dirty="0">
                <a:latin typeface="Arial"/>
              </a:rPr>
              <a:t>With Open Source options!</a:t>
            </a:r>
            <a:endParaRPr dirty="0"/>
          </a:p>
          <a:p>
            <a:pPr marL="342900" indent="-342900">
              <a:buSzPct val="45000"/>
              <a:buFont typeface="Arial"/>
              <a:buChar char="•"/>
            </a:pPr>
            <a:r>
              <a:rPr lang="en-US" sz="2400" dirty="0">
                <a:latin typeface="Arial"/>
              </a:rPr>
              <a:t>Common Profiles</a:t>
            </a:r>
            <a:endParaRPr dirty="0"/>
          </a:p>
          <a:p>
            <a:pPr marL="342900" indent="-342900">
              <a:buSzPct val="45000"/>
              <a:buFont typeface="Arial"/>
              <a:buChar char="•"/>
            </a:pPr>
            <a:r>
              <a:rPr lang="en-US" sz="2400" dirty="0">
                <a:latin typeface="Arial"/>
              </a:rPr>
              <a:t>Common Practices and Policies</a:t>
            </a:r>
            <a:endParaRPr dirty="0"/>
          </a:p>
          <a:p>
            <a:endParaRPr dirty="0"/>
          </a:p>
          <a:p>
            <a:r>
              <a:rPr lang="en-US" sz="2400" dirty="0">
                <a:latin typeface="Arial"/>
              </a:rPr>
              <a:t>New entrants benefit from the lessons already learned</a:t>
            </a:r>
            <a:endParaRPr dirty="0"/>
          </a:p>
        </p:txBody>
      </p:sp>
    </p:spTree>
    <p:extLst>
      <p:ext uri="{BB962C8B-B14F-4D97-AF65-F5344CB8AC3E}">
        <p14:creationId xmlns:p14="http://schemas.microsoft.com/office/powerpoint/2010/main" val="3532817548"/>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CustomShape 1"/>
          <p:cNvSpPr/>
          <p:nvPr/>
        </p:nvSpPr>
        <p:spPr>
          <a:xfrm>
            <a:off x="457172" y="533618"/>
            <a:ext cx="8228110" cy="989777"/>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3266">
                <a:solidFill>
                  <a:srgbClr val="000000"/>
                </a:solidFill>
                <a:latin typeface="Arial"/>
              </a:rPr>
              <a:t>Case Examples</a:t>
            </a:r>
            <a:endParaRPr sz="1633"/>
          </a:p>
        </p:txBody>
      </p:sp>
      <p:sp>
        <p:nvSpPr>
          <p:cNvPr id="283" name="CustomShape 2"/>
          <p:cNvSpPr/>
          <p:nvPr/>
        </p:nvSpPr>
        <p:spPr>
          <a:xfrm>
            <a:off x="456845" y="1600461"/>
            <a:ext cx="8228437" cy="4875736"/>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pPr>
            <a:r>
              <a:rPr lang="en-US" sz="2177">
                <a:solidFill>
                  <a:srgbClr val="000000"/>
                </a:solidFill>
                <a:latin typeface="Arial"/>
              </a:rPr>
              <a:t>As you dig into the details of Identity Management you may be interested in specific examples of both campus and NREN deployments. There are many successful cases to choose from but these two have excellent documentation with robust links to resources.</a:t>
            </a:r>
            <a:endParaRPr sz="1633"/>
          </a:p>
          <a:p>
            <a:pPr>
              <a:lnSpc>
                <a:spcPct val="100000"/>
              </a:lnSpc>
              <a:buSzPct val="45000"/>
              <a:buFont typeface="Arial"/>
              <a:buChar char="•"/>
            </a:pPr>
            <a:r>
              <a:rPr lang="en-US" sz="2177">
                <a:solidFill>
                  <a:srgbClr val="000000"/>
                </a:solidFill>
                <a:latin typeface="Arial"/>
              </a:rPr>
              <a:t>NREN: Canadian Access Federation (CAF) - CANARIE</a:t>
            </a:r>
            <a:endParaRPr sz="1633"/>
          </a:p>
          <a:p>
            <a:pPr>
              <a:lnSpc>
                <a:spcPct val="100000"/>
              </a:lnSpc>
              <a:buSzPct val="45000"/>
              <a:buFont typeface="Arial"/>
              <a:buChar char="•"/>
            </a:pPr>
            <a:r>
              <a:rPr lang="en-US" sz="2177">
                <a:solidFill>
                  <a:srgbClr val="000000"/>
                </a:solidFill>
                <a:latin typeface="Arial"/>
              </a:rPr>
              <a:t>http://www.canarie.ca/fr/identite/ </a:t>
            </a:r>
            <a:endParaRPr sz="1633"/>
          </a:p>
          <a:p>
            <a:pPr lvl="1">
              <a:lnSpc>
                <a:spcPct val="100000"/>
              </a:lnSpc>
              <a:buSzPct val="75000"/>
              <a:buFont typeface="Arial"/>
              <a:buChar char="•"/>
            </a:pPr>
            <a:r>
              <a:rPr lang="en-US" sz="1633">
                <a:solidFill>
                  <a:srgbClr val="000000"/>
                </a:solidFill>
                <a:latin typeface="Arial"/>
              </a:rPr>
              <a:t>En français, s'il vous plaît!</a:t>
            </a:r>
            <a:endParaRPr sz="1633"/>
          </a:p>
          <a:p>
            <a:pPr lvl="1">
              <a:lnSpc>
                <a:spcPct val="100000"/>
              </a:lnSpc>
              <a:buSzPct val="75000"/>
              <a:buFont typeface="Arial"/>
              <a:buChar char="•"/>
            </a:pPr>
            <a:r>
              <a:rPr lang="en-US" sz="1633">
                <a:solidFill>
                  <a:srgbClr val="000000"/>
                </a:solidFill>
                <a:latin typeface="Arial"/>
              </a:rPr>
              <a:t>Also includes links to a packaged solution using common tools</a:t>
            </a:r>
            <a:endParaRPr sz="1633"/>
          </a:p>
          <a:p>
            <a:pPr lvl="2">
              <a:lnSpc>
                <a:spcPct val="100000"/>
              </a:lnSpc>
              <a:buSzPct val="45000"/>
              <a:buFont typeface="Arial"/>
              <a:buChar char="•"/>
            </a:pPr>
            <a:r>
              <a:rPr lang="en-US" sz="1451">
                <a:solidFill>
                  <a:srgbClr val="000000"/>
                </a:solidFill>
                <a:latin typeface="Arial"/>
              </a:rPr>
              <a:t>https://github.com/canariecaf</a:t>
            </a:r>
            <a:endParaRPr sz="1633"/>
          </a:p>
          <a:p>
            <a:pPr>
              <a:lnSpc>
                <a:spcPct val="100000"/>
              </a:lnSpc>
              <a:buSzPct val="45000"/>
              <a:buFont typeface="Arial"/>
              <a:buChar char="•"/>
            </a:pPr>
            <a:r>
              <a:rPr lang="en-US" sz="2177">
                <a:solidFill>
                  <a:srgbClr val="000000"/>
                </a:solidFill>
                <a:latin typeface="Arial"/>
              </a:rPr>
              <a:t>Campus: Rutgers, The State University of New Jersey</a:t>
            </a:r>
            <a:endParaRPr sz="1633"/>
          </a:p>
          <a:p>
            <a:pPr>
              <a:lnSpc>
                <a:spcPct val="100000"/>
              </a:lnSpc>
              <a:buSzPct val="45000"/>
              <a:buFont typeface="Arial"/>
              <a:buChar char="•"/>
            </a:pPr>
            <a:r>
              <a:rPr lang="en-US" sz="2177">
                <a:solidFill>
                  <a:srgbClr val="000000"/>
                </a:solidFill>
                <a:latin typeface="Arial"/>
              </a:rPr>
              <a:t>https://idms.rutgers.edu/</a:t>
            </a:r>
            <a:endParaRPr sz="1633"/>
          </a:p>
        </p:txBody>
      </p:sp>
    </p:spTree>
    <p:extLst>
      <p:ext uri="{BB962C8B-B14F-4D97-AF65-F5344CB8AC3E}">
        <p14:creationId xmlns:p14="http://schemas.microsoft.com/office/powerpoint/2010/main" val="130422759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CustomShape 1"/>
          <p:cNvSpPr/>
          <p:nvPr/>
        </p:nvSpPr>
        <p:spPr>
          <a:xfrm>
            <a:off x="457172" y="533945"/>
            <a:ext cx="8228437" cy="989777"/>
          </a:xfrm>
          <a:prstGeom prst="rect">
            <a:avLst/>
          </a:prstGeom>
          <a:noFill/>
          <a:ln>
            <a:noFill/>
          </a:ln>
        </p:spPr>
        <p:style>
          <a:lnRef idx="0">
            <a:scrgbClr r="0" g="0" b="0"/>
          </a:lnRef>
          <a:fillRef idx="0">
            <a:scrgbClr r="0" g="0" b="0"/>
          </a:fillRef>
          <a:effectRef idx="0">
            <a:scrgbClr r="0" g="0" b="0"/>
          </a:effectRef>
          <a:fontRef idx="minor"/>
        </p:style>
      </p:sp>
      <p:sp>
        <p:nvSpPr>
          <p:cNvPr id="285" name="CustomShape 2"/>
          <p:cNvSpPr/>
          <p:nvPr/>
        </p:nvSpPr>
        <p:spPr>
          <a:xfrm>
            <a:off x="457172" y="1600461"/>
            <a:ext cx="8228437" cy="4875736"/>
          </a:xfrm>
          <a:prstGeom prst="rect">
            <a:avLst/>
          </a:prstGeom>
          <a:noFill/>
          <a:ln>
            <a:noFill/>
          </a:ln>
        </p:spPr>
        <p:style>
          <a:lnRef idx="0">
            <a:scrgbClr r="0" g="0" b="0"/>
          </a:lnRef>
          <a:fillRef idx="0">
            <a:scrgbClr r="0" g="0" b="0"/>
          </a:fillRef>
          <a:effectRef idx="0">
            <a:scrgbClr r="0" g="0" b="0"/>
          </a:effectRef>
          <a:fontRef idx="minor"/>
        </p:style>
      </p:sp>
      <p:sp>
        <p:nvSpPr>
          <p:cNvPr id="286" name="TextShape 3"/>
          <p:cNvSpPr txBox="1"/>
          <p:nvPr/>
        </p:nvSpPr>
        <p:spPr>
          <a:xfrm>
            <a:off x="457172" y="533618"/>
            <a:ext cx="8228763" cy="990430"/>
          </a:xfrm>
          <a:prstGeom prst="rect">
            <a:avLst/>
          </a:prstGeom>
          <a:noFill/>
          <a:ln>
            <a:noFill/>
          </a:ln>
        </p:spPr>
        <p:txBody>
          <a:bodyPr lIns="0" tIns="0" rIns="0" bIns="0" anchor="ctr"/>
          <a:lstStyle/>
          <a:p>
            <a:r>
              <a:rPr lang="en-US" sz="3628">
                <a:latin typeface="Arial"/>
              </a:rPr>
              <a:t>Communities of Practice</a:t>
            </a:r>
            <a:endParaRPr sz="1633"/>
          </a:p>
        </p:txBody>
      </p:sp>
      <p:sp>
        <p:nvSpPr>
          <p:cNvPr id="287" name="TextShape 4"/>
          <p:cNvSpPr txBox="1"/>
          <p:nvPr/>
        </p:nvSpPr>
        <p:spPr>
          <a:xfrm>
            <a:off x="457172" y="1600461"/>
            <a:ext cx="8228763" cy="4876389"/>
          </a:xfrm>
          <a:prstGeom prst="rect">
            <a:avLst/>
          </a:prstGeom>
          <a:noFill/>
          <a:ln>
            <a:noFill/>
          </a:ln>
        </p:spPr>
        <p:txBody>
          <a:bodyPr lIns="0" tIns="0" rIns="0" bIns="0"/>
          <a:lstStyle/>
          <a:p>
            <a:r>
              <a:rPr lang="en-US" sz="2177" dirty="0">
                <a:latin typeface="Arial"/>
              </a:rPr>
              <a:t>The R&amp;E community has several well developed forums for Identity practitioners which are open to new participants. These forums include training resources, special advanced topic working groups, and documentation on current best practices. The sites provide both technical and policy guidance.</a:t>
            </a:r>
            <a:endParaRPr sz="1633" dirty="0"/>
          </a:p>
          <a:p>
            <a:pPr>
              <a:buSzPct val="45000"/>
              <a:buFont typeface="StarSymbol"/>
              <a:buChar char=""/>
            </a:pPr>
            <a:r>
              <a:rPr lang="en-US" sz="2404" dirty="0">
                <a:latin typeface="Arial"/>
              </a:rPr>
              <a:t>REFEDS (Research and Education </a:t>
            </a:r>
            <a:r>
              <a:rPr lang="en-US" sz="2404" dirty="0" err="1">
                <a:latin typeface="Arial"/>
              </a:rPr>
              <a:t>FEDerations</a:t>
            </a:r>
            <a:r>
              <a:rPr lang="en-US" sz="2404" dirty="0">
                <a:latin typeface="Arial"/>
              </a:rPr>
              <a:t> group)</a:t>
            </a:r>
            <a:endParaRPr sz="1633" dirty="0"/>
          </a:p>
          <a:p>
            <a:pPr lvl="1">
              <a:buSzPct val="75000"/>
              <a:buFont typeface="StarSymbol"/>
              <a:buChar char=""/>
            </a:pPr>
            <a:r>
              <a:rPr lang="en-US" sz="1805" dirty="0">
                <a:latin typeface="Arial"/>
              </a:rPr>
              <a:t>EU/ based group https://</a:t>
            </a:r>
            <a:r>
              <a:rPr lang="en-US" sz="1805" dirty="0" err="1">
                <a:latin typeface="Arial"/>
              </a:rPr>
              <a:t>refeds.org</a:t>
            </a:r>
            <a:r>
              <a:rPr lang="en-US" sz="1805" dirty="0">
                <a:latin typeface="Arial"/>
              </a:rPr>
              <a:t>/</a:t>
            </a:r>
            <a:endParaRPr sz="1633" dirty="0"/>
          </a:p>
          <a:p>
            <a:pPr>
              <a:buSzPct val="45000"/>
              <a:buFont typeface="StarSymbol"/>
              <a:buChar char=""/>
            </a:pPr>
            <a:r>
              <a:rPr lang="en-US" sz="2404" dirty="0" err="1">
                <a:latin typeface="Arial"/>
              </a:rPr>
              <a:t>InCommon</a:t>
            </a:r>
            <a:r>
              <a:rPr lang="en-US" sz="2404" dirty="0">
                <a:latin typeface="Arial"/>
              </a:rPr>
              <a:t>(operated by Internet2 Staff)</a:t>
            </a:r>
            <a:endParaRPr sz="1633" dirty="0"/>
          </a:p>
          <a:p>
            <a:pPr lvl="1">
              <a:buSzPct val="75000"/>
              <a:buFont typeface="StarSymbol"/>
              <a:buChar char=""/>
            </a:pPr>
            <a:r>
              <a:rPr lang="en-US" sz="1805" dirty="0">
                <a:latin typeface="Arial"/>
              </a:rPr>
              <a:t>US/Internet2  Based group https://</a:t>
            </a:r>
            <a:r>
              <a:rPr lang="en-US" sz="1805" dirty="0" err="1" smtClean="0">
                <a:latin typeface="Arial"/>
              </a:rPr>
              <a:t>www.incommon.org</a:t>
            </a:r>
            <a:r>
              <a:rPr lang="en-US" sz="1805" dirty="0" smtClean="0">
                <a:latin typeface="Arial"/>
              </a:rPr>
              <a:t>/</a:t>
            </a:r>
            <a:endParaRPr sz="1633" dirty="0"/>
          </a:p>
          <a:p>
            <a:pPr>
              <a:buSzPct val="45000"/>
              <a:buFont typeface="StarSymbol"/>
              <a:buChar char=""/>
            </a:pPr>
            <a:r>
              <a:rPr lang="en-US" sz="2404" dirty="0" err="1">
                <a:latin typeface="Arial"/>
              </a:rPr>
              <a:t>eduroam</a:t>
            </a:r>
            <a:r>
              <a:rPr lang="en-US" sz="2404" dirty="0">
                <a:latin typeface="Arial"/>
              </a:rPr>
              <a:t> (education roaming)</a:t>
            </a:r>
            <a:endParaRPr sz="1633" dirty="0"/>
          </a:p>
          <a:p>
            <a:pPr lvl="1">
              <a:buSzPct val="75000"/>
              <a:buFont typeface="StarSymbol"/>
              <a:buChar char=""/>
            </a:pPr>
            <a:r>
              <a:rPr lang="en-US" sz="1805" dirty="0">
                <a:latin typeface="Arial"/>
              </a:rPr>
              <a:t>secure, world-wide roaming access service</a:t>
            </a:r>
            <a:endParaRPr sz="1633" dirty="0"/>
          </a:p>
          <a:p>
            <a:pPr lvl="1">
              <a:buSzPct val="75000"/>
              <a:buFont typeface="StarSymbol"/>
              <a:buChar char=""/>
            </a:pPr>
            <a:r>
              <a:rPr lang="en-US" sz="1805" dirty="0">
                <a:latin typeface="Arial"/>
              </a:rPr>
              <a:t>https://</a:t>
            </a:r>
            <a:r>
              <a:rPr lang="en-US" sz="1805" dirty="0" err="1">
                <a:latin typeface="Arial"/>
              </a:rPr>
              <a:t>www.eduroam.org</a:t>
            </a:r>
            <a:r>
              <a:rPr lang="en-US" sz="1805" dirty="0">
                <a:latin typeface="Arial"/>
              </a:rPr>
              <a:t>/</a:t>
            </a:r>
            <a:endParaRPr sz="1633" dirty="0"/>
          </a:p>
          <a:p>
            <a:pPr>
              <a:buSzPct val="45000"/>
              <a:buFont typeface="StarSymbol"/>
              <a:buChar char=""/>
            </a:pPr>
            <a:r>
              <a:rPr lang="en-US" sz="2404" dirty="0" err="1">
                <a:latin typeface="Arial"/>
              </a:rPr>
              <a:t>e</a:t>
            </a:r>
            <a:r>
              <a:rPr lang="en-US" sz="2404" dirty="0" err="1" smtClean="0">
                <a:latin typeface="Arial"/>
              </a:rPr>
              <a:t>duGAIN</a:t>
            </a:r>
            <a:r>
              <a:rPr lang="en-US" sz="2404" dirty="0" smtClean="0">
                <a:latin typeface="Arial"/>
              </a:rPr>
              <a:t> </a:t>
            </a:r>
            <a:r>
              <a:rPr lang="en-US" sz="2404" dirty="0">
                <a:latin typeface="Arial"/>
              </a:rPr>
              <a:t>(operated by GEANT)</a:t>
            </a:r>
            <a:endParaRPr sz="1633" dirty="0"/>
          </a:p>
          <a:p>
            <a:pPr lvl="1">
              <a:buSzPct val="75000"/>
              <a:buFont typeface="StarSymbol"/>
              <a:buChar char=""/>
            </a:pPr>
            <a:r>
              <a:rPr lang="en-US" sz="1805" dirty="0">
                <a:latin typeface="Arial"/>
              </a:rPr>
              <a:t>interconnects identity federations around the world</a:t>
            </a:r>
            <a:endParaRPr sz="1633" dirty="0"/>
          </a:p>
          <a:p>
            <a:pPr lvl="1">
              <a:buSzPct val="75000"/>
              <a:buFont typeface="StarSymbol"/>
              <a:buChar char=""/>
            </a:pPr>
            <a:r>
              <a:rPr lang="en-US" sz="1805" dirty="0">
                <a:latin typeface="Arial"/>
              </a:rPr>
              <a:t>http</a:t>
            </a:r>
            <a:r>
              <a:rPr lang="en-US" sz="1805" dirty="0" smtClean="0">
                <a:latin typeface="Arial"/>
              </a:rPr>
              <a:t>://</a:t>
            </a:r>
            <a:r>
              <a:rPr lang="en-US" sz="1805" dirty="0" err="1" smtClean="0">
                <a:latin typeface="Arial"/>
              </a:rPr>
              <a:t>www.eduGAIN.org</a:t>
            </a:r>
            <a:r>
              <a:rPr lang="en-US" sz="1805" dirty="0" smtClean="0">
                <a:latin typeface="Arial"/>
              </a:rPr>
              <a:t>/</a:t>
            </a:r>
            <a:endParaRPr sz="1633" dirty="0"/>
          </a:p>
          <a:p>
            <a:pPr lvl="1">
              <a:buSzPct val="75000"/>
              <a:buFont typeface="StarSymbol"/>
              <a:buChar char=""/>
            </a:pPr>
            <a:endParaRPr sz="1633" dirty="0"/>
          </a:p>
        </p:txBody>
      </p:sp>
    </p:spTree>
    <p:extLst>
      <p:ext uri="{BB962C8B-B14F-4D97-AF65-F5344CB8AC3E}">
        <p14:creationId xmlns:p14="http://schemas.microsoft.com/office/powerpoint/2010/main" val="145885653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CustomShape 1"/>
          <p:cNvSpPr/>
          <p:nvPr/>
        </p:nvSpPr>
        <p:spPr>
          <a:xfrm>
            <a:off x="457172" y="533945"/>
            <a:ext cx="8228437" cy="989777"/>
          </a:xfrm>
          <a:prstGeom prst="rect">
            <a:avLst/>
          </a:prstGeom>
          <a:noFill/>
          <a:ln>
            <a:noFill/>
          </a:ln>
        </p:spPr>
        <p:style>
          <a:lnRef idx="0">
            <a:scrgbClr r="0" g="0" b="0"/>
          </a:lnRef>
          <a:fillRef idx="0">
            <a:scrgbClr r="0" g="0" b="0"/>
          </a:fillRef>
          <a:effectRef idx="0">
            <a:scrgbClr r="0" g="0" b="0"/>
          </a:effectRef>
          <a:fontRef idx="minor"/>
        </p:style>
      </p:sp>
      <p:sp>
        <p:nvSpPr>
          <p:cNvPr id="289" name="CustomShape 2"/>
          <p:cNvSpPr/>
          <p:nvPr/>
        </p:nvSpPr>
        <p:spPr>
          <a:xfrm>
            <a:off x="457172" y="1600461"/>
            <a:ext cx="8228437" cy="4875736"/>
          </a:xfrm>
          <a:prstGeom prst="rect">
            <a:avLst/>
          </a:prstGeom>
          <a:noFill/>
          <a:ln>
            <a:noFill/>
          </a:ln>
        </p:spPr>
        <p:style>
          <a:lnRef idx="0">
            <a:scrgbClr r="0" g="0" b="0"/>
          </a:lnRef>
          <a:fillRef idx="0">
            <a:scrgbClr r="0" g="0" b="0"/>
          </a:fillRef>
          <a:effectRef idx="0">
            <a:scrgbClr r="0" g="0" b="0"/>
          </a:effectRef>
          <a:fontRef idx="minor"/>
        </p:style>
      </p:sp>
      <p:sp>
        <p:nvSpPr>
          <p:cNvPr id="290" name="TextShape 3"/>
          <p:cNvSpPr txBox="1"/>
          <p:nvPr/>
        </p:nvSpPr>
        <p:spPr>
          <a:xfrm>
            <a:off x="457172" y="533618"/>
            <a:ext cx="8228763" cy="990430"/>
          </a:xfrm>
          <a:prstGeom prst="rect">
            <a:avLst/>
          </a:prstGeom>
          <a:noFill/>
          <a:ln>
            <a:noFill/>
          </a:ln>
        </p:spPr>
        <p:txBody>
          <a:bodyPr lIns="0" tIns="0" rIns="0" bIns="0" anchor="ctr"/>
          <a:lstStyle/>
          <a:p>
            <a:r>
              <a:rPr lang="en-US" sz="3628">
                <a:solidFill>
                  <a:srgbClr val="000000"/>
                </a:solidFill>
                <a:latin typeface="Arial"/>
              </a:rPr>
              <a:t>The Tool Box</a:t>
            </a:r>
            <a:endParaRPr sz="1633"/>
          </a:p>
        </p:txBody>
      </p:sp>
      <p:sp>
        <p:nvSpPr>
          <p:cNvPr id="291" name="TextShape 4"/>
          <p:cNvSpPr txBox="1"/>
          <p:nvPr/>
        </p:nvSpPr>
        <p:spPr>
          <a:xfrm>
            <a:off x="456846" y="1564214"/>
            <a:ext cx="8228763" cy="4876389"/>
          </a:xfrm>
          <a:prstGeom prst="rect">
            <a:avLst/>
          </a:prstGeom>
          <a:noFill/>
          <a:ln>
            <a:noFill/>
          </a:ln>
        </p:spPr>
        <p:txBody>
          <a:bodyPr lIns="0" tIns="0" rIns="0" bIns="0"/>
          <a:lstStyle/>
          <a:p>
            <a:r>
              <a:rPr lang="en-US" sz="2404">
                <a:latin typeface="Arial"/>
              </a:rPr>
              <a:t>There are many ways to put together Authentication and Authorization services and lots of options for centralized data management. There are also good open source tools for identity federation management.  These tools rely on your underlying network and wireless infrastructure and can be customized to match your campus plan.  Two commonly used examples:</a:t>
            </a:r>
            <a:endParaRPr sz="1633"/>
          </a:p>
          <a:p>
            <a:pPr>
              <a:buSzPct val="45000"/>
              <a:buFont typeface="StarSymbol"/>
              <a:buChar char=""/>
            </a:pPr>
            <a:r>
              <a:rPr lang="en-US" sz="2404">
                <a:latin typeface="Arial"/>
              </a:rPr>
              <a:t>Shibboleth: Federated Services (IdP/SP)</a:t>
            </a:r>
            <a:endParaRPr sz="1633"/>
          </a:p>
          <a:p>
            <a:pPr lvl="1">
              <a:buSzPct val="75000"/>
              <a:buFont typeface="StarSymbol"/>
              <a:buChar char=""/>
            </a:pPr>
            <a:r>
              <a:rPr lang="en-US" sz="1805">
                <a:latin typeface="Arial"/>
              </a:rPr>
              <a:t>https://shibboleth.net/</a:t>
            </a:r>
            <a:endParaRPr sz="1633"/>
          </a:p>
          <a:p>
            <a:pPr>
              <a:buSzPct val="45000"/>
              <a:buFont typeface="StarSymbol"/>
              <a:buChar char=""/>
            </a:pPr>
            <a:r>
              <a:rPr lang="en-US" sz="2404">
                <a:latin typeface="Arial"/>
              </a:rPr>
              <a:t> CAS (central authentication service for SSO)</a:t>
            </a:r>
            <a:endParaRPr sz="1633"/>
          </a:p>
          <a:p>
            <a:pPr lvl="1">
              <a:buSzPct val="75000"/>
              <a:buFont typeface="StarSymbol"/>
              <a:buChar char=""/>
            </a:pPr>
            <a:r>
              <a:rPr lang="en-US" sz="1805">
                <a:latin typeface="Arial"/>
              </a:rPr>
              <a:t>http://www.ja-sig.org/products/cas/overview/index.html</a:t>
            </a:r>
            <a:endParaRPr sz="1633"/>
          </a:p>
          <a:p>
            <a:endParaRPr sz="1633"/>
          </a:p>
          <a:p>
            <a:endParaRPr sz="1633"/>
          </a:p>
        </p:txBody>
      </p:sp>
    </p:spTree>
    <p:extLst>
      <p:ext uri="{BB962C8B-B14F-4D97-AF65-F5344CB8AC3E}">
        <p14:creationId xmlns:p14="http://schemas.microsoft.com/office/powerpoint/2010/main" val="186209398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457200" y="533520"/>
            <a:ext cx="8229240" cy="990360"/>
          </a:xfrm>
          <a:prstGeom prst="rect">
            <a:avLst/>
          </a:prstGeom>
          <a:noFill/>
          <a:ln>
            <a:noFill/>
          </a:ln>
        </p:spPr>
        <p:txBody>
          <a:bodyPr lIns="0" tIns="0" rIns="0" bIns="0" anchor="ctr"/>
          <a:lstStyle/>
          <a:p>
            <a:r>
              <a:rPr lang="en-US" sz="3600" dirty="0">
                <a:latin typeface="Arial"/>
              </a:rPr>
              <a:t>Building Identity Block by Block</a:t>
            </a:r>
            <a:endParaRPr dirty="0"/>
          </a:p>
        </p:txBody>
      </p:sp>
      <p:sp>
        <p:nvSpPr>
          <p:cNvPr id="173" name="TextShape 2"/>
          <p:cNvSpPr txBox="1"/>
          <p:nvPr/>
        </p:nvSpPr>
        <p:spPr>
          <a:xfrm>
            <a:off x="578880" y="1645920"/>
            <a:ext cx="4015800" cy="4876560"/>
          </a:xfrm>
          <a:prstGeom prst="rect">
            <a:avLst/>
          </a:prstGeom>
          <a:noFill/>
          <a:ln>
            <a:noFill/>
          </a:ln>
        </p:spPr>
        <p:txBody>
          <a:bodyPr lIns="0" tIns="0" rIns="0" bIns="0"/>
          <a:lstStyle/>
          <a:p>
            <a:r>
              <a:rPr lang="en-US" sz="2400" u="sng" dirty="0">
                <a:latin typeface="Arial"/>
              </a:rPr>
              <a:t>Elements of IdM</a:t>
            </a:r>
            <a:endParaRPr dirty="0"/>
          </a:p>
          <a:p>
            <a:pPr marL="342900" indent="-342900">
              <a:buSzPct val="45000"/>
              <a:buFont typeface="Arial"/>
              <a:buChar char="•"/>
            </a:pPr>
            <a:r>
              <a:rPr lang="en-US" sz="2400" dirty="0">
                <a:latin typeface="Arial"/>
              </a:rPr>
              <a:t>unique identifier</a:t>
            </a:r>
            <a:endParaRPr dirty="0"/>
          </a:p>
          <a:p>
            <a:pPr marL="342900" indent="-342900">
              <a:buSzPct val="45000"/>
              <a:buFont typeface="Arial"/>
              <a:buChar char="•"/>
            </a:pPr>
            <a:r>
              <a:rPr lang="en-US" sz="2400" dirty="0">
                <a:latin typeface="Arial"/>
              </a:rPr>
              <a:t>directory</a:t>
            </a:r>
            <a:endParaRPr dirty="0"/>
          </a:p>
          <a:p>
            <a:pPr marL="342900" indent="-342900">
              <a:buSzPct val="45000"/>
              <a:buFont typeface="Arial"/>
              <a:buChar char="•"/>
            </a:pPr>
            <a:r>
              <a:rPr lang="en-US" sz="2400" dirty="0">
                <a:latin typeface="Arial"/>
              </a:rPr>
              <a:t>authentication</a:t>
            </a:r>
            <a:endParaRPr dirty="0"/>
          </a:p>
          <a:p>
            <a:pPr marL="342900" indent="-342900">
              <a:buSzPct val="45000"/>
              <a:buFont typeface="Arial"/>
              <a:buChar char="•"/>
            </a:pPr>
            <a:r>
              <a:rPr lang="en-US" sz="2400" dirty="0">
                <a:latin typeface="Arial"/>
              </a:rPr>
              <a:t>password store</a:t>
            </a:r>
            <a:endParaRPr dirty="0"/>
          </a:p>
          <a:p>
            <a:pPr marL="342900" indent="-342900">
              <a:buSzPct val="45000"/>
              <a:buFont typeface="Arial"/>
              <a:buChar char="•"/>
            </a:pPr>
            <a:r>
              <a:rPr lang="en-US" sz="2400" dirty="0">
                <a:latin typeface="Arial"/>
              </a:rPr>
              <a:t>authorization</a:t>
            </a:r>
            <a:endParaRPr dirty="0"/>
          </a:p>
          <a:p>
            <a:pPr marL="342900" indent="-342900">
              <a:buSzPct val="45000"/>
              <a:buFont typeface="Arial"/>
              <a:buChar char="•"/>
            </a:pPr>
            <a:r>
              <a:rPr lang="en-US" sz="2400" dirty="0">
                <a:latin typeface="Arial"/>
              </a:rPr>
              <a:t>federation</a:t>
            </a:r>
            <a:endParaRPr dirty="0"/>
          </a:p>
          <a:p>
            <a:pPr marL="742950" lvl="1" indent="-285750">
              <a:buSzPct val="75000"/>
              <a:buFont typeface="Arial"/>
              <a:buChar char="•"/>
            </a:pPr>
            <a:r>
              <a:rPr lang="en-US" dirty="0">
                <a:latin typeface="Arial"/>
              </a:rPr>
              <a:t>identity provider</a:t>
            </a:r>
            <a:endParaRPr dirty="0"/>
          </a:p>
          <a:p>
            <a:pPr marL="742950" lvl="1" indent="-285750">
              <a:buSzPct val="75000"/>
              <a:buFont typeface="Arial"/>
              <a:buChar char="•"/>
            </a:pPr>
            <a:r>
              <a:rPr lang="en-US" dirty="0">
                <a:latin typeface="Arial"/>
              </a:rPr>
              <a:t>service provider</a:t>
            </a:r>
            <a:endParaRPr dirty="0"/>
          </a:p>
          <a:p>
            <a:pPr marL="742950" lvl="1" indent="-285750">
              <a:buSzPct val="75000"/>
              <a:buFont typeface="Arial"/>
              <a:buChar char="•"/>
            </a:pPr>
            <a:r>
              <a:rPr lang="en-US" dirty="0">
                <a:latin typeface="Arial"/>
              </a:rPr>
              <a:t>directory service</a:t>
            </a:r>
            <a:endParaRPr dirty="0"/>
          </a:p>
        </p:txBody>
      </p:sp>
      <p:sp>
        <p:nvSpPr>
          <p:cNvPr id="174" name="TextShape 3"/>
          <p:cNvSpPr txBox="1"/>
          <p:nvPr/>
        </p:nvSpPr>
        <p:spPr>
          <a:xfrm>
            <a:off x="4674240" y="1600200"/>
            <a:ext cx="4015800" cy="4876560"/>
          </a:xfrm>
          <a:prstGeom prst="rect">
            <a:avLst/>
          </a:prstGeom>
          <a:noFill/>
          <a:ln>
            <a:noFill/>
          </a:ln>
        </p:spPr>
        <p:txBody>
          <a:bodyPr lIns="0" tIns="0" rIns="0" bIns="0"/>
          <a:lstStyle/>
          <a:p>
            <a:r>
              <a:rPr lang="en-US" sz="2400" u="sng" dirty="0">
                <a:latin typeface="Arial"/>
              </a:rPr>
              <a:t>Deployment Examples</a:t>
            </a:r>
            <a:endParaRPr dirty="0"/>
          </a:p>
          <a:p>
            <a:pPr marL="342900" indent="-342900">
              <a:buSzPct val="45000"/>
              <a:buFont typeface="Arial"/>
              <a:buChar char="•"/>
            </a:pPr>
            <a:r>
              <a:rPr lang="en-US" sz="2400" dirty="0">
                <a:latin typeface="Arial"/>
              </a:rPr>
              <a:t>netid</a:t>
            </a:r>
            <a:endParaRPr dirty="0"/>
          </a:p>
          <a:p>
            <a:pPr marL="342900" indent="-342900">
              <a:buSzPct val="45000"/>
              <a:buFont typeface="Arial"/>
              <a:buChar char="•"/>
            </a:pPr>
            <a:r>
              <a:rPr lang="en-US" sz="2400" dirty="0">
                <a:latin typeface="Arial"/>
              </a:rPr>
              <a:t>ldap</a:t>
            </a:r>
            <a:endParaRPr dirty="0"/>
          </a:p>
          <a:p>
            <a:pPr marL="342900" indent="-342900">
              <a:buSzPct val="45000"/>
              <a:buFont typeface="Arial"/>
              <a:buChar char="•"/>
            </a:pPr>
            <a:r>
              <a:rPr lang="en-US" sz="2400" dirty="0">
                <a:latin typeface="Arial"/>
              </a:rPr>
              <a:t>cas</a:t>
            </a:r>
            <a:endParaRPr dirty="0"/>
          </a:p>
          <a:p>
            <a:pPr marL="342900" indent="-342900">
              <a:buSzPct val="45000"/>
              <a:buFont typeface="Arial"/>
              <a:buChar char="•"/>
            </a:pPr>
            <a:r>
              <a:rPr lang="en-US" sz="2400" dirty="0">
                <a:latin typeface="Arial"/>
              </a:rPr>
              <a:t>kerberos</a:t>
            </a:r>
            <a:endParaRPr dirty="0"/>
          </a:p>
          <a:p>
            <a:pPr marL="342900" indent="-342900">
              <a:buSzPct val="45000"/>
              <a:buFont typeface="Arial"/>
              <a:buChar char="•"/>
            </a:pPr>
            <a:r>
              <a:rPr lang="en-US" sz="2400" dirty="0">
                <a:latin typeface="Arial"/>
              </a:rPr>
              <a:t>mysql</a:t>
            </a:r>
            <a:endParaRPr dirty="0"/>
          </a:p>
          <a:p>
            <a:pPr marL="342900" indent="-342900">
              <a:buSzPct val="45000"/>
              <a:buFont typeface="Arial"/>
              <a:buChar char="•"/>
            </a:pPr>
            <a:r>
              <a:rPr lang="en-US" sz="2400" dirty="0">
                <a:latin typeface="Arial"/>
              </a:rPr>
              <a:t>shibboleth</a:t>
            </a:r>
            <a:endParaRPr dirty="0"/>
          </a:p>
          <a:p>
            <a:r>
              <a:rPr lang="en-US" sz="2400" dirty="0">
                <a:solidFill>
                  <a:srgbClr val="800000"/>
                </a:solidFill>
                <a:latin typeface="Arial"/>
              </a:rPr>
              <a:t>Note that all of the examples require </a:t>
            </a:r>
            <a:r>
              <a:rPr lang="en-US" sz="2400" dirty="0" smtClean="0">
                <a:solidFill>
                  <a:srgbClr val="800000"/>
                </a:solidFill>
                <a:latin typeface="Arial"/>
              </a:rPr>
              <a:t>customization </a:t>
            </a:r>
            <a:r>
              <a:rPr lang="en-US" sz="2400" dirty="0">
                <a:solidFill>
                  <a:srgbClr val="800000"/>
                </a:solidFill>
                <a:latin typeface="Arial"/>
              </a:rPr>
              <a:t>based on your local policy</a:t>
            </a:r>
            <a:endParaRPr dirty="0"/>
          </a:p>
        </p:txBody>
      </p:sp>
    </p:spTree>
    <p:extLst>
      <p:ext uri="{BB962C8B-B14F-4D97-AF65-F5344CB8AC3E}">
        <p14:creationId xmlns:p14="http://schemas.microsoft.com/office/powerpoint/2010/main" val="20374691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CustomShape 1"/>
          <p:cNvSpPr/>
          <p:nvPr/>
        </p:nvSpPr>
        <p:spPr>
          <a:xfrm>
            <a:off x="457172" y="533945"/>
            <a:ext cx="8228437" cy="989777"/>
          </a:xfrm>
          <a:prstGeom prst="rect">
            <a:avLst/>
          </a:prstGeom>
          <a:noFill/>
          <a:ln>
            <a:noFill/>
          </a:ln>
        </p:spPr>
        <p:style>
          <a:lnRef idx="0">
            <a:scrgbClr r="0" g="0" b="0"/>
          </a:lnRef>
          <a:fillRef idx="0">
            <a:scrgbClr r="0" g="0" b="0"/>
          </a:fillRef>
          <a:effectRef idx="0">
            <a:scrgbClr r="0" g="0" b="0"/>
          </a:effectRef>
          <a:fontRef idx="minor"/>
        </p:style>
      </p:sp>
      <p:sp>
        <p:nvSpPr>
          <p:cNvPr id="296" name="CustomShape 2"/>
          <p:cNvSpPr/>
          <p:nvPr/>
        </p:nvSpPr>
        <p:spPr>
          <a:xfrm>
            <a:off x="457172" y="1600461"/>
            <a:ext cx="8228437" cy="4875736"/>
          </a:xfrm>
          <a:prstGeom prst="rect">
            <a:avLst/>
          </a:prstGeom>
          <a:noFill/>
          <a:ln>
            <a:noFill/>
          </a:ln>
        </p:spPr>
        <p:style>
          <a:lnRef idx="0">
            <a:scrgbClr r="0" g="0" b="0"/>
          </a:lnRef>
          <a:fillRef idx="0">
            <a:scrgbClr r="0" g="0" b="0"/>
          </a:fillRef>
          <a:effectRef idx="0">
            <a:scrgbClr r="0" g="0" b="0"/>
          </a:effectRef>
          <a:fontRef idx="minor"/>
        </p:style>
      </p:sp>
      <p:sp>
        <p:nvSpPr>
          <p:cNvPr id="297" name="TextShape 3"/>
          <p:cNvSpPr txBox="1"/>
          <p:nvPr/>
        </p:nvSpPr>
        <p:spPr>
          <a:xfrm>
            <a:off x="457172" y="533618"/>
            <a:ext cx="8228763" cy="990430"/>
          </a:xfrm>
          <a:prstGeom prst="rect">
            <a:avLst/>
          </a:prstGeom>
          <a:noFill/>
          <a:ln>
            <a:noFill/>
          </a:ln>
        </p:spPr>
        <p:txBody>
          <a:bodyPr lIns="0" tIns="0" rIns="0" bIns="0" anchor="ctr"/>
          <a:lstStyle/>
          <a:p>
            <a:r>
              <a:rPr lang="en-US" sz="3628">
                <a:solidFill>
                  <a:srgbClr val="000000"/>
                </a:solidFill>
                <a:latin typeface="Arial"/>
              </a:rPr>
              <a:t>Getting Started</a:t>
            </a:r>
            <a:endParaRPr sz="1633"/>
          </a:p>
        </p:txBody>
      </p:sp>
      <p:sp>
        <p:nvSpPr>
          <p:cNvPr id="298" name="TextShape 4"/>
          <p:cNvSpPr txBox="1"/>
          <p:nvPr/>
        </p:nvSpPr>
        <p:spPr>
          <a:xfrm>
            <a:off x="457172" y="1600461"/>
            <a:ext cx="8228763" cy="4876389"/>
          </a:xfrm>
          <a:prstGeom prst="rect">
            <a:avLst/>
          </a:prstGeom>
          <a:noFill/>
          <a:ln>
            <a:noFill/>
          </a:ln>
        </p:spPr>
        <p:txBody>
          <a:bodyPr lIns="0" tIns="0" rIns="0" bIns="0"/>
          <a:lstStyle/>
          <a:p>
            <a:r>
              <a:rPr lang="en-US" sz="2404">
                <a:latin typeface="Arial"/>
              </a:rPr>
              <a:t>Create a campus inventory that includes: </a:t>
            </a:r>
            <a:endParaRPr sz="1633"/>
          </a:p>
          <a:p>
            <a:pPr>
              <a:buSzPct val="45000"/>
              <a:buFont typeface="StarSymbol"/>
              <a:buChar char=""/>
            </a:pPr>
            <a:r>
              <a:rPr lang="en-US" sz="2404">
                <a:latin typeface="Arial"/>
              </a:rPr>
              <a:t>Your existing data sources</a:t>
            </a:r>
            <a:endParaRPr sz="1633"/>
          </a:p>
          <a:p>
            <a:pPr>
              <a:buSzPct val="45000"/>
              <a:buFont typeface="StarSymbol"/>
              <a:buChar char=""/>
            </a:pPr>
            <a:r>
              <a:rPr lang="en-US" sz="2404">
                <a:latin typeface="Arial"/>
              </a:rPr>
              <a:t>Your current authentication sites and methods</a:t>
            </a:r>
            <a:endParaRPr sz="1633"/>
          </a:p>
          <a:p>
            <a:pPr>
              <a:buSzPct val="45000"/>
              <a:buFont typeface="StarSymbol"/>
              <a:buChar char=""/>
            </a:pPr>
            <a:r>
              <a:rPr lang="en-US" sz="2404">
                <a:latin typeface="Arial"/>
              </a:rPr>
              <a:t>Your current authorization polices and methods</a:t>
            </a:r>
            <a:endParaRPr sz="1633"/>
          </a:p>
          <a:p>
            <a:pPr>
              <a:buSzPct val="45000"/>
              <a:buFont typeface="StarSymbol"/>
              <a:buChar char=""/>
            </a:pPr>
            <a:r>
              <a:rPr lang="en-US" sz="2404">
                <a:latin typeface="Arial"/>
              </a:rPr>
              <a:t>Your existing software and services</a:t>
            </a:r>
            <a:endParaRPr sz="1633"/>
          </a:p>
          <a:p>
            <a:pPr>
              <a:buSzPct val="45000"/>
              <a:buFont typeface="StarSymbol"/>
              <a:buChar char=""/>
            </a:pPr>
            <a:r>
              <a:rPr lang="en-US" sz="2404">
                <a:latin typeface="Arial"/>
              </a:rPr>
              <a:t>A survey of your users to gather requirements for both internal and external identity based access</a:t>
            </a:r>
            <a:endParaRPr sz="1633"/>
          </a:p>
          <a:p>
            <a:pPr>
              <a:buSzPct val="45000"/>
              <a:buFont typeface="StarSymbol"/>
              <a:buChar char=""/>
            </a:pPr>
            <a:r>
              <a:rPr lang="en-US" sz="2404">
                <a:latin typeface="Arial"/>
              </a:rPr>
              <a:t>Your institutional policies on user data</a:t>
            </a:r>
            <a:endParaRPr sz="1633"/>
          </a:p>
          <a:p>
            <a:pPr lvl="1">
              <a:buSzPct val="75000"/>
              <a:buFont typeface="StarSymbol"/>
              <a:buChar char=""/>
            </a:pPr>
            <a:r>
              <a:rPr lang="en-US" sz="1805">
                <a:latin typeface="Arial"/>
              </a:rPr>
              <a:t>Including privacy, security, and acceptable use</a:t>
            </a:r>
            <a:endParaRPr sz="1633"/>
          </a:p>
        </p:txBody>
      </p:sp>
    </p:spTree>
    <p:extLst>
      <p:ext uri="{BB962C8B-B14F-4D97-AF65-F5344CB8AC3E}">
        <p14:creationId xmlns:p14="http://schemas.microsoft.com/office/powerpoint/2010/main" val="1898999798"/>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3880459"/>
            <a:ext cx="8229600" cy="1322294"/>
          </a:xfrm>
        </p:spPr>
        <p:txBody>
          <a:bodyPr>
            <a:normAutofit fontScale="90000"/>
          </a:bodyPr>
          <a:lstStyle/>
          <a:p>
            <a:r>
              <a:rPr lang="en-US" sz="1800" b="1" i="1" dirty="0">
                <a:solidFill>
                  <a:srgbClr val="0D5BAD"/>
                </a:solidFill>
                <a:latin typeface="Arial" charset="0"/>
                <a:ea typeface="ＭＳ Ｐゴシック" charset="0"/>
                <a:cs typeface="Arial" charset="0"/>
              </a:rPr>
              <a:t>The NSRC </a:t>
            </a:r>
            <a:r>
              <a:rPr lang="en-US" sz="1800" b="1" i="1" dirty="0">
                <a:solidFill>
                  <a:srgbClr val="0843A0"/>
                </a:solidFill>
                <a:latin typeface="Arial" charset="0"/>
                <a:ea typeface="ＭＳ Ｐゴシック" charset="0"/>
                <a:cs typeface="Arial" charset="0"/>
              </a:rPr>
              <a:t>cultivates</a:t>
            </a:r>
            <a:r>
              <a:rPr lang="en-US" sz="1800" b="1" i="1" dirty="0">
                <a:solidFill>
                  <a:srgbClr val="0D5BAD"/>
                </a:solidFill>
                <a:latin typeface="Arial" charset="0"/>
                <a:ea typeface="ＭＳ Ｐゴシック" charset="0"/>
                <a:cs typeface="Arial" charset="0"/>
              </a:rPr>
              <a:t> collaboration among a community of peers to build and improve a global Internet that benefits all parties. We facilitate the growth of sustainable Internet infrastructure via technical training and engineering assistance to enrich the </a:t>
            </a:r>
            <a:r>
              <a:rPr lang="en-US" sz="1800" b="1" i="1" dirty="0" smtClean="0">
                <a:solidFill>
                  <a:srgbClr val="0D5BAD"/>
                </a:solidFill>
                <a:latin typeface="Arial" charset="0"/>
                <a:ea typeface="ＭＳ Ｐゴシック" charset="0"/>
                <a:cs typeface="Arial" charset="0"/>
              </a:rPr>
              <a:t>network of </a:t>
            </a:r>
            <a:r>
              <a:rPr lang="en-US" sz="1800" b="1" i="1" dirty="0">
                <a:solidFill>
                  <a:srgbClr val="0D5BAD"/>
                </a:solidFill>
                <a:latin typeface="Arial" charset="0"/>
                <a:ea typeface="ＭＳ Ｐゴシック" charset="0"/>
                <a:cs typeface="Arial" charset="0"/>
              </a:rPr>
              <a:t>networks. </a:t>
            </a:r>
            <a:r>
              <a:rPr lang="en-US" sz="800" b="1" i="1" dirty="0">
                <a:solidFill>
                  <a:srgbClr val="0D5BAD"/>
                </a:solidFill>
                <a:latin typeface="Arial" charset="0"/>
                <a:ea typeface="ＭＳ Ｐゴシック" charset="0"/>
                <a:cs typeface="Arial" charset="0"/>
              </a:rPr>
              <a:t/>
            </a:r>
            <a:br>
              <a:rPr lang="en-US" sz="800" b="1" i="1" dirty="0">
                <a:solidFill>
                  <a:srgbClr val="0D5BAD"/>
                </a:solidFill>
                <a:latin typeface="Arial" charset="0"/>
                <a:ea typeface="ＭＳ Ｐゴシック" charset="0"/>
                <a:cs typeface="Arial" charset="0"/>
              </a:rPr>
            </a:br>
            <a:r>
              <a:rPr lang="en-US" sz="800" b="1" i="1" dirty="0">
                <a:solidFill>
                  <a:srgbClr val="0D5BAD"/>
                </a:solidFill>
                <a:latin typeface="Arial" charset="0"/>
                <a:ea typeface="ＭＳ Ｐゴシック" charset="0"/>
                <a:cs typeface="Arial" charset="0"/>
              </a:rPr>
              <a:t/>
            </a:r>
            <a:br>
              <a:rPr lang="en-US" sz="800" b="1" i="1" dirty="0">
                <a:solidFill>
                  <a:srgbClr val="0D5BAD"/>
                </a:solidFill>
                <a:latin typeface="Arial" charset="0"/>
                <a:ea typeface="ＭＳ Ｐゴシック" charset="0"/>
                <a:cs typeface="Arial" charset="0"/>
              </a:rPr>
            </a:br>
            <a:r>
              <a:rPr lang="en-US" sz="1800" b="1" i="1" dirty="0">
                <a:solidFill>
                  <a:srgbClr val="0D5BAD"/>
                </a:solidFill>
                <a:latin typeface="Arial" charset="0"/>
                <a:ea typeface="ＭＳ Ｐゴシック" charset="0"/>
                <a:cs typeface="Arial" charset="0"/>
              </a:rPr>
              <a:t>Our goal is to connect people.</a:t>
            </a:r>
          </a:p>
        </p:txBody>
      </p:sp>
      <p:pic>
        <p:nvPicPr>
          <p:cNvPr id="16386" name="Picture 1" descr="nsrc-main-1024x768.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21899" y="1252332"/>
            <a:ext cx="5306526" cy="2471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741458" y="5738716"/>
            <a:ext cx="3469416" cy="523220"/>
          </a:xfrm>
          <a:prstGeom prst="rect">
            <a:avLst/>
          </a:prstGeom>
          <a:noFill/>
        </p:spPr>
        <p:txBody>
          <a:bodyPr wrap="square" rtlCol="0">
            <a:spAutoFit/>
          </a:bodyPr>
          <a:lstStyle/>
          <a:p>
            <a:pPr algn="ctr"/>
            <a:r>
              <a:rPr lang="en-AU" sz="2800" b="1" dirty="0" err="1" smtClean="0"/>
              <a:t>www.nsrc.org</a:t>
            </a:r>
            <a:endParaRPr lang="en-US" sz="2800" dirty="0"/>
          </a:p>
        </p:txBody>
      </p:sp>
    </p:spTree>
    <p:extLst>
      <p:ext uri="{BB962C8B-B14F-4D97-AF65-F5344CB8AC3E}">
        <p14:creationId xmlns:p14="http://schemas.microsoft.com/office/powerpoint/2010/main" val="9591616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457200" y="533520"/>
            <a:ext cx="8229240" cy="990360"/>
          </a:xfrm>
          <a:prstGeom prst="rect">
            <a:avLst/>
          </a:prstGeom>
          <a:noFill/>
          <a:ln>
            <a:noFill/>
          </a:ln>
        </p:spPr>
        <p:txBody>
          <a:bodyPr lIns="0" tIns="0" rIns="0" bIns="0" anchor="ctr"/>
          <a:lstStyle/>
          <a:p>
            <a:r>
              <a:rPr lang="en-US" sz="3600" dirty="0">
                <a:latin typeface="Arial"/>
              </a:rPr>
              <a:t>Learning Objectives</a:t>
            </a:r>
            <a:endParaRPr dirty="0"/>
          </a:p>
        </p:txBody>
      </p:sp>
      <p:graphicFrame>
        <p:nvGraphicFramePr>
          <p:cNvPr id="2" name="Diagram 1"/>
          <p:cNvGraphicFramePr/>
          <p:nvPr>
            <p:extLst>
              <p:ext uri="{D42A27DB-BD31-4B8C-83A1-F6EECF244321}">
                <p14:modId xmlns:p14="http://schemas.microsoft.com/office/powerpoint/2010/main" val="2060950895"/>
              </p:ext>
            </p:extLst>
          </p:nvPr>
        </p:nvGraphicFramePr>
        <p:xfrm>
          <a:off x="430696" y="1547193"/>
          <a:ext cx="8567530" cy="5118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307442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Shape 1"/>
          <p:cNvSpPr txBox="1"/>
          <p:nvPr/>
        </p:nvSpPr>
        <p:spPr>
          <a:xfrm>
            <a:off x="457200" y="533520"/>
            <a:ext cx="8229240" cy="990360"/>
          </a:xfrm>
          <a:prstGeom prst="rect">
            <a:avLst/>
          </a:prstGeom>
          <a:noFill/>
          <a:ln>
            <a:noFill/>
          </a:ln>
        </p:spPr>
        <p:txBody>
          <a:bodyPr anchor="ctr"/>
          <a:lstStyle/>
          <a:p>
            <a:pPr>
              <a:buSzPct val="45000"/>
            </a:pPr>
            <a:r>
              <a:rPr lang="en-US" sz="3600" dirty="0">
                <a:latin typeface="Arial"/>
              </a:rPr>
              <a:t>Research and Education Networking</a:t>
            </a:r>
            <a:endParaRPr dirty="0"/>
          </a:p>
        </p:txBody>
      </p:sp>
      <p:sp>
        <p:nvSpPr>
          <p:cNvPr id="146" name="TextShape 2"/>
          <p:cNvSpPr txBox="1"/>
          <p:nvPr/>
        </p:nvSpPr>
        <p:spPr>
          <a:xfrm>
            <a:off x="457560" y="1752840"/>
            <a:ext cx="8229240" cy="4465080"/>
          </a:xfrm>
          <a:prstGeom prst="rect">
            <a:avLst/>
          </a:prstGeom>
          <a:noFill/>
          <a:ln>
            <a:noFill/>
          </a:ln>
        </p:spPr>
        <p:txBody>
          <a:bodyPr lIns="90000" tIns="46800" rIns="90000" bIns="46800"/>
          <a:lstStyle/>
          <a:p>
            <a:r>
              <a:rPr lang="en-US" sz="2800" dirty="0">
                <a:latin typeface="Arial"/>
              </a:rPr>
              <a:t>Global R&amp;E collaborations are based on a bottom up model that manages connections and services in order to provide efficiency and scale using a layered model including:</a:t>
            </a:r>
            <a:endParaRPr dirty="0"/>
          </a:p>
          <a:p>
            <a:pPr>
              <a:buSzPct val="45000"/>
              <a:buFont typeface="StarSymbol"/>
              <a:buChar char=""/>
            </a:pPr>
            <a:endParaRPr dirty="0"/>
          </a:p>
          <a:p>
            <a:pPr marL="640080" lvl="1" indent="-182880" defTabSz="914400">
              <a:spcBef>
                <a:spcPct val="20000"/>
              </a:spcBef>
              <a:buClr>
                <a:schemeClr val="accent1"/>
              </a:buClr>
              <a:buSzPct val="85000"/>
              <a:buFont typeface="Arial" pitchFamily="34" charset="0"/>
              <a:buChar char="•"/>
            </a:pPr>
            <a:r>
              <a:rPr lang="en-US" sz="2400" dirty="0"/>
              <a:t>Regional RENS</a:t>
            </a:r>
            <a:endParaRPr sz="2400" dirty="0"/>
          </a:p>
          <a:p>
            <a:pPr marL="640080" lvl="1" indent="-182880" defTabSz="914400">
              <a:spcBef>
                <a:spcPct val="20000"/>
              </a:spcBef>
              <a:buClr>
                <a:schemeClr val="accent1"/>
              </a:buClr>
              <a:buSzPct val="85000"/>
              <a:buFont typeface="Arial" pitchFamily="34" charset="0"/>
              <a:buChar char="•"/>
            </a:pPr>
            <a:r>
              <a:rPr lang="en-US" sz="2400" dirty="0"/>
              <a:t>National Research and Education Networks</a:t>
            </a:r>
            <a:endParaRPr sz="2400" dirty="0"/>
          </a:p>
          <a:p>
            <a:pPr marL="640080" lvl="1" indent="-182880" defTabSz="914400">
              <a:spcBef>
                <a:spcPct val="20000"/>
              </a:spcBef>
              <a:buClr>
                <a:schemeClr val="accent1"/>
              </a:buClr>
              <a:buSzPct val="85000"/>
              <a:buFont typeface="Arial" pitchFamily="34" charset="0"/>
              <a:buChar char="•"/>
            </a:pPr>
            <a:r>
              <a:rPr lang="en-US" sz="2400" smtClean="0"/>
              <a:t>Users at </a:t>
            </a:r>
            <a:r>
              <a:rPr lang="en-US" sz="2400" dirty="0"/>
              <a:t>the campus network level</a:t>
            </a:r>
            <a:endParaRPr sz="2400" dirty="0"/>
          </a:p>
          <a:p>
            <a:pPr marL="640080" lvl="1" indent="-182880" defTabSz="914400">
              <a:spcBef>
                <a:spcPct val="20000"/>
              </a:spcBef>
              <a:buClr>
                <a:schemeClr val="accent1"/>
              </a:buClr>
              <a:buSzPct val="85000"/>
              <a:buFont typeface="Arial" pitchFamily="34" charset="0"/>
              <a:buChar char="•"/>
            </a:pPr>
            <a:r>
              <a:rPr lang="en-US" sz="2400" dirty="0"/>
              <a:t>Global Connectivity</a:t>
            </a:r>
            <a:endParaRPr sz="2400" dirty="0"/>
          </a:p>
        </p:txBody>
      </p:sp>
    </p:spTree>
    <p:extLst>
      <p:ext uri="{BB962C8B-B14F-4D97-AF65-F5344CB8AC3E}">
        <p14:creationId xmlns:p14="http://schemas.microsoft.com/office/powerpoint/2010/main" val="3819017520"/>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xtShape 1"/>
          <p:cNvSpPr txBox="1"/>
          <p:nvPr/>
        </p:nvSpPr>
        <p:spPr>
          <a:xfrm>
            <a:off x="548640" y="365760"/>
            <a:ext cx="8229240" cy="990360"/>
          </a:xfrm>
          <a:prstGeom prst="rect">
            <a:avLst/>
          </a:prstGeom>
          <a:noFill/>
          <a:ln>
            <a:noFill/>
          </a:ln>
        </p:spPr>
        <p:txBody>
          <a:bodyPr anchor="ctr"/>
          <a:lstStyle/>
          <a:p>
            <a:r>
              <a:rPr lang="en-US" sz="4000" strike="noStrike" dirty="0">
                <a:solidFill>
                  <a:srgbClr val="2D2F2B"/>
                </a:solidFill>
                <a:ea typeface="Arial"/>
              </a:rPr>
              <a:t>The NREN Ecosystem</a:t>
            </a:r>
            <a:endParaRPr dirty="0"/>
          </a:p>
        </p:txBody>
      </p:sp>
      <p:sp>
        <p:nvSpPr>
          <p:cNvPr id="148" name="CustomShape 2"/>
          <p:cNvSpPr/>
          <p:nvPr/>
        </p:nvSpPr>
        <p:spPr>
          <a:xfrm>
            <a:off x="3352680" y="1494062"/>
            <a:ext cx="5427720" cy="1003320"/>
          </a:xfrm>
          <a:prstGeom prst="rect">
            <a:avLst/>
          </a:prstGeom>
          <a:gradFill>
            <a:gsLst>
              <a:gs pos="0">
                <a:srgbClr val="EE6B65"/>
              </a:gs>
              <a:gs pos="100000">
                <a:srgbClr val="FFFFFF"/>
              </a:gs>
            </a:gsLst>
            <a:lin ang="10800000"/>
          </a:gradFill>
          <a:ln>
            <a:noFill/>
          </a:ln>
        </p:spPr>
        <p:style>
          <a:lnRef idx="0">
            <a:scrgbClr r="0" g="0" b="0"/>
          </a:lnRef>
          <a:fillRef idx="0">
            <a:scrgbClr r="0" g="0" b="0"/>
          </a:fillRef>
          <a:effectRef idx="0">
            <a:scrgbClr r="0" g="0" b="0"/>
          </a:effectRef>
          <a:fontRef idx="minor"/>
        </p:style>
        <p:txBody>
          <a:bodyPr lIns="90000" tIns="46800" rIns="90000" bIns="46800" anchor="ctr"/>
          <a:lstStyle/>
          <a:p>
            <a:pPr algn="r"/>
            <a:r>
              <a:rPr lang="en-US" sz="2800" dirty="0"/>
              <a:t>Global Connections</a:t>
            </a:r>
            <a:endParaRPr dirty="0"/>
          </a:p>
        </p:txBody>
      </p:sp>
      <p:sp>
        <p:nvSpPr>
          <p:cNvPr id="149" name="CustomShape 3"/>
          <p:cNvSpPr/>
          <p:nvPr/>
        </p:nvSpPr>
        <p:spPr>
          <a:xfrm>
            <a:off x="4048200" y="2617982"/>
            <a:ext cx="4732200" cy="1003320"/>
          </a:xfrm>
          <a:prstGeom prst="rect">
            <a:avLst/>
          </a:prstGeom>
          <a:gradFill>
            <a:gsLst>
              <a:gs pos="0">
                <a:srgbClr val="FFED64"/>
              </a:gs>
              <a:gs pos="100000">
                <a:srgbClr val="FFFFFF"/>
              </a:gs>
            </a:gsLst>
            <a:lin ang="10800000"/>
          </a:gradFill>
          <a:ln>
            <a:noFill/>
          </a:ln>
        </p:spPr>
        <p:style>
          <a:lnRef idx="0">
            <a:scrgbClr r="0" g="0" b="0"/>
          </a:lnRef>
          <a:fillRef idx="0">
            <a:scrgbClr r="0" g="0" b="0"/>
          </a:fillRef>
          <a:effectRef idx="0">
            <a:scrgbClr r="0" g="0" b="0"/>
          </a:effectRef>
          <a:fontRef idx="minor"/>
        </p:style>
        <p:txBody>
          <a:bodyPr lIns="90000" tIns="46800" rIns="90000" bIns="46800" anchor="ctr"/>
          <a:lstStyle/>
          <a:p>
            <a:pPr algn="r"/>
            <a:r>
              <a:rPr lang="en-US" sz="2800" dirty="0"/>
              <a:t>Regional Networks</a:t>
            </a:r>
            <a:endParaRPr dirty="0"/>
          </a:p>
        </p:txBody>
      </p:sp>
      <p:sp>
        <p:nvSpPr>
          <p:cNvPr id="150" name="CustomShape 4"/>
          <p:cNvSpPr/>
          <p:nvPr/>
        </p:nvSpPr>
        <p:spPr>
          <a:xfrm>
            <a:off x="4826160" y="3742262"/>
            <a:ext cx="3954240" cy="1002960"/>
          </a:xfrm>
          <a:prstGeom prst="rect">
            <a:avLst/>
          </a:prstGeom>
          <a:gradFill>
            <a:gsLst>
              <a:gs pos="0">
                <a:srgbClr val="9AD774"/>
              </a:gs>
              <a:gs pos="100000">
                <a:srgbClr val="FFFFFF"/>
              </a:gs>
            </a:gsLst>
            <a:lin ang="10800000"/>
          </a:gradFill>
          <a:ln>
            <a:noFill/>
          </a:ln>
        </p:spPr>
        <p:style>
          <a:lnRef idx="0">
            <a:scrgbClr r="0" g="0" b="0"/>
          </a:lnRef>
          <a:fillRef idx="0">
            <a:scrgbClr r="0" g="0" b="0"/>
          </a:fillRef>
          <a:effectRef idx="0">
            <a:scrgbClr r="0" g="0" b="0"/>
          </a:effectRef>
          <a:fontRef idx="minor"/>
        </p:style>
        <p:txBody>
          <a:bodyPr lIns="90000" tIns="46800" rIns="90000" bIns="46800" anchor="ctr"/>
          <a:lstStyle/>
          <a:p>
            <a:pPr algn="r"/>
            <a:r>
              <a:rPr lang="en-US" sz="2800" dirty="0"/>
              <a:t>National Networks</a:t>
            </a:r>
            <a:endParaRPr dirty="0"/>
          </a:p>
        </p:txBody>
      </p:sp>
      <p:sp>
        <p:nvSpPr>
          <p:cNvPr id="151" name="CustomShape 5"/>
          <p:cNvSpPr/>
          <p:nvPr/>
        </p:nvSpPr>
        <p:spPr>
          <a:xfrm>
            <a:off x="5605560" y="4866182"/>
            <a:ext cx="3174840" cy="1003320"/>
          </a:xfrm>
          <a:prstGeom prst="rect">
            <a:avLst/>
          </a:prstGeom>
          <a:gradFill>
            <a:gsLst>
              <a:gs pos="0">
                <a:srgbClr val="4EBBE8"/>
              </a:gs>
              <a:gs pos="100000">
                <a:srgbClr val="FFFFFF"/>
              </a:gs>
            </a:gsLst>
            <a:lin ang="10800000"/>
          </a:gradFill>
          <a:ln>
            <a:noFill/>
          </a:ln>
        </p:spPr>
        <p:style>
          <a:lnRef idx="0">
            <a:scrgbClr r="0" g="0" b="0"/>
          </a:lnRef>
          <a:fillRef idx="0">
            <a:scrgbClr r="0" g="0" b="0"/>
          </a:fillRef>
          <a:effectRef idx="0">
            <a:scrgbClr r="0" g="0" b="0"/>
          </a:effectRef>
          <a:fontRef idx="minor"/>
        </p:style>
        <p:txBody>
          <a:bodyPr lIns="90000" tIns="46800" rIns="90000" bIns="46800" anchor="ctr"/>
          <a:lstStyle/>
          <a:p>
            <a:pPr algn="r"/>
            <a:r>
              <a:rPr lang="en-US" sz="2800" dirty="0"/>
              <a:t>Campus</a:t>
            </a:r>
            <a:endParaRPr dirty="0"/>
          </a:p>
          <a:p>
            <a:pPr algn="r"/>
            <a:r>
              <a:rPr lang="en-US" sz="2800" dirty="0"/>
              <a:t>Networks</a:t>
            </a:r>
            <a:endParaRPr dirty="0"/>
          </a:p>
        </p:txBody>
      </p:sp>
      <p:sp>
        <p:nvSpPr>
          <p:cNvPr id="152" name="CustomShape 6"/>
          <p:cNvSpPr/>
          <p:nvPr/>
        </p:nvSpPr>
        <p:spPr>
          <a:xfrm>
            <a:off x="2657520" y="1494062"/>
            <a:ext cx="1390680" cy="1003320"/>
          </a:xfrm>
          <a:prstGeom prst="rect">
            <a:avLst/>
          </a:prstGeom>
          <a:solidFill>
            <a:srgbClr val="EE6B65"/>
          </a:solidFill>
          <a:ln>
            <a:noFill/>
          </a:ln>
        </p:spPr>
        <p:style>
          <a:lnRef idx="0">
            <a:scrgbClr r="0" g="0" b="0"/>
          </a:lnRef>
          <a:fillRef idx="0">
            <a:scrgbClr r="0" g="0" b="0"/>
          </a:fillRef>
          <a:effectRef idx="0">
            <a:scrgbClr r="0" g="0" b="0"/>
          </a:effectRef>
          <a:fontRef idx="minor"/>
        </p:style>
      </p:sp>
      <p:sp>
        <p:nvSpPr>
          <p:cNvPr id="153" name="CustomShape 7"/>
          <p:cNvSpPr/>
          <p:nvPr/>
        </p:nvSpPr>
        <p:spPr>
          <a:xfrm>
            <a:off x="1879560" y="2617982"/>
            <a:ext cx="2946600" cy="1003320"/>
          </a:xfrm>
          <a:prstGeom prst="rect">
            <a:avLst/>
          </a:prstGeom>
          <a:solidFill>
            <a:srgbClr val="FFED64"/>
          </a:solidFill>
          <a:ln>
            <a:noFill/>
          </a:ln>
        </p:spPr>
        <p:style>
          <a:lnRef idx="0">
            <a:scrgbClr r="0" g="0" b="0"/>
          </a:lnRef>
          <a:fillRef idx="0">
            <a:scrgbClr r="0" g="0" b="0"/>
          </a:fillRef>
          <a:effectRef idx="0">
            <a:scrgbClr r="0" g="0" b="0"/>
          </a:effectRef>
          <a:fontRef idx="minor"/>
        </p:style>
      </p:sp>
      <p:sp>
        <p:nvSpPr>
          <p:cNvPr id="154" name="CustomShape 8"/>
          <p:cNvSpPr/>
          <p:nvPr/>
        </p:nvSpPr>
        <p:spPr>
          <a:xfrm>
            <a:off x="1100160" y="3715758"/>
            <a:ext cx="4505400" cy="1002960"/>
          </a:xfrm>
          <a:prstGeom prst="rect">
            <a:avLst/>
          </a:prstGeom>
          <a:solidFill>
            <a:srgbClr val="9AD774"/>
          </a:solidFill>
          <a:ln>
            <a:noFill/>
          </a:ln>
        </p:spPr>
        <p:style>
          <a:lnRef idx="0">
            <a:scrgbClr r="0" g="0" b="0"/>
          </a:lnRef>
          <a:fillRef idx="0">
            <a:scrgbClr r="0" g="0" b="0"/>
          </a:fillRef>
          <a:effectRef idx="0">
            <a:scrgbClr r="0" g="0" b="0"/>
          </a:effectRef>
          <a:fontRef idx="minor"/>
        </p:style>
      </p:sp>
      <p:sp>
        <p:nvSpPr>
          <p:cNvPr id="155" name="CustomShape 9"/>
          <p:cNvSpPr/>
          <p:nvPr/>
        </p:nvSpPr>
        <p:spPr>
          <a:xfrm>
            <a:off x="322200" y="4866182"/>
            <a:ext cx="6060960" cy="1003320"/>
          </a:xfrm>
          <a:prstGeom prst="rect">
            <a:avLst/>
          </a:prstGeom>
          <a:solidFill>
            <a:srgbClr val="4EBBE8"/>
          </a:solid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288408977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extShape 1"/>
          <p:cNvSpPr txBox="1"/>
          <p:nvPr/>
        </p:nvSpPr>
        <p:spPr>
          <a:xfrm>
            <a:off x="457200" y="533520"/>
            <a:ext cx="8229240" cy="990360"/>
          </a:xfrm>
          <a:prstGeom prst="rect">
            <a:avLst/>
          </a:prstGeom>
          <a:noFill/>
          <a:ln>
            <a:noFill/>
          </a:ln>
        </p:spPr>
        <p:txBody>
          <a:bodyPr lIns="0" tIns="0" rIns="0" bIns="0" anchor="ctr"/>
          <a:lstStyle/>
          <a:p>
            <a:r>
              <a:rPr lang="en-US" sz="3600" dirty="0">
                <a:latin typeface="Arial"/>
              </a:rPr>
              <a:t>Design Goals for Identity and R&amp;E</a:t>
            </a:r>
            <a:endParaRPr dirty="0"/>
          </a:p>
        </p:txBody>
      </p:sp>
      <p:sp>
        <p:nvSpPr>
          <p:cNvPr id="157" name="TextShape 2"/>
          <p:cNvSpPr txBox="1"/>
          <p:nvPr/>
        </p:nvSpPr>
        <p:spPr>
          <a:xfrm>
            <a:off x="563040" y="1600117"/>
            <a:ext cx="8229600" cy="4715003"/>
          </a:xfrm>
          <a:prstGeom prst="rect">
            <a:avLst/>
          </a:prstGeom>
          <a:noFill/>
          <a:ln>
            <a:noFill/>
          </a:ln>
        </p:spPr>
        <p:txBody>
          <a:bodyPr lIns="90000" tIns="46800" rIns="90000" bIns="46800"/>
          <a:lstStyle/>
          <a:p>
            <a:r>
              <a:rPr lang="en-US" sz="2400" b="1" i="1" dirty="0">
                <a:latin typeface="Arial"/>
              </a:rPr>
              <a:t>The dream</a:t>
            </a:r>
            <a:r>
              <a:rPr lang="en-US" sz="2400" dirty="0">
                <a:latin typeface="Arial"/>
              </a:rPr>
              <a:t> - </a:t>
            </a:r>
            <a:r>
              <a:rPr lang="en-US" sz="2400" dirty="0">
                <a:solidFill>
                  <a:srgbClr val="004586"/>
                </a:solidFill>
                <a:latin typeface="Arial"/>
              </a:rPr>
              <a:t>providing users with a single login that grants access to any resource, irrespective of device or physical location</a:t>
            </a:r>
            <a:r>
              <a:rPr lang="en-US" sz="2400" dirty="0" smtClean="0">
                <a:solidFill>
                  <a:srgbClr val="004586"/>
                </a:solidFill>
                <a:latin typeface="Arial"/>
              </a:rPr>
              <a:t>.</a:t>
            </a:r>
            <a:br>
              <a:rPr lang="en-US" sz="2400" dirty="0" smtClean="0">
                <a:solidFill>
                  <a:srgbClr val="004586"/>
                </a:solidFill>
                <a:latin typeface="Arial"/>
              </a:rPr>
            </a:br>
            <a:endParaRPr sz="2400" dirty="0"/>
          </a:p>
          <a:p>
            <a:r>
              <a:rPr lang="en-US" sz="2400" dirty="0">
                <a:latin typeface="Arial"/>
              </a:rPr>
              <a:t>When designing for Identity Management (IdM) start with your desired end goals and then work backwards. </a:t>
            </a:r>
            <a:endParaRPr lang="en-US" sz="2400" dirty="0" smtClean="0">
              <a:latin typeface="Arial"/>
            </a:endParaRPr>
          </a:p>
          <a:p>
            <a:endParaRPr sz="2400" dirty="0"/>
          </a:p>
          <a:p>
            <a:pPr marL="914400" lvl="1" indent="-457200">
              <a:buSzPct val="75000"/>
              <a:buFont typeface="Arial"/>
              <a:buChar char="•"/>
            </a:pPr>
            <a:r>
              <a:rPr lang="en-US" dirty="0">
                <a:latin typeface="Arial"/>
              </a:rPr>
              <a:t>Single Sign On (SSO)</a:t>
            </a:r>
            <a:endParaRPr dirty="0"/>
          </a:p>
          <a:p>
            <a:pPr marL="914400" lvl="1" indent="-457200">
              <a:buSzPct val="75000"/>
              <a:buFont typeface="Arial"/>
              <a:buChar char="•"/>
            </a:pPr>
            <a:r>
              <a:rPr lang="en-US" dirty="0">
                <a:latin typeface="Arial"/>
              </a:rPr>
              <a:t>Role based access to network resources</a:t>
            </a:r>
            <a:endParaRPr dirty="0"/>
          </a:p>
          <a:p>
            <a:pPr marL="914400" lvl="1" indent="-457200">
              <a:buSzPct val="75000"/>
              <a:buFont typeface="Arial"/>
              <a:buChar char="•"/>
            </a:pPr>
            <a:r>
              <a:rPr lang="en-US" dirty="0">
                <a:latin typeface="Arial"/>
              </a:rPr>
              <a:t>Support for traveling scholars (think </a:t>
            </a:r>
            <a:r>
              <a:rPr lang="en-US" dirty="0" smtClean="0">
                <a:latin typeface="Arial"/>
              </a:rPr>
              <a:t>eduroam)</a:t>
            </a:r>
            <a:endParaRPr dirty="0"/>
          </a:p>
          <a:p>
            <a:pPr marL="914400" lvl="1" indent="-457200">
              <a:buSzPct val="75000"/>
              <a:buFont typeface="Arial"/>
              <a:buChar char="•"/>
            </a:pPr>
            <a:r>
              <a:rPr lang="en-US" dirty="0">
                <a:latin typeface="Arial"/>
              </a:rPr>
              <a:t>Tools for collaboration</a:t>
            </a:r>
            <a:endParaRPr dirty="0"/>
          </a:p>
          <a:p>
            <a:pPr marL="914400" lvl="1" indent="-457200">
              <a:buSzPct val="75000"/>
              <a:buFont typeface="Arial"/>
              <a:buChar char="•"/>
            </a:pPr>
            <a:r>
              <a:rPr lang="en-US" dirty="0">
                <a:latin typeface="Arial"/>
              </a:rPr>
              <a:t>Shared access to remote instruments</a:t>
            </a:r>
            <a:endParaRPr dirty="0"/>
          </a:p>
          <a:p>
            <a:pPr marL="914400" lvl="1" indent="-457200">
              <a:buSzPct val="75000"/>
              <a:buFont typeface="Arial"/>
              <a:buChar char="•"/>
            </a:pPr>
            <a:r>
              <a:rPr lang="en-US" dirty="0">
                <a:latin typeface="Arial"/>
              </a:rPr>
              <a:t>Your wish list goes here</a:t>
            </a:r>
            <a:endParaRPr dirty="0"/>
          </a:p>
          <a:p>
            <a:r>
              <a:rPr lang="en-US" sz="2800" dirty="0">
                <a:latin typeface="Arial"/>
              </a:rPr>
              <a:t> </a:t>
            </a:r>
            <a:endParaRPr dirty="0"/>
          </a:p>
          <a:p>
            <a:pPr>
              <a:buSzPct val="45000"/>
              <a:buFont typeface="StarSymbol"/>
              <a:buChar char=""/>
            </a:pPr>
            <a:endParaRPr dirty="0"/>
          </a:p>
        </p:txBody>
      </p:sp>
    </p:spTree>
    <p:extLst>
      <p:ext uri="{BB962C8B-B14F-4D97-AF65-F5344CB8AC3E}">
        <p14:creationId xmlns:p14="http://schemas.microsoft.com/office/powerpoint/2010/main" val="239473890"/>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Shape 1"/>
          <p:cNvSpPr txBox="1"/>
          <p:nvPr/>
        </p:nvSpPr>
        <p:spPr>
          <a:xfrm>
            <a:off x="457200" y="533520"/>
            <a:ext cx="8229240" cy="990360"/>
          </a:xfrm>
          <a:prstGeom prst="rect">
            <a:avLst/>
          </a:prstGeom>
          <a:noFill/>
          <a:ln>
            <a:noFill/>
          </a:ln>
        </p:spPr>
        <p:txBody>
          <a:bodyPr anchor="ctr"/>
          <a:lstStyle/>
          <a:p>
            <a:pPr>
              <a:buSzPct val="45000"/>
            </a:pPr>
            <a:r>
              <a:rPr lang="en-US" sz="3600" dirty="0">
                <a:latin typeface="Arial"/>
              </a:rPr>
              <a:t>Why Focus on Campus Networks?</a:t>
            </a:r>
            <a:endParaRPr dirty="0"/>
          </a:p>
        </p:txBody>
      </p:sp>
      <p:sp>
        <p:nvSpPr>
          <p:cNvPr id="159" name="TextShape 2"/>
          <p:cNvSpPr txBox="1"/>
          <p:nvPr/>
        </p:nvSpPr>
        <p:spPr>
          <a:xfrm>
            <a:off x="457200" y="1600200"/>
            <a:ext cx="8229240" cy="4876560"/>
          </a:xfrm>
          <a:prstGeom prst="rect">
            <a:avLst/>
          </a:prstGeom>
          <a:noFill/>
          <a:ln>
            <a:noFill/>
          </a:ln>
        </p:spPr>
        <p:txBody>
          <a:bodyPr lIns="0" tIns="0" rIns="0" bIns="0"/>
          <a:lstStyle/>
          <a:p>
            <a:pPr marL="285750" indent="-285750">
              <a:lnSpc>
                <a:spcPct val="90000"/>
              </a:lnSpc>
              <a:buFont typeface="Arial"/>
              <a:buChar char="•"/>
            </a:pPr>
            <a:endParaRPr dirty="0"/>
          </a:p>
          <a:p>
            <a:pPr marL="342900" indent="-342900">
              <a:lnSpc>
                <a:spcPct val="90000"/>
              </a:lnSpc>
              <a:buSzPct val="60000"/>
              <a:buFont typeface="Arial"/>
              <a:buChar char="•"/>
            </a:pPr>
            <a:r>
              <a:rPr lang="en-US" sz="2400" dirty="0">
                <a:latin typeface="Arial"/>
              </a:rPr>
              <a:t>Individual institutions are the authoritative source for domain data</a:t>
            </a:r>
            <a:endParaRPr dirty="0"/>
          </a:p>
          <a:p>
            <a:pPr marL="342900" indent="-342900">
              <a:lnSpc>
                <a:spcPct val="90000"/>
              </a:lnSpc>
              <a:buSzPct val="60000"/>
              <a:buFont typeface="Arial"/>
              <a:buChar char="•"/>
            </a:pPr>
            <a:r>
              <a:rPr lang="en-US" sz="2400" dirty="0">
                <a:latin typeface="Arial"/>
              </a:rPr>
              <a:t>The campus network is the foundation for research and education activities</a:t>
            </a:r>
            <a:endParaRPr dirty="0"/>
          </a:p>
          <a:p>
            <a:pPr marL="342900" indent="-342900">
              <a:lnSpc>
                <a:spcPct val="90000"/>
              </a:lnSpc>
              <a:buSzPct val="60000"/>
              <a:buFont typeface="Arial"/>
              <a:buChar char="•"/>
            </a:pPr>
            <a:r>
              <a:rPr lang="en-US" sz="2400" dirty="0">
                <a:latin typeface="Arial"/>
              </a:rPr>
              <a:t>The best path to network capacity, equipment and personnel</a:t>
            </a:r>
            <a:endParaRPr dirty="0"/>
          </a:p>
          <a:p>
            <a:pPr marL="342900" indent="-342900">
              <a:lnSpc>
                <a:spcPct val="90000"/>
              </a:lnSpc>
              <a:buSzPct val="60000"/>
              <a:buFont typeface="Arial"/>
              <a:buChar char="•"/>
            </a:pPr>
            <a:r>
              <a:rPr lang="en-US" sz="2400" dirty="0">
                <a:latin typeface="Arial"/>
              </a:rPr>
              <a:t>No researcher is connected directly to a  national R&amp;E network. They are all connected to campus or enterprise networks for access.</a:t>
            </a:r>
            <a:endParaRPr dirty="0"/>
          </a:p>
        </p:txBody>
      </p:sp>
    </p:spTree>
    <p:extLst>
      <p:ext uri="{BB962C8B-B14F-4D97-AF65-F5344CB8AC3E}">
        <p14:creationId xmlns:p14="http://schemas.microsoft.com/office/powerpoint/2010/main" val="119899807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for </a:t>
            </a:r>
            <a:r>
              <a:rPr lang="en-US" dirty="0" smtClean="0"/>
              <a:t>Campus Network Operators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800" dirty="0"/>
              <a:t>When staff and money are in short supply any new effort must add value to entire campus plan and IdM can provide:</a:t>
            </a:r>
            <a:endParaRPr lang="en-US" dirty="0"/>
          </a:p>
          <a:p>
            <a:endParaRPr lang="en-US" dirty="0"/>
          </a:p>
          <a:p>
            <a:pPr marL="800100" lvl="1" indent="-342900">
              <a:buFont typeface="Arial"/>
              <a:buChar char="•"/>
            </a:pPr>
            <a:r>
              <a:rPr lang="en-US" sz="2400" dirty="0"/>
              <a:t>better utilization data</a:t>
            </a:r>
          </a:p>
          <a:p>
            <a:pPr marL="800100" lvl="1" indent="-342900">
              <a:buFont typeface="Arial"/>
              <a:buChar char="•"/>
            </a:pPr>
            <a:r>
              <a:rPr lang="en-US" sz="2400" dirty="0"/>
              <a:t>better security</a:t>
            </a:r>
          </a:p>
          <a:p>
            <a:pPr marL="800100" lvl="1" indent="-342900">
              <a:buFont typeface="Arial"/>
              <a:buChar char="•"/>
            </a:pPr>
            <a:r>
              <a:rPr lang="en-US" sz="2400" dirty="0"/>
              <a:t>better management for restricted resources</a:t>
            </a:r>
          </a:p>
          <a:p>
            <a:endParaRPr lang="en-US" dirty="0"/>
          </a:p>
          <a:p>
            <a:pPr marL="0" indent="0">
              <a:buNone/>
            </a:pPr>
            <a:r>
              <a:rPr lang="en-US" sz="2800" dirty="0"/>
              <a:t>These things come at a cost as there are new services and software to manage and someone will have to maintain data </a:t>
            </a:r>
            <a:r>
              <a:rPr lang="en-US" sz="2800" dirty="0" smtClean="0"/>
              <a:t>integrity </a:t>
            </a:r>
            <a:r>
              <a:rPr lang="en-US" sz="2800" dirty="0"/>
              <a:t>on an on-going basis.</a:t>
            </a:r>
            <a:endParaRPr lang="en-US" dirty="0"/>
          </a:p>
        </p:txBody>
      </p:sp>
    </p:spTree>
    <p:extLst>
      <p:ext uri="{BB962C8B-B14F-4D97-AF65-F5344CB8AC3E}">
        <p14:creationId xmlns:p14="http://schemas.microsoft.com/office/powerpoint/2010/main" val="361846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We Already Understand the </a:t>
            </a:r>
            <a:r>
              <a:rPr lang="en-US" dirty="0" smtClean="0"/>
              <a:t>Model</a:t>
            </a:r>
            <a:endParaRPr lang="en-US" dirty="0"/>
          </a:p>
        </p:txBody>
      </p:sp>
      <p:sp>
        <p:nvSpPr>
          <p:cNvPr id="3" name="Content Placeholder 2"/>
          <p:cNvSpPr>
            <a:spLocks noGrp="1"/>
          </p:cNvSpPr>
          <p:nvPr>
            <p:ph idx="1"/>
          </p:nvPr>
        </p:nvSpPr>
        <p:spPr/>
        <p:txBody>
          <a:bodyPr/>
          <a:lstStyle/>
          <a:p>
            <a:pPr marL="0" indent="0">
              <a:buNone/>
            </a:pPr>
            <a:r>
              <a:rPr lang="en-US" dirty="0"/>
              <a:t>A good network design is modular and hierarchical, with a clear separation of functions: core,  distribution, and access. Good campus networks will leverage</a:t>
            </a:r>
            <a:r>
              <a:rPr lang="en-US" dirty="0" smtClean="0"/>
              <a:t>:</a:t>
            </a:r>
          </a:p>
          <a:p>
            <a:pPr marL="0" indent="0">
              <a:buNone/>
            </a:pPr>
            <a:endParaRPr lang="en-US" dirty="0"/>
          </a:p>
          <a:p>
            <a:pPr lvl="1">
              <a:buSzPct val="55000"/>
            </a:pPr>
            <a:r>
              <a:rPr lang="en-US" dirty="0"/>
              <a:t>Domain based span of control</a:t>
            </a:r>
          </a:p>
          <a:p>
            <a:pPr lvl="1">
              <a:buSzPct val="55000"/>
            </a:pPr>
            <a:r>
              <a:rPr lang="en-US" dirty="0"/>
              <a:t>Layered services built around your core</a:t>
            </a:r>
          </a:p>
          <a:p>
            <a:pPr lvl="1">
              <a:buSzPct val="55000"/>
            </a:pPr>
            <a:r>
              <a:rPr lang="en-US" dirty="0"/>
              <a:t>Scalable, interoperable, standards based technical choices</a:t>
            </a:r>
          </a:p>
          <a:p>
            <a:endParaRPr lang="en-US" dirty="0"/>
          </a:p>
          <a:p>
            <a:pPr marL="0" indent="0">
              <a:buNone/>
            </a:pPr>
            <a:r>
              <a:rPr lang="en-US" dirty="0"/>
              <a:t>The Identity Management model is much the same</a:t>
            </a:r>
          </a:p>
          <a:p>
            <a:endParaRPr lang="en-US" dirty="0"/>
          </a:p>
        </p:txBody>
      </p:sp>
    </p:spTree>
    <p:extLst>
      <p:ext uri="{BB962C8B-B14F-4D97-AF65-F5344CB8AC3E}">
        <p14:creationId xmlns:p14="http://schemas.microsoft.com/office/powerpoint/2010/main" val="1636032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Shape 1"/>
          <p:cNvSpPr txBox="1"/>
          <p:nvPr/>
        </p:nvSpPr>
        <p:spPr>
          <a:xfrm>
            <a:off x="457200" y="533520"/>
            <a:ext cx="8229240" cy="990360"/>
          </a:xfrm>
          <a:prstGeom prst="rect">
            <a:avLst/>
          </a:prstGeom>
          <a:noFill/>
          <a:ln>
            <a:noFill/>
          </a:ln>
        </p:spPr>
        <p:txBody>
          <a:bodyPr lIns="0" tIns="0" rIns="0" bIns="0" anchor="ctr"/>
          <a:lstStyle/>
          <a:p>
            <a:r>
              <a:rPr lang="en-US" sz="4000" dirty="0">
                <a:latin typeface="Arial"/>
              </a:rPr>
              <a:t>One </a:t>
            </a:r>
            <a:r>
              <a:rPr lang="en-US" sz="4000" dirty="0" smtClean="0">
                <a:latin typeface="Arial"/>
              </a:rPr>
              <a:t>Way </a:t>
            </a:r>
            <a:r>
              <a:rPr lang="en-US" sz="4000" dirty="0">
                <a:latin typeface="Arial"/>
              </a:rPr>
              <a:t>to </a:t>
            </a:r>
            <a:r>
              <a:rPr lang="en-US" sz="4000" dirty="0" smtClean="0">
                <a:latin typeface="Arial"/>
              </a:rPr>
              <a:t>Think About It </a:t>
            </a:r>
            <a:r>
              <a:rPr lang="en-US" sz="4000" dirty="0">
                <a:latin typeface="Arial"/>
              </a:rPr>
              <a:t>-</a:t>
            </a:r>
            <a:endParaRPr dirty="0"/>
          </a:p>
        </p:txBody>
      </p:sp>
      <p:sp>
        <p:nvSpPr>
          <p:cNvPr id="165" name="TextShape 2"/>
          <p:cNvSpPr txBox="1"/>
          <p:nvPr/>
        </p:nvSpPr>
        <p:spPr>
          <a:xfrm>
            <a:off x="457200" y="1600200"/>
            <a:ext cx="4015800" cy="2325960"/>
          </a:xfrm>
          <a:prstGeom prst="rect">
            <a:avLst/>
          </a:prstGeom>
          <a:noFill/>
          <a:ln>
            <a:noFill/>
          </a:ln>
        </p:spPr>
        <p:txBody>
          <a:bodyPr lIns="90000" tIns="46800" rIns="90000" bIns="46800"/>
          <a:lstStyle/>
          <a:p>
            <a:pPr>
              <a:buSzPct val="45000"/>
            </a:pPr>
            <a:r>
              <a:rPr lang="en-US" sz="2800" b="1" u="sng" dirty="0">
                <a:latin typeface="Arial"/>
              </a:rPr>
              <a:t>Interdomain Routing</a:t>
            </a:r>
            <a:endParaRPr dirty="0"/>
          </a:p>
          <a:p>
            <a:pPr>
              <a:buSzPct val="45000"/>
            </a:pPr>
            <a:endParaRPr dirty="0"/>
          </a:p>
          <a:p>
            <a:pPr marL="457200" indent="-457200">
              <a:buSzPct val="45000"/>
              <a:buFont typeface="Arial"/>
              <a:buChar char="•"/>
            </a:pPr>
            <a:r>
              <a:rPr lang="en-US" sz="2800" dirty="0">
                <a:latin typeface="Arial"/>
              </a:rPr>
              <a:t>IGP/iBGP</a:t>
            </a:r>
            <a:endParaRPr dirty="0"/>
          </a:p>
          <a:p>
            <a:pPr marL="457200" indent="-457200">
              <a:buSzPct val="45000"/>
              <a:buFont typeface="Arial"/>
              <a:buChar char="•"/>
            </a:pPr>
            <a:r>
              <a:rPr lang="en-US" sz="2800" dirty="0">
                <a:latin typeface="Arial"/>
              </a:rPr>
              <a:t>ASN</a:t>
            </a:r>
            <a:endParaRPr dirty="0"/>
          </a:p>
          <a:p>
            <a:pPr marL="457200" indent="-457200">
              <a:buSzPct val="45000"/>
              <a:buFont typeface="Arial"/>
              <a:buChar char="•"/>
            </a:pPr>
            <a:r>
              <a:rPr lang="en-GB" sz="2800" dirty="0" err="1" smtClean="0"/>
              <a:t>eBGP</a:t>
            </a:r>
            <a:endParaRPr sz="2800" dirty="0"/>
          </a:p>
          <a:p>
            <a:pPr>
              <a:buSzPct val="45000"/>
              <a:buFont typeface="StarSymbol"/>
              <a:buChar char=""/>
            </a:pPr>
            <a:endParaRPr dirty="0"/>
          </a:p>
          <a:p>
            <a:pPr>
              <a:buSzPct val="45000"/>
              <a:buFont typeface="StarSymbol"/>
              <a:buChar char=""/>
            </a:pPr>
            <a:endParaRPr dirty="0"/>
          </a:p>
        </p:txBody>
      </p:sp>
      <p:sp>
        <p:nvSpPr>
          <p:cNvPr id="166" name="TextShape 3"/>
          <p:cNvSpPr txBox="1"/>
          <p:nvPr/>
        </p:nvSpPr>
        <p:spPr>
          <a:xfrm>
            <a:off x="4674240" y="1600200"/>
            <a:ext cx="4015800" cy="2325960"/>
          </a:xfrm>
          <a:prstGeom prst="rect">
            <a:avLst/>
          </a:prstGeom>
          <a:noFill/>
          <a:ln>
            <a:noFill/>
          </a:ln>
        </p:spPr>
        <p:txBody>
          <a:bodyPr lIns="90000" tIns="46800" rIns="90000" bIns="46800"/>
          <a:lstStyle/>
          <a:p>
            <a:pPr>
              <a:buSzPct val="45000"/>
            </a:pPr>
            <a:r>
              <a:rPr lang="en-US" sz="2800" b="1" u="sng" dirty="0">
                <a:latin typeface="Arial"/>
              </a:rPr>
              <a:t>Identity management</a:t>
            </a:r>
            <a:endParaRPr dirty="0"/>
          </a:p>
          <a:p>
            <a:pPr>
              <a:buSzPct val="45000"/>
            </a:pPr>
            <a:endParaRPr dirty="0"/>
          </a:p>
          <a:p>
            <a:pPr marL="457200" indent="-457200">
              <a:buSzPct val="45000"/>
              <a:buFont typeface="Arial"/>
              <a:buChar char="•"/>
            </a:pPr>
            <a:r>
              <a:rPr lang="en-US" sz="2800" dirty="0">
                <a:latin typeface="Arial"/>
              </a:rPr>
              <a:t>Campus IdM</a:t>
            </a:r>
            <a:endParaRPr dirty="0"/>
          </a:p>
          <a:p>
            <a:pPr marL="457200" indent="-457200">
              <a:buSzPct val="45000"/>
              <a:buFont typeface="Arial"/>
              <a:buChar char="•"/>
            </a:pPr>
            <a:r>
              <a:rPr lang="en-US" sz="2800" dirty="0">
                <a:latin typeface="Arial"/>
              </a:rPr>
              <a:t>Federation</a:t>
            </a:r>
            <a:endParaRPr dirty="0"/>
          </a:p>
          <a:p>
            <a:pPr marL="457200" indent="-457200">
              <a:buSzPct val="45000"/>
              <a:buFont typeface="Arial"/>
              <a:buChar char="•"/>
            </a:pPr>
            <a:r>
              <a:rPr lang="en-US" sz="2800" dirty="0">
                <a:latin typeface="Arial"/>
              </a:rPr>
              <a:t>Inter-Federation</a:t>
            </a:r>
            <a:endParaRPr dirty="0"/>
          </a:p>
        </p:txBody>
      </p:sp>
      <p:sp>
        <p:nvSpPr>
          <p:cNvPr id="167" name="TextShape 4"/>
          <p:cNvSpPr txBox="1"/>
          <p:nvPr/>
        </p:nvSpPr>
        <p:spPr>
          <a:xfrm>
            <a:off x="457200" y="4147560"/>
            <a:ext cx="8229240" cy="2325960"/>
          </a:xfrm>
          <a:prstGeom prst="rect">
            <a:avLst/>
          </a:prstGeom>
          <a:noFill/>
          <a:ln>
            <a:noFill/>
          </a:ln>
        </p:spPr>
        <p:txBody>
          <a:bodyPr lIns="0" tIns="0" rIns="0" bIns="0"/>
          <a:lstStyle/>
          <a:p>
            <a:r>
              <a:rPr lang="en-US" sz="2400" dirty="0">
                <a:latin typeface="Arial"/>
              </a:rPr>
              <a:t>If you are a network engineer you all ready deal with local policy and global transit as part of your day job</a:t>
            </a:r>
            <a:r>
              <a:rPr lang="en-US" sz="2400" dirty="0" smtClean="0">
                <a:latin typeface="Arial"/>
              </a:rPr>
              <a:t>.</a:t>
            </a:r>
            <a:endParaRPr lang="en-US" dirty="0" smtClean="0"/>
          </a:p>
          <a:p>
            <a:endParaRPr lang="en-US" sz="2400" dirty="0">
              <a:latin typeface="Arial"/>
            </a:endParaRPr>
          </a:p>
          <a:p>
            <a:r>
              <a:rPr lang="en-US" sz="2400" dirty="0" smtClean="0">
                <a:latin typeface="Arial"/>
              </a:rPr>
              <a:t>You </a:t>
            </a:r>
            <a:r>
              <a:rPr lang="en-US" sz="2400" dirty="0">
                <a:latin typeface="Arial"/>
              </a:rPr>
              <a:t>would not allow an unmanaged device on your network – why allow an unmanaged end user?</a:t>
            </a:r>
            <a:endParaRPr dirty="0"/>
          </a:p>
        </p:txBody>
      </p:sp>
    </p:spTree>
    <p:extLst>
      <p:ext uri="{BB962C8B-B14F-4D97-AF65-F5344CB8AC3E}">
        <p14:creationId xmlns:p14="http://schemas.microsoft.com/office/powerpoint/2010/main" val="4040524244"/>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6175</TotalTime>
  <Words>1081</Words>
  <Application>Microsoft Macintosh PowerPoint</Application>
  <PresentationFormat>On-screen Show (4:3)</PresentationFormat>
  <Paragraphs>156</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The Campus Identity System </vt:lpstr>
      <vt:lpstr>PowerPoint Presentation</vt:lpstr>
      <vt:lpstr>PowerPoint Presentation</vt:lpstr>
      <vt:lpstr>PowerPoint Presentation</vt:lpstr>
      <vt:lpstr>PowerPoint Presentation</vt:lpstr>
      <vt:lpstr>PowerPoint Presentation</vt:lpstr>
      <vt:lpstr>Benefits for Campus Network Operators</vt:lpstr>
      <vt:lpstr>We Already Understand the Model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NSRC cultivates collaboration among a community of peers to build and improve a global Internet that benefits all parties. We facilitate the growth of sustainable Internet infrastructure via technical training and engineering assistance to enrich the network of networks.   Our goal is to connect people.</vt:lpstr>
    </vt:vector>
  </TitlesOfParts>
  <Company>Spherical Cow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 Proposition for Identity Federations</dc:title>
  <dc:creator>Heather Flanagan</dc:creator>
  <cp:lastModifiedBy>Heather Flanagan</cp:lastModifiedBy>
  <cp:revision>74</cp:revision>
  <dcterms:created xsi:type="dcterms:W3CDTF">2016-01-18T16:27:41Z</dcterms:created>
  <dcterms:modified xsi:type="dcterms:W3CDTF">2016-03-15T09:21:08Z</dcterms:modified>
</cp:coreProperties>
</file>