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_rels/slide28.xml.rels" ContentType="application/vnd.openxmlformats-package.relationships+xml"/>
  <Override PartName="/ppt/slides/_rels/slide24.xml.rels" ContentType="application/vnd.openxmlformats-package.relationships+xml"/>
  <Override PartName="/ppt/slides/_rels/slide23.xml.rels" ContentType="application/vnd.openxmlformats-package.relationships+xml"/>
  <Override PartName="/ppt/slides/_rels/slide22.xml.rels" ContentType="application/vnd.openxmlformats-package.relationships+xml"/>
  <Override PartName="/ppt/slides/_rels/slide1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27.xml.rels" ContentType="application/vnd.openxmlformats-package.relationships+xml"/>
  <Override PartName="/ppt/slides/_rels/slide9.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media/image14.png" ContentType="image/png"/>
  <Override PartName="/ppt/media/image13.png" ContentType="image/png"/>
  <Override PartName="/ppt/media/image12.png" ContentType="image/png"/>
  <Override PartName="/ppt/media/image11.png" ContentType="image/png"/>
  <Override PartName="/ppt/media/image10.jpeg" ContentType="image/jpeg"/>
  <Override PartName="/ppt/media/image9.png" ContentType="image/png"/>
  <Override PartName="/ppt/media/image8.png" ContentType="image/png"/>
  <Override PartName="/ppt/media/image7.png" ContentType="image/png"/>
  <Override PartName="/ppt/media/image6.png" ContentType="image/png"/>
  <Override PartName="/ppt/media/image5.png" ContentType="image/png"/>
  <Override PartName="/ppt/media/image4.png" ContentType="image/png"/>
  <Override PartName="/ppt/media/image3.png" ContentType="image/png"/>
  <Override PartName="/ppt/media/image2.png" ContentType="image/png"/>
  <Override PartName="/ppt/media/image1.png" ContentType="image/png"/>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_rels/slideLayout43.xml.rels" ContentType="application/vnd.openxmlformats-package.relationships+xml"/>
  <Override PartName="/ppt/slideLayouts/_rels/slideLayout42.xml.rels" ContentType="application/vnd.openxmlformats-package.relationships+xml"/>
  <Override PartName="/ppt/slideLayouts/_rels/slideLayout41.xml.rels" ContentType="application/vnd.openxmlformats-package.relationships+xml"/>
  <Override PartName="/ppt/slideLayouts/_rels/slideLayout40.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30.xml.rels" ContentType="application/vnd.openxmlformats-package.relationships+xml"/>
  <Override PartName="/ppt/slideLayouts/_rels/slideLayout28.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24.xml.rels" ContentType="application/vnd.openxmlformats-package.relationships+xml"/>
  <Override PartName="/ppt/slideLayouts/_rels/slideLayout48.xml.rels" ContentType="application/vnd.openxmlformats-package.relationships+xml"/>
  <Override PartName="/ppt/slideLayouts/_rels/slideLayout5.xml.rels" ContentType="application/vnd.openxmlformats-package.relationships+xml"/>
  <Override PartName="/ppt/slideLayouts/_rels/slideLayout23.xml.rels" ContentType="application/vnd.openxmlformats-package.relationships+xml"/>
  <Override PartName="/ppt/slideLayouts/_rels/slideLayout47.xml.rels" ContentType="application/vnd.openxmlformats-package.relationships+xml"/>
  <Override PartName="/ppt/slideLayouts/_rels/slideLayout4.xml.rels" ContentType="application/vnd.openxmlformats-package.relationships+xml"/>
  <Override PartName="/ppt/slideLayouts/_rels/slideLayout22.xml.rels" ContentType="application/vnd.openxmlformats-package.relationships+xml"/>
  <Override PartName="/ppt/slideLayouts/_rels/slideLayout46.xml.rels" ContentType="application/vnd.openxmlformats-package.relationships+xml"/>
  <Override PartName="/ppt/slideLayouts/_rels/slideLayout3.xml.rels" ContentType="application/vnd.openxmlformats-package.relationships+xml"/>
  <Override PartName="/ppt/slideLayouts/_rels/slideLayout21.xml.rels" ContentType="application/vnd.openxmlformats-package.relationships+xml"/>
  <Override PartName="/ppt/slideLayouts/_rels/slideLayout4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29.xml.rels" ContentType="application/vnd.openxmlformats-package.relationships+xml"/>
  <Override PartName="/ppt/slideLayouts/_rels/slideLayout39.xml.rels" ContentType="application/vnd.openxmlformats-package.relationships+xml"/>
  <Override PartName="/ppt/slideLayouts/_rels/slideLayout14.xml.rels" ContentType="application/vnd.openxmlformats-package.relationships+xml"/>
  <Override PartName="/ppt/slideLayouts/_rels/slideLayout38.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37.xml.rels" ContentType="application/vnd.openxmlformats-package.relationships+xml"/>
  <Override PartName="/ppt/slideLayouts/_rels/slideLayout12.xml.rels" ContentType="application/vnd.openxmlformats-package.relationships+xml"/>
  <Override PartName="/ppt/slideLayouts/_rels/slideLayout26.xml.rels" ContentType="application/vnd.openxmlformats-package.relationships+xml"/>
  <Override PartName="/ppt/slideLayouts/_rels/slideLayout3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35.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44.xml.rels" ContentType="application/vnd.openxmlformats-package.relationships+xml"/>
  <Override PartName="/ppt/slideLayouts/_rels/slideLayout1.xml.rels" ContentType="application/vnd.openxmlformats-package.relationships+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xml" ContentType="application/vnd.openxmlformats-officedocument.presentationml.slideLayout+xml"/>
  <Override PartName="/ppt/slideLayouts/slideLayout21.xml" ContentType="application/vnd.openxmlformats-officedocument.presentationml.slideLayout+xml"/>
  <Override PartName="/ppt/slideLayouts/slideLayout44.xml" ContentType="application/vnd.openxmlformats-officedocument.presentationml.slideLayout+xml"/>
  <Override PartName="/ppt/slideLayouts/slideLayout19.xml" ContentType="application/vnd.openxmlformats-officedocument.presentationml.slideLayout+xml"/>
  <Override PartName="/ppt/slideLayouts/slideLayout1.xml" ContentType="application/vnd.openxmlformats-officedocument.presentationml.slideLayout+xml"/>
  <Override PartName="/ppt/slideLayouts/slideLayout20.xml" ContentType="application/vnd.openxmlformats-officedocument.presentationml.slideLayout+xml"/>
  <Override PartName="/ppt/slideLayouts/slideLayout43.xml" ContentType="application/vnd.openxmlformats-officedocument.presentationml.slideLayout+xml"/>
  <Override PartName="/ppt/slideLayouts/slideLayout18.xml" ContentType="application/vnd.openxmlformats-officedocument.presentationml.slideLayout+xml"/>
  <Override PartName="/ppt/slideLayouts/slideLayout40.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8.xml" ContentType="application/vnd.openxmlformats-officedocument.presentationml.slideLayout+xml"/>
  <Override PartName="/ppt/slideLayouts/slideLayout26.xml" ContentType="application/vnd.openxmlformats-officedocument.presentationml.slideLayout+xml"/>
  <Override PartName="/ppt/slideLayouts/slideLayout7.xml" ContentType="application/vnd.openxmlformats-officedocument.presentationml.slideLayout+xml"/>
  <Override PartName="/ppt/slideLayouts/slideLayout25.xml" ContentType="application/vnd.openxmlformats-officedocument.presentationml.slideLayout+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2.xml" ContentType="application/vnd.openxmlformats-officedocument.presentationml.slideLayout+xml"/>
  <Override PartName="/ppt/slideLayouts/slideLayout17.xml" ContentType="application/vnd.openxmlformats-officedocument.presentationml.slideLayout+xml"/>
  <Override PartName="/ppt/slideLayouts/slideLayout41.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_rels/slideMaster4.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Lst>
  <p:sldSz cx="9144000" cy="51435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7.png"/><Relationship Id="rId3" Type="http://schemas.openxmlformats.org/officeDocument/2006/relationships/image" Target="../media/image8.png"/>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26" name="PlaceHolder 2"/>
          <p:cNvSpPr>
            <a:spLocks noGrp="1"/>
          </p:cNvSpPr>
          <p:nvPr>
            <p:ph type="body"/>
          </p:nvPr>
        </p:nvSpPr>
        <p:spPr>
          <a:xfrm>
            <a:off x="457200" y="1203480"/>
            <a:ext cx="8229240" cy="1422720"/>
          </a:xfrm>
          <a:prstGeom prst="rect">
            <a:avLst/>
          </a:prstGeom>
        </p:spPr>
        <p:txBody>
          <a:bodyPr lIns="0" rIns="0" tIns="0" bIns="0"/>
          <a:p>
            <a:endParaRPr/>
          </a:p>
        </p:txBody>
      </p:sp>
      <p:sp>
        <p:nvSpPr>
          <p:cNvPr id="27" name="PlaceHolder 3"/>
          <p:cNvSpPr>
            <a:spLocks noGrp="1"/>
          </p:cNvSpPr>
          <p:nvPr>
            <p:ph type="body"/>
          </p:nvPr>
        </p:nvSpPr>
        <p:spPr>
          <a:xfrm>
            <a:off x="457200" y="2761920"/>
            <a:ext cx="8229240" cy="142272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29" name="PlaceHolder 2"/>
          <p:cNvSpPr>
            <a:spLocks noGrp="1"/>
          </p:cNvSpPr>
          <p:nvPr>
            <p:ph type="body"/>
          </p:nvPr>
        </p:nvSpPr>
        <p:spPr>
          <a:xfrm>
            <a:off x="457200" y="1203480"/>
            <a:ext cx="4015800" cy="1422720"/>
          </a:xfrm>
          <a:prstGeom prst="rect">
            <a:avLst/>
          </a:prstGeom>
        </p:spPr>
        <p:txBody>
          <a:bodyPr lIns="0" rIns="0" tIns="0" bIns="0"/>
          <a:p>
            <a:endParaRPr/>
          </a:p>
        </p:txBody>
      </p:sp>
      <p:sp>
        <p:nvSpPr>
          <p:cNvPr id="30" name="PlaceHolder 3"/>
          <p:cNvSpPr>
            <a:spLocks noGrp="1"/>
          </p:cNvSpPr>
          <p:nvPr>
            <p:ph type="body"/>
          </p:nvPr>
        </p:nvSpPr>
        <p:spPr>
          <a:xfrm>
            <a:off x="4674240" y="1203480"/>
            <a:ext cx="4015800" cy="1422720"/>
          </a:xfrm>
          <a:prstGeom prst="rect">
            <a:avLst/>
          </a:prstGeom>
        </p:spPr>
        <p:txBody>
          <a:bodyPr lIns="0" rIns="0" tIns="0" bIns="0"/>
          <a:p>
            <a:endParaRPr/>
          </a:p>
        </p:txBody>
      </p:sp>
      <p:sp>
        <p:nvSpPr>
          <p:cNvPr id="31" name="PlaceHolder 4"/>
          <p:cNvSpPr>
            <a:spLocks noGrp="1"/>
          </p:cNvSpPr>
          <p:nvPr>
            <p:ph type="body"/>
          </p:nvPr>
        </p:nvSpPr>
        <p:spPr>
          <a:xfrm>
            <a:off x="4674240" y="2761920"/>
            <a:ext cx="4015800" cy="1422720"/>
          </a:xfrm>
          <a:prstGeom prst="rect">
            <a:avLst/>
          </a:prstGeom>
        </p:spPr>
        <p:txBody>
          <a:bodyPr lIns="0" rIns="0" tIns="0" bIns="0"/>
          <a:p>
            <a:endParaRPr/>
          </a:p>
        </p:txBody>
      </p:sp>
      <p:sp>
        <p:nvSpPr>
          <p:cNvPr id="32" name="PlaceHolder 5"/>
          <p:cNvSpPr>
            <a:spLocks noGrp="1"/>
          </p:cNvSpPr>
          <p:nvPr>
            <p:ph type="body"/>
          </p:nvPr>
        </p:nvSpPr>
        <p:spPr>
          <a:xfrm>
            <a:off x="457200" y="2761920"/>
            <a:ext cx="4015800" cy="142272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34" name="PlaceHolder 2"/>
          <p:cNvSpPr>
            <a:spLocks noGrp="1"/>
          </p:cNvSpPr>
          <p:nvPr>
            <p:ph type="body"/>
          </p:nvPr>
        </p:nvSpPr>
        <p:spPr>
          <a:xfrm>
            <a:off x="457200" y="1203480"/>
            <a:ext cx="8229240" cy="2982960"/>
          </a:xfrm>
          <a:prstGeom prst="rect">
            <a:avLst/>
          </a:prstGeom>
        </p:spPr>
        <p:txBody>
          <a:bodyPr lIns="0" rIns="0" tIns="0" bIns="0"/>
          <a:p>
            <a:endParaRPr/>
          </a:p>
        </p:txBody>
      </p:sp>
      <p:sp>
        <p:nvSpPr>
          <p:cNvPr id="35" name="PlaceHolder 3"/>
          <p:cNvSpPr>
            <a:spLocks noGrp="1"/>
          </p:cNvSpPr>
          <p:nvPr>
            <p:ph type="body"/>
          </p:nvPr>
        </p:nvSpPr>
        <p:spPr>
          <a:xfrm>
            <a:off x="457200" y="1203480"/>
            <a:ext cx="8229240" cy="2982960"/>
          </a:xfrm>
          <a:prstGeom prst="rect">
            <a:avLst/>
          </a:prstGeom>
        </p:spPr>
        <p:txBody>
          <a:bodyPr lIns="0" rIns="0" tIns="0" bIns="0"/>
          <a:p>
            <a:endParaRPr/>
          </a:p>
        </p:txBody>
      </p:sp>
      <p:pic>
        <p:nvPicPr>
          <p:cNvPr id="36" name="" descr=""/>
          <p:cNvPicPr/>
          <p:nvPr/>
        </p:nvPicPr>
        <p:blipFill>
          <a:blip r:embed="rId2"/>
          <a:stretch/>
        </p:blipFill>
        <p:spPr>
          <a:xfrm>
            <a:off x="2702160" y="1203480"/>
            <a:ext cx="3738600" cy="2982960"/>
          </a:xfrm>
          <a:prstGeom prst="rect">
            <a:avLst/>
          </a:prstGeom>
          <a:ln>
            <a:noFill/>
          </a:ln>
        </p:spPr>
      </p:pic>
      <p:pic>
        <p:nvPicPr>
          <p:cNvPr id="37" name="" descr=""/>
          <p:cNvPicPr/>
          <p:nvPr/>
        </p:nvPicPr>
        <p:blipFill>
          <a:blip r:embed="rId3"/>
          <a:stretch/>
        </p:blipFill>
        <p:spPr>
          <a:xfrm>
            <a:off x="2702160" y="1203480"/>
            <a:ext cx="3738600" cy="298296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41" name="PlaceHolder 2"/>
          <p:cNvSpPr>
            <a:spLocks noGrp="1"/>
          </p:cNvSpPr>
          <p:nvPr>
            <p:ph type="subTitle"/>
          </p:nvPr>
        </p:nvSpPr>
        <p:spPr>
          <a:xfrm>
            <a:off x="457200" y="1203480"/>
            <a:ext cx="8229240" cy="298296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43" name="PlaceHolder 2"/>
          <p:cNvSpPr>
            <a:spLocks noGrp="1"/>
          </p:cNvSpPr>
          <p:nvPr>
            <p:ph type="body"/>
          </p:nvPr>
        </p:nvSpPr>
        <p:spPr>
          <a:xfrm>
            <a:off x="457200" y="1203480"/>
            <a:ext cx="8229240" cy="298296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45" name="PlaceHolder 2"/>
          <p:cNvSpPr>
            <a:spLocks noGrp="1"/>
          </p:cNvSpPr>
          <p:nvPr>
            <p:ph type="body"/>
          </p:nvPr>
        </p:nvSpPr>
        <p:spPr>
          <a:xfrm>
            <a:off x="457200" y="1203480"/>
            <a:ext cx="4015800" cy="2982960"/>
          </a:xfrm>
          <a:prstGeom prst="rect">
            <a:avLst/>
          </a:prstGeom>
        </p:spPr>
        <p:txBody>
          <a:bodyPr lIns="0" rIns="0" tIns="0" bIns="0"/>
          <a:p>
            <a:endParaRPr/>
          </a:p>
        </p:txBody>
      </p:sp>
      <p:sp>
        <p:nvSpPr>
          <p:cNvPr id="46" name="PlaceHolder 3"/>
          <p:cNvSpPr>
            <a:spLocks noGrp="1"/>
          </p:cNvSpPr>
          <p:nvPr>
            <p:ph type="body"/>
          </p:nvPr>
        </p:nvSpPr>
        <p:spPr>
          <a:xfrm>
            <a:off x="4674240" y="1203480"/>
            <a:ext cx="4015800" cy="298296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rIns="0" tIns="0" bIns="0" anchor="ctr"/>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50" name="PlaceHolder 2"/>
          <p:cNvSpPr>
            <a:spLocks noGrp="1"/>
          </p:cNvSpPr>
          <p:nvPr>
            <p:ph type="body"/>
          </p:nvPr>
        </p:nvSpPr>
        <p:spPr>
          <a:xfrm>
            <a:off x="457200" y="1203480"/>
            <a:ext cx="4015800" cy="1422720"/>
          </a:xfrm>
          <a:prstGeom prst="rect">
            <a:avLst/>
          </a:prstGeom>
        </p:spPr>
        <p:txBody>
          <a:bodyPr lIns="0" rIns="0" tIns="0" bIns="0"/>
          <a:p>
            <a:endParaRPr/>
          </a:p>
        </p:txBody>
      </p:sp>
      <p:sp>
        <p:nvSpPr>
          <p:cNvPr id="51" name="PlaceHolder 3"/>
          <p:cNvSpPr>
            <a:spLocks noGrp="1"/>
          </p:cNvSpPr>
          <p:nvPr>
            <p:ph type="body"/>
          </p:nvPr>
        </p:nvSpPr>
        <p:spPr>
          <a:xfrm>
            <a:off x="457200" y="2761920"/>
            <a:ext cx="4015800" cy="1422720"/>
          </a:xfrm>
          <a:prstGeom prst="rect">
            <a:avLst/>
          </a:prstGeom>
        </p:spPr>
        <p:txBody>
          <a:bodyPr lIns="0" rIns="0" tIns="0" bIns="0"/>
          <a:p>
            <a:endParaRPr/>
          </a:p>
        </p:txBody>
      </p:sp>
      <p:sp>
        <p:nvSpPr>
          <p:cNvPr id="52" name="PlaceHolder 4"/>
          <p:cNvSpPr>
            <a:spLocks noGrp="1"/>
          </p:cNvSpPr>
          <p:nvPr>
            <p:ph type="body"/>
          </p:nvPr>
        </p:nvSpPr>
        <p:spPr>
          <a:xfrm>
            <a:off x="4674240" y="1203480"/>
            <a:ext cx="4015800" cy="298296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5" name="PlaceHolder 2"/>
          <p:cNvSpPr>
            <a:spLocks noGrp="1"/>
          </p:cNvSpPr>
          <p:nvPr>
            <p:ph type="subTitle"/>
          </p:nvPr>
        </p:nvSpPr>
        <p:spPr>
          <a:xfrm>
            <a:off x="457200" y="1203480"/>
            <a:ext cx="8229240" cy="298296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54" name="PlaceHolder 2"/>
          <p:cNvSpPr>
            <a:spLocks noGrp="1"/>
          </p:cNvSpPr>
          <p:nvPr>
            <p:ph type="body"/>
          </p:nvPr>
        </p:nvSpPr>
        <p:spPr>
          <a:xfrm>
            <a:off x="457200" y="1203480"/>
            <a:ext cx="4015800" cy="2982960"/>
          </a:xfrm>
          <a:prstGeom prst="rect">
            <a:avLst/>
          </a:prstGeom>
        </p:spPr>
        <p:txBody>
          <a:bodyPr lIns="0" rIns="0" tIns="0" bIns="0"/>
          <a:p>
            <a:endParaRPr/>
          </a:p>
        </p:txBody>
      </p:sp>
      <p:sp>
        <p:nvSpPr>
          <p:cNvPr id="55" name="PlaceHolder 3"/>
          <p:cNvSpPr>
            <a:spLocks noGrp="1"/>
          </p:cNvSpPr>
          <p:nvPr>
            <p:ph type="body"/>
          </p:nvPr>
        </p:nvSpPr>
        <p:spPr>
          <a:xfrm>
            <a:off x="4674240" y="1203480"/>
            <a:ext cx="4015800" cy="1422720"/>
          </a:xfrm>
          <a:prstGeom prst="rect">
            <a:avLst/>
          </a:prstGeom>
        </p:spPr>
        <p:txBody>
          <a:bodyPr lIns="0" rIns="0" tIns="0" bIns="0"/>
          <a:p>
            <a:endParaRPr/>
          </a:p>
        </p:txBody>
      </p:sp>
      <p:sp>
        <p:nvSpPr>
          <p:cNvPr id="56" name="PlaceHolder 4"/>
          <p:cNvSpPr>
            <a:spLocks noGrp="1"/>
          </p:cNvSpPr>
          <p:nvPr>
            <p:ph type="body"/>
          </p:nvPr>
        </p:nvSpPr>
        <p:spPr>
          <a:xfrm>
            <a:off x="4674240" y="2761920"/>
            <a:ext cx="4015800" cy="142272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58" name="PlaceHolder 2"/>
          <p:cNvSpPr>
            <a:spLocks noGrp="1"/>
          </p:cNvSpPr>
          <p:nvPr>
            <p:ph type="body"/>
          </p:nvPr>
        </p:nvSpPr>
        <p:spPr>
          <a:xfrm>
            <a:off x="457200" y="1203480"/>
            <a:ext cx="4015800" cy="1422720"/>
          </a:xfrm>
          <a:prstGeom prst="rect">
            <a:avLst/>
          </a:prstGeom>
        </p:spPr>
        <p:txBody>
          <a:bodyPr lIns="0" rIns="0" tIns="0" bIns="0"/>
          <a:p>
            <a:endParaRPr/>
          </a:p>
        </p:txBody>
      </p:sp>
      <p:sp>
        <p:nvSpPr>
          <p:cNvPr id="59" name="PlaceHolder 3"/>
          <p:cNvSpPr>
            <a:spLocks noGrp="1"/>
          </p:cNvSpPr>
          <p:nvPr>
            <p:ph type="body"/>
          </p:nvPr>
        </p:nvSpPr>
        <p:spPr>
          <a:xfrm>
            <a:off x="4674240" y="1203480"/>
            <a:ext cx="4015800" cy="1422720"/>
          </a:xfrm>
          <a:prstGeom prst="rect">
            <a:avLst/>
          </a:prstGeom>
        </p:spPr>
        <p:txBody>
          <a:bodyPr lIns="0" rIns="0" tIns="0" bIns="0"/>
          <a:p>
            <a:endParaRPr/>
          </a:p>
        </p:txBody>
      </p:sp>
      <p:sp>
        <p:nvSpPr>
          <p:cNvPr id="60" name="PlaceHolder 4"/>
          <p:cNvSpPr>
            <a:spLocks noGrp="1"/>
          </p:cNvSpPr>
          <p:nvPr>
            <p:ph type="body"/>
          </p:nvPr>
        </p:nvSpPr>
        <p:spPr>
          <a:xfrm>
            <a:off x="457200" y="2761920"/>
            <a:ext cx="8229240" cy="142272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62" name="PlaceHolder 2"/>
          <p:cNvSpPr>
            <a:spLocks noGrp="1"/>
          </p:cNvSpPr>
          <p:nvPr>
            <p:ph type="body"/>
          </p:nvPr>
        </p:nvSpPr>
        <p:spPr>
          <a:xfrm>
            <a:off x="457200" y="1203480"/>
            <a:ext cx="8229240" cy="1422720"/>
          </a:xfrm>
          <a:prstGeom prst="rect">
            <a:avLst/>
          </a:prstGeom>
        </p:spPr>
        <p:txBody>
          <a:bodyPr lIns="0" rIns="0" tIns="0" bIns="0"/>
          <a:p>
            <a:endParaRPr/>
          </a:p>
        </p:txBody>
      </p:sp>
      <p:sp>
        <p:nvSpPr>
          <p:cNvPr id="63" name="PlaceHolder 3"/>
          <p:cNvSpPr>
            <a:spLocks noGrp="1"/>
          </p:cNvSpPr>
          <p:nvPr>
            <p:ph type="body"/>
          </p:nvPr>
        </p:nvSpPr>
        <p:spPr>
          <a:xfrm>
            <a:off x="457200" y="2761920"/>
            <a:ext cx="8229240" cy="142272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65" name="PlaceHolder 2"/>
          <p:cNvSpPr>
            <a:spLocks noGrp="1"/>
          </p:cNvSpPr>
          <p:nvPr>
            <p:ph type="body"/>
          </p:nvPr>
        </p:nvSpPr>
        <p:spPr>
          <a:xfrm>
            <a:off x="457200" y="1203480"/>
            <a:ext cx="4015800" cy="1422720"/>
          </a:xfrm>
          <a:prstGeom prst="rect">
            <a:avLst/>
          </a:prstGeom>
        </p:spPr>
        <p:txBody>
          <a:bodyPr lIns="0" rIns="0" tIns="0" bIns="0"/>
          <a:p>
            <a:endParaRPr/>
          </a:p>
        </p:txBody>
      </p:sp>
      <p:sp>
        <p:nvSpPr>
          <p:cNvPr id="66" name="PlaceHolder 3"/>
          <p:cNvSpPr>
            <a:spLocks noGrp="1"/>
          </p:cNvSpPr>
          <p:nvPr>
            <p:ph type="body"/>
          </p:nvPr>
        </p:nvSpPr>
        <p:spPr>
          <a:xfrm>
            <a:off x="4674240" y="1203480"/>
            <a:ext cx="4015800" cy="1422720"/>
          </a:xfrm>
          <a:prstGeom prst="rect">
            <a:avLst/>
          </a:prstGeom>
        </p:spPr>
        <p:txBody>
          <a:bodyPr lIns="0" rIns="0" tIns="0" bIns="0"/>
          <a:p>
            <a:endParaRPr/>
          </a:p>
        </p:txBody>
      </p:sp>
      <p:sp>
        <p:nvSpPr>
          <p:cNvPr id="67" name="PlaceHolder 4"/>
          <p:cNvSpPr>
            <a:spLocks noGrp="1"/>
          </p:cNvSpPr>
          <p:nvPr>
            <p:ph type="body"/>
          </p:nvPr>
        </p:nvSpPr>
        <p:spPr>
          <a:xfrm>
            <a:off x="4674240" y="2761920"/>
            <a:ext cx="4015800" cy="1422720"/>
          </a:xfrm>
          <a:prstGeom prst="rect">
            <a:avLst/>
          </a:prstGeom>
        </p:spPr>
        <p:txBody>
          <a:bodyPr lIns="0" rIns="0" tIns="0" bIns="0"/>
          <a:p>
            <a:endParaRPr/>
          </a:p>
        </p:txBody>
      </p:sp>
      <p:sp>
        <p:nvSpPr>
          <p:cNvPr id="68" name="PlaceHolder 5"/>
          <p:cNvSpPr>
            <a:spLocks noGrp="1"/>
          </p:cNvSpPr>
          <p:nvPr>
            <p:ph type="body"/>
          </p:nvPr>
        </p:nvSpPr>
        <p:spPr>
          <a:xfrm>
            <a:off x="457200" y="2761920"/>
            <a:ext cx="4015800" cy="142272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70" name="PlaceHolder 2"/>
          <p:cNvSpPr>
            <a:spLocks noGrp="1"/>
          </p:cNvSpPr>
          <p:nvPr>
            <p:ph type="body"/>
          </p:nvPr>
        </p:nvSpPr>
        <p:spPr>
          <a:xfrm>
            <a:off x="457200" y="1203480"/>
            <a:ext cx="8229240" cy="2982960"/>
          </a:xfrm>
          <a:prstGeom prst="rect">
            <a:avLst/>
          </a:prstGeom>
        </p:spPr>
        <p:txBody>
          <a:bodyPr lIns="0" rIns="0" tIns="0" bIns="0"/>
          <a:p>
            <a:endParaRPr/>
          </a:p>
        </p:txBody>
      </p:sp>
      <p:sp>
        <p:nvSpPr>
          <p:cNvPr id="71" name="PlaceHolder 3"/>
          <p:cNvSpPr>
            <a:spLocks noGrp="1"/>
          </p:cNvSpPr>
          <p:nvPr>
            <p:ph type="body"/>
          </p:nvPr>
        </p:nvSpPr>
        <p:spPr>
          <a:xfrm>
            <a:off x="457200" y="1203480"/>
            <a:ext cx="8229240" cy="2982960"/>
          </a:xfrm>
          <a:prstGeom prst="rect">
            <a:avLst/>
          </a:prstGeom>
        </p:spPr>
        <p:txBody>
          <a:bodyPr lIns="0" rIns="0" tIns="0" bIns="0"/>
          <a:p>
            <a:endParaRPr/>
          </a:p>
        </p:txBody>
      </p:sp>
      <p:pic>
        <p:nvPicPr>
          <p:cNvPr id="72" name="" descr=""/>
          <p:cNvPicPr/>
          <p:nvPr/>
        </p:nvPicPr>
        <p:blipFill>
          <a:blip r:embed="rId2"/>
          <a:stretch/>
        </p:blipFill>
        <p:spPr>
          <a:xfrm>
            <a:off x="2702160" y="1203480"/>
            <a:ext cx="3738600" cy="2982960"/>
          </a:xfrm>
          <a:prstGeom prst="rect">
            <a:avLst/>
          </a:prstGeom>
          <a:ln>
            <a:noFill/>
          </a:ln>
        </p:spPr>
      </p:pic>
      <p:pic>
        <p:nvPicPr>
          <p:cNvPr id="73" name="" descr=""/>
          <p:cNvPicPr/>
          <p:nvPr/>
        </p:nvPicPr>
        <p:blipFill>
          <a:blip r:embed="rId3"/>
          <a:stretch/>
        </p:blipFill>
        <p:spPr>
          <a:xfrm>
            <a:off x="2702160" y="1203480"/>
            <a:ext cx="3738600" cy="298296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80" name="PlaceHolder 2"/>
          <p:cNvSpPr>
            <a:spLocks noGrp="1"/>
          </p:cNvSpPr>
          <p:nvPr>
            <p:ph type="subTitle"/>
          </p:nvPr>
        </p:nvSpPr>
        <p:spPr>
          <a:xfrm>
            <a:off x="457200" y="1203480"/>
            <a:ext cx="8229240" cy="2982960"/>
          </a:xfrm>
          <a:prstGeom prst="rect">
            <a:avLst/>
          </a:prstGeom>
        </p:spPr>
        <p:txBody>
          <a:bodyPr lIns="0" rIns="0" tIns="0" bIns="0" anchor="ctr"/>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82" name="PlaceHolder 2"/>
          <p:cNvSpPr>
            <a:spLocks noGrp="1"/>
          </p:cNvSpPr>
          <p:nvPr>
            <p:ph type="body"/>
          </p:nvPr>
        </p:nvSpPr>
        <p:spPr>
          <a:xfrm>
            <a:off x="457200" y="1203480"/>
            <a:ext cx="8229240" cy="2982960"/>
          </a:xfrm>
          <a:prstGeom prst="rect">
            <a:avLst/>
          </a:prstGeom>
        </p:spPr>
        <p:txBody>
          <a:bodyPr lIns="0" rIns="0" tIns="0" bIns="0"/>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84" name="PlaceHolder 2"/>
          <p:cNvSpPr>
            <a:spLocks noGrp="1"/>
          </p:cNvSpPr>
          <p:nvPr>
            <p:ph type="body"/>
          </p:nvPr>
        </p:nvSpPr>
        <p:spPr>
          <a:xfrm>
            <a:off x="457200" y="1203480"/>
            <a:ext cx="4015800" cy="2982960"/>
          </a:xfrm>
          <a:prstGeom prst="rect">
            <a:avLst/>
          </a:prstGeom>
        </p:spPr>
        <p:txBody>
          <a:bodyPr lIns="0" rIns="0" tIns="0" bIns="0"/>
          <a:p>
            <a:endParaRPr/>
          </a:p>
        </p:txBody>
      </p:sp>
      <p:sp>
        <p:nvSpPr>
          <p:cNvPr id="85" name="PlaceHolder 3"/>
          <p:cNvSpPr>
            <a:spLocks noGrp="1"/>
          </p:cNvSpPr>
          <p:nvPr>
            <p:ph type="body"/>
          </p:nvPr>
        </p:nvSpPr>
        <p:spPr>
          <a:xfrm>
            <a:off x="4674240" y="1203480"/>
            <a:ext cx="4015800" cy="2982960"/>
          </a:xfrm>
          <a:prstGeom prst="rect">
            <a:avLst/>
          </a:prstGeom>
        </p:spPr>
        <p:txBody>
          <a:bodyPr lIns="0" rIns="0" tIns="0" bIns="0"/>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86" name="PlaceHolder 1"/>
          <p:cNvSpPr>
            <a:spLocks noGrp="1"/>
          </p:cNvSpPr>
          <p:nvPr>
            <p:ph type="title"/>
          </p:nvPr>
        </p:nvSpPr>
        <p:spPr>
          <a:xfrm>
            <a:off x="457200" y="205200"/>
            <a:ext cx="8229240" cy="858600"/>
          </a:xfrm>
          <a:prstGeom prst="rect">
            <a:avLst/>
          </a:prstGeom>
        </p:spPr>
        <p:txBody>
          <a:bodyPr lIns="0" rIns="0" tIns="0" bIns="0" anchor="ctr"/>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7" name="PlaceHolder 2"/>
          <p:cNvSpPr>
            <a:spLocks noGrp="1"/>
          </p:cNvSpPr>
          <p:nvPr>
            <p:ph type="body"/>
          </p:nvPr>
        </p:nvSpPr>
        <p:spPr>
          <a:xfrm>
            <a:off x="457200" y="1203480"/>
            <a:ext cx="8229240" cy="2982960"/>
          </a:xfrm>
          <a:prstGeom prst="rect">
            <a:avLst/>
          </a:prstGeom>
        </p:spPr>
        <p:txBody>
          <a:bodyPr lIns="0" rIns="0" tIns="0" bIns="0"/>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87" name="PlaceHolder 1"/>
          <p:cNvSpPr>
            <a:spLocks noGrp="1"/>
          </p:cNvSpPr>
          <p:nvPr>
            <p:ph type="subTitle"/>
          </p:nvPr>
        </p:nvSpPr>
        <p:spPr>
          <a:xfrm>
            <a:off x="457200" y="205200"/>
            <a:ext cx="8229240" cy="3981240"/>
          </a:xfrm>
          <a:prstGeom prst="rect">
            <a:avLst/>
          </a:prstGeom>
        </p:spPr>
        <p:txBody>
          <a:bodyPr lIns="0" rIns="0" tIns="0" bIns="0" anchor="ctr"/>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89" name="PlaceHolder 2"/>
          <p:cNvSpPr>
            <a:spLocks noGrp="1"/>
          </p:cNvSpPr>
          <p:nvPr>
            <p:ph type="body"/>
          </p:nvPr>
        </p:nvSpPr>
        <p:spPr>
          <a:xfrm>
            <a:off x="457200" y="1203480"/>
            <a:ext cx="4015800" cy="1422720"/>
          </a:xfrm>
          <a:prstGeom prst="rect">
            <a:avLst/>
          </a:prstGeom>
        </p:spPr>
        <p:txBody>
          <a:bodyPr lIns="0" rIns="0" tIns="0" bIns="0"/>
          <a:p>
            <a:endParaRPr/>
          </a:p>
        </p:txBody>
      </p:sp>
      <p:sp>
        <p:nvSpPr>
          <p:cNvPr id="90" name="PlaceHolder 3"/>
          <p:cNvSpPr>
            <a:spLocks noGrp="1"/>
          </p:cNvSpPr>
          <p:nvPr>
            <p:ph type="body"/>
          </p:nvPr>
        </p:nvSpPr>
        <p:spPr>
          <a:xfrm>
            <a:off x="457200" y="2761920"/>
            <a:ext cx="4015800" cy="1422720"/>
          </a:xfrm>
          <a:prstGeom prst="rect">
            <a:avLst/>
          </a:prstGeom>
        </p:spPr>
        <p:txBody>
          <a:bodyPr lIns="0" rIns="0" tIns="0" bIns="0"/>
          <a:p>
            <a:endParaRPr/>
          </a:p>
        </p:txBody>
      </p:sp>
      <p:sp>
        <p:nvSpPr>
          <p:cNvPr id="91" name="PlaceHolder 4"/>
          <p:cNvSpPr>
            <a:spLocks noGrp="1"/>
          </p:cNvSpPr>
          <p:nvPr>
            <p:ph type="body"/>
          </p:nvPr>
        </p:nvSpPr>
        <p:spPr>
          <a:xfrm>
            <a:off x="4674240" y="1203480"/>
            <a:ext cx="4015800" cy="2982960"/>
          </a:xfrm>
          <a:prstGeom prst="rect">
            <a:avLst/>
          </a:prstGeom>
        </p:spPr>
        <p:txBody>
          <a:bodyPr lIns="0" rIns="0" tIns="0" bIns="0"/>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93" name="PlaceHolder 2"/>
          <p:cNvSpPr>
            <a:spLocks noGrp="1"/>
          </p:cNvSpPr>
          <p:nvPr>
            <p:ph type="body"/>
          </p:nvPr>
        </p:nvSpPr>
        <p:spPr>
          <a:xfrm>
            <a:off x="457200" y="1203480"/>
            <a:ext cx="4015800" cy="2982960"/>
          </a:xfrm>
          <a:prstGeom prst="rect">
            <a:avLst/>
          </a:prstGeom>
        </p:spPr>
        <p:txBody>
          <a:bodyPr lIns="0" rIns="0" tIns="0" bIns="0"/>
          <a:p>
            <a:endParaRPr/>
          </a:p>
        </p:txBody>
      </p:sp>
      <p:sp>
        <p:nvSpPr>
          <p:cNvPr id="94" name="PlaceHolder 3"/>
          <p:cNvSpPr>
            <a:spLocks noGrp="1"/>
          </p:cNvSpPr>
          <p:nvPr>
            <p:ph type="body"/>
          </p:nvPr>
        </p:nvSpPr>
        <p:spPr>
          <a:xfrm>
            <a:off x="4674240" y="1203480"/>
            <a:ext cx="4015800" cy="1422720"/>
          </a:xfrm>
          <a:prstGeom prst="rect">
            <a:avLst/>
          </a:prstGeom>
        </p:spPr>
        <p:txBody>
          <a:bodyPr lIns="0" rIns="0" tIns="0" bIns="0"/>
          <a:p>
            <a:endParaRPr/>
          </a:p>
        </p:txBody>
      </p:sp>
      <p:sp>
        <p:nvSpPr>
          <p:cNvPr id="95" name="PlaceHolder 4"/>
          <p:cNvSpPr>
            <a:spLocks noGrp="1"/>
          </p:cNvSpPr>
          <p:nvPr>
            <p:ph type="body"/>
          </p:nvPr>
        </p:nvSpPr>
        <p:spPr>
          <a:xfrm>
            <a:off x="4674240" y="2761920"/>
            <a:ext cx="4015800" cy="1422720"/>
          </a:xfrm>
          <a:prstGeom prst="rect">
            <a:avLst/>
          </a:prstGeom>
        </p:spPr>
        <p:txBody>
          <a:bodyPr lIns="0" rIns="0" tIns="0" bIns="0"/>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97" name="PlaceHolder 2"/>
          <p:cNvSpPr>
            <a:spLocks noGrp="1"/>
          </p:cNvSpPr>
          <p:nvPr>
            <p:ph type="body"/>
          </p:nvPr>
        </p:nvSpPr>
        <p:spPr>
          <a:xfrm>
            <a:off x="457200" y="1203480"/>
            <a:ext cx="4015800" cy="1422720"/>
          </a:xfrm>
          <a:prstGeom prst="rect">
            <a:avLst/>
          </a:prstGeom>
        </p:spPr>
        <p:txBody>
          <a:bodyPr lIns="0" rIns="0" tIns="0" bIns="0"/>
          <a:p>
            <a:endParaRPr/>
          </a:p>
        </p:txBody>
      </p:sp>
      <p:sp>
        <p:nvSpPr>
          <p:cNvPr id="98" name="PlaceHolder 3"/>
          <p:cNvSpPr>
            <a:spLocks noGrp="1"/>
          </p:cNvSpPr>
          <p:nvPr>
            <p:ph type="body"/>
          </p:nvPr>
        </p:nvSpPr>
        <p:spPr>
          <a:xfrm>
            <a:off x="4674240" y="1203480"/>
            <a:ext cx="4015800" cy="1422720"/>
          </a:xfrm>
          <a:prstGeom prst="rect">
            <a:avLst/>
          </a:prstGeom>
        </p:spPr>
        <p:txBody>
          <a:bodyPr lIns="0" rIns="0" tIns="0" bIns="0"/>
          <a:p>
            <a:endParaRPr/>
          </a:p>
        </p:txBody>
      </p:sp>
      <p:sp>
        <p:nvSpPr>
          <p:cNvPr id="99" name="PlaceHolder 4"/>
          <p:cNvSpPr>
            <a:spLocks noGrp="1"/>
          </p:cNvSpPr>
          <p:nvPr>
            <p:ph type="body"/>
          </p:nvPr>
        </p:nvSpPr>
        <p:spPr>
          <a:xfrm>
            <a:off x="457200" y="2761920"/>
            <a:ext cx="8229240" cy="1422720"/>
          </a:xfrm>
          <a:prstGeom prst="rect">
            <a:avLst/>
          </a:prstGeom>
        </p:spPr>
        <p:txBody>
          <a:bodyPr lIns="0" rIns="0" tIns="0" bIns="0"/>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101" name="PlaceHolder 2"/>
          <p:cNvSpPr>
            <a:spLocks noGrp="1"/>
          </p:cNvSpPr>
          <p:nvPr>
            <p:ph type="body"/>
          </p:nvPr>
        </p:nvSpPr>
        <p:spPr>
          <a:xfrm>
            <a:off x="457200" y="1203480"/>
            <a:ext cx="8229240" cy="1422720"/>
          </a:xfrm>
          <a:prstGeom prst="rect">
            <a:avLst/>
          </a:prstGeom>
        </p:spPr>
        <p:txBody>
          <a:bodyPr lIns="0" rIns="0" tIns="0" bIns="0"/>
          <a:p>
            <a:endParaRPr/>
          </a:p>
        </p:txBody>
      </p:sp>
      <p:sp>
        <p:nvSpPr>
          <p:cNvPr id="102" name="PlaceHolder 3"/>
          <p:cNvSpPr>
            <a:spLocks noGrp="1"/>
          </p:cNvSpPr>
          <p:nvPr>
            <p:ph type="body"/>
          </p:nvPr>
        </p:nvSpPr>
        <p:spPr>
          <a:xfrm>
            <a:off x="457200" y="2761920"/>
            <a:ext cx="8229240" cy="1422720"/>
          </a:xfrm>
          <a:prstGeom prst="rect">
            <a:avLst/>
          </a:prstGeom>
        </p:spPr>
        <p:txBody>
          <a:bodyPr lIns="0" rIns="0" tIns="0" bIns="0"/>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104" name="PlaceHolder 2"/>
          <p:cNvSpPr>
            <a:spLocks noGrp="1"/>
          </p:cNvSpPr>
          <p:nvPr>
            <p:ph type="body"/>
          </p:nvPr>
        </p:nvSpPr>
        <p:spPr>
          <a:xfrm>
            <a:off x="457200" y="1203480"/>
            <a:ext cx="4015800" cy="1422720"/>
          </a:xfrm>
          <a:prstGeom prst="rect">
            <a:avLst/>
          </a:prstGeom>
        </p:spPr>
        <p:txBody>
          <a:bodyPr lIns="0" rIns="0" tIns="0" bIns="0"/>
          <a:p>
            <a:endParaRPr/>
          </a:p>
        </p:txBody>
      </p:sp>
      <p:sp>
        <p:nvSpPr>
          <p:cNvPr id="105" name="PlaceHolder 3"/>
          <p:cNvSpPr>
            <a:spLocks noGrp="1"/>
          </p:cNvSpPr>
          <p:nvPr>
            <p:ph type="body"/>
          </p:nvPr>
        </p:nvSpPr>
        <p:spPr>
          <a:xfrm>
            <a:off x="4674240" y="1203480"/>
            <a:ext cx="4015800" cy="1422720"/>
          </a:xfrm>
          <a:prstGeom prst="rect">
            <a:avLst/>
          </a:prstGeom>
        </p:spPr>
        <p:txBody>
          <a:bodyPr lIns="0" rIns="0" tIns="0" bIns="0"/>
          <a:p>
            <a:endParaRPr/>
          </a:p>
        </p:txBody>
      </p:sp>
      <p:sp>
        <p:nvSpPr>
          <p:cNvPr id="106" name="PlaceHolder 4"/>
          <p:cNvSpPr>
            <a:spLocks noGrp="1"/>
          </p:cNvSpPr>
          <p:nvPr>
            <p:ph type="body"/>
          </p:nvPr>
        </p:nvSpPr>
        <p:spPr>
          <a:xfrm>
            <a:off x="4674240" y="2761920"/>
            <a:ext cx="4015800" cy="1422720"/>
          </a:xfrm>
          <a:prstGeom prst="rect">
            <a:avLst/>
          </a:prstGeom>
        </p:spPr>
        <p:txBody>
          <a:bodyPr lIns="0" rIns="0" tIns="0" bIns="0"/>
          <a:p>
            <a:endParaRPr/>
          </a:p>
        </p:txBody>
      </p:sp>
      <p:sp>
        <p:nvSpPr>
          <p:cNvPr id="107" name="PlaceHolder 5"/>
          <p:cNvSpPr>
            <a:spLocks noGrp="1"/>
          </p:cNvSpPr>
          <p:nvPr>
            <p:ph type="body"/>
          </p:nvPr>
        </p:nvSpPr>
        <p:spPr>
          <a:xfrm>
            <a:off x="457200" y="2761920"/>
            <a:ext cx="4015800" cy="1422720"/>
          </a:xfrm>
          <a:prstGeom prst="rect">
            <a:avLst/>
          </a:prstGeom>
        </p:spPr>
        <p:txBody>
          <a:bodyPr lIns="0" rIns="0" tIns="0" bIns="0"/>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109" name="PlaceHolder 2"/>
          <p:cNvSpPr>
            <a:spLocks noGrp="1"/>
          </p:cNvSpPr>
          <p:nvPr>
            <p:ph type="body"/>
          </p:nvPr>
        </p:nvSpPr>
        <p:spPr>
          <a:xfrm>
            <a:off x="457200" y="1203480"/>
            <a:ext cx="8229240" cy="2982960"/>
          </a:xfrm>
          <a:prstGeom prst="rect">
            <a:avLst/>
          </a:prstGeom>
        </p:spPr>
        <p:txBody>
          <a:bodyPr lIns="0" rIns="0" tIns="0" bIns="0"/>
          <a:p>
            <a:endParaRPr/>
          </a:p>
        </p:txBody>
      </p:sp>
      <p:sp>
        <p:nvSpPr>
          <p:cNvPr id="110" name="PlaceHolder 3"/>
          <p:cNvSpPr>
            <a:spLocks noGrp="1"/>
          </p:cNvSpPr>
          <p:nvPr>
            <p:ph type="body"/>
          </p:nvPr>
        </p:nvSpPr>
        <p:spPr>
          <a:xfrm>
            <a:off x="457200" y="1203480"/>
            <a:ext cx="8229240" cy="2982960"/>
          </a:xfrm>
          <a:prstGeom prst="rect">
            <a:avLst/>
          </a:prstGeom>
        </p:spPr>
        <p:txBody>
          <a:bodyPr lIns="0" rIns="0" tIns="0" bIns="0"/>
          <a:p>
            <a:endParaRPr/>
          </a:p>
        </p:txBody>
      </p:sp>
      <p:pic>
        <p:nvPicPr>
          <p:cNvPr id="111" name="" descr=""/>
          <p:cNvPicPr/>
          <p:nvPr/>
        </p:nvPicPr>
        <p:blipFill>
          <a:blip r:embed="rId2"/>
          <a:stretch/>
        </p:blipFill>
        <p:spPr>
          <a:xfrm>
            <a:off x="2702160" y="1203480"/>
            <a:ext cx="3738600" cy="2982960"/>
          </a:xfrm>
          <a:prstGeom prst="rect">
            <a:avLst/>
          </a:prstGeom>
          <a:ln>
            <a:noFill/>
          </a:ln>
        </p:spPr>
      </p:pic>
      <p:pic>
        <p:nvPicPr>
          <p:cNvPr id="112" name="" descr=""/>
          <p:cNvPicPr/>
          <p:nvPr/>
        </p:nvPicPr>
        <p:blipFill>
          <a:blip r:embed="rId3"/>
          <a:stretch/>
        </p:blipFill>
        <p:spPr>
          <a:xfrm>
            <a:off x="2702160" y="1203480"/>
            <a:ext cx="3738600" cy="2982960"/>
          </a:xfrm>
          <a:prstGeom prst="rect">
            <a:avLst/>
          </a:prstGeom>
          <a:ln>
            <a:noFill/>
          </a:ln>
        </p:spPr>
      </p:pic>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120" name="PlaceHolder 2"/>
          <p:cNvSpPr>
            <a:spLocks noGrp="1"/>
          </p:cNvSpPr>
          <p:nvPr>
            <p:ph type="subTitle"/>
          </p:nvPr>
        </p:nvSpPr>
        <p:spPr>
          <a:xfrm>
            <a:off x="457200" y="1203480"/>
            <a:ext cx="8229240" cy="2982960"/>
          </a:xfrm>
          <a:prstGeom prst="rect">
            <a:avLst/>
          </a:prstGeom>
        </p:spPr>
        <p:txBody>
          <a:bodyPr lIns="0" rIns="0" tIns="0" bIns="0" anchor="ctr"/>
          <a:p>
            <a:pPr algn="ctr"/>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122" name="PlaceHolder 2"/>
          <p:cNvSpPr>
            <a:spLocks noGrp="1"/>
          </p:cNvSpPr>
          <p:nvPr>
            <p:ph type="body"/>
          </p:nvPr>
        </p:nvSpPr>
        <p:spPr>
          <a:xfrm>
            <a:off x="457200" y="1203480"/>
            <a:ext cx="8229240" cy="298296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9" name="PlaceHolder 2"/>
          <p:cNvSpPr>
            <a:spLocks noGrp="1"/>
          </p:cNvSpPr>
          <p:nvPr>
            <p:ph type="body"/>
          </p:nvPr>
        </p:nvSpPr>
        <p:spPr>
          <a:xfrm>
            <a:off x="457200" y="1203480"/>
            <a:ext cx="4015800" cy="2982960"/>
          </a:xfrm>
          <a:prstGeom prst="rect">
            <a:avLst/>
          </a:prstGeom>
        </p:spPr>
        <p:txBody>
          <a:bodyPr lIns="0" rIns="0" tIns="0" bIns="0"/>
          <a:p>
            <a:endParaRPr/>
          </a:p>
        </p:txBody>
      </p:sp>
      <p:sp>
        <p:nvSpPr>
          <p:cNvPr id="10" name="PlaceHolder 3"/>
          <p:cNvSpPr>
            <a:spLocks noGrp="1"/>
          </p:cNvSpPr>
          <p:nvPr>
            <p:ph type="body"/>
          </p:nvPr>
        </p:nvSpPr>
        <p:spPr>
          <a:xfrm>
            <a:off x="4674240" y="1203480"/>
            <a:ext cx="4015800" cy="2982960"/>
          </a:xfrm>
          <a:prstGeom prst="rect">
            <a:avLst/>
          </a:prstGeom>
        </p:spPr>
        <p:txBody>
          <a:bodyPr lIns="0" rIns="0" tIns="0" bIns="0"/>
          <a:p>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124" name="PlaceHolder 2"/>
          <p:cNvSpPr>
            <a:spLocks noGrp="1"/>
          </p:cNvSpPr>
          <p:nvPr>
            <p:ph type="body"/>
          </p:nvPr>
        </p:nvSpPr>
        <p:spPr>
          <a:xfrm>
            <a:off x="457200" y="1203480"/>
            <a:ext cx="4015800" cy="2982960"/>
          </a:xfrm>
          <a:prstGeom prst="rect">
            <a:avLst/>
          </a:prstGeom>
        </p:spPr>
        <p:txBody>
          <a:bodyPr lIns="0" rIns="0" tIns="0" bIns="0"/>
          <a:p>
            <a:endParaRPr/>
          </a:p>
        </p:txBody>
      </p:sp>
      <p:sp>
        <p:nvSpPr>
          <p:cNvPr id="125" name="PlaceHolder 3"/>
          <p:cNvSpPr>
            <a:spLocks noGrp="1"/>
          </p:cNvSpPr>
          <p:nvPr>
            <p:ph type="body"/>
          </p:nvPr>
        </p:nvSpPr>
        <p:spPr>
          <a:xfrm>
            <a:off x="4674240" y="1203480"/>
            <a:ext cx="4015800" cy="2982960"/>
          </a:xfrm>
          <a:prstGeom prst="rect">
            <a:avLst/>
          </a:prstGeom>
        </p:spPr>
        <p:txBody>
          <a:bodyPr lIns="0" rIns="0" tIns="0" bIns="0"/>
          <a:p>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p:spPr>
        <p:txBody>
          <a:bodyPr lIns="0" rIns="0" tIns="0" bIns="0" anchor="ctr"/>
          <a:p>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27" name="PlaceHolder 1"/>
          <p:cNvSpPr>
            <a:spLocks noGrp="1"/>
          </p:cNvSpPr>
          <p:nvPr>
            <p:ph type="subTitle"/>
          </p:nvPr>
        </p:nvSpPr>
        <p:spPr>
          <a:xfrm>
            <a:off x="457200" y="205200"/>
            <a:ext cx="8229240" cy="3981240"/>
          </a:xfrm>
          <a:prstGeom prst="rect">
            <a:avLst/>
          </a:prstGeom>
        </p:spPr>
        <p:txBody>
          <a:bodyPr lIns="0" rIns="0" tIns="0" bIns="0" anchor="ctr"/>
          <a:p>
            <a:pPr algn="ctr"/>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129" name="PlaceHolder 2"/>
          <p:cNvSpPr>
            <a:spLocks noGrp="1"/>
          </p:cNvSpPr>
          <p:nvPr>
            <p:ph type="body"/>
          </p:nvPr>
        </p:nvSpPr>
        <p:spPr>
          <a:xfrm>
            <a:off x="457200" y="1203480"/>
            <a:ext cx="4015800" cy="1422720"/>
          </a:xfrm>
          <a:prstGeom prst="rect">
            <a:avLst/>
          </a:prstGeom>
        </p:spPr>
        <p:txBody>
          <a:bodyPr lIns="0" rIns="0" tIns="0" bIns="0"/>
          <a:p>
            <a:endParaRPr/>
          </a:p>
        </p:txBody>
      </p:sp>
      <p:sp>
        <p:nvSpPr>
          <p:cNvPr id="130" name="PlaceHolder 3"/>
          <p:cNvSpPr>
            <a:spLocks noGrp="1"/>
          </p:cNvSpPr>
          <p:nvPr>
            <p:ph type="body"/>
          </p:nvPr>
        </p:nvSpPr>
        <p:spPr>
          <a:xfrm>
            <a:off x="457200" y="2761920"/>
            <a:ext cx="4015800" cy="1422720"/>
          </a:xfrm>
          <a:prstGeom prst="rect">
            <a:avLst/>
          </a:prstGeom>
        </p:spPr>
        <p:txBody>
          <a:bodyPr lIns="0" rIns="0" tIns="0" bIns="0"/>
          <a:p>
            <a:endParaRPr/>
          </a:p>
        </p:txBody>
      </p:sp>
      <p:sp>
        <p:nvSpPr>
          <p:cNvPr id="131" name="PlaceHolder 4"/>
          <p:cNvSpPr>
            <a:spLocks noGrp="1"/>
          </p:cNvSpPr>
          <p:nvPr>
            <p:ph type="body"/>
          </p:nvPr>
        </p:nvSpPr>
        <p:spPr>
          <a:xfrm>
            <a:off x="4674240" y="1203480"/>
            <a:ext cx="4015800" cy="2982960"/>
          </a:xfrm>
          <a:prstGeom prst="rect">
            <a:avLst/>
          </a:prstGeom>
        </p:spPr>
        <p:txBody>
          <a:bodyPr lIns="0" rIns="0" tIns="0" bIns="0"/>
          <a:p>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133" name="PlaceHolder 2"/>
          <p:cNvSpPr>
            <a:spLocks noGrp="1"/>
          </p:cNvSpPr>
          <p:nvPr>
            <p:ph type="body"/>
          </p:nvPr>
        </p:nvSpPr>
        <p:spPr>
          <a:xfrm>
            <a:off x="457200" y="1203480"/>
            <a:ext cx="4015800" cy="2982960"/>
          </a:xfrm>
          <a:prstGeom prst="rect">
            <a:avLst/>
          </a:prstGeom>
        </p:spPr>
        <p:txBody>
          <a:bodyPr lIns="0" rIns="0" tIns="0" bIns="0"/>
          <a:p>
            <a:endParaRPr/>
          </a:p>
        </p:txBody>
      </p:sp>
      <p:sp>
        <p:nvSpPr>
          <p:cNvPr id="134" name="PlaceHolder 3"/>
          <p:cNvSpPr>
            <a:spLocks noGrp="1"/>
          </p:cNvSpPr>
          <p:nvPr>
            <p:ph type="body"/>
          </p:nvPr>
        </p:nvSpPr>
        <p:spPr>
          <a:xfrm>
            <a:off x="4674240" y="1203480"/>
            <a:ext cx="4015800" cy="1422720"/>
          </a:xfrm>
          <a:prstGeom prst="rect">
            <a:avLst/>
          </a:prstGeom>
        </p:spPr>
        <p:txBody>
          <a:bodyPr lIns="0" rIns="0" tIns="0" bIns="0"/>
          <a:p>
            <a:endParaRPr/>
          </a:p>
        </p:txBody>
      </p:sp>
      <p:sp>
        <p:nvSpPr>
          <p:cNvPr id="135" name="PlaceHolder 4"/>
          <p:cNvSpPr>
            <a:spLocks noGrp="1"/>
          </p:cNvSpPr>
          <p:nvPr>
            <p:ph type="body"/>
          </p:nvPr>
        </p:nvSpPr>
        <p:spPr>
          <a:xfrm>
            <a:off x="4674240" y="2761920"/>
            <a:ext cx="4015800" cy="1422720"/>
          </a:xfrm>
          <a:prstGeom prst="rect">
            <a:avLst/>
          </a:prstGeom>
        </p:spPr>
        <p:txBody>
          <a:bodyPr lIns="0" rIns="0" tIns="0" bIns="0"/>
          <a:p>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137" name="PlaceHolder 2"/>
          <p:cNvSpPr>
            <a:spLocks noGrp="1"/>
          </p:cNvSpPr>
          <p:nvPr>
            <p:ph type="body"/>
          </p:nvPr>
        </p:nvSpPr>
        <p:spPr>
          <a:xfrm>
            <a:off x="457200" y="1203480"/>
            <a:ext cx="4015800" cy="1422720"/>
          </a:xfrm>
          <a:prstGeom prst="rect">
            <a:avLst/>
          </a:prstGeom>
        </p:spPr>
        <p:txBody>
          <a:bodyPr lIns="0" rIns="0" tIns="0" bIns="0"/>
          <a:p>
            <a:endParaRPr/>
          </a:p>
        </p:txBody>
      </p:sp>
      <p:sp>
        <p:nvSpPr>
          <p:cNvPr id="138" name="PlaceHolder 3"/>
          <p:cNvSpPr>
            <a:spLocks noGrp="1"/>
          </p:cNvSpPr>
          <p:nvPr>
            <p:ph type="body"/>
          </p:nvPr>
        </p:nvSpPr>
        <p:spPr>
          <a:xfrm>
            <a:off x="4674240" y="1203480"/>
            <a:ext cx="4015800" cy="1422720"/>
          </a:xfrm>
          <a:prstGeom prst="rect">
            <a:avLst/>
          </a:prstGeom>
        </p:spPr>
        <p:txBody>
          <a:bodyPr lIns="0" rIns="0" tIns="0" bIns="0"/>
          <a:p>
            <a:endParaRPr/>
          </a:p>
        </p:txBody>
      </p:sp>
      <p:sp>
        <p:nvSpPr>
          <p:cNvPr id="139" name="PlaceHolder 4"/>
          <p:cNvSpPr>
            <a:spLocks noGrp="1"/>
          </p:cNvSpPr>
          <p:nvPr>
            <p:ph type="body"/>
          </p:nvPr>
        </p:nvSpPr>
        <p:spPr>
          <a:xfrm>
            <a:off x="457200" y="2761920"/>
            <a:ext cx="8229240" cy="1422720"/>
          </a:xfrm>
          <a:prstGeom prst="rect">
            <a:avLst/>
          </a:prstGeom>
        </p:spPr>
        <p:txBody>
          <a:bodyPr lIns="0" rIns="0" tIns="0" bIns="0"/>
          <a:p>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141" name="PlaceHolder 2"/>
          <p:cNvSpPr>
            <a:spLocks noGrp="1"/>
          </p:cNvSpPr>
          <p:nvPr>
            <p:ph type="body"/>
          </p:nvPr>
        </p:nvSpPr>
        <p:spPr>
          <a:xfrm>
            <a:off x="457200" y="1203480"/>
            <a:ext cx="8229240" cy="1422720"/>
          </a:xfrm>
          <a:prstGeom prst="rect">
            <a:avLst/>
          </a:prstGeom>
        </p:spPr>
        <p:txBody>
          <a:bodyPr lIns="0" rIns="0" tIns="0" bIns="0"/>
          <a:p>
            <a:endParaRPr/>
          </a:p>
        </p:txBody>
      </p:sp>
      <p:sp>
        <p:nvSpPr>
          <p:cNvPr id="142" name="PlaceHolder 3"/>
          <p:cNvSpPr>
            <a:spLocks noGrp="1"/>
          </p:cNvSpPr>
          <p:nvPr>
            <p:ph type="body"/>
          </p:nvPr>
        </p:nvSpPr>
        <p:spPr>
          <a:xfrm>
            <a:off x="457200" y="2761920"/>
            <a:ext cx="8229240" cy="1422720"/>
          </a:xfrm>
          <a:prstGeom prst="rect">
            <a:avLst/>
          </a:prstGeom>
        </p:spPr>
        <p:txBody>
          <a:bodyPr lIns="0" rIns="0" tIns="0" bIns="0"/>
          <a:p>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144" name="PlaceHolder 2"/>
          <p:cNvSpPr>
            <a:spLocks noGrp="1"/>
          </p:cNvSpPr>
          <p:nvPr>
            <p:ph type="body"/>
          </p:nvPr>
        </p:nvSpPr>
        <p:spPr>
          <a:xfrm>
            <a:off x="457200" y="1203480"/>
            <a:ext cx="4015800" cy="1422720"/>
          </a:xfrm>
          <a:prstGeom prst="rect">
            <a:avLst/>
          </a:prstGeom>
        </p:spPr>
        <p:txBody>
          <a:bodyPr lIns="0" rIns="0" tIns="0" bIns="0"/>
          <a:p>
            <a:endParaRPr/>
          </a:p>
        </p:txBody>
      </p:sp>
      <p:sp>
        <p:nvSpPr>
          <p:cNvPr id="145" name="PlaceHolder 3"/>
          <p:cNvSpPr>
            <a:spLocks noGrp="1"/>
          </p:cNvSpPr>
          <p:nvPr>
            <p:ph type="body"/>
          </p:nvPr>
        </p:nvSpPr>
        <p:spPr>
          <a:xfrm>
            <a:off x="4674240" y="1203480"/>
            <a:ext cx="4015800" cy="1422720"/>
          </a:xfrm>
          <a:prstGeom prst="rect">
            <a:avLst/>
          </a:prstGeom>
        </p:spPr>
        <p:txBody>
          <a:bodyPr lIns="0" rIns="0" tIns="0" bIns="0"/>
          <a:p>
            <a:endParaRPr/>
          </a:p>
        </p:txBody>
      </p:sp>
      <p:sp>
        <p:nvSpPr>
          <p:cNvPr id="146" name="PlaceHolder 4"/>
          <p:cNvSpPr>
            <a:spLocks noGrp="1"/>
          </p:cNvSpPr>
          <p:nvPr>
            <p:ph type="body"/>
          </p:nvPr>
        </p:nvSpPr>
        <p:spPr>
          <a:xfrm>
            <a:off x="4674240" y="2761920"/>
            <a:ext cx="4015800" cy="1422720"/>
          </a:xfrm>
          <a:prstGeom prst="rect">
            <a:avLst/>
          </a:prstGeom>
        </p:spPr>
        <p:txBody>
          <a:bodyPr lIns="0" rIns="0" tIns="0" bIns="0"/>
          <a:p>
            <a:endParaRPr/>
          </a:p>
        </p:txBody>
      </p:sp>
      <p:sp>
        <p:nvSpPr>
          <p:cNvPr id="147" name="PlaceHolder 5"/>
          <p:cNvSpPr>
            <a:spLocks noGrp="1"/>
          </p:cNvSpPr>
          <p:nvPr>
            <p:ph type="body"/>
          </p:nvPr>
        </p:nvSpPr>
        <p:spPr>
          <a:xfrm>
            <a:off x="457200" y="2761920"/>
            <a:ext cx="4015800" cy="1422720"/>
          </a:xfrm>
          <a:prstGeom prst="rect">
            <a:avLst/>
          </a:prstGeom>
        </p:spPr>
        <p:txBody>
          <a:bodyPr lIns="0" rIns="0" tIns="0" bIns="0"/>
          <a:p>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149" name="PlaceHolder 2"/>
          <p:cNvSpPr>
            <a:spLocks noGrp="1"/>
          </p:cNvSpPr>
          <p:nvPr>
            <p:ph type="body"/>
          </p:nvPr>
        </p:nvSpPr>
        <p:spPr>
          <a:xfrm>
            <a:off x="457200" y="1203480"/>
            <a:ext cx="8229240" cy="2982960"/>
          </a:xfrm>
          <a:prstGeom prst="rect">
            <a:avLst/>
          </a:prstGeom>
        </p:spPr>
        <p:txBody>
          <a:bodyPr lIns="0" rIns="0" tIns="0" bIns="0"/>
          <a:p>
            <a:endParaRPr/>
          </a:p>
        </p:txBody>
      </p:sp>
      <p:sp>
        <p:nvSpPr>
          <p:cNvPr id="150" name="PlaceHolder 3"/>
          <p:cNvSpPr>
            <a:spLocks noGrp="1"/>
          </p:cNvSpPr>
          <p:nvPr>
            <p:ph type="body"/>
          </p:nvPr>
        </p:nvSpPr>
        <p:spPr>
          <a:xfrm>
            <a:off x="457200" y="1203480"/>
            <a:ext cx="8229240" cy="2982960"/>
          </a:xfrm>
          <a:prstGeom prst="rect">
            <a:avLst/>
          </a:prstGeom>
        </p:spPr>
        <p:txBody>
          <a:bodyPr lIns="0" rIns="0" tIns="0" bIns="0"/>
          <a:p>
            <a:endParaRPr/>
          </a:p>
        </p:txBody>
      </p:sp>
      <p:pic>
        <p:nvPicPr>
          <p:cNvPr id="151" name="" descr=""/>
          <p:cNvPicPr/>
          <p:nvPr/>
        </p:nvPicPr>
        <p:blipFill>
          <a:blip r:embed="rId2"/>
          <a:stretch/>
        </p:blipFill>
        <p:spPr>
          <a:xfrm>
            <a:off x="2702160" y="1203480"/>
            <a:ext cx="3738600" cy="2982960"/>
          </a:xfrm>
          <a:prstGeom prst="rect">
            <a:avLst/>
          </a:prstGeom>
          <a:ln>
            <a:noFill/>
          </a:ln>
        </p:spPr>
      </p:pic>
      <p:pic>
        <p:nvPicPr>
          <p:cNvPr id="152" name="" descr=""/>
          <p:cNvPicPr/>
          <p:nvPr/>
        </p:nvPicPr>
        <p:blipFill>
          <a:blip r:embed="rId3"/>
          <a:stretch/>
        </p:blipFill>
        <p:spPr>
          <a:xfrm>
            <a:off x="2702160" y="1203480"/>
            <a:ext cx="3738600" cy="2982960"/>
          </a:xfrm>
          <a:prstGeom prst="rect">
            <a:avLst/>
          </a:prstGeom>
          <a:ln>
            <a:noFill/>
          </a:ln>
        </p:spPr>
      </p:pic>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457200" y="205200"/>
            <a:ext cx="8229240" cy="398124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14" name="PlaceHolder 2"/>
          <p:cNvSpPr>
            <a:spLocks noGrp="1"/>
          </p:cNvSpPr>
          <p:nvPr>
            <p:ph type="body"/>
          </p:nvPr>
        </p:nvSpPr>
        <p:spPr>
          <a:xfrm>
            <a:off x="457200" y="1203480"/>
            <a:ext cx="4015800" cy="1422720"/>
          </a:xfrm>
          <a:prstGeom prst="rect">
            <a:avLst/>
          </a:prstGeom>
        </p:spPr>
        <p:txBody>
          <a:bodyPr lIns="0" rIns="0" tIns="0" bIns="0"/>
          <a:p>
            <a:endParaRPr/>
          </a:p>
        </p:txBody>
      </p:sp>
      <p:sp>
        <p:nvSpPr>
          <p:cNvPr id="15" name="PlaceHolder 3"/>
          <p:cNvSpPr>
            <a:spLocks noGrp="1"/>
          </p:cNvSpPr>
          <p:nvPr>
            <p:ph type="body"/>
          </p:nvPr>
        </p:nvSpPr>
        <p:spPr>
          <a:xfrm>
            <a:off x="457200" y="2761920"/>
            <a:ext cx="4015800" cy="1422720"/>
          </a:xfrm>
          <a:prstGeom prst="rect">
            <a:avLst/>
          </a:prstGeom>
        </p:spPr>
        <p:txBody>
          <a:bodyPr lIns="0" rIns="0" tIns="0" bIns="0"/>
          <a:p>
            <a:endParaRPr/>
          </a:p>
        </p:txBody>
      </p:sp>
      <p:sp>
        <p:nvSpPr>
          <p:cNvPr id="16" name="PlaceHolder 4"/>
          <p:cNvSpPr>
            <a:spLocks noGrp="1"/>
          </p:cNvSpPr>
          <p:nvPr>
            <p:ph type="body"/>
          </p:nvPr>
        </p:nvSpPr>
        <p:spPr>
          <a:xfrm>
            <a:off x="4674240" y="1203480"/>
            <a:ext cx="4015800" cy="298296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18" name="PlaceHolder 2"/>
          <p:cNvSpPr>
            <a:spLocks noGrp="1"/>
          </p:cNvSpPr>
          <p:nvPr>
            <p:ph type="body"/>
          </p:nvPr>
        </p:nvSpPr>
        <p:spPr>
          <a:xfrm>
            <a:off x="457200" y="1203480"/>
            <a:ext cx="4015800" cy="2982960"/>
          </a:xfrm>
          <a:prstGeom prst="rect">
            <a:avLst/>
          </a:prstGeom>
        </p:spPr>
        <p:txBody>
          <a:bodyPr lIns="0" rIns="0" tIns="0" bIns="0"/>
          <a:p>
            <a:endParaRPr/>
          </a:p>
        </p:txBody>
      </p:sp>
      <p:sp>
        <p:nvSpPr>
          <p:cNvPr id="19" name="PlaceHolder 3"/>
          <p:cNvSpPr>
            <a:spLocks noGrp="1"/>
          </p:cNvSpPr>
          <p:nvPr>
            <p:ph type="body"/>
          </p:nvPr>
        </p:nvSpPr>
        <p:spPr>
          <a:xfrm>
            <a:off x="4674240" y="1203480"/>
            <a:ext cx="4015800" cy="1422720"/>
          </a:xfrm>
          <a:prstGeom prst="rect">
            <a:avLst/>
          </a:prstGeom>
        </p:spPr>
        <p:txBody>
          <a:bodyPr lIns="0" rIns="0" tIns="0" bIns="0"/>
          <a:p>
            <a:endParaRPr/>
          </a:p>
        </p:txBody>
      </p:sp>
      <p:sp>
        <p:nvSpPr>
          <p:cNvPr id="20" name="PlaceHolder 4"/>
          <p:cNvSpPr>
            <a:spLocks noGrp="1"/>
          </p:cNvSpPr>
          <p:nvPr>
            <p:ph type="body"/>
          </p:nvPr>
        </p:nvSpPr>
        <p:spPr>
          <a:xfrm>
            <a:off x="4674240" y="2761920"/>
            <a:ext cx="4015800" cy="142272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05200"/>
            <a:ext cx="8229240" cy="858600"/>
          </a:xfrm>
          <a:prstGeom prst="rect">
            <a:avLst/>
          </a:prstGeom>
        </p:spPr>
        <p:txBody>
          <a:bodyPr lIns="0" rIns="0" tIns="0" bIns="0" anchor="ctr"/>
          <a:p>
            <a:endParaRPr/>
          </a:p>
        </p:txBody>
      </p:sp>
      <p:sp>
        <p:nvSpPr>
          <p:cNvPr id="22" name="PlaceHolder 2"/>
          <p:cNvSpPr>
            <a:spLocks noGrp="1"/>
          </p:cNvSpPr>
          <p:nvPr>
            <p:ph type="body"/>
          </p:nvPr>
        </p:nvSpPr>
        <p:spPr>
          <a:xfrm>
            <a:off x="457200" y="1203480"/>
            <a:ext cx="4015800" cy="1422720"/>
          </a:xfrm>
          <a:prstGeom prst="rect">
            <a:avLst/>
          </a:prstGeom>
        </p:spPr>
        <p:txBody>
          <a:bodyPr lIns="0" rIns="0" tIns="0" bIns="0"/>
          <a:p>
            <a:endParaRPr/>
          </a:p>
        </p:txBody>
      </p:sp>
      <p:sp>
        <p:nvSpPr>
          <p:cNvPr id="23" name="PlaceHolder 3"/>
          <p:cNvSpPr>
            <a:spLocks noGrp="1"/>
          </p:cNvSpPr>
          <p:nvPr>
            <p:ph type="body"/>
          </p:nvPr>
        </p:nvSpPr>
        <p:spPr>
          <a:xfrm>
            <a:off x="4674240" y="1203480"/>
            <a:ext cx="4015800" cy="1422720"/>
          </a:xfrm>
          <a:prstGeom prst="rect">
            <a:avLst/>
          </a:prstGeom>
        </p:spPr>
        <p:txBody>
          <a:bodyPr lIns="0" rIns="0" tIns="0" bIns="0"/>
          <a:p>
            <a:endParaRPr/>
          </a:p>
        </p:txBody>
      </p:sp>
      <p:sp>
        <p:nvSpPr>
          <p:cNvPr id="24" name="PlaceHolder 4"/>
          <p:cNvSpPr>
            <a:spLocks noGrp="1"/>
          </p:cNvSpPr>
          <p:nvPr>
            <p:ph type="body"/>
          </p:nvPr>
        </p:nvSpPr>
        <p:spPr>
          <a:xfrm>
            <a:off x="457200" y="2761920"/>
            <a:ext cx="8229240" cy="142272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996480" y="2003760"/>
            <a:ext cx="4523400" cy="1159560"/>
          </a:xfrm>
          <a:prstGeom prst="rect">
            <a:avLst/>
          </a:prstGeom>
        </p:spPr>
        <p:txBody>
          <a:bodyPr tIns="91440" bIns="91440" anchor="b"/>
          <a:p>
            <a:endParaRPr/>
          </a:p>
        </p:txBody>
      </p:sp>
      <p:sp>
        <p:nvSpPr>
          <p:cNvPr id="1" name="CustomShape 2"/>
          <p:cNvSpPr/>
          <p:nvPr/>
        </p:nvSpPr>
        <p:spPr>
          <a:xfrm>
            <a:off x="-6120" y="3676680"/>
            <a:ext cx="9161640" cy="360"/>
          </a:xfrm>
          <a:prstGeom prst="straightConnector1">
            <a:avLst/>
          </a:prstGeom>
          <a:noFill/>
          <a:ln w="9360">
            <a:solidFill>
              <a:srgbClr val="000000"/>
            </a:solidFill>
            <a:round/>
          </a:ln>
        </p:spPr>
        <p:style>
          <a:lnRef idx="0"/>
          <a:fillRef idx="0"/>
          <a:effectRef idx="0"/>
          <a:fontRef idx="minor"/>
        </p:style>
      </p:sp>
      <p:sp>
        <p:nvSpPr>
          <p:cNvPr id="2" name="CustomShape 3"/>
          <p:cNvSpPr/>
          <p:nvPr/>
        </p:nvSpPr>
        <p:spPr>
          <a:xfrm>
            <a:off x="1117800" y="3393000"/>
            <a:ext cx="566640" cy="566640"/>
          </a:xfrm>
          <a:prstGeom prst="ellipse">
            <a:avLst/>
          </a:prstGeom>
          <a:solidFill>
            <a:srgbClr val="ffcd00"/>
          </a:solidFill>
          <a:ln>
            <a:noFill/>
          </a:ln>
        </p:spPr>
        <p:style>
          <a:lnRef idx="0"/>
          <a:fillRef idx="0"/>
          <a:effectRef idx="0"/>
          <a:fontRef idx="minor"/>
        </p:style>
      </p:sp>
      <p:sp>
        <p:nvSpPr>
          <p:cNvPr id="3" name="PlaceHolder 4"/>
          <p:cNvSpPr>
            <a:spLocks noGrp="1"/>
          </p:cNvSpPr>
          <p:nvPr>
            <p:ph type="body"/>
          </p:nvPr>
        </p:nvSpPr>
        <p:spPr>
          <a:xfrm>
            <a:off x="457200" y="1203480"/>
            <a:ext cx="8229240" cy="2982960"/>
          </a:xfrm>
          <a:prstGeom prst="rect">
            <a:avLst/>
          </a:prstGeom>
        </p:spPr>
        <p:txBody>
          <a:bodyPr lIns="0" rIns="0" tIns="0" bIns="0"/>
          <a:p>
            <a:pPr>
              <a:buSzPct val="45000"/>
              <a:buFont typeface="StarSymbol"/>
              <a:buChar char=""/>
            </a:pPr>
            <a:r>
              <a:rPr lang="en-US" sz="1400">
                <a:latin typeface="Arial"/>
              </a:rPr>
              <a:t>Click to edit the outline text format</a:t>
            </a:r>
            <a:endParaRPr/>
          </a:p>
          <a:p>
            <a:pPr lvl="1">
              <a:buSzPct val="75000"/>
              <a:buFont typeface="StarSymbol"/>
              <a:buChar char=""/>
            </a:pPr>
            <a:r>
              <a:rPr lang="en-US" sz="1400">
                <a:latin typeface="Arial"/>
              </a:rPr>
              <a:t>Second Outline Level</a:t>
            </a:r>
            <a:endParaRPr/>
          </a:p>
          <a:p>
            <a:pPr lvl="2">
              <a:buSzPct val="45000"/>
              <a:buFont typeface="StarSymbol"/>
              <a:buChar char=""/>
            </a:pPr>
            <a:r>
              <a:rPr lang="en-US" sz="1400">
                <a:latin typeface="Arial"/>
              </a:rPr>
              <a:t>Third Outline Level</a:t>
            </a:r>
            <a:endParaRPr/>
          </a:p>
          <a:p>
            <a:pPr lvl="3">
              <a:buSzPct val="75000"/>
              <a:buFont typeface="StarSymbol"/>
              <a:buChar char=""/>
            </a:pPr>
            <a:r>
              <a:rPr lang="en-US" sz="14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rIns="0" tIns="0" bIns="0" anchor="ctr"/>
          <a:p>
            <a:r>
              <a:rPr lang="en-US" sz="1400">
                <a:latin typeface="Arial"/>
              </a:rPr>
              <a:t>Click to edit the title text format</a:t>
            </a:r>
            <a:endParaRPr/>
          </a:p>
        </p:txBody>
      </p:sp>
      <p:sp>
        <p:nvSpPr>
          <p:cNvPr id="39" name="PlaceHolder 2"/>
          <p:cNvSpPr>
            <a:spLocks noGrp="1"/>
          </p:cNvSpPr>
          <p:nvPr>
            <p:ph type="body"/>
          </p:nvPr>
        </p:nvSpPr>
        <p:spPr>
          <a:xfrm>
            <a:off x="457200" y="1203480"/>
            <a:ext cx="8229240" cy="2982960"/>
          </a:xfrm>
          <a:prstGeom prst="rect">
            <a:avLst/>
          </a:prstGeom>
        </p:spPr>
        <p:txBody>
          <a:bodyPr lIns="0" rIns="0" tIns="0" bIns="0"/>
          <a:p>
            <a:pPr>
              <a:buSzPct val="45000"/>
              <a:buFont typeface="StarSymbol"/>
              <a:buChar char=""/>
            </a:pPr>
            <a:r>
              <a:rPr lang="en-US" sz="1400">
                <a:latin typeface="Arial"/>
              </a:rPr>
              <a:t>Click to edit the outline text format</a:t>
            </a:r>
            <a:endParaRPr/>
          </a:p>
          <a:p>
            <a:pPr lvl="1">
              <a:buSzPct val="75000"/>
              <a:buFont typeface="StarSymbol"/>
              <a:buChar char=""/>
            </a:pPr>
            <a:r>
              <a:rPr lang="en-US" sz="1400">
                <a:latin typeface="Arial"/>
              </a:rPr>
              <a:t>Second Outline Level</a:t>
            </a:r>
            <a:endParaRPr/>
          </a:p>
          <a:p>
            <a:pPr lvl="2">
              <a:buSzPct val="45000"/>
              <a:buFont typeface="StarSymbol"/>
              <a:buChar char=""/>
            </a:pPr>
            <a:r>
              <a:rPr lang="en-US" sz="1400">
                <a:latin typeface="Arial"/>
              </a:rPr>
              <a:t>Third Outline Level</a:t>
            </a:r>
            <a:endParaRPr/>
          </a:p>
          <a:p>
            <a:pPr lvl="3">
              <a:buSzPct val="75000"/>
              <a:buFont typeface="StarSymbol"/>
              <a:buChar char=""/>
            </a:pPr>
            <a:r>
              <a:rPr lang="en-US" sz="14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74" name="CustomShape 1"/>
          <p:cNvSpPr/>
          <p:nvPr/>
        </p:nvSpPr>
        <p:spPr>
          <a:xfrm>
            <a:off x="0" y="1131840"/>
            <a:ext cx="1375560" cy="360"/>
          </a:xfrm>
          <a:prstGeom prst="straightConnector1">
            <a:avLst/>
          </a:prstGeom>
          <a:noFill/>
          <a:ln w="9360">
            <a:solidFill>
              <a:srgbClr val="cccccc"/>
            </a:solidFill>
            <a:round/>
          </a:ln>
        </p:spPr>
        <p:style>
          <a:lnRef idx="0"/>
          <a:fillRef idx="0"/>
          <a:effectRef idx="0"/>
          <a:fontRef idx="minor"/>
        </p:style>
      </p:sp>
      <p:sp>
        <p:nvSpPr>
          <p:cNvPr id="75" name="CustomShape 2"/>
          <p:cNvSpPr/>
          <p:nvPr/>
        </p:nvSpPr>
        <p:spPr>
          <a:xfrm>
            <a:off x="817560" y="928800"/>
            <a:ext cx="405360" cy="405360"/>
          </a:xfrm>
          <a:prstGeom prst="ellipse">
            <a:avLst/>
          </a:prstGeom>
          <a:solidFill>
            <a:srgbClr val="ffcd00"/>
          </a:solidFill>
          <a:ln>
            <a:noFill/>
          </a:ln>
        </p:spPr>
        <p:style>
          <a:lnRef idx="0"/>
          <a:fillRef idx="0"/>
          <a:effectRef idx="0"/>
          <a:fontRef idx="minor"/>
        </p:style>
      </p:sp>
      <p:sp>
        <p:nvSpPr>
          <p:cNvPr id="76" name="PlaceHolder 3"/>
          <p:cNvSpPr>
            <a:spLocks noGrp="1"/>
          </p:cNvSpPr>
          <p:nvPr>
            <p:ph type="title"/>
          </p:nvPr>
        </p:nvSpPr>
        <p:spPr>
          <a:xfrm>
            <a:off x="1381320" y="922680"/>
            <a:ext cx="3877920" cy="435240"/>
          </a:xfrm>
          <a:prstGeom prst="rect">
            <a:avLst/>
          </a:prstGeom>
        </p:spPr>
        <p:txBody>
          <a:bodyPr tIns="91440" bIns="91440" anchor="ctr"/>
          <a:p>
            <a:endParaRPr/>
          </a:p>
        </p:txBody>
      </p:sp>
      <p:sp>
        <p:nvSpPr>
          <p:cNvPr id="77" name="PlaceHolder 4"/>
          <p:cNvSpPr>
            <a:spLocks noGrp="1"/>
          </p:cNvSpPr>
          <p:nvPr>
            <p:ph type="body"/>
          </p:nvPr>
        </p:nvSpPr>
        <p:spPr>
          <a:xfrm>
            <a:off x="1381320" y="1616400"/>
            <a:ext cx="6809400" cy="3111840"/>
          </a:xfrm>
          <a:prstGeom prst="rect">
            <a:avLst/>
          </a:prstGeom>
        </p:spPr>
        <p:txBody>
          <a:bodyPr tIns="91440" bIns="91440"/>
          <a:p>
            <a:pPr>
              <a:buSzPct val="45000"/>
              <a:buFont typeface="StarSymbol"/>
              <a:buChar char=""/>
            </a:pPr>
            <a:r>
              <a:rPr lang="en-US" sz="2400">
                <a:latin typeface="Arial"/>
              </a:rPr>
              <a:t>Click to edit the outline text format</a:t>
            </a:r>
            <a:endParaRPr/>
          </a:p>
          <a:p>
            <a:pPr lvl="1">
              <a:buSzPct val="75000"/>
              <a:buFont typeface="StarSymbol"/>
              <a:buChar char=""/>
            </a:pPr>
            <a:r>
              <a:rPr lang="en-US" sz="24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400">
                <a:latin typeface="Arial"/>
              </a:rPr>
              <a:t>Fourth Outline Level</a:t>
            </a:r>
            <a:endParaRPr/>
          </a:p>
          <a:p>
            <a:pPr lvl="4">
              <a:buSzPct val="45000"/>
              <a:buFont typeface="StarSymbol"/>
              <a:buChar char=""/>
            </a:pPr>
            <a:r>
              <a:rPr lang="en-US" sz="2400">
                <a:latin typeface="Arial"/>
              </a:rPr>
              <a:t>Fifth Outline Level</a:t>
            </a:r>
            <a:endParaRPr/>
          </a:p>
          <a:p>
            <a:pPr lvl="5">
              <a:buSzPct val="45000"/>
              <a:buFont typeface="StarSymbol"/>
              <a:buChar char=""/>
            </a:pPr>
            <a:r>
              <a:rPr lang="en-US" sz="2400">
                <a:latin typeface="Arial"/>
              </a:rPr>
              <a:t>Sixth Outline Level</a:t>
            </a:r>
            <a:endParaRPr/>
          </a:p>
          <a:p>
            <a:pPr lvl="6">
              <a:buSzPct val="45000"/>
              <a:buFont typeface="StarSymbol"/>
              <a:buChar char=""/>
            </a:pPr>
            <a:r>
              <a:rPr lang="en-US" sz="2400">
                <a:latin typeface="Arial"/>
              </a:rPr>
              <a:t>Seventh Outline Level</a:t>
            </a:r>
            <a:endParaRPr/>
          </a:p>
        </p:txBody>
      </p:sp>
      <p:sp>
        <p:nvSpPr>
          <p:cNvPr id="78" name="CustomShape 5"/>
          <p:cNvSpPr/>
          <p:nvPr/>
        </p:nvSpPr>
        <p:spPr>
          <a:xfrm>
            <a:off x="5265720" y="1131840"/>
            <a:ext cx="3877920" cy="360"/>
          </a:xfrm>
          <a:prstGeom prst="straightConnector1">
            <a:avLst/>
          </a:prstGeom>
          <a:noFill/>
          <a:ln w="9360">
            <a:solidFill>
              <a:srgbClr val="cccccc"/>
            </a:solidFill>
            <a:round/>
          </a:ln>
        </p:spPr>
        <p:style>
          <a:lnRef idx="0"/>
          <a:fillRef idx="0"/>
          <a:effectRef idx="0"/>
          <a:fontRef idx="minor"/>
        </p:style>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13" name="PlaceHolder 1"/>
          <p:cNvSpPr>
            <a:spLocks noGrp="1"/>
          </p:cNvSpPr>
          <p:nvPr>
            <p:ph type="subTitle"/>
          </p:nvPr>
        </p:nvSpPr>
        <p:spPr>
          <a:xfrm>
            <a:off x="2022480" y="2815920"/>
            <a:ext cx="5591160" cy="784440"/>
          </a:xfrm>
          <a:prstGeom prst="rect">
            <a:avLst/>
          </a:prstGeom>
        </p:spPr>
        <p:txBody>
          <a:bodyPr tIns="91440" bIns="91440"/>
          <a:p>
            <a:pPr algn="ctr"/>
            <a:endParaRPr/>
          </a:p>
        </p:txBody>
      </p:sp>
      <p:sp>
        <p:nvSpPr>
          <p:cNvPr id="114" name="CustomShape 2"/>
          <p:cNvSpPr/>
          <p:nvPr/>
        </p:nvSpPr>
        <p:spPr>
          <a:xfrm>
            <a:off x="-6120" y="2571840"/>
            <a:ext cx="1983960" cy="360"/>
          </a:xfrm>
          <a:prstGeom prst="straightConnector1">
            <a:avLst/>
          </a:prstGeom>
          <a:noFill/>
          <a:ln w="9360">
            <a:solidFill>
              <a:srgbClr val="cccccc"/>
            </a:solidFill>
            <a:round/>
          </a:ln>
        </p:spPr>
        <p:style>
          <a:lnRef idx="0"/>
          <a:fillRef idx="0"/>
          <a:effectRef idx="0"/>
          <a:fontRef idx="minor"/>
        </p:style>
      </p:sp>
      <p:sp>
        <p:nvSpPr>
          <p:cNvPr id="115" name="CustomShape 3"/>
          <p:cNvSpPr/>
          <p:nvPr/>
        </p:nvSpPr>
        <p:spPr>
          <a:xfrm>
            <a:off x="1117800" y="2288160"/>
            <a:ext cx="566640" cy="566640"/>
          </a:xfrm>
          <a:prstGeom prst="ellipse">
            <a:avLst/>
          </a:prstGeom>
          <a:solidFill>
            <a:srgbClr val="ffcd00"/>
          </a:solidFill>
          <a:ln>
            <a:noFill/>
          </a:ln>
        </p:spPr>
        <p:style>
          <a:lnRef idx="0"/>
          <a:fillRef idx="0"/>
          <a:effectRef idx="0"/>
          <a:fontRef idx="minor"/>
        </p:style>
      </p:sp>
      <p:sp>
        <p:nvSpPr>
          <p:cNvPr id="116" name="PlaceHolder 4"/>
          <p:cNvSpPr>
            <a:spLocks noGrp="1"/>
          </p:cNvSpPr>
          <p:nvPr>
            <p:ph type="title"/>
          </p:nvPr>
        </p:nvSpPr>
        <p:spPr>
          <a:xfrm>
            <a:off x="2022120" y="1693440"/>
            <a:ext cx="3787560" cy="1159560"/>
          </a:xfrm>
          <a:prstGeom prst="rect">
            <a:avLst/>
          </a:prstGeom>
        </p:spPr>
        <p:txBody>
          <a:bodyPr tIns="91440" bIns="91440" anchor="b"/>
          <a:p>
            <a:endParaRPr/>
          </a:p>
        </p:txBody>
      </p:sp>
      <p:sp>
        <p:nvSpPr>
          <p:cNvPr id="117" name="CustomShape 5"/>
          <p:cNvSpPr/>
          <p:nvPr/>
        </p:nvSpPr>
        <p:spPr>
          <a:xfrm>
            <a:off x="5898960" y="2571840"/>
            <a:ext cx="3250800" cy="360"/>
          </a:xfrm>
          <a:prstGeom prst="straightConnector1">
            <a:avLst/>
          </a:prstGeom>
          <a:noFill/>
          <a:ln w="9360">
            <a:solidFill>
              <a:srgbClr val="cccccc"/>
            </a:solidFill>
            <a:round/>
          </a:ln>
        </p:spPr>
        <p:style>
          <a:lnRef idx="0"/>
          <a:fillRef idx="0"/>
          <a:effectRef idx="0"/>
          <a:fontRef idx="minor"/>
        </p:style>
      </p:sp>
      <p:sp>
        <p:nvSpPr>
          <p:cNvPr id="118" name="PlaceHolder 6"/>
          <p:cNvSpPr>
            <a:spLocks noGrp="1"/>
          </p:cNvSpPr>
          <p:nvPr>
            <p:ph type="body"/>
          </p:nvPr>
        </p:nvSpPr>
        <p:spPr>
          <a:xfrm>
            <a:off x="457200" y="1203480"/>
            <a:ext cx="8229240" cy="2982960"/>
          </a:xfrm>
          <a:prstGeom prst="rect">
            <a:avLst/>
          </a:prstGeom>
        </p:spPr>
        <p:txBody>
          <a:bodyPr lIns="0" rIns="0" tIns="0" bIns="0"/>
          <a:p>
            <a:pPr>
              <a:buSzPct val="45000"/>
              <a:buFont typeface="StarSymbol"/>
              <a:buChar char=""/>
            </a:pPr>
            <a:r>
              <a:rPr lang="en-US" sz="1400">
                <a:latin typeface="Arial"/>
              </a:rPr>
              <a:t>Click to edit the outline text format</a:t>
            </a:r>
            <a:endParaRPr/>
          </a:p>
          <a:p>
            <a:pPr lvl="1">
              <a:buSzPct val="75000"/>
              <a:buFont typeface="StarSymbol"/>
              <a:buChar char=""/>
            </a:pPr>
            <a:r>
              <a:rPr lang="en-US" sz="1400">
                <a:latin typeface="Arial"/>
              </a:rPr>
              <a:t>Second Outline Level</a:t>
            </a:r>
            <a:endParaRPr/>
          </a:p>
          <a:p>
            <a:pPr lvl="2">
              <a:buSzPct val="45000"/>
              <a:buFont typeface="StarSymbol"/>
              <a:buChar char=""/>
            </a:pPr>
            <a:r>
              <a:rPr lang="en-US" sz="1400">
                <a:latin typeface="Arial"/>
              </a:rPr>
              <a:t>Third Outline Level</a:t>
            </a:r>
            <a:endParaRPr/>
          </a:p>
          <a:p>
            <a:pPr lvl="3">
              <a:buSzPct val="75000"/>
              <a:buFont typeface="StarSymbol"/>
              <a:buChar char=""/>
            </a:pPr>
            <a:r>
              <a:rPr lang="en-US" sz="14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17.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27.xml"/>
</Relationships>
</file>

<file path=ppt/slides/_rels/slide18.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27.xml"/>
</Relationships>
</file>

<file path=ppt/slides/_rels/slide19.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27.xml"/>
</Relationships>
</file>

<file path=ppt/slides/_rels/slide2.xml.rels><?xml version="1.0" encoding="UTF-8"?>
<Relationships xmlns="http://schemas.openxmlformats.org/package/2006/relationships"><Relationship Id="rId1" Type="http://schemas.openxmlformats.org/officeDocument/2006/relationships/hyperlink" Target="mailto:smgaya@ternet.or.tz" TargetMode="External"/><Relationship Id="rId2" Type="http://schemas.openxmlformats.org/officeDocument/2006/relationships/image" Target="../media/image10.jpeg"/><Relationship Id="rId3"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23.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slideLayout" Target="../slideLayouts/slideLayout27.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28.xml.rels><?xml version="1.0" encoding="UTF-8"?>
<Relationships xmlns="http://schemas.openxmlformats.org/package/2006/relationships"><Relationship Id="rId1" Type="http://schemas.openxmlformats.org/officeDocument/2006/relationships/hyperlink" Target="mailto:smgaya@ternet.or.tz" TargetMode="External"/><Relationship Id="rId2" Type="http://schemas.openxmlformats.org/officeDocument/2006/relationships/hyperlink" Target="mailto:smgayanath@gmail.com" TargetMode="External"/><Relationship Id="rId3"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7.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3" name="TextShape 1"/>
          <p:cNvSpPr txBox="1"/>
          <p:nvPr/>
        </p:nvSpPr>
        <p:spPr>
          <a:xfrm>
            <a:off x="457200" y="457200"/>
            <a:ext cx="8595360" cy="1280160"/>
          </a:xfrm>
          <a:prstGeom prst="rect">
            <a:avLst/>
          </a:prstGeom>
          <a:noFill/>
          <a:ln>
            <a:noFill/>
          </a:ln>
        </p:spPr>
        <p:txBody>
          <a:bodyPr tIns="91440" bIns="91440" anchor="b"/>
          <a:p>
            <a:pPr>
              <a:lnSpc>
                <a:spcPct val="100000"/>
              </a:lnSpc>
            </a:pPr>
            <a:r>
              <a:rPr b="1" lang="en-US" sz="3600" strike="noStrike">
                <a:solidFill>
                  <a:srgbClr val="000000"/>
                </a:solidFill>
                <a:latin typeface="Lora"/>
                <a:ea typeface="Lora"/>
              </a:rPr>
              <a:t>E-readiness survey: Know Your Customer – Plan the Future</a:t>
            </a:r>
            <a:endParaRPr/>
          </a:p>
        </p:txBody>
      </p:sp>
      <p:sp>
        <p:nvSpPr>
          <p:cNvPr id="154" name="CustomShape 2"/>
          <p:cNvSpPr/>
          <p:nvPr/>
        </p:nvSpPr>
        <p:spPr>
          <a:xfrm>
            <a:off x="1364040" y="3809880"/>
            <a:ext cx="85680" cy="18720"/>
          </a:xfrm>
          <a:custGeom>
            <a:avLst/>
            <a:gdLst/>
            <a:ahLst/>
            <a:rect l="0" t="0" r="r" b="b"/>
            <a:pathLst>
              <a:path w="4093" h="902">
                <a:moveTo>
                  <a:pt x="4092" y="901"/>
                </a:moveTo>
                <a:lnTo>
                  <a:pt x="4092" y="0"/>
                </a:lnTo>
                <a:lnTo>
                  <a:pt x="0" y="0"/>
                </a:lnTo>
                <a:lnTo>
                  <a:pt x="0" y="901"/>
                </a:lnTo>
                <a:lnTo>
                  <a:pt x="4092" y="901"/>
                </a:lnTo>
              </a:path>
            </a:pathLst>
          </a:custGeom>
          <a:noFill/>
          <a:ln w="9360">
            <a:solidFill>
              <a:srgbClr val="000000"/>
            </a:solidFill>
            <a:round/>
          </a:ln>
        </p:spPr>
        <p:style>
          <a:lnRef idx="0"/>
          <a:fillRef idx="0"/>
          <a:effectRef idx="0"/>
          <a:fontRef idx="minor"/>
        </p:style>
      </p:sp>
      <p:sp>
        <p:nvSpPr>
          <p:cNvPr id="155" name="CustomShape 3"/>
          <p:cNvSpPr/>
          <p:nvPr/>
        </p:nvSpPr>
        <p:spPr>
          <a:xfrm>
            <a:off x="1364040" y="3790440"/>
            <a:ext cx="85680" cy="18720"/>
          </a:xfrm>
          <a:custGeom>
            <a:avLst/>
            <a:gdLst/>
            <a:ahLst/>
            <a:rect l="0" t="0" r="r" b="b"/>
            <a:pathLst>
              <a:path w="4093" h="902">
                <a:moveTo>
                  <a:pt x="4092" y="901"/>
                </a:moveTo>
                <a:lnTo>
                  <a:pt x="4092" y="0"/>
                </a:lnTo>
                <a:lnTo>
                  <a:pt x="0" y="0"/>
                </a:lnTo>
                <a:lnTo>
                  <a:pt x="0" y="901"/>
                </a:lnTo>
                <a:lnTo>
                  <a:pt x="4092" y="901"/>
                </a:lnTo>
              </a:path>
            </a:pathLst>
          </a:custGeom>
          <a:noFill/>
          <a:ln w="9360">
            <a:solidFill>
              <a:srgbClr val="000000"/>
            </a:solidFill>
            <a:round/>
          </a:ln>
        </p:spPr>
        <p:style>
          <a:lnRef idx="0"/>
          <a:fillRef idx="0"/>
          <a:effectRef idx="0"/>
          <a:fontRef idx="minor"/>
        </p:style>
      </p:sp>
      <p:sp>
        <p:nvSpPr>
          <p:cNvPr id="156" name="CustomShape 4"/>
          <p:cNvSpPr/>
          <p:nvPr/>
        </p:nvSpPr>
        <p:spPr>
          <a:xfrm>
            <a:off x="1364040" y="3828600"/>
            <a:ext cx="85680" cy="24840"/>
          </a:xfrm>
          <a:custGeom>
            <a:avLst/>
            <a:gdLst/>
            <a:ahLst/>
            <a:rect l="0" t="0" r="r" b="b"/>
            <a:pathLst>
              <a:path w="4093" h="1194">
                <a:moveTo>
                  <a:pt x="0" y="0"/>
                </a:moveTo>
                <a:lnTo>
                  <a:pt x="0" y="170"/>
                </a:lnTo>
                <a:lnTo>
                  <a:pt x="0" y="170"/>
                </a:lnTo>
                <a:lnTo>
                  <a:pt x="24" y="317"/>
                </a:lnTo>
                <a:lnTo>
                  <a:pt x="98" y="463"/>
                </a:lnTo>
                <a:lnTo>
                  <a:pt x="195" y="584"/>
                </a:lnTo>
                <a:lnTo>
                  <a:pt x="341" y="658"/>
                </a:lnTo>
                <a:lnTo>
                  <a:pt x="1875" y="1169"/>
                </a:lnTo>
                <a:lnTo>
                  <a:pt x="1875" y="1169"/>
                </a:lnTo>
                <a:lnTo>
                  <a:pt x="2046" y="1193"/>
                </a:lnTo>
                <a:lnTo>
                  <a:pt x="2046" y="1193"/>
                </a:lnTo>
                <a:lnTo>
                  <a:pt x="2216" y="1169"/>
                </a:lnTo>
                <a:lnTo>
                  <a:pt x="3751" y="658"/>
                </a:lnTo>
                <a:lnTo>
                  <a:pt x="3751" y="658"/>
                </a:lnTo>
                <a:lnTo>
                  <a:pt x="3897" y="584"/>
                </a:lnTo>
                <a:lnTo>
                  <a:pt x="3994" y="463"/>
                </a:lnTo>
                <a:lnTo>
                  <a:pt x="4067" y="317"/>
                </a:lnTo>
                <a:lnTo>
                  <a:pt x="4092" y="170"/>
                </a:lnTo>
                <a:lnTo>
                  <a:pt x="4092" y="0"/>
                </a:lnTo>
                <a:lnTo>
                  <a:pt x="0" y="0"/>
                </a:lnTo>
              </a:path>
            </a:pathLst>
          </a:custGeom>
          <a:noFill/>
          <a:ln w="9360">
            <a:solidFill>
              <a:srgbClr val="000000"/>
            </a:solidFill>
            <a:round/>
          </a:ln>
        </p:spPr>
        <p:style>
          <a:lnRef idx="0"/>
          <a:fillRef idx="0"/>
          <a:effectRef idx="0"/>
          <a:fontRef idx="minor"/>
        </p:style>
      </p:sp>
      <p:sp>
        <p:nvSpPr>
          <p:cNvPr id="157" name="CustomShape 5"/>
          <p:cNvSpPr/>
          <p:nvPr/>
        </p:nvSpPr>
        <p:spPr>
          <a:xfrm>
            <a:off x="1355040" y="3629520"/>
            <a:ext cx="29520" cy="140040"/>
          </a:xfrm>
          <a:custGeom>
            <a:avLst/>
            <a:gdLst/>
            <a:ahLst/>
            <a:rect l="0" t="0" r="r" b="b"/>
            <a:pathLst>
              <a:path w="1413" h="6674">
                <a:moveTo>
                  <a:pt x="1412" y="6673"/>
                </a:moveTo>
                <a:lnTo>
                  <a:pt x="1412" y="6673"/>
                </a:lnTo>
                <a:lnTo>
                  <a:pt x="584" y="2849"/>
                </a:lnTo>
                <a:lnTo>
                  <a:pt x="0" y="0"/>
                </a:lnTo>
              </a:path>
            </a:pathLst>
          </a:custGeom>
          <a:noFill/>
          <a:ln w="9360">
            <a:solidFill>
              <a:srgbClr val="000000"/>
            </a:solidFill>
            <a:round/>
          </a:ln>
        </p:spPr>
        <p:style>
          <a:lnRef idx="0"/>
          <a:fillRef idx="0"/>
          <a:effectRef idx="0"/>
          <a:fontRef idx="minor"/>
        </p:style>
      </p:sp>
      <p:sp>
        <p:nvSpPr>
          <p:cNvPr id="158" name="CustomShape 6"/>
          <p:cNvSpPr/>
          <p:nvPr/>
        </p:nvSpPr>
        <p:spPr>
          <a:xfrm>
            <a:off x="1299240" y="3511440"/>
            <a:ext cx="215640" cy="258120"/>
          </a:xfrm>
          <a:custGeom>
            <a:avLst/>
            <a:gdLst/>
            <a:ahLst/>
            <a:rect l="0" t="0" r="r" b="b"/>
            <a:pathLst>
              <a:path w="10279" h="12300">
                <a:moveTo>
                  <a:pt x="7185" y="12299"/>
                </a:moveTo>
                <a:lnTo>
                  <a:pt x="7185" y="12299"/>
                </a:lnTo>
                <a:lnTo>
                  <a:pt x="7307" y="11763"/>
                </a:lnTo>
                <a:lnTo>
                  <a:pt x="7477" y="11252"/>
                </a:lnTo>
                <a:lnTo>
                  <a:pt x="7672" y="10765"/>
                </a:lnTo>
                <a:lnTo>
                  <a:pt x="7891" y="10326"/>
                </a:lnTo>
                <a:lnTo>
                  <a:pt x="8135" y="9912"/>
                </a:lnTo>
                <a:lnTo>
                  <a:pt x="8378" y="9498"/>
                </a:lnTo>
                <a:lnTo>
                  <a:pt x="8914" y="8719"/>
                </a:lnTo>
                <a:lnTo>
                  <a:pt x="9182" y="8329"/>
                </a:lnTo>
                <a:lnTo>
                  <a:pt x="9425" y="7940"/>
                </a:lnTo>
                <a:lnTo>
                  <a:pt x="9645" y="7550"/>
                </a:lnTo>
                <a:lnTo>
                  <a:pt x="9864" y="7112"/>
                </a:lnTo>
                <a:lnTo>
                  <a:pt x="10034" y="6673"/>
                </a:lnTo>
                <a:lnTo>
                  <a:pt x="10156" y="6186"/>
                </a:lnTo>
                <a:lnTo>
                  <a:pt x="10229" y="5675"/>
                </a:lnTo>
                <a:lnTo>
                  <a:pt x="10253" y="5407"/>
                </a:lnTo>
                <a:lnTo>
                  <a:pt x="10278" y="5139"/>
                </a:lnTo>
                <a:lnTo>
                  <a:pt x="10278" y="5139"/>
                </a:lnTo>
                <a:lnTo>
                  <a:pt x="10229" y="4603"/>
                </a:lnTo>
                <a:lnTo>
                  <a:pt x="10156" y="4092"/>
                </a:lnTo>
                <a:lnTo>
                  <a:pt x="10034" y="3604"/>
                </a:lnTo>
                <a:lnTo>
                  <a:pt x="9864" y="3142"/>
                </a:lnTo>
                <a:lnTo>
                  <a:pt x="9645" y="2679"/>
                </a:lnTo>
                <a:lnTo>
                  <a:pt x="9401" y="2265"/>
                </a:lnTo>
                <a:lnTo>
                  <a:pt x="9084" y="1875"/>
                </a:lnTo>
                <a:lnTo>
                  <a:pt x="8768" y="1510"/>
                </a:lnTo>
                <a:lnTo>
                  <a:pt x="8402" y="1169"/>
                </a:lnTo>
                <a:lnTo>
                  <a:pt x="8013" y="877"/>
                </a:lnTo>
                <a:lnTo>
                  <a:pt x="7574" y="633"/>
                </a:lnTo>
                <a:lnTo>
                  <a:pt x="7136" y="414"/>
                </a:lnTo>
                <a:lnTo>
                  <a:pt x="6673" y="243"/>
                </a:lnTo>
                <a:lnTo>
                  <a:pt x="6162" y="97"/>
                </a:lnTo>
                <a:lnTo>
                  <a:pt x="5675" y="24"/>
                </a:lnTo>
                <a:lnTo>
                  <a:pt x="5139" y="0"/>
                </a:lnTo>
                <a:lnTo>
                  <a:pt x="5139" y="0"/>
                </a:lnTo>
                <a:lnTo>
                  <a:pt x="4603" y="24"/>
                </a:lnTo>
                <a:lnTo>
                  <a:pt x="4116" y="97"/>
                </a:lnTo>
                <a:lnTo>
                  <a:pt x="3605" y="243"/>
                </a:lnTo>
                <a:lnTo>
                  <a:pt x="3142" y="414"/>
                </a:lnTo>
                <a:lnTo>
                  <a:pt x="2703" y="633"/>
                </a:lnTo>
                <a:lnTo>
                  <a:pt x="2265" y="877"/>
                </a:lnTo>
                <a:lnTo>
                  <a:pt x="1875" y="1169"/>
                </a:lnTo>
                <a:lnTo>
                  <a:pt x="1510" y="1510"/>
                </a:lnTo>
                <a:lnTo>
                  <a:pt x="1193" y="1875"/>
                </a:lnTo>
                <a:lnTo>
                  <a:pt x="877" y="2265"/>
                </a:lnTo>
                <a:lnTo>
                  <a:pt x="633" y="2679"/>
                </a:lnTo>
                <a:lnTo>
                  <a:pt x="414" y="3142"/>
                </a:lnTo>
                <a:lnTo>
                  <a:pt x="244" y="3604"/>
                </a:lnTo>
                <a:lnTo>
                  <a:pt x="122" y="4092"/>
                </a:lnTo>
                <a:lnTo>
                  <a:pt x="49" y="4603"/>
                </a:lnTo>
                <a:lnTo>
                  <a:pt x="0" y="5139"/>
                </a:lnTo>
                <a:lnTo>
                  <a:pt x="0" y="5139"/>
                </a:lnTo>
                <a:lnTo>
                  <a:pt x="24" y="5407"/>
                </a:lnTo>
                <a:lnTo>
                  <a:pt x="49" y="5675"/>
                </a:lnTo>
                <a:lnTo>
                  <a:pt x="122" y="6186"/>
                </a:lnTo>
                <a:lnTo>
                  <a:pt x="244" y="6673"/>
                </a:lnTo>
                <a:lnTo>
                  <a:pt x="414" y="7112"/>
                </a:lnTo>
                <a:lnTo>
                  <a:pt x="633" y="7550"/>
                </a:lnTo>
                <a:lnTo>
                  <a:pt x="852" y="7940"/>
                </a:lnTo>
                <a:lnTo>
                  <a:pt x="1096" y="8329"/>
                </a:lnTo>
                <a:lnTo>
                  <a:pt x="1364" y="8719"/>
                </a:lnTo>
                <a:lnTo>
                  <a:pt x="1900" y="9498"/>
                </a:lnTo>
                <a:lnTo>
                  <a:pt x="2143" y="9912"/>
                </a:lnTo>
                <a:lnTo>
                  <a:pt x="2387" y="10326"/>
                </a:lnTo>
                <a:lnTo>
                  <a:pt x="2606" y="10765"/>
                </a:lnTo>
                <a:lnTo>
                  <a:pt x="2801" y="11252"/>
                </a:lnTo>
                <a:lnTo>
                  <a:pt x="2971" y="11763"/>
                </a:lnTo>
                <a:lnTo>
                  <a:pt x="3093" y="12299"/>
                </a:lnTo>
              </a:path>
            </a:pathLst>
          </a:custGeom>
          <a:noFill/>
          <a:ln w="9360">
            <a:solidFill>
              <a:srgbClr val="000000"/>
            </a:solidFill>
            <a:round/>
          </a:ln>
        </p:spPr>
        <p:style>
          <a:lnRef idx="0"/>
          <a:fillRef idx="0"/>
          <a:effectRef idx="0"/>
          <a:fontRef idx="minor"/>
        </p:style>
      </p:sp>
      <p:sp>
        <p:nvSpPr>
          <p:cNvPr id="159" name="CustomShape 7"/>
          <p:cNvSpPr/>
          <p:nvPr/>
        </p:nvSpPr>
        <p:spPr>
          <a:xfrm>
            <a:off x="1429560" y="3629520"/>
            <a:ext cx="29520" cy="140040"/>
          </a:xfrm>
          <a:custGeom>
            <a:avLst/>
            <a:gdLst/>
            <a:ahLst/>
            <a:rect l="0" t="0" r="r" b="b"/>
            <a:pathLst>
              <a:path w="1413" h="6674">
                <a:moveTo>
                  <a:pt x="1412" y="0"/>
                </a:moveTo>
                <a:lnTo>
                  <a:pt x="1412" y="0"/>
                </a:lnTo>
                <a:lnTo>
                  <a:pt x="828" y="2849"/>
                </a:lnTo>
                <a:lnTo>
                  <a:pt x="0" y="6673"/>
                </a:lnTo>
              </a:path>
            </a:pathLst>
          </a:custGeom>
          <a:noFill/>
          <a:ln w="9360">
            <a:solidFill>
              <a:srgbClr val="000000"/>
            </a:solidFill>
            <a:round/>
          </a:ln>
        </p:spPr>
        <p:style>
          <a:lnRef idx="0"/>
          <a:fillRef idx="0"/>
          <a:effectRef idx="0"/>
          <a:fontRef idx="minor"/>
        </p:style>
      </p:sp>
      <p:sp>
        <p:nvSpPr>
          <p:cNvPr id="160" name="CustomShape 8"/>
          <p:cNvSpPr/>
          <p:nvPr/>
        </p:nvSpPr>
        <p:spPr>
          <a:xfrm>
            <a:off x="1369440" y="3624480"/>
            <a:ext cx="75240" cy="16200"/>
          </a:xfrm>
          <a:custGeom>
            <a:avLst/>
            <a:gdLst/>
            <a:ahLst/>
            <a:rect l="0" t="0" r="r" b="b"/>
            <a:pathLst>
              <a:path w="3605" h="781">
                <a:moveTo>
                  <a:pt x="0" y="73"/>
                </a:moveTo>
                <a:lnTo>
                  <a:pt x="828" y="780"/>
                </a:lnTo>
                <a:lnTo>
                  <a:pt x="1656" y="73"/>
                </a:lnTo>
                <a:lnTo>
                  <a:pt x="1656" y="73"/>
                </a:lnTo>
                <a:lnTo>
                  <a:pt x="1729" y="25"/>
                </a:lnTo>
                <a:lnTo>
                  <a:pt x="1802" y="0"/>
                </a:lnTo>
                <a:lnTo>
                  <a:pt x="1875" y="25"/>
                </a:lnTo>
                <a:lnTo>
                  <a:pt x="1948" y="73"/>
                </a:lnTo>
                <a:lnTo>
                  <a:pt x="2776" y="780"/>
                </a:lnTo>
                <a:lnTo>
                  <a:pt x="3604" y="73"/>
                </a:lnTo>
              </a:path>
            </a:pathLst>
          </a:custGeom>
          <a:noFill/>
          <a:ln w="9360">
            <a:solidFill>
              <a:srgbClr val="000000"/>
            </a:solidFill>
            <a:round/>
          </a:ln>
        </p:spPr>
        <p:style>
          <a:lnRef idx="0"/>
          <a:fillRef idx="0"/>
          <a:effectRef idx="0"/>
          <a:fontRef idx="minor"/>
        </p:style>
      </p:sp>
      <p:sp>
        <p:nvSpPr>
          <p:cNvPr id="161" name="CustomShape 9"/>
          <p:cNvSpPr/>
          <p:nvPr/>
        </p:nvSpPr>
        <p:spPr>
          <a:xfrm>
            <a:off x="1364040" y="3772080"/>
            <a:ext cx="85680" cy="360"/>
          </a:xfrm>
          <a:custGeom>
            <a:avLst/>
            <a:gdLst/>
            <a:ahLst/>
            <a:rect l="0" t="0" r="r" b="b"/>
            <a:pathLst>
              <a:path w="4093" h="1">
                <a:moveTo>
                  <a:pt x="0" y="0"/>
                </a:moveTo>
                <a:lnTo>
                  <a:pt x="4092" y="0"/>
                </a:lnTo>
              </a:path>
            </a:pathLst>
          </a:custGeom>
          <a:noFill/>
          <a:ln w="9360">
            <a:solidFill>
              <a:srgbClr val="000000"/>
            </a:solidFill>
            <a:round/>
          </a:ln>
        </p:spPr>
        <p:style>
          <a:lnRef idx="0"/>
          <a:fillRef idx="0"/>
          <a:effectRef idx="0"/>
          <a:fontRef idx="minor"/>
        </p:style>
      </p:sp>
      <p:pic>
        <p:nvPicPr>
          <p:cNvPr id="162" name="Picture 1" descr=""/>
          <p:cNvPicPr/>
          <p:nvPr/>
        </p:nvPicPr>
        <p:blipFill>
          <a:blip r:embed="rId1"/>
          <a:stretch/>
        </p:blipFill>
        <p:spPr>
          <a:xfrm>
            <a:off x="6858000" y="1334880"/>
            <a:ext cx="2104200" cy="194256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4" name="TextShape 1"/>
          <p:cNvSpPr txBox="1"/>
          <p:nvPr/>
        </p:nvSpPr>
        <p:spPr>
          <a:xfrm>
            <a:off x="1381320" y="922680"/>
            <a:ext cx="3877920" cy="435240"/>
          </a:xfrm>
          <a:prstGeom prst="rect">
            <a:avLst/>
          </a:prstGeom>
          <a:noFill/>
          <a:ln>
            <a:noFill/>
          </a:ln>
        </p:spPr>
        <p:txBody>
          <a:bodyPr tIns="91440" bIns="91440" anchor="ctr"/>
          <a:p>
            <a:pPr>
              <a:lnSpc>
                <a:spcPct val="100000"/>
              </a:lnSpc>
            </a:pPr>
            <a:r>
              <a:rPr b="1" lang="en-US" sz="2000" strike="noStrike">
                <a:solidFill>
                  <a:srgbClr val="000000"/>
                </a:solidFill>
                <a:latin typeface="Lora"/>
                <a:ea typeface="Lora"/>
              </a:rPr>
              <a:t>Methodology</a:t>
            </a:r>
            <a:endParaRPr/>
          </a:p>
        </p:txBody>
      </p:sp>
      <p:sp>
        <p:nvSpPr>
          <p:cNvPr id="205" name="TextShape 2"/>
          <p:cNvSpPr txBox="1"/>
          <p:nvPr/>
        </p:nvSpPr>
        <p:spPr>
          <a:xfrm>
            <a:off x="950040" y="1616400"/>
            <a:ext cx="8070480" cy="3111840"/>
          </a:xfrm>
          <a:prstGeom prst="rect">
            <a:avLst/>
          </a:prstGeom>
          <a:noFill/>
          <a:ln>
            <a:noFill/>
          </a:ln>
        </p:spPr>
        <p:txBody>
          <a:bodyPr tIns="91440" bIns="91440"/>
          <a:p>
            <a:pPr>
              <a:lnSpc>
                <a:spcPct val="100000"/>
              </a:lnSpc>
            </a:pPr>
            <a:r>
              <a:rPr lang="en-US" sz="2000" strike="noStrike">
                <a:solidFill>
                  <a:srgbClr val="000000"/>
                </a:solidFill>
                <a:latin typeface="Quattrocento Sans"/>
                <a:ea typeface="Quattrocento Sans"/>
              </a:rPr>
              <a:t>A questionnaire containing “hard facts” and perception questions was designed to contain three sections related to:</a:t>
            </a:r>
            <a:endParaRPr/>
          </a:p>
          <a:p>
            <a:pPr>
              <a:lnSpc>
                <a:spcPct val="100000"/>
              </a:lnSpc>
            </a:pPr>
            <a:endParaRPr/>
          </a:p>
          <a:p>
            <a:pPr>
              <a:lnSpc>
                <a:spcPct val="100000"/>
              </a:lnSpc>
              <a:buFont typeface="Quattrocento Sans"/>
              <a:buAutoNum type="arabicPeriod"/>
            </a:pPr>
            <a:r>
              <a:rPr lang="en-US" sz="2000" strike="noStrike">
                <a:solidFill>
                  <a:srgbClr val="000000"/>
                </a:solidFill>
                <a:latin typeface="Quattrocento Sans"/>
                <a:ea typeface="Quattrocento Sans"/>
              </a:rPr>
              <a:t>Awareness of TERNET and COTUL</a:t>
            </a:r>
            <a:endParaRPr/>
          </a:p>
          <a:p>
            <a:pPr>
              <a:lnSpc>
                <a:spcPct val="100000"/>
              </a:lnSpc>
              <a:buFont typeface="Quattrocento Sans"/>
              <a:buAutoNum type="arabicPeriod"/>
            </a:pPr>
            <a:r>
              <a:rPr lang="en-US" sz="2000" strike="noStrike">
                <a:solidFill>
                  <a:srgbClr val="000000"/>
                </a:solidFill>
                <a:latin typeface="Quattrocento Sans"/>
                <a:ea typeface="Quattrocento Sans"/>
              </a:rPr>
              <a:t>Management facts for each visited institution</a:t>
            </a:r>
            <a:endParaRPr/>
          </a:p>
          <a:p>
            <a:pPr>
              <a:lnSpc>
                <a:spcPct val="100000"/>
              </a:lnSpc>
              <a:buFont typeface="Quattrocento Sans"/>
              <a:buAutoNum type="arabicPeriod"/>
            </a:pPr>
            <a:r>
              <a:rPr lang="en-US" sz="2000" strike="noStrike">
                <a:solidFill>
                  <a:srgbClr val="000000"/>
                </a:solidFill>
                <a:latin typeface="Quattrocento Sans"/>
                <a:ea typeface="Quattrocento Sans"/>
              </a:rPr>
              <a:t>Technical part related to ICT and library systems.</a:t>
            </a:r>
            <a:endParaRPr/>
          </a:p>
        </p:txBody>
      </p:sp>
      <p:sp>
        <p:nvSpPr>
          <p:cNvPr id="206" name="CustomShape 3"/>
          <p:cNvSpPr/>
          <p:nvPr/>
        </p:nvSpPr>
        <p:spPr>
          <a:xfrm>
            <a:off x="916560" y="1142640"/>
            <a:ext cx="91440" cy="91440"/>
          </a:xfrm>
          <a:custGeom>
            <a:avLst/>
            <a:gdLst/>
            <a:ahLst/>
            <a:rect l="0" t="0" r="r" b="b"/>
            <a:pathLst>
              <a:path w="7526" h="7527">
                <a:moveTo>
                  <a:pt x="5991" y="0"/>
                </a:moveTo>
                <a:lnTo>
                  <a:pt x="536" y="6430"/>
                </a:lnTo>
                <a:lnTo>
                  <a:pt x="0" y="7526"/>
                </a:lnTo>
                <a:lnTo>
                  <a:pt x="1096" y="6990"/>
                </a:lnTo>
                <a:lnTo>
                  <a:pt x="7525" y="1534"/>
                </a:lnTo>
                <a:lnTo>
                  <a:pt x="5991" y="0"/>
                </a:lnTo>
              </a:path>
            </a:pathLst>
          </a:custGeom>
          <a:noFill/>
          <a:ln w="9360">
            <a:solidFill>
              <a:srgbClr val="000000"/>
            </a:solidFill>
            <a:round/>
          </a:ln>
        </p:spPr>
        <p:style>
          <a:lnRef idx="0"/>
          <a:fillRef idx="0"/>
          <a:effectRef idx="0"/>
          <a:fontRef idx="minor"/>
        </p:style>
      </p:sp>
      <p:sp>
        <p:nvSpPr>
          <p:cNvPr id="207" name="CustomShape 4"/>
          <p:cNvSpPr/>
          <p:nvPr/>
        </p:nvSpPr>
        <p:spPr>
          <a:xfrm>
            <a:off x="1045080" y="1019880"/>
            <a:ext cx="85680" cy="85680"/>
          </a:xfrm>
          <a:custGeom>
            <a:avLst/>
            <a:gdLst/>
            <a:ahLst/>
            <a:rect l="0" t="0" r="r" b="b"/>
            <a:pathLst>
              <a:path w="7040" h="704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path>
            </a:pathLst>
          </a:custGeom>
          <a:noFill/>
          <a:ln w="9360">
            <a:solidFill>
              <a:srgbClr val="000000"/>
            </a:solidFill>
            <a:round/>
          </a:ln>
        </p:spPr>
        <p:style>
          <a:lnRef idx="0"/>
          <a:fillRef idx="0"/>
          <a:effectRef idx="0"/>
          <a:fontRef idx="minor"/>
        </p:style>
      </p:sp>
      <p:sp>
        <p:nvSpPr>
          <p:cNvPr id="208" name="CustomShape 5"/>
          <p:cNvSpPr/>
          <p:nvPr/>
        </p:nvSpPr>
        <p:spPr>
          <a:xfrm>
            <a:off x="950040" y="1052640"/>
            <a:ext cx="147600" cy="147600"/>
          </a:xfrm>
          <a:custGeom>
            <a:avLst/>
            <a:gdLst/>
            <a:ahLst/>
            <a:rect l="0" t="0" r="r" b="b"/>
            <a:pathLst>
              <a:path w="12130" h="12130">
                <a:moveTo>
                  <a:pt x="8037" y="0"/>
                </a:moveTo>
                <a:lnTo>
                  <a:pt x="4871" y="3190"/>
                </a:lnTo>
                <a:lnTo>
                  <a:pt x="4871" y="3190"/>
                </a:lnTo>
                <a:lnTo>
                  <a:pt x="4627" y="3093"/>
                </a:lnTo>
                <a:lnTo>
                  <a:pt x="4384" y="2996"/>
                </a:lnTo>
                <a:lnTo>
                  <a:pt x="4091" y="2898"/>
                </a:lnTo>
                <a:lnTo>
                  <a:pt x="3799" y="2849"/>
                </a:lnTo>
                <a:lnTo>
                  <a:pt x="3483" y="2776"/>
                </a:lnTo>
                <a:lnTo>
                  <a:pt x="3166" y="2728"/>
                </a:lnTo>
                <a:lnTo>
                  <a:pt x="2849" y="2703"/>
                </a:lnTo>
                <a:lnTo>
                  <a:pt x="2533" y="2703"/>
                </a:lnTo>
                <a:lnTo>
                  <a:pt x="2533" y="2703"/>
                </a:lnTo>
                <a:lnTo>
                  <a:pt x="2240" y="2703"/>
                </a:lnTo>
                <a:lnTo>
                  <a:pt x="1948" y="2728"/>
                </a:lnTo>
                <a:lnTo>
                  <a:pt x="1632" y="2776"/>
                </a:lnTo>
                <a:lnTo>
                  <a:pt x="1315" y="2849"/>
                </a:lnTo>
                <a:lnTo>
                  <a:pt x="998" y="2971"/>
                </a:lnTo>
                <a:lnTo>
                  <a:pt x="706" y="3093"/>
                </a:lnTo>
                <a:lnTo>
                  <a:pt x="414" y="3288"/>
                </a:lnTo>
                <a:lnTo>
                  <a:pt x="146" y="3507"/>
                </a:lnTo>
                <a:lnTo>
                  <a:pt x="146" y="3507"/>
                </a:lnTo>
                <a:lnTo>
                  <a:pt x="73" y="3580"/>
                </a:lnTo>
                <a:lnTo>
                  <a:pt x="24" y="3677"/>
                </a:lnTo>
                <a:lnTo>
                  <a:pt x="0" y="3775"/>
                </a:lnTo>
                <a:lnTo>
                  <a:pt x="0" y="3897"/>
                </a:lnTo>
                <a:lnTo>
                  <a:pt x="0" y="3897"/>
                </a:lnTo>
                <a:lnTo>
                  <a:pt x="0" y="3994"/>
                </a:lnTo>
                <a:lnTo>
                  <a:pt x="24" y="4092"/>
                </a:lnTo>
                <a:lnTo>
                  <a:pt x="73" y="4189"/>
                </a:lnTo>
                <a:lnTo>
                  <a:pt x="146" y="4286"/>
                </a:lnTo>
                <a:lnTo>
                  <a:pt x="7842" y="11983"/>
                </a:lnTo>
                <a:lnTo>
                  <a:pt x="7842" y="11983"/>
                </a:lnTo>
                <a:lnTo>
                  <a:pt x="7940" y="12056"/>
                </a:lnTo>
                <a:lnTo>
                  <a:pt x="8037" y="12104"/>
                </a:lnTo>
                <a:lnTo>
                  <a:pt x="8134" y="12129"/>
                </a:lnTo>
                <a:lnTo>
                  <a:pt x="8232" y="12129"/>
                </a:lnTo>
                <a:lnTo>
                  <a:pt x="8232" y="12129"/>
                </a:lnTo>
                <a:lnTo>
                  <a:pt x="8354" y="12129"/>
                </a:lnTo>
                <a:lnTo>
                  <a:pt x="8451" y="12104"/>
                </a:lnTo>
                <a:lnTo>
                  <a:pt x="8548" y="12056"/>
                </a:lnTo>
                <a:lnTo>
                  <a:pt x="8621" y="11983"/>
                </a:lnTo>
                <a:lnTo>
                  <a:pt x="8621" y="11983"/>
                </a:lnTo>
                <a:lnTo>
                  <a:pt x="8841" y="11715"/>
                </a:lnTo>
                <a:lnTo>
                  <a:pt x="9035" y="11422"/>
                </a:lnTo>
                <a:lnTo>
                  <a:pt x="9157" y="11130"/>
                </a:lnTo>
                <a:lnTo>
                  <a:pt x="9279" y="10813"/>
                </a:lnTo>
                <a:lnTo>
                  <a:pt x="9352" y="10497"/>
                </a:lnTo>
                <a:lnTo>
                  <a:pt x="9401" y="10180"/>
                </a:lnTo>
                <a:lnTo>
                  <a:pt x="9425" y="9888"/>
                </a:lnTo>
                <a:lnTo>
                  <a:pt x="9425" y="9596"/>
                </a:lnTo>
                <a:lnTo>
                  <a:pt x="9425" y="9596"/>
                </a:lnTo>
                <a:lnTo>
                  <a:pt x="9425" y="9279"/>
                </a:lnTo>
                <a:lnTo>
                  <a:pt x="9401" y="8963"/>
                </a:lnTo>
                <a:lnTo>
                  <a:pt x="9352" y="8646"/>
                </a:lnTo>
                <a:lnTo>
                  <a:pt x="9279" y="8329"/>
                </a:lnTo>
                <a:lnTo>
                  <a:pt x="9230" y="8037"/>
                </a:lnTo>
                <a:lnTo>
                  <a:pt x="9133" y="7745"/>
                </a:lnTo>
                <a:lnTo>
                  <a:pt x="9035" y="7501"/>
                </a:lnTo>
                <a:lnTo>
                  <a:pt x="8938" y="7258"/>
                </a:lnTo>
                <a:lnTo>
                  <a:pt x="12129" y="4092"/>
                </a:lnTo>
              </a:path>
            </a:pathLst>
          </a:custGeom>
          <a:noFill/>
          <a:ln w="9360">
            <a:solidFill>
              <a:srgbClr val="000000"/>
            </a:solidFill>
            <a:round/>
          </a:ln>
        </p:spPr>
        <p:style>
          <a:lnRef idx="0"/>
          <a:fillRef idx="0"/>
          <a:effectRef idx="0"/>
          <a:fontRef idx="minor"/>
        </p:style>
      </p:sp>
      <p:sp>
        <p:nvSpPr>
          <p:cNvPr id="209" name="CustomShape 6"/>
          <p:cNvSpPr/>
          <p:nvPr/>
        </p:nvSpPr>
        <p:spPr>
          <a:xfrm>
            <a:off x="1024200" y="1079280"/>
            <a:ext cx="24120" cy="24120"/>
          </a:xfrm>
          <a:custGeom>
            <a:avLst/>
            <a:gdLst/>
            <a:ahLst/>
            <a:rect l="0" t="0" r="r" b="b"/>
            <a:pathLst>
              <a:path w="1998" h="1998">
                <a:moveTo>
                  <a:pt x="0" y="1997"/>
                </a:moveTo>
                <a:lnTo>
                  <a:pt x="1997" y="0"/>
                </a:lnTo>
              </a:path>
            </a:pathLst>
          </a:custGeom>
          <a:noFill/>
          <a:ln w="9360">
            <a:solidFill>
              <a:srgbClr val="000000"/>
            </a:solidFill>
            <a:round/>
          </a:ln>
        </p:spPr>
        <p:style>
          <a:lnRef idx="0"/>
          <a:fillRef idx="0"/>
          <a:effectRef idx="0"/>
          <a:fontRef idx="minor"/>
        </p:style>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0" name="TextShape 1"/>
          <p:cNvSpPr txBox="1"/>
          <p:nvPr/>
        </p:nvSpPr>
        <p:spPr>
          <a:xfrm>
            <a:off x="1381320" y="922680"/>
            <a:ext cx="3877920" cy="435240"/>
          </a:xfrm>
          <a:prstGeom prst="rect">
            <a:avLst/>
          </a:prstGeom>
          <a:solidFill>
            <a:srgbClr val="ffc000"/>
          </a:solidFill>
          <a:ln>
            <a:noFill/>
          </a:ln>
        </p:spPr>
        <p:txBody>
          <a:bodyPr tIns="91440" bIns="91440" anchor="ctr"/>
          <a:p>
            <a:pPr>
              <a:lnSpc>
                <a:spcPct val="100000"/>
              </a:lnSpc>
            </a:pPr>
            <a:r>
              <a:rPr b="1" lang="en-US" sz="2000" strike="noStrike">
                <a:solidFill>
                  <a:srgbClr val="000000"/>
                </a:solidFill>
                <a:latin typeface="Lora"/>
                <a:ea typeface="Lora"/>
              </a:rPr>
              <a:t>Data collection </a:t>
            </a:r>
            <a:endParaRPr/>
          </a:p>
        </p:txBody>
      </p:sp>
      <p:sp>
        <p:nvSpPr>
          <p:cNvPr id="211" name="TextShape 2"/>
          <p:cNvSpPr txBox="1"/>
          <p:nvPr/>
        </p:nvSpPr>
        <p:spPr>
          <a:xfrm>
            <a:off x="950040" y="1616400"/>
            <a:ext cx="8070480" cy="3111840"/>
          </a:xfrm>
          <a:prstGeom prst="rect">
            <a:avLst/>
          </a:prstGeom>
          <a:noFill/>
          <a:ln>
            <a:noFill/>
          </a:ln>
        </p:spPr>
        <p:txBody>
          <a:bodyPr tIns="91440" bIns="91440"/>
          <a:p>
            <a:pPr>
              <a:lnSpc>
                <a:spcPct val="100000"/>
              </a:lnSpc>
              <a:buFont typeface="Quattrocento Sans"/>
              <a:buChar char="◉"/>
            </a:pPr>
            <a:r>
              <a:rPr lang="en-US" sz="2000" strike="noStrike">
                <a:solidFill>
                  <a:srgbClr val="000000"/>
                </a:solidFill>
                <a:latin typeface="Quattrocento Sans"/>
                <a:ea typeface="Quattrocento Sans"/>
              </a:rPr>
              <a:t>The questionnaires were sent to the campuses through email. Physical visits. </a:t>
            </a:r>
            <a:endParaRPr/>
          </a:p>
          <a:p>
            <a:pPr>
              <a:lnSpc>
                <a:spcPct val="100000"/>
              </a:lnSpc>
            </a:pPr>
            <a:endParaRPr/>
          </a:p>
          <a:p>
            <a:pPr>
              <a:lnSpc>
                <a:spcPct val="100000"/>
              </a:lnSpc>
              <a:buFont typeface="Quattrocento Sans"/>
              <a:buChar char="◉"/>
            </a:pPr>
            <a:r>
              <a:rPr lang="en-US" sz="2000" strike="noStrike">
                <a:solidFill>
                  <a:srgbClr val="000000"/>
                </a:solidFill>
                <a:latin typeface="Quattrocento Sans"/>
                <a:ea typeface="Quattrocento Sans"/>
              </a:rPr>
              <a:t> </a:t>
            </a:r>
            <a:r>
              <a:rPr lang="en-US" sz="2000" strike="noStrike">
                <a:solidFill>
                  <a:srgbClr val="000000"/>
                </a:solidFill>
                <a:latin typeface="Quattrocento Sans"/>
                <a:ea typeface="Quattrocento Sans"/>
              </a:rPr>
              <a:t>A total of 74 institutions was visited, 32 institutions  responded.</a:t>
            </a:r>
            <a:endParaRPr/>
          </a:p>
          <a:p>
            <a:pPr>
              <a:lnSpc>
                <a:spcPct val="100000"/>
              </a:lnSpc>
            </a:pPr>
            <a:endParaRPr/>
          </a:p>
          <a:p>
            <a:pPr>
              <a:lnSpc>
                <a:spcPct val="100000"/>
              </a:lnSpc>
              <a:buFont typeface="Quattrocento Sans"/>
              <a:buChar char="◉"/>
            </a:pPr>
            <a:r>
              <a:rPr lang="en-US" sz="2000" strike="noStrike">
                <a:solidFill>
                  <a:srgbClr val="000000"/>
                </a:solidFill>
                <a:latin typeface="Quattrocento Sans"/>
                <a:ea typeface="Quattrocento Sans"/>
              </a:rPr>
              <a:t>The target was to visit all institutions in the country.  </a:t>
            </a:r>
            <a:endParaRPr/>
          </a:p>
        </p:txBody>
      </p:sp>
      <p:sp>
        <p:nvSpPr>
          <p:cNvPr id="212" name="CustomShape 3"/>
          <p:cNvSpPr/>
          <p:nvPr/>
        </p:nvSpPr>
        <p:spPr>
          <a:xfrm>
            <a:off x="916560" y="1142640"/>
            <a:ext cx="91440" cy="91440"/>
          </a:xfrm>
          <a:custGeom>
            <a:avLst/>
            <a:gdLst/>
            <a:ahLst/>
            <a:rect l="0" t="0" r="r" b="b"/>
            <a:pathLst>
              <a:path w="7526" h="7527">
                <a:moveTo>
                  <a:pt x="5991" y="0"/>
                </a:moveTo>
                <a:lnTo>
                  <a:pt x="536" y="6430"/>
                </a:lnTo>
                <a:lnTo>
                  <a:pt x="0" y="7526"/>
                </a:lnTo>
                <a:lnTo>
                  <a:pt x="1096" y="6990"/>
                </a:lnTo>
                <a:lnTo>
                  <a:pt x="7525" y="1534"/>
                </a:lnTo>
                <a:lnTo>
                  <a:pt x="5991" y="0"/>
                </a:lnTo>
              </a:path>
            </a:pathLst>
          </a:custGeom>
          <a:noFill/>
          <a:ln w="9360">
            <a:solidFill>
              <a:srgbClr val="000000"/>
            </a:solidFill>
            <a:round/>
          </a:ln>
        </p:spPr>
        <p:style>
          <a:lnRef idx="0"/>
          <a:fillRef idx="0"/>
          <a:effectRef idx="0"/>
          <a:fontRef idx="minor"/>
        </p:style>
      </p:sp>
      <p:sp>
        <p:nvSpPr>
          <p:cNvPr id="213" name="CustomShape 4"/>
          <p:cNvSpPr/>
          <p:nvPr/>
        </p:nvSpPr>
        <p:spPr>
          <a:xfrm>
            <a:off x="1045080" y="1019880"/>
            <a:ext cx="85680" cy="85680"/>
          </a:xfrm>
          <a:custGeom>
            <a:avLst/>
            <a:gdLst/>
            <a:ahLst/>
            <a:rect l="0" t="0" r="r" b="b"/>
            <a:pathLst>
              <a:path w="7040" h="704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path>
            </a:pathLst>
          </a:custGeom>
          <a:noFill/>
          <a:ln w="9360">
            <a:solidFill>
              <a:srgbClr val="000000"/>
            </a:solidFill>
            <a:round/>
          </a:ln>
        </p:spPr>
        <p:style>
          <a:lnRef idx="0"/>
          <a:fillRef idx="0"/>
          <a:effectRef idx="0"/>
          <a:fontRef idx="minor"/>
        </p:style>
      </p:sp>
      <p:sp>
        <p:nvSpPr>
          <p:cNvPr id="214" name="CustomShape 5"/>
          <p:cNvSpPr/>
          <p:nvPr/>
        </p:nvSpPr>
        <p:spPr>
          <a:xfrm>
            <a:off x="950040" y="1052640"/>
            <a:ext cx="147600" cy="147600"/>
          </a:xfrm>
          <a:custGeom>
            <a:avLst/>
            <a:gdLst/>
            <a:ahLst/>
            <a:rect l="0" t="0" r="r" b="b"/>
            <a:pathLst>
              <a:path w="12130" h="12130">
                <a:moveTo>
                  <a:pt x="8037" y="0"/>
                </a:moveTo>
                <a:lnTo>
                  <a:pt x="4871" y="3190"/>
                </a:lnTo>
                <a:lnTo>
                  <a:pt x="4871" y="3190"/>
                </a:lnTo>
                <a:lnTo>
                  <a:pt x="4627" y="3093"/>
                </a:lnTo>
                <a:lnTo>
                  <a:pt x="4384" y="2996"/>
                </a:lnTo>
                <a:lnTo>
                  <a:pt x="4091" y="2898"/>
                </a:lnTo>
                <a:lnTo>
                  <a:pt x="3799" y="2849"/>
                </a:lnTo>
                <a:lnTo>
                  <a:pt x="3483" y="2776"/>
                </a:lnTo>
                <a:lnTo>
                  <a:pt x="3166" y="2728"/>
                </a:lnTo>
                <a:lnTo>
                  <a:pt x="2849" y="2703"/>
                </a:lnTo>
                <a:lnTo>
                  <a:pt x="2533" y="2703"/>
                </a:lnTo>
                <a:lnTo>
                  <a:pt x="2533" y="2703"/>
                </a:lnTo>
                <a:lnTo>
                  <a:pt x="2240" y="2703"/>
                </a:lnTo>
                <a:lnTo>
                  <a:pt x="1948" y="2728"/>
                </a:lnTo>
                <a:lnTo>
                  <a:pt x="1632" y="2776"/>
                </a:lnTo>
                <a:lnTo>
                  <a:pt x="1315" y="2849"/>
                </a:lnTo>
                <a:lnTo>
                  <a:pt x="998" y="2971"/>
                </a:lnTo>
                <a:lnTo>
                  <a:pt x="706" y="3093"/>
                </a:lnTo>
                <a:lnTo>
                  <a:pt x="414" y="3288"/>
                </a:lnTo>
                <a:lnTo>
                  <a:pt x="146" y="3507"/>
                </a:lnTo>
                <a:lnTo>
                  <a:pt x="146" y="3507"/>
                </a:lnTo>
                <a:lnTo>
                  <a:pt x="73" y="3580"/>
                </a:lnTo>
                <a:lnTo>
                  <a:pt x="24" y="3677"/>
                </a:lnTo>
                <a:lnTo>
                  <a:pt x="0" y="3775"/>
                </a:lnTo>
                <a:lnTo>
                  <a:pt x="0" y="3897"/>
                </a:lnTo>
                <a:lnTo>
                  <a:pt x="0" y="3897"/>
                </a:lnTo>
                <a:lnTo>
                  <a:pt x="0" y="3994"/>
                </a:lnTo>
                <a:lnTo>
                  <a:pt x="24" y="4092"/>
                </a:lnTo>
                <a:lnTo>
                  <a:pt x="73" y="4189"/>
                </a:lnTo>
                <a:lnTo>
                  <a:pt x="146" y="4286"/>
                </a:lnTo>
                <a:lnTo>
                  <a:pt x="7842" y="11983"/>
                </a:lnTo>
                <a:lnTo>
                  <a:pt x="7842" y="11983"/>
                </a:lnTo>
                <a:lnTo>
                  <a:pt x="7940" y="12056"/>
                </a:lnTo>
                <a:lnTo>
                  <a:pt x="8037" y="12104"/>
                </a:lnTo>
                <a:lnTo>
                  <a:pt x="8134" y="12129"/>
                </a:lnTo>
                <a:lnTo>
                  <a:pt x="8232" y="12129"/>
                </a:lnTo>
                <a:lnTo>
                  <a:pt x="8232" y="12129"/>
                </a:lnTo>
                <a:lnTo>
                  <a:pt x="8354" y="12129"/>
                </a:lnTo>
                <a:lnTo>
                  <a:pt x="8451" y="12104"/>
                </a:lnTo>
                <a:lnTo>
                  <a:pt x="8548" y="12056"/>
                </a:lnTo>
                <a:lnTo>
                  <a:pt x="8621" y="11983"/>
                </a:lnTo>
                <a:lnTo>
                  <a:pt x="8621" y="11983"/>
                </a:lnTo>
                <a:lnTo>
                  <a:pt x="8841" y="11715"/>
                </a:lnTo>
                <a:lnTo>
                  <a:pt x="9035" y="11422"/>
                </a:lnTo>
                <a:lnTo>
                  <a:pt x="9157" y="11130"/>
                </a:lnTo>
                <a:lnTo>
                  <a:pt x="9279" y="10813"/>
                </a:lnTo>
                <a:lnTo>
                  <a:pt x="9352" y="10497"/>
                </a:lnTo>
                <a:lnTo>
                  <a:pt x="9401" y="10180"/>
                </a:lnTo>
                <a:lnTo>
                  <a:pt x="9425" y="9888"/>
                </a:lnTo>
                <a:lnTo>
                  <a:pt x="9425" y="9596"/>
                </a:lnTo>
                <a:lnTo>
                  <a:pt x="9425" y="9596"/>
                </a:lnTo>
                <a:lnTo>
                  <a:pt x="9425" y="9279"/>
                </a:lnTo>
                <a:lnTo>
                  <a:pt x="9401" y="8963"/>
                </a:lnTo>
                <a:lnTo>
                  <a:pt x="9352" y="8646"/>
                </a:lnTo>
                <a:lnTo>
                  <a:pt x="9279" y="8329"/>
                </a:lnTo>
                <a:lnTo>
                  <a:pt x="9230" y="8037"/>
                </a:lnTo>
                <a:lnTo>
                  <a:pt x="9133" y="7745"/>
                </a:lnTo>
                <a:lnTo>
                  <a:pt x="9035" y="7501"/>
                </a:lnTo>
                <a:lnTo>
                  <a:pt x="8938" y="7258"/>
                </a:lnTo>
                <a:lnTo>
                  <a:pt x="12129" y="4092"/>
                </a:lnTo>
              </a:path>
            </a:pathLst>
          </a:custGeom>
          <a:noFill/>
          <a:ln w="9360">
            <a:solidFill>
              <a:srgbClr val="000000"/>
            </a:solidFill>
            <a:round/>
          </a:ln>
        </p:spPr>
        <p:style>
          <a:lnRef idx="0"/>
          <a:fillRef idx="0"/>
          <a:effectRef idx="0"/>
          <a:fontRef idx="minor"/>
        </p:style>
      </p:sp>
      <p:sp>
        <p:nvSpPr>
          <p:cNvPr id="215" name="CustomShape 6"/>
          <p:cNvSpPr/>
          <p:nvPr/>
        </p:nvSpPr>
        <p:spPr>
          <a:xfrm>
            <a:off x="1024200" y="1079280"/>
            <a:ext cx="24120" cy="24120"/>
          </a:xfrm>
          <a:custGeom>
            <a:avLst/>
            <a:gdLst/>
            <a:ahLst/>
            <a:rect l="0" t="0" r="r" b="b"/>
            <a:pathLst>
              <a:path w="1998" h="1998">
                <a:moveTo>
                  <a:pt x="0" y="1997"/>
                </a:moveTo>
                <a:lnTo>
                  <a:pt x="1997" y="0"/>
                </a:lnTo>
              </a:path>
            </a:pathLst>
          </a:custGeom>
          <a:noFill/>
          <a:ln w="9360">
            <a:solidFill>
              <a:srgbClr val="000000"/>
            </a:solidFill>
            <a:round/>
          </a:ln>
        </p:spPr>
        <p:style>
          <a:lnRef idx="0"/>
          <a:fillRef idx="0"/>
          <a:effectRef idx="0"/>
          <a:fontRef idx="minor"/>
        </p:style>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6" name="TextShape 1"/>
          <p:cNvSpPr txBox="1"/>
          <p:nvPr/>
        </p:nvSpPr>
        <p:spPr>
          <a:xfrm>
            <a:off x="1381320" y="922680"/>
            <a:ext cx="3877920" cy="435240"/>
          </a:xfrm>
          <a:prstGeom prst="rect">
            <a:avLst/>
          </a:prstGeom>
          <a:noFill/>
          <a:ln>
            <a:noFill/>
          </a:ln>
        </p:spPr>
        <p:txBody>
          <a:bodyPr tIns="91440" bIns="91440" anchor="ctr"/>
          <a:p>
            <a:pPr>
              <a:lnSpc>
                <a:spcPct val="100000"/>
              </a:lnSpc>
            </a:pPr>
            <a:r>
              <a:rPr b="1" lang="en-US" sz="2000" strike="noStrike">
                <a:solidFill>
                  <a:srgbClr val="000000"/>
                </a:solidFill>
                <a:latin typeface="Lora"/>
                <a:ea typeface="Lora"/>
              </a:rPr>
              <a:t>Data Analysis</a:t>
            </a:r>
            <a:endParaRPr/>
          </a:p>
        </p:txBody>
      </p:sp>
      <p:sp>
        <p:nvSpPr>
          <p:cNvPr id="217" name="TextShape 2"/>
          <p:cNvSpPr txBox="1"/>
          <p:nvPr/>
        </p:nvSpPr>
        <p:spPr>
          <a:xfrm>
            <a:off x="950040" y="1616400"/>
            <a:ext cx="8070480" cy="3111840"/>
          </a:xfrm>
          <a:prstGeom prst="rect">
            <a:avLst/>
          </a:prstGeom>
          <a:noFill/>
          <a:ln>
            <a:noFill/>
          </a:ln>
        </p:spPr>
        <p:txBody>
          <a:bodyPr tIns="91440" bIns="91440"/>
          <a:p>
            <a:pPr>
              <a:lnSpc>
                <a:spcPct val="100000"/>
              </a:lnSpc>
            </a:pPr>
            <a:r>
              <a:rPr b="1" i="1" lang="en-US" sz="2000" strike="noStrike">
                <a:solidFill>
                  <a:srgbClr val="000000"/>
                </a:solidFill>
                <a:latin typeface="Quattrocento Sans"/>
                <a:ea typeface="Quattrocento Sans"/>
              </a:rPr>
              <a:t>Data analysis</a:t>
            </a:r>
            <a:endParaRPr/>
          </a:p>
          <a:p>
            <a:pPr>
              <a:lnSpc>
                <a:spcPct val="100000"/>
              </a:lnSpc>
            </a:pPr>
            <a:r>
              <a:rPr lang="en-US" sz="2000" strike="noStrike">
                <a:solidFill>
                  <a:srgbClr val="000000"/>
                </a:solidFill>
                <a:latin typeface="Quattrocento Sans"/>
                <a:ea typeface="Quattrocento Sans"/>
              </a:rPr>
              <a:t>All the hard facts and valid perceptions data was entered into the online database in the “Adobe-Forms Central” where summary report in a form of charts were generated. The same was exported to excel for further analysis part related to ICT and library systems.</a:t>
            </a:r>
            <a:endParaRPr/>
          </a:p>
        </p:txBody>
      </p:sp>
      <p:sp>
        <p:nvSpPr>
          <p:cNvPr id="218" name="CustomShape 3"/>
          <p:cNvSpPr/>
          <p:nvPr/>
        </p:nvSpPr>
        <p:spPr>
          <a:xfrm>
            <a:off x="916560" y="1142640"/>
            <a:ext cx="91440" cy="91440"/>
          </a:xfrm>
          <a:custGeom>
            <a:avLst/>
            <a:gdLst/>
            <a:ahLst/>
            <a:rect l="0" t="0" r="r" b="b"/>
            <a:pathLst>
              <a:path w="7526" h="7527">
                <a:moveTo>
                  <a:pt x="5991" y="0"/>
                </a:moveTo>
                <a:lnTo>
                  <a:pt x="536" y="6430"/>
                </a:lnTo>
                <a:lnTo>
                  <a:pt x="0" y="7526"/>
                </a:lnTo>
                <a:lnTo>
                  <a:pt x="1096" y="6990"/>
                </a:lnTo>
                <a:lnTo>
                  <a:pt x="7525" y="1534"/>
                </a:lnTo>
                <a:lnTo>
                  <a:pt x="5991" y="0"/>
                </a:lnTo>
              </a:path>
            </a:pathLst>
          </a:custGeom>
          <a:noFill/>
          <a:ln w="9360">
            <a:solidFill>
              <a:srgbClr val="000000"/>
            </a:solidFill>
            <a:round/>
          </a:ln>
        </p:spPr>
        <p:style>
          <a:lnRef idx="0"/>
          <a:fillRef idx="0"/>
          <a:effectRef idx="0"/>
          <a:fontRef idx="minor"/>
        </p:style>
      </p:sp>
      <p:sp>
        <p:nvSpPr>
          <p:cNvPr id="219" name="CustomShape 4"/>
          <p:cNvSpPr/>
          <p:nvPr/>
        </p:nvSpPr>
        <p:spPr>
          <a:xfrm>
            <a:off x="1045080" y="1019880"/>
            <a:ext cx="85680" cy="85680"/>
          </a:xfrm>
          <a:custGeom>
            <a:avLst/>
            <a:gdLst/>
            <a:ahLst/>
            <a:rect l="0" t="0" r="r" b="b"/>
            <a:pathLst>
              <a:path w="7040" h="704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path>
            </a:pathLst>
          </a:custGeom>
          <a:noFill/>
          <a:ln w="9360">
            <a:solidFill>
              <a:srgbClr val="000000"/>
            </a:solidFill>
            <a:round/>
          </a:ln>
        </p:spPr>
        <p:style>
          <a:lnRef idx="0"/>
          <a:fillRef idx="0"/>
          <a:effectRef idx="0"/>
          <a:fontRef idx="minor"/>
        </p:style>
      </p:sp>
      <p:sp>
        <p:nvSpPr>
          <p:cNvPr id="220" name="CustomShape 5"/>
          <p:cNvSpPr/>
          <p:nvPr/>
        </p:nvSpPr>
        <p:spPr>
          <a:xfrm>
            <a:off x="950040" y="1052640"/>
            <a:ext cx="147600" cy="147600"/>
          </a:xfrm>
          <a:custGeom>
            <a:avLst/>
            <a:gdLst/>
            <a:ahLst/>
            <a:rect l="0" t="0" r="r" b="b"/>
            <a:pathLst>
              <a:path w="12130" h="12130">
                <a:moveTo>
                  <a:pt x="8037" y="0"/>
                </a:moveTo>
                <a:lnTo>
                  <a:pt x="4871" y="3190"/>
                </a:lnTo>
                <a:lnTo>
                  <a:pt x="4871" y="3190"/>
                </a:lnTo>
                <a:lnTo>
                  <a:pt x="4627" y="3093"/>
                </a:lnTo>
                <a:lnTo>
                  <a:pt x="4384" y="2996"/>
                </a:lnTo>
                <a:lnTo>
                  <a:pt x="4091" y="2898"/>
                </a:lnTo>
                <a:lnTo>
                  <a:pt x="3799" y="2849"/>
                </a:lnTo>
                <a:lnTo>
                  <a:pt x="3483" y="2776"/>
                </a:lnTo>
                <a:lnTo>
                  <a:pt x="3166" y="2728"/>
                </a:lnTo>
                <a:lnTo>
                  <a:pt x="2849" y="2703"/>
                </a:lnTo>
                <a:lnTo>
                  <a:pt x="2533" y="2703"/>
                </a:lnTo>
                <a:lnTo>
                  <a:pt x="2533" y="2703"/>
                </a:lnTo>
                <a:lnTo>
                  <a:pt x="2240" y="2703"/>
                </a:lnTo>
                <a:lnTo>
                  <a:pt x="1948" y="2728"/>
                </a:lnTo>
                <a:lnTo>
                  <a:pt x="1632" y="2776"/>
                </a:lnTo>
                <a:lnTo>
                  <a:pt x="1315" y="2849"/>
                </a:lnTo>
                <a:lnTo>
                  <a:pt x="998" y="2971"/>
                </a:lnTo>
                <a:lnTo>
                  <a:pt x="706" y="3093"/>
                </a:lnTo>
                <a:lnTo>
                  <a:pt x="414" y="3288"/>
                </a:lnTo>
                <a:lnTo>
                  <a:pt x="146" y="3507"/>
                </a:lnTo>
                <a:lnTo>
                  <a:pt x="146" y="3507"/>
                </a:lnTo>
                <a:lnTo>
                  <a:pt x="73" y="3580"/>
                </a:lnTo>
                <a:lnTo>
                  <a:pt x="24" y="3677"/>
                </a:lnTo>
                <a:lnTo>
                  <a:pt x="0" y="3775"/>
                </a:lnTo>
                <a:lnTo>
                  <a:pt x="0" y="3897"/>
                </a:lnTo>
                <a:lnTo>
                  <a:pt x="0" y="3897"/>
                </a:lnTo>
                <a:lnTo>
                  <a:pt x="0" y="3994"/>
                </a:lnTo>
                <a:lnTo>
                  <a:pt x="24" y="4092"/>
                </a:lnTo>
                <a:lnTo>
                  <a:pt x="73" y="4189"/>
                </a:lnTo>
                <a:lnTo>
                  <a:pt x="146" y="4286"/>
                </a:lnTo>
                <a:lnTo>
                  <a:pt x="7842" y="11983"/>
                </a:lnTo>
                <a:lnTo>
                  <a:pt x="7842" y="11983"/>
                </a:lnTo>
                <a:lnTo>
                  <a:pt x="7940" y="12056"/>
                </a:lnTo>
                <a:lnTo>
                  <a:pt x="8037" y="12104"/>
                </a:lnTo>
                <a:lnTo>
                  <a:pt x="8134" y="12129"/>
                </a:lnTo>
                <a:lnTo>
                  <a:pt x="8232" y="12129"/>
                </a:lnTo>
                <a:lnTo>
                  <a:pt x="8232" y="12129"/>
                </a:lnTo>
                <a:lnTo>
                  <a:pt x="8354" y="12129"/>
                </a:lnTo>
                <a:lnTo>
                  <a:pt x="8451" y="12104"/>
                </a:lnTo>
                <a:lnTo>
                  <a:pt x="8548" y="12056"/>
                </a:lnTo>
                <a:lnTo>
                  <a:pt x="8621" y="11983"/>
                </a:lnTo>
                <a:lnTo>
                  <a:pt x="8621" y="11983"/>
                </a:lnTo>
                <a:lnTo>
                  <a:pt x="8841" y="11715"/>
                </a:lnTo>
                <a:lnTo>
                  <a:pt x="9035" y="11422"/>
                </a:lnTo>
                <a:lnTo>
                  <a:pt x="9157" y="11130"/>
                </a:lnTo>
                <a:lnTo>
                  <a:pt x="9279" y="10813"/>
                </a:lnTo>
                <a:lnTo>
                  <a:pt x="9352" y="10497"/>
                </a:lnTo>
                <a:lnTo>
                  <a:pt x="9401" y="10180"/>
                </a:lnTo>
                <a:lnTo>
                  <a:pt x="9425" y="9888"/>
                </a:lnTo>
                <a:lnTo>
                  <a:pt x="9425" y="9596"/>
                </a:lnTo>
                <a:lnTo>
                  <a:pt x="9425" y="9596"/>
                </a:lnTo>
                <a:lnTo>
                  <a:pt x="9425" y="9279"/>
                </a:lnTo>
                <a:lnTo>
                  <a:pt x="9401" y="8963"/>
                </a:lnTo>
                <a:lnTo>
                  <a:pt x="9352" y="8646"/>
                </a:lnTo>
                <a:lnTo>
                  <a:pt x="9279" y="8329"/>
                </a:lnTo>
                <a:lnTo>
                  <a:pt x="9230" y="8037"/>
                </a:lnTo>
                <a:lnTo>
                  <a:pt x="9133" y="7745"/>
                </a:lnTo>
                <a:lnTo>
                  <a:pt x="9035" y="7501"/>
                </a:lnTo>
                <a:lnTo>
                  <a:pt x="8938" y="7258"/>
                </a:lnTo>
                <a:lnTo>
                  <a:pt x="12129" y="4092"/>
                </a:lnTo>
              </a:path>
            </a:pathLst>
          </a:custGeom>
          <a:noFill/>
          <a:ln w="9360">
            <a:solidFill>
              <a:srgbClr val="000000"/>
            </a:solidFill>
            <a:round/>
          </a:ln>
        </p:spPr>
        <p:style>
          <a:lnRef idx="0"/>
          <a:fillRef idx="0"/>
          <a:effectRef idx="0"/>
          <a:fontRef idx="minor"/>
        </p:style>
      </p:sp>
      <p:sp>
        <p:nvSpPr>
          <p:cNvPr id="221" name="CustomShape 6"/>
          <p:cNvSpPr/>
          <p:nvPr/>
        </p:nvSpPr>
        <p:spPr>
          <a:xfrm>
            <a:off x="1024200" y="1079280"/>
            <a:ext cx="24120" cy="24120"/>
          </a:xfrm>
          <a:custGeom>
            <a:avLst/>
            <a:gdLst/>
            <a:ahLst/>
            <a:rect l="0" t="0" r="r" b="b"/>
            <a:pathLst>
              <a:path w="1998" h="1998">
                <a:moveTo>
                  <a:pt x="0" y="1997"/>
                </a:moveTo>
                <a:lnTo>
                  <a:pt x="1997" y="0"/>
                </a:lnTo>
              </a:path>
            </a:pathLst>
          </a:custGeom>
          <a:noFill/>
          <a:ln w="9360">
            <a:solidFill>
              <a:srgbClr val="000000"/>
            </a:solidFill>
            <a:round/>
          </a:ln>
        </p:spPr>
        <p:style>
          <a:lnRef idx="0"/>
          <a:fillRef idx="0"/>
          <a:effectRef idx="0"/>
          <a:fontRef idx="minor"/>
        </p:style>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2" name="TextShape 1"/>
          <p:cNvSpPr txBox="1"/>
          <p:nvPr/>
        </p:nvSpPr>
        <p:spPr>
          <a:xfrm>
            <a:off x="2022120" y="1693440"/>
            <a:ext cx="3787560" cy="1159560"/>
          </a:xfrm>
          <a:prstGeom prst="rect">
            <a:avLst/>
          </a:prstGeom>
          <a:noFill/>
          <a:ln>
            <a:noFill/>
          </a:ln>
        </p:spPr>
        <p:txBody>
          <a:bodyPr tIns="91440" bIns="91440" anchor="b"/>
          <a:p>
            <a:pPr>
              <a:lnSpc>
                <a:spcPct val="100000"/>
              </a:lnSpc>
            </a:pPr>
            <a:r>
              <a:rPr b="1" lang="en-US" sz="3000" strike="noStrike">
                <a:solidFill>
                  <a:srgbClr val="000000"/>
                </a:solidFill>
                <a:latin typeface="Lora"/>
                <a:ea typeface="Lora"/>
              </a:rPr>
              <a:t>Key Findings</a:t>
            </a:r>
            <a:endParaRPr/>
          </a:p>
        </p:txBody>
      </p:sp>
      <p:sp>
        <p:nvSpPr>
          <p:cNvPr id="223" name="TextShape 2"/>
          <p:cNvSpPr txBox="1"/>
          <p:nvPr/>
        </p:nvSpPr>
        <p:spPr>
          <a:xfrm>
            <a:off x="2022480" y="2815920"/>
            <a:ext cx="5591160" cy="784440"/>
          </a:xfrm>
          <a:prstGeom prst="rect">
            <a:avLst/>
          </a:prstGeom>
          <a:noFill/>
          <a:ln>
            <a:noFill/>
          </a:ln>
        </p:spPr>
        <p:txBody>
          <a:bodyPr tIns="91440" bIns="91440"/>
          <a:p>
            <a:pPr>
              <a:lnSpc>
                <a:spcPct val="100000"/>
              </a:lnSpc>
            </a:pPr>
            <a:r>
              <a:rPr lang="en-US" sz="1400" strike="noStrike">
                <a:solidFill>
                  <a:srgbClr val="000000"/>
                </a:solidFill>
                <a:latin typeface="Quattrocento Sans"/>
                <a:ea typeface="Quattrocento Sans"/>
              </a:rPr>
              <a:t>Here are the key findings of the ereadiness survey</a:t>
            </a:r>
            <a:endParaRPr/>
          </a:p>
        </p:txBody>
      </p:sp>
      <p:sp>
        <p:nvSpPr>
          <p:cNvPr id="224" name="CustomShape 3"/>
          <p:cNvSpPr/>
          <p:nvPr/>
        </p:nvSpPr>
        <p:spPr>
          <a:xfrm>
            <a:off x="1134000" y="2291040"/>
            <a:ext cx="543600" cy="561960"/>
          </a:xfrm>
          <a:prstGeom prst="rect">
            <a:avLst/>
          </a:prstGeom>
          <a:noFill/>
          <a:ln>
            <a:noFill/>
          </a:ln>
        </p:spPr>
        <p:style>
          <a:lnRef idx="0"/>
          <a:fillRef idx="0"/>
          <a:effectRef idx="0"/>
          <a:fontRef idx="minor"/>
        </p:style>
        <p:txBody>
          <a:bodyPr tIns="91440" bIns="91440" anchor="ctr"/>
          <a:p>
            <a:pPr algn="ctr">
              <a:lnSpc>
                <a:spcPct val="100000"/>
              </a:lnSpc>
            </a:pPr>
            <a:r>
              <a:rPr lang="en-US" sz="2400" strike="noStrike">
                <a:solidFill>
                  <a:srgbClr val="000000"/>
                </a:solidFill>
                <a:latin typeface="Lora"/>
                <a:ea typeface="Lora"/>
              </a:rPr>
              <a:t>3</a:t>
            </a: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5" name="TextShape 1"/>
          <p:cNvSpPr txBox="1"/>
          <p:nvPr/>
        </p:nvSpPr>
        <p:spPr>
          <a:xfrm>
            <a:off x="1381320" y="922680"/>
            <a:ext cx="3877920" cy="435240"/>
          </a:xfrm>
          <a:prstGeom prst="rect">
            <a:avLst/>
          </a:prstGeom>
          <a:noFill/>
          <a:ln>
            <a:noFill/>
          </a:ln>
        </p:spPr>
        <p:txBody>
          <a:bodyPr tIns="91440" bIns="91440" anchor="ctr"/>
          <a:p>
            <a:pPr>
              <a:lnSpc>
                <a:spcPct val="100000"/>
              </a:lnSpc>
            </a:pPr>
            <a:r>
              <a:rPr b="1" lang="en-US" sz="2000" strike="noStrike">
                <a:solidFill>
                  <a:srgbClr val="000000"/>
                </a:solidFill>
                <a:latin typeface="Lora"/>
                <a:ea typeface="Lora"/>
              </a:rPr>
              <a:t>Key Findings</a:t>
            </a:r>
            <a:endParaRPr/>
          </a:p>
        </p:txBody>
      </p:sp>
      <p:sp>
        <p:nvSpPr>
          <p:cNvPr id="226" name="TextShape 2"/>
          <p:cNvSpPr txBox="1"/>
          <p:nvPr/>
        </p:nvSpPr>
        <p:spPr>
          <a:xfrm>
            <a:off x="950040" y="1616400"/>
            <a:ext cx="8070480" cy="3111840"/>
          </a:xfrm>
          <a:prstGeom prst="rect">
            <a:avLst/>
          </a:prstGeom>
          <a:noFill/>
          <a:ln>
            <a:noFill/>
          </a:ln>
        </p:spPr>
        <p:txBody>
          <a:bodyPr tIns="91440" bIns="91440"/>
          <a:p>
            <a:pPr>
              <a:lnSpc>
                <a:spcPct val="100000"/>
              </a:lnSpc>
            </a:pPr>
            <a:r>
              <a:rPr b="1" i="1" lang="en-US" sz="2000" strike="noStrike">
                <a:solidFill>
                  <a:srgbClr val="000000"/>
                </a:solidFill>
                <a:latin typeface="Quattrocento Sans"/>
                <a:ea typeface="Quattrocento Sans"/>
              </a:rPr>
              <a:t>The first section of the questionnaire was about institutions awareness to TERNET and COTUL. The findings indicate that</a:t>
            </a:r>
            <a:endParaRPr/>
          </a:p>
          <a:p>
            <a:pPr>
              <a:lnSpc>
                <a:spcPct val="100000"/>
              </a:lnSpc>
              <a:buFont typeface="Quattrocento Sans"/>
              <a:buChar char="◉"/>
            </a:pPr>
            <a:r>
              <a:rPr b="1" i="1" lang="en-US" sz="2000" strike="noStrike">
                <a:solidFill>
                  <a:srgbClr val="000000"/>
                </a:solidFill>
                <a:latin typeface="Quattrocento Sans"/>
                <a:ea typeface="Quattrocento Sans"/>
              </a:rPr>
              <a:t> </a:t>
            </a:r>
            <a:r>
              <a:rPr b="1" i="1" lang="en-US" sz="2000" strike="noStrike">
                <a:solidFill>
                  <a:srgbClr val="000000"/>
                </a:solidFill>
                <a:latin typeface="Quattrocento Sans"/>
                <a:ea typeface="Quattrocento Sans"/>
              </a:rPr>
              <a:t>63% respondents are aware of COTUL</a:t>
            </a:r>
            <a:endParaRPr/>
          </a:p>
          <a:p>
            <a:pPr>
              <a:lnSpc>
                <a:spcPct val="100000"/>
              </a:lnSpc>
              <a:buFont typeface="Quattrocento Sans"/>
              <a:buChar char="◉"/>
            </a:pPr>
            <a:r>
              <a:rPr b="1" i="1" lang="en-US" sz="2000" strike="noStrike">
                <a:solidFill>
                  <a:srgbClr val="000000"/>
                </a:solidFill>
                <a:latin typeface="Quattrocento Sans"/>
                <a:ea typeface="Quattrocento Sans"/>
              </a:rPr>
              <a:t>94% are aware of TERNET.</a:t>
            </a:r>
            <a:endParaRPr/>
          </a:p>
          <a:p>
            <a:pPr>
              <a:lnSpc>
                <a:spcPct val="100000"/>
              </a:lnSpc>
            </a:pPr>
            <a:r>
              <a:rPr b="1" i="1" lang="en-US" sz="2000" strike="noStrike">
                <a:solidFill>
                  <a:srgbClr val="000000"/>
                </a:solidFill>
                <a:latin typeface="Quattrocento Sans"/>
                <a:ea typeface="Quattrocento Sans"/>
              </a:rPr>
              <a:t> </a:t>
            </a:r>
            <a:r>
              <a:rPr b="1" i="1" lang="en-US" sz="2000" strike="noStrike">
                <a:solidFill>
                  <a:srgbClr val="ffc000"/>
                </a:solidFill>
                <a:latin typeface="Quattrocento Sans"/>
                <a:ea typeface="Quattrocento Sans"/>
              </a:rPr>
              <a:t>note:</a:t>
            </a:r>
            <a:endParaRPr/>
          </a:p>
          <a:p>
            <a:pPr>
              <a:lnSpc>
                <a:spcPct val="100000"/>
              </a:lnSpc>
            </a:pPr>
            <a:r>
              <a:rPr b="1" i="1" lang="en-US" sz="2000" strike="noStrike">
                <a:solidFill>
                  <a:srgbClr val="000000"/>
                </a:solidFill>
                <a:latin typeface="Quattrocento Sans"/>
                <a:ea typeface="Quattrocento Sans"/>
              </a:rPr>
              <a:t>Since the questionnaire was not designed to capture active versus non-active membership, it is difficult to indicate</a:t>
            </a:r>
            <a:endParaRPr/>
          </a:p>
          <a:p>
            <a:pPr>
              <a:lnSpc>
                <a:spcPct val="100000"/>
              </a:lnSpc>
            </a:pPr>
            <a:r>
              <a:rPr b="1" i="1" lang="en-US" sz="2000" strike="noStrike">
                <a:solidFill>
                  <a:srgbClr val="000000"/>
                </a:solidFill>
                <a:latin typeface="Quattrocento Sans"/>
                <a:ea typeface="Quattrocento Sans"/>
              </a:rPr>
              <a:t>whether being aware is the same as membership to those entities.</a:t>
            </a:r>
            <a:endParaRPr/>
          </a:p>
        </p:txBody>
      </p:sp>
      <p:sp>
        <p:nvSpPr>
          <p:cNvPr id="227" name="CustomShape 3"/>
          <p:cNvSpPr/>
          <p:nvPr/>
        </p:nvSpPr>
        <p:spPr>
          <a:xfrm>
            <a:off x="916560" y="1142640"/>
            <a:ext cx="91440" cy="91440"/>
          </a:xfrm>
          <a:custGeom>
            <a:avLst/>
            <a:gdLst/>
            <a:ahLst/>
            <a:rect l="0" t="0" r="r" b="b"/>
            <a:pathLst>
              <a:path w="7526" h="7527">
                <a:moveTo>
                  <a:pt x="5991" y="0"/>
                </a:moveTo>
                <a:lnTo>
                  <a:pt x="536" y="6430"/>
                </a:lnTo>
                <a:lnTo>
                  <a:pt x="0" y="7526"/>
                </a:lnTo>
                <a:lnTo>
                  <a:pt x="1096" y="6990"/>
                </a:lnTo>
                <a:lnTo>
                  <a:pt x="7525" y="1534"/>
                </a:lnTo>
                <a:lnTo>
                  <a:pt x="5991" y="0"/>
                </a:lnTo>
              </a:path>
            </a:pathLst>
          </a:custGeom>
          <a:noFill/>
          <a:ln w="9360">
            <a:solidFill>
              <a:srgbClr val="000000"/>
            </a:solidFill>
            <a:round/>
          </a:ln>
        </p:spPr>
        <p:style>
          <a:lnRef idx="0"/>
          <a:fillRef idx="0"/>
          <a:effectRef idx="0"/>
          <a:fontRef idx="minor"/>
        </p:style>
      </p:sp>
      <p:sp>
        <p:nvSpPr>
          <p:cNvPr id="228" name="CustomShape 4"/>
          <p:cNvSpPr/>
          <p:nvPr/>
        </p:nvSpPr>
        <p:spPr>
          <a:xfrm>
            <a:off x="1045080" y="1019880"/>
            <a:ext cx="85680" cy="85680"/>
          </a:xfrm>
          <a:custGeom>
            <a:avLst/>
            <a:gdLst/>
            <a:ahLst/>
            <a:rect l="0" t="0" r="r" b="b"/>
            <a:pathLst>
              <a:path w="7040" h="704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path>
            </a:pathLst>
          </a:custGeom>
          <a:noFill/>
          <a:ln w="9360">
            <a:solidFill>
              <a:srgbClr val="000000"/>
            </a:solidFill>
            <a:round/>
          </a:ln>
        </p:spPr>
        <p:style>
          <a:lnRef idx="0"/>
          <a:fillRef idx="0"/>
          <a:effectRef idx="0"/>
          <a:fontRef idx="minor"/>
        </p:style>
      </p:sp>
      <p:sp>
        <p:nvSpPr>
          <p:cNvPr id="229" name="CustomShape 5"/>
          <p:cNvSpPr/>
          <p:nvPr/>
        </p:nvSpPr>
        <p:spPr>
          <a:xfrm>
            <a:off x="950040" y="1052640"/>
            <a:ext cx="147600" cy="147600"/>
          </a:xfrm>
          <a:custGeom>
            <a:avLst/>
            <a:gdLst/>
            <a:ahLst/>
            <a:rect l="0" t="0" r="r" b="b"/>
            <a:pathLst>
              <a:path w="12130" h="12130">
                <a:moveTo>
                  <a:pt x="8037" y="0"/>
                </a:moveTo>
                <a:lnTo>
                  <a:pt x="4871" y="3190"/>
                </a:lnTo>
                <a:lnTo>
                  <a:pt x="4871" y="3190"/>
                </a:lnTo>
                <a:lnTo>
                  <a:pt x="4627" y="3093"/>
                </a:lnTo>
                <a:lnTo>
                  <a:pt x="4384" y="2996"/>
                </a:lnTo>
                <a:lnTo>
                  <a:pt x="4091" y="2898"/>
                </a:lnTo>
                <a:lnTo>
                  <a:pt x="3799" y="2849"/>
                </a:lnTo>
                <a:lnTo>
                  <a:pt x="3483" y="2776"/>
                </a:lnTo>
                <a:lnTo>
                  <a:pt x="3166" y="2728"/>
                </a:lnTo>
                <a:lnTo>
                  <a:pt x="2849" y="2703"/>
                </a:lnTo>
                <a:lnTo>
                  <a:pt x="2533" y="2703"/>
                </a:lnTo>
                <a:lnTo>
                  <a:pt x="2533" y="2703"/>
                </a:lnTo>
                <a:lnTo>
                  <a:pt x="2240" y="2703"/>
                </a:lnTo>
                <a:lnTo>
                  <a:pt x="1948" y="2728"/>
                </a:lnTo>
                <a:lnTo>
                  <a:pt x="1632" y="2776"/>
                </a:lnTo>
                <a:lnTo>
                  <a:pt x="1315" y="2849"/>
                </a:lnTo>
                <a:lnTo>
                  <a:pt x="998" y="2971"/>
                </a:lnTo>
                <a:lnTo>
                  <a:pt x="706" y="3093"/>
                </a:lnTo>
                <a:lnTo>
                  <a:pt x="414" y="3288"/>
                </a:lnTo>
                <a:lnTo>
                  <a:pt x="146" y="3507"/>
                </a:lnTo>
                <a:lnTo>
                  <a:pt x="146" y="3507"/>
                </a:lnTo>
                <a:lnTo>
                  <a:pt x="73" y="3580"/>
                </a:lnTo>
                <a:lnTo>
                  <a:pt x="24" y="3677"/>
                </a:lnTo>
                <a:lnTo>
                  <a:pt x="0" y="3775"/>
                </a:lnTo>
                <a:lnTo>
                  <a:pt x="0" y="3897"/>
                </a:lnTo>
                <a:lnTo>
                  <a:pt x="0" y="3897"/>
                </a:lnTo>
                <a:lnTo>
                  <a:pt x="0" y="3994"/>
                </a:lnTo>
                <a:lnTo>
                  <a:pt x="24" y="4092"/>
                </a:lnTo>
                <a:lnTo>
                  <a:pt x="73" y="4189"/>
                </a:lnTo>
                <a:lnTo>
                  <a:pt x="146" y="4286"/>
                </a:lnTo>
                <a:lnTo>
                  <a:pt x="7842" y="11983"/>
                </a:lnTo>
                <a:lnTo>
                  <a:pt x="7842" y="11983"/>
                </a:lnTo>
                <a:lnTo>
                  <a:pt x="7940" y="12056"/>
                </a:lnTo>
                <a:lnTo>
                  <a:pt x="8037" y="12104"/>
                </a:lnTo>
                <a:lnTo>
                  <a:pt x="8134" y="12129"/>
                </a:lnTo>
                <a:lnTo>
                  <a:pt x="8232" y="12129"/>
                </a:lnTo>
                <a:lnTo>
                  <a:pt x="8232" y="12129"/>
                </a:lnTo>
                <a:lnTo>
                  <a:pt x="8354" y="12129"/>
                </a:lnTo>
                <a:lnTo>
                  <a:pt x="8451" y="12104"/>
                </a:lnTo>
                <a:lnTo>
                  <a:pt x="8548" y="12056"/>
                </a:lnTo>
                <a:lnTo>
                  <a:pt x="8621" y="11983"/>
                </a:lnTo>
                <a:lnTo>
                  <a:pt x="8621" y="11983"/>
                </a:lnTo>
                <a:lnTo>
                  <a:pt x="8841" y="11715"/>
                </a:lnTo>
                <a:lnTo>
                  <a:pt x="9035" y="11422"/>
                </a:lnTo>
                <a:lnTo>
                  <a:pt x="9157" y="11130"/>
                </a:lnTo>
                <a:lnTo>
                  <a:pt x="9279" y="10813"/>
                </a:lnTo>
                <a:lnTo>
                  <a:pt x="9352" y="10497"/>
                </a:lnTo>
                <a:lnTo>
                  <a:pt x="9401" y="10180"/>
                </a:lnTo>
                <a:lnTo>
                  <a:pt x="9425" y="9888"/>
                </a:lnTo>
                <a:lnTo>
                  <a:pt x="9425" y="9596"/>
                </a:lnTo>
                <a:lnTo>
                  <a:pt x="9425" y="9596"/>
                </a:lnTo>
                <a:lnTo>
                  <a:pt x="9425" y="9279"/>
                </a:lnTo>
                <a:lnTo>
                  <a:pt x="9401" y="8963"/>
                </a:lnTo>
                <a:lnTo>
                  <a:pt x="9352" y="8646"/>
                </a:lnTo>
                <a:lnTo>
                  <a:pt x="9279" y="8329"/>
                </a:lnTo>
                <a:lnTo>
                  <a:pt x="9230" y="8037"/>
                </a:lnTo>
                <a:lnTo>
                  <a:pt x="9133" y="7745"/>
                </a:lnTo>
                <a:lnTo>
                  <a:pt x="9035" y="7501"/>
                </a:lnTo>
                <a:lnTo>
                  <a:pt x="8938" y="7258"/>
                </a:lnTo>
                <a:lnTo>
                  <a:pt x="12129" y="4092"/>
                </a:lnTo>
              </a:path>
            </a:pathLst>
          </a:custGeom>
          <a:noFill/>
          <a:ln w="9360">
            <a:solidFill>
              <a:srgbClr val="000000"/>
            </a:solidFill>
            <a:round/>
          </a:ln>
        </p:spPr>
        <p:style>
          <a:lnRef idx="0"/>
          <a:fillRef idx="0"/>
          <a:effectRef idx="0"/>
          <a:fontRef idx="minor"/>
        </p:style>
      </p:sp>
      <p:sp>
        <p:nvSpPr>
          <p:cNvPr id="230" name="CustomShape 6"/>
          <p:cNvSpPr/>
          <p:nvPr/>
        </p:nvSpPr>
        <p:spPr>
          <a:xfrm>
            <a:off x="1024200" y="1079280"/>
            <a:ext cx="24120" cy="24120"/>
          </a:xfrm>
          <a:custGeom>
            <a:avLst/>
            <a:gdLst/>
            <a:ahLst/>
            <a:rect l="0" t="0" r="r" b="b"/>
            <a:pathLst>
              <a:path w="1998" h="1998">
                <a:moveTo>
                  <a:pt x="0" y="1997"/>
                </a:moveTo>
                <a:lnTo>
                  <a:pt x="1997" y="0"/>
                </a:lnTo>
              </a:path>
            </a:pathLst>
          </a:custGeom>
          <a:noFill/>
          <a:ln w="9360">
            <a:solidFill>
              <a:srgbClr val="000000"/>
            </a:solidFill>
            <a:round/>
          </a:ln>
        </p:spPr>
        <p:style>
          <a:lnRef idx="0"/>
          <a:fillRef idx="0"/>
          <a:effectRef idx="0"/>
          <a:fontRef idx="minor"/>
        </p:style>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1" name="TextShape 1"/>
          <p:cNvSpPr txBox="1"/>
          <p:nvPr/>
        </p:nvSpPr>
        <p:spPr>
          <a:xfrm>
            <a:off x="1381320" y="922680"/>
            <a:ext cx="3877920" cy="435240"/>
          </a:xfrm>
          <a:prstGeom prst="rect">
            <a:avLst/>
          </a:prstGeom>
          <a:noFill/>
          <a:ln>
            <a:noFill/>
          </a:ln>
        </p:spPr>
        <p:txBody>
          <a:bodyPr tIns="91440" bIns="91440" anchor="ctr"/>
          <a:p>
            <a:pPr>
              <a:lnSpc>
                <a:spcPct val="100000"/>
              </a:lnSpc>
            </a:pPr>
            <a:r>
              <a:rPr b="1" lang="en-US" sz="2000" strike="noStrike">
                <a:solidFill>
                  <a:srgbClr val="000000"/>
                </a:solidFill>
                <a:latin typeface="Lora"/>
                <a:ea typeface="Lora"/>
              </a:rPr>
              <a:t>Key Findings</a:t>
            </a:r>
            <a:endParaRPr/>
          </a:p>
        </p:txBody>
      </p:sp>
      <p:sp>
        <p:nvSpPr>
          <p:cNvPr id="232" name="TextShape 2"/>
          <p:cNvSpPr txBox="1"/>
          <p:nvPr/>
        </p:nvSpPr>
        <p:spPr>
          <a:xfrm>
            <a:off x="950040" y="1616400"/>
            <a:ext cx="8070480" cy="3111840"/>
          </a:xfrm>
          <a:prstGeom prst="rect">
            <a:avLst/>
          </a:prstGeom>
          <a:noFill/>
          <a:ln>
            <a:noFill/>
          </a:ln>
        </p:spPr>
        <p:txBody>
          <a:bodyPr tIns="91440" bIns="91440"/>
          <a:p>
            <a:pPr>
              <a:lnSpc>
                <a:spcPct val="100000"/>
              </a:lnSpc>
            </a:pPr>
            <a:r>
              <a:rPr lang="en-US" sz="2000" strike="noStrike">
                <a:solidFill>
                  <a:srgbClr val="000000"/>
                </a:solidFill>
                <a:latin typeface="Quattrocento Sans"/>
                <a:ea typeface="Quattrocento Sans"/>
              </a:rPr>
              <a:t>The assessment framework developed to indicate issues in which TERNET will take into consideration as indicators for serving members. These issues were considered to be indicators in four categories captured and asked in different items in the survey tool. The categories were; </a:t>
            </a:r>
            <a:endParaRPr/>
          </a:p>
          <a:p>
            <a:pPr>
              <a:lnSpc>
                <a:spcPct val="100000"/>
              </a:lnSpc>
              <a:buFont typeface="Quattrocento Sans"/>
              <a:buChar char="◉"/>
            </a:pPr>
            <a:r>
              <a:rPr lang="en-US" sz="2000" strike="noStrike">
                <a:solidFill>
                  <a:srgbClr val="000000"/>
                </a:solidFill>
                <a:latin typeface="Quattrocento Sans"/>
                <a:ea typeface="Quattrocento Sans"/>
              </a:rPr>
              <a:t>Internet access,</a:t>
            </a:r>
            <a:endParaRPr/>
          </a:p>
          <a:p>
            <a:pPr>
              <a:lnSpc>
                <a:spcPct val="100000"/>
              </a:lnSpc>
              <a:buFont typeface="Quattrocento Sans"/>
              <a:buChar char="◉"/>
            </a:pPr>
            <a:r>
              <a:rPr lang="en-US" sz="2000" strike="noStrike">
                <a:solidFill>
                  <a:srgbClr val="000000"/>
                </a:solidFill>
                <a:latin typeface="Quattrocento Sans"/>
                <a:ea typeface="Quattrocento Sans"/>
              </a:rPr>
              <a:t>Networked campus,</a:t>
            </a:r>
            <a:endParaRPr/>
          </a:p>
          <a:p>
            <a:pPr>
              <a:lnSpc>
                <a:spcPct val="100000"/>
              </a:lnSpc>
              <a:buFont typeface="Quattrocento Sans"/>
              <a:buChar char="◉"/>
            </a:pPr>
            <a:r>
              <a:rPr lang="en-US" sz="2000" strike="noStrike">
                <a:solidFill>
                  <a:srgbClr val="000000"/>
                </a:solidFill>
                <a:latin typeface="Quattrocento Sans"/>
                <a:ea typeface="Quattrocento Sans"/>
              </a:rPr>
              <a:t>Networked learning,</a:t>
            </a:r>
            <a:endParaRPr/>
          </a:p>
          <a:p>
            <a:pPr>
              <a:lnSpc>
                <a:spcPct val="100000"/>
              </a:lnSpc>
              <a:buFont typeface="Quattrocento Sans"/>
              <a:buChar char="◉"/>
            </a:pPr>
            <a:r>
              <a:rPr lang="en-US" sz="2000" strike="noStrike">
                <a:solidFill>
                  <a:srgbClr val="000000"/>
                </a:solidFill>
                <a:latin typeface="Quattrocento Sans"/>
                <a:ea typeface="Quattrocento Sans"/>
              </a:rPr>
              <a:t>ICT strategic plans.</a:t>
            </a:r>
            <a:endParaRPr/>
          </a:p>
        </p:txBody>
      </p:sp>
      <p:sp>
        <p:nvSpPr>
          <p:cNvPr id="233" name="CustomShape 3"/>
          <p:cNvSpPr/>
          <p:nvPr/>
        </p:nvSpPr>
        <p:spPr>
          <a:xfrm>
            <a:off x="916560" y="1142640"/>
            <a:ext cx="91440" cy="91440"/>
          </a:xfrm>
          <a:custGeom>
            <a:avLst/>
            <a:gdLst/>
            <a:ahLst/>
            <a:rect l="0" t="0" r="r" b="b"/>
            <a:pathLst>
              <a:path w="7526" h="7527">
                <a:moveTo>
                  <a:pt x="5991" y="0"/>
                </a:moveTo>
                <a:lnTo>
                  <a:pt x="536" y="6430"/>
                </a:lnTo>
                <a:lnTo>
                  <a:pt x="0" y="7526"/>
                </a:lnTo>
                <a:lnTo>
                  <a:pt x="1096" y="6990"/>
                </a:lnTo>
                <a:lnTo>
                  <a:pt x="7525" y="1534"/>
                </a:lnTo>
                <a:lnTo>
                  <a:pt x="5991" y="0"/>
                </a:lnTo>
              </a:path>
            </a:pathLst>
          </a:custGeom>
          <a:noFill/>
          <a:ln w="9360">
            <a:solidFill>
              <a:srgbClr val="000000"/>
            </a:solidFill>
            <a:round/>
          </a:ln>
        </p:spPr>
        <p:style>
          <a:lnRef idx="0"/>
          <a:fillRef idx="0"/>
          <a:effectRef idx="0"/>
          <a:fontRef idx="minor"/>
        </p:style>
      </p:sp>
      <p:sp>
        <p:nvSpPr>
          <p:cNvPr id="234" name="CustomShape 4"/>
          <p:cNvSpPr/>
          <p:nvPr/>
        </p:nvSpPr>
        <p:spPr>
          <a:xfrm>
            <a:off x="1045080" y="1019880"/>
            <a:ext cx="85680" cy="85680"/>
          </a:xfrm>
          <a:custGeom>
            <a:avLst/>
            <a:gdLst/>
            <a:ahLst/>
            <a:rect l="0" t="0" r="r" b="b"/>
            <a:pathLst>
              <a:path w="7040" h="704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path>
            </a:pathLst>
          </a:custGeom>
          <a:noFill/>
          <a:ln w="9360">
            <a:solidFill>
              <a:srgbClr val="000000"/>
            </a:solidFill>
            <a:round/>
          </a:ln>
        </p:spPr>
        <p:style>
          <a:lnRef idx="0"/>
          <a:fillRef idx="0"/>
          <a:effectRef idx="0"/>
          <a:fontRef idx="minor"/>
        </p:style>
      </p:sp>
      <p:sp>
        <p:nvSpPr>
          <p:cNvPr id="235" name="CustomShape 5"/>
          <p:cNvSpPr/>
          <p:nvPr/>
        </p:nvSpPr>
        <p:spPr>
          <a:xfrm>
            <a:off x="950040" y="1052640"/>
            <a:ext cx="147600" cy="147600"/>
          </a:xfrm>
          <a:custGeom>
            <a:avLst/>
            <a:gdLst/>
            <a:ahLst/>
            <a:rect l="0" t="0" r="r" b="b"/>
            <a:pathLst>
              <a:path w="12130" h="12130">
                <a:moveTo>
                  <a:pt x="8037" y="0"/>
                </a:moveTo>
                <a:lnTo>
                  <a:pt x="4871" y="3190"/>
                </a:lnTo>
                <a:lnTo>
                  <a:pt x="4871" y="3190"/>
                </a:lnTo>
                <a:lnTo>
                  <a:pt x="4627" y="3093"/>
                </a:lnTo>
                <a:lnTo>
                  <a:pt x="4384" y="2996"/>
                </a:lnTo>
                <a:lnTo>
                  <a:pt x="4091" y="2898"/>
                </a:lnTo>
                <a:lnTo>
                  <a:pt x="3799" y="2849"/>
                </a:lnTo>
                <a:lnTo>
                  <a:pt x="3483" y="2776"/>
                </a:lnTo>
                <a:lnTo>
                  <a:pt x="3166" y="2728"/>
                </a:lnTo>
                <a:lnTo>
                  <a:pt x="2849" y="2703"/>
                </a:lnTo>
                <a:lnTo>
                  <a:pt x="2533" y="2703"/>
                </a:lnTo>
                <a:lnTo>
                  <a:pt x="2533" y="2703"/>
                </a:lnTo>
                <a:lnTo>
                  <a:pt x="2240" y="2703"/>
                </a:lnTo>
                <a:lnTo>
                  <a:pt x="1948" y="2728"/>
                </a:lnTo>
                <a:lnTo>
                  <a:pt x="1632" y="2776"/>
                </a:lnTo>
                <a:lnTo>
                  <a:pt x="1315" y="2849"/>
                </a:lnTo>
                <a:lnTo>
                  <a:pt x="998" y="2971"/>
                </a:lnTo>
                <a:lnTo>
                  <a:pt x="706" y="3093"/>
                </a:lnTo>
                <a:lnTo>
                  <a:pt x="414" y="3288"/>
                </a:lnTo>
                <a:lnTo>
                  <a:pt x="146" y="3507"/>
                </a:lnTo>
                <a:lnTo>
                  <a:pt x="146" y="3507"/>
                </a:lnTo>
                <a:lnTo>
                  <a:pt x="73" y="3580"/>
                </a:lnTo>
                <a:lnTo>
                  <a:pt x="24" y="3677"/>
                </a:lnTo>
                <a:lnTo>
                  <a:pt x="0" y="3775"/>
                </a:lnTo>
                <a:lnTo>
                  <a:pt x="0" y="3897"/>
                </a:lnTo>
                <a:lnTo>
                  <a:pt x="0" y="3897"/>
                </a:lnTo>
                <a:lnTo>
                  <a:pt x="0" y="3994"/>
                </a:lnTo>
                <a:lnTo>
                  <a:pt x="24" y="4092"/>
                </a:lnTo>
                <a:lnTo>
                  <a:pt x="73" y="4189"/>
                </a:lnTo>
                <a:lnTo>
                  <a:pt x="146" y="4286"/>
                </a:lnTo>
                <a:lnTo>
                  <a:pt x="7842" y="11983"/>
                </a:lnTo>
                <a:lnTo>
                  <a:pt x="7842" y="11983"/>
                </a:lnTo>
                <a:lnTo>
                  <a:pt x="7940" y="12056"/>
                </a:lnTo>
                <a:lnTo>
                  <a:pt x="8037" y="12104"/>
                </a:lnTo>
                <a:lnTo>
                  <a:pt x="8134" y="12129"/>
                </a:lnTo>
                <a:lnTo>
                  <a:pt x="8232" y="12129"/>
                </a:lnTo>
                <a:lnTo>
                  <a:pt x="8232" y="12129"/>
                </a:lnTo>
                <a:lnTo>
                  <a:pt x="8354" y="12129"/>
                </a:lnTo>
                <a:lnTo>
                  <a:pt x="8451" y="12104"/>
                </a:lnTo>
                <a:lnTo>
                  <a:pt x="8548" y="12056"/>
                </a:lnTo>
                <a:lnTo>
                  <a:pt x="8621" y="11983"/>
                </a:lnTo>
                <a:lnTo>
                  <a:pt x="8621" y="11983"/>
                </a:lnTo>
                <a:lnTo>
                  <a:pt x="8841" y="11715"/>
                </a:lnTo>
                <a:lnTo>
                  <a:pt x="9035" y="11422"/>
                </a:lnTo>
                <a:lnTo>
                  <a:pt x="9157" y="11130"/>
                </a:lnTo>
                <a:lnTo>
                  <a:pt x="9279" y="10813"/>
                </a:lnTo>
                <a:lnTo>
                  <a:pt x="9352" y="10497"/>
                </a:lnTo>
                <a:lnTo>
                  <a:pt x="9401" y="10180"/>
                </a:lnTo>
                <a:lnTo>
                  <a:pt x="9425" y="9888"/>
                </a:lnTo>
                <a:lnTo>
                  <a:pt x="9425" y="9596"/>
                </a:lnTo>
                <a:lnTo>
                  <a:pt x="9425" y="9596"/>
                </a:lnTo>
                <a:lnTo>
                  <a:pt x="9425" y="9279"/>
                </a:lnTo>
                <a:lnTo>
                  <a:pt x="9401" y="8963"/>
                </a:lnTo>
                <a:lnTo>
                  <a:pt x="9352" y="8646"/>
                </a:lnTo>
                <a:lnTo>
                  <a:pt x="9279" y="8329"/>
                </a:lnTo>
                <a:lnTo>
                  <a:pt x="9230" y="8037"/>
                </a:lnTo>
                <a:lnTo>
                  <a:pt x="9133" y="7745"/>
                </a:lnTo>
                <a:lnTo>
                  <a:pt x="9035" y="7501"/>
                </a:lnTo>
                <a:lnTo>
                  <a:pt x="8938" y="7258"/>
                </a:lnTo>
                <a:lnTo>
                  <a:pt x="12129" y="4092"/>
                </a:lnTo>
              </a:path>
            </a:pathLst>
          </a:custGeom>
          <a:noFill/>
          <a:ln w="9360">
            <a:solidFill>
              <a:srgbClr val="000000"/>
            </a:solidFill>
            <a:round/>
          </a:ln>
        </p:spPr>
        <p:style>
          <a:lnRef idx="0"/>
          <a:fillRef idx="0"/>
          <a:effectRef idx="0"/>
          <a:fontRef idx="minor"/>
        </p:style>
      </p:sp>
      <p:sp>
        <p:nvSpPr>
          <p:cNvPr id="236" name="CustomShape 6"/>
          <p:cNvSpPr/>
          <p:nvPr/>
        </p:nvSpPr>
        <p:spPr>
          <a:xfrm>
            <a:off x="1024200" y="1079280"/>
            <a:ext cx="24120" cy="24120"/>
          </a:xfrm>
          <a:custGeom>
            <a:avLst/>
            <a:gdLst/>
            <a:ahLst/>
            <a:rect l="0" t="0" r="r" b="b"/>
            <a:pathLst>
              <a:path w="1998" h="1998">
                <a:moveTo>
                  <a:pt x="0" y="1997"/>
                </a:moveTo>
                <a:lnTo>
                  <a:pt x="1997" y="0"/>
                </a:lnTo>
              </a:path>
            </a:pathLst>
          </a:custGeom>
          <a:noFill/>
          <a:ln w="9360">
            <a:solidFill>
              <a:srgbClr val="000000"/>
            </a:solidFill>
            <a:round/>
          </a:ln>
        </p:spPr>
        <p:style>
          <a:lnRef idx="0"/>
          <a:fillRef idx="0"/>
          <a:effectRef idx="0"/>
          <a:fontRef idx="minor"/>
        </p:style>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7" name="TextShape 1"/>
          <p:cNvSpPr txBox="1"/>
          <p:nvPr/>
        </p:nvSpPr>
        <p:spPr>
          <a:xfrm>
            <a:off x="1381320" y="1019880"/>
            <a:ext cx="3877920" cy="435240"/>
          </a:xfrm>
          <a:prstGeom prst="rect">
            <a:avLst/>
          </a:prstGeom>
          <a:noFill/>
          <a:ln>
            <a:noFill/>
          </a:ln>
        </p:spPr>
        <p:txBody>
          <a:bodyPr tIns="91440" bIns="91440" anchor="ctr"/>
          <a:p>
            <a:pPr>
              <a:lnSpc>
                <a:spcPct val="100000"/>
              </a:lnSpc>
            </a:pPr>
            <a:r>
              <a:rPr b="1" lang="en-US" sz="2000" strike="noStrike">
                <a:solidFill>
                  <a:srgbClr val="000000"/>
                </a:solidFill>
                <a:latin typeface="Lora"/>
                <a:ea typeface="Lora"/>
              </a:rPr>
              <a:t>Key Findings-Internet  Access</a:t>
            </a:r>
            <a:r>
              <a:rPr b="1" lang="en-US" sz="2000" strike="noStrike">
                <a:solidFill>
                  <a:srgbClr val="000000"/>
                </a:solidFill>
                <a:latin typeface="Lora"/>
                <a:ea typeface="Lora"/>
              </a:rPr>
              <a:t>
</a:t>
            </a:r>
            <a:endParaRPr/>
          </a:p>
        </p:txBody>
      </p:sp>
      <p:sp>
        <p:nvSpPr>
          <p:cNvPr id="238" name="TextShape 2"/>
          <p:cNvSpPr txBox="1"/>
          <p:nvPr/>
        </p:nvSpPr>
        <p:spPr>
          <a:xfrm>
            <a:off x="950040" y="1616400"/>
            <a:ext cx="8070480" cy="3111840"/>
          </a:xfrm>
          <a:prstGeom prst="rect">
            <a:avLst/>
          </a:prstGeom>
          <a:noFill/>
          <a:ln>
            <a:noFill/>
          </a:ln>
        </p:spPr>
        <p:txBody>
          <a:bodyPr tIns="91440" bIns="91440"/>
          <a:p>
            <a:pPr>
              <a:lnSpc>
                <a:spcPct val="100000"/>
              </a:lnSpc>
              <a:buFont typeface="Quattrocento Sans"/>
              <a:buChar char="◉"/>
            </a:pPr>
            <a:r>
              <a:rPr b="1" lang="en-US" sz="2000" strike="noStrike">
                <a:solidFill>
                  <a:srgbClr val="000000"/>
                </a:solidFill>
                <a:latin typeface="Quattrocento Sans"/>
                <a:ea typeface="Quattrocento Sans"/>
              </a:rPr>
              <a:t>Internet availability</a:t>
            </a:r>
            <a:endParaRPr/>
          </a:p>
          <a:p>
            <a:pPr>
              <a:lnSpc>
                <a:spcPct val="100000"/>
              </a:lnSpc>
            </a:pPr>
            <a:r>
              <a:rPr lang="en-US" sz="2000" strike="noStrike">
                <a:solidFill>
                  <a:srgbClr val="000000"/>
                </a:solidFill>
                <a:latin typeface="Quattrocento Sans"/>
                <a:ea typeface="Quattrocento Sans"/>
              </a:rPr>
              <a:t>13% - TERNET as ISP, Majority use TTCL as ISP .</a:t>
            </a:r>
            <a:endParaRPr/>
          </a:p>
          <a:p>
            <a:pPr>
              <a:lnSpc>
                <a:spcPct val="100000"/>
              </a:lnSpc>
              <a:buFont typeface="Quattrocento Sans"/>
              <a:buChar char="◉"/>
            </a:pPr>
            <a:r>
              <a:rPr b="1" lang="en-US" sz="2000" strike="noStrike">
                <a:solidFill>
                  <a:srgbClr val="000000"/>
                </a:solidFill>
                <a:latin typeface="Quattrocento Sans"/>
                <a:ea typeface="Quattrocento Sans"/>
              </a:rPr>
              <a:t>Internet affordability</a:t>
            </a:r>
            <a:endParaRPr/>
          </a:p>
          <a:p>
            <a:pPr>
              <a:lnSpc>
                <a:spcPct val="100000"/>
              </a:lnSpc>
            </a:pPr>
            <a:r>
              <a:rPr lang="en-US" sz="2000" strike="noStrike">
                <a:solidFill>
                  <a:srgbClr val="000000"/>
                </a:solidFill>
                <a:latin typeface="Quattrocento Sans"/>
                <a:ea typeface="Quattrocento Sans"/>
              </a:rPr>
              <a:t>2 Campuses capacity in volume -100GB, 2OOGB/Month,</a:t>
            </a:r>
            <a:endParaRPr/>
          </a:p>
          <a:p>
            <a:pPr>
              <a:lnSpc>
                <a:spcPct val="100000"/>
              </a:lnSpc>
            </a:pPr>
            <a:r>
              <a:rPr lang="en-US" sz="2000" strike="noStrike">
                <a:solidFill>
                  <a:srgbClr val="000000"/>
                </a:solidFill>
                <a:latin typeface="Quattrocento Sans"/>
                <a:ea typeface="Quattrocento Sans"/>
              </a:rPr>
              <a:t>30 Campuses with total of 143Mbps = 4.76Mb/s per institution</a:t>
            </a:r>
            <a:endParaRPr/>
          </a:p>
          <a:p>
            <a:pPr>
              <a:lnSpc>
                <a:spcPct val="100000"/>
              </a:lnSpc>
              <a:buFont typeface="Quattrocento Sans"/>
              <a:buChar char="◉"/>
            </a:pPr>
            <a:r>
              <a:rPr b="1" lang="en-US" sz="2000" strike="noStrike">
                <a:solidFill>
                  <a:srgbClr val="000000"/>
                </a:solidFill>
                <a:latin typeface="Quattrocento Sans"/>
                <a:ea typeface="Quattrocento Sans"/>
              </a:rPr>
              <a:t>Internet speed and quality</a:t>
            </a:r>
            <a:endParaRPr/>
          </a:p>
          <a:p>
            <a:pPr>
              <a:lnSpc>
                <a:spcPct val="100000"/>
              </a:lnSpc>
            </a:pPr>
            <a:r>
              <a:rPr lang="en-US" sz="2000" strike="noStrike">
                <a:solidFill>
                  <a:srgbClr val="000000"/>
                </a:solidFill>
                <a:latin typeface="Quattrocento Sans"/>
                <a:ea typeface="Quattrocento Sans"/>
              </a:rPr>
              <a:t>Bandwidth allocated is inadequate  </a:t>
            </a:r>
            <a:endParaRPr/>
          </a:p>
          <a:p>
            <a:pPr>
              <a:lnSpc>
                <a:spcPct val="100000"/>
              </a:lnSpc>
            </a:pPr>
            <a:r>
              <a:rPr lang="en-US" sz="2000" strike="noStrike">
                <a:solidFill>
                  <a:srgbClr val="000000"/>
                </a:solidFill>
                <a:latin typeface="Quattrocento Sans"/>
                <a:ea typeface="Quattrocento Sans"/>
              </a:rPr>
              <a:t>Campus network not well design and managed.</a:t>
            </a:r>
            <a:endParaRPr/>
          </a:p>
          <a:p>
            <a:pPr>
              <a:lnSpc>
                <a:spcPct val="100000"/>
              </a:lnSpc>
            </a:pPr>
            <a:endParaRPr/>
          </a:p>
        </p:txBody>
      </p:sp>
      <p:sp>
        <p:nvSpPr>
          <p:cNvPr id="239" name="CustomShape 3"/>
          <p:cNvSpPr/>
          <p:nvPr/>
        </p:nvSpPr>
        <p:spPr>
          <a:xfrm>
            <a:off x="916560" y="1142640"/>
            <a:ext cx="91440" cy="91440"/>
          </a:xfrm>
          <a:custGeom>
            <a:avLst/>
            <a:gdLst/>
            <a:ahLst/>
            <a:rect l="0" t="0" r="r" b="b"/>
            <a:pathLst>
              <a:path w="7526" h="7527">
                <a:moveTo>
                  <a:pt x="5991" y="0"/>
                </a:moveTo>
                <a:lnTo>
                  <a:pt x="536" y="6430"/>
                </a:lnTo>
                <a:lnTo>
                  <a:pt x="0" y="7526"/>
                </a:lnTo>
                <a:lnTo>
                  <a:pt x="1096" y="6990"/>
                </a:lnTo>
                <a:lnTo>
                  <a:pt x="7525" y="1534"/>
                </a:lnTo>
                <a:lnTo>
                  <a:pt x="5991" y="0"/>
                </a:lnTo>
              </a:path>
            </a:pathLst>
          </a:custGeom>
          <a:noFill/>
          <a:ln w="9360">
            <a:solidFill>
              <a:srgbClr val="000000"/>
            </a:solidFill>
            <a:round/>
          </a:ln>
        </p:spPr>
        <p:style>
          <a:lnRef idx="0"/>
          <a:fillRef idx="0"/>
          <a:effectRef idx="0"/>
          <a:fontRef idx="minor"/>
        </p:style>
      </p:sp>
      <p:sp>
        <p:nvSpPr>
          <p:cNvPr id="240" name="CustomShape 4"/>
          <p:cNvSpPr/>
          <p:nvPr/>
        </p:nvSpPr>
        <p:spPr>
          <a:xfrm>
            <a:off x="1045080" y="1019880"/>
            <a:ext cx="85680" cy="85680"/>
          </a:xfrm>
          <a:custGeom>
            <a:avLst/>
            <a:gdLst/>
            <a:ahLst/>
            <a:rect l="0" t="0" r="r" b="b"/>
            <a:pathLst>
              <a:path w="7040" h="704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path>
            </a:pathLst>
          </a:custGeom>
          <a:noFill/>
          <a:ln w="9360">
            <a:solidFill>
              <a:srgbClr val="000000"/>
            </a:solidFill>
            <a:round/>
          </a:ln>
        </p:spPr>
        <p:style>
          <a:lnRef idx="0"/>
          <a:fillRef idx="0"/>
          <a:effectRef idx="0"/>
          <a:fontRef idx="minor"/>
        </p:style>
      </p:sp>
      <p:sp>
        <p:nvSpPr>
          <p:cNvPr id="241" name="CustomShape 5"/>
          <p:cNvSpPr/>
          <p:nvPr/>
        </p:nvSpPr>
        <p:spPr>
          <a:xfrm>
            <a:off x="950040" y="1052640"/>
            <a:ext cx="147600" cy="147600"/>
          </a:xfrm>
          <a:custGeom>
            <a:avLst/>
            <a:gdLst/>
            <a:ahLst/>
            <a:rect l="0" t="0" r="r" b="b"/>
            <a:pathLst>
              <a:path w="12130" h="12130">
                <a:moveTo>
                  <a:pt x="8037" y="0"/>
                </a:moveTo>
                <a:lnTo>
                  <a:pt x="4871" y="3190"/>
                </a:lnTo>
                <a:lnTo>
                  <a:pt x="4871" y="3190"/>
                </a:lnTo>
                <a:lnTo>
                  <a:pt x="4627" y="3093"/>
                </a:lnTo>
                <a:lnTo>
                  <a:pt x="4384" y="2996"/>
                </a:lnTo>
                <a:lnTo>
                  <a:pt x="4091" y="2898"/>
                </a:lnTo>
                <a:lnTo>
                  <a:pt x="3799" y="2849"/>
                </a:lnTo>
                <a:lnTo>
                  <a:pt x="3483" y="2776"/>
                </a:lnTo>
                <a:lnTo>
                  <a:pt x="3166" y="2728"/>
                </a:lnTo>
                <a:lnTo>
                  <a:pt x="2849" y="2703"/>
                </a:lnTo>
                <a:lnTo>
                  <a:pt x="2533" y="2703"/>
                </a:lnTo>
                <a:lnTo>
                  <a:pt x="2533" y="2703"/>
                </a:lnTo>
                <a:lnTo>
                  <a:pt x="2240" y="2703"/>
                </a:lnTo>
                <a:lnTo>
                  <a:pt x="1948" y="2728"/>
                </a:lnTo>
                <a:lnTo>
                  <a:pt x="1632" y="2776"/>
                </a:lnTo>
                <a:lnTo>
                  <a:pt x="1315" y="2849"/>
                </a:lnTo>
                <a:lnTo>
                  <a:pt x="998" y="2971"/>
                </a:lnTo>
                <a:lnTo>
                  <a:pt x="706" y="3093"/>
                </a:lnTo>
                <a:lnTo>
                  <a:pt x="414" y="3288"/>
                </a:lnTo>
                <a:lnTo>
                  <a:pt x="146" y="3507"/>
                </a:lnTo>
                <a:lnTo>
                  <a:pt x="146" y="3507"/>
                </a:lnTo>
                <a:lnTo>
                  <a:pt x="73" y="3580"/>
                </a:lnTo>
                <a:lnTo>
                  <a:pt x="24" y="3677"/>
                </a:lnTo>
                <a:lnTo>
                  <a:pt x="0" y="3775"/>
                </a:lnTo>
                <a:lnTo>
                  <a:pt x="0" y="3897"/>
                </a:lnTo>
                <a:lnTo>
                  <a:pt x="0" y="3897"/>
                </a:lnTo>
                <a:lnTo>
                  <a:pt x="0" y="3994"/>
                </a:lnTo>
                <a:lnTo>
                  <a:pt x="24" y="4092"/>
                </a:lnTo>
                <a:lnTo>
                  <a:pt x="73" y="4189"/>
                </a:lnTo>
                <a:lnTo>
                  <a:pt x="146" y="4286"/>
                </a:lnTo>
                <a:lnTo>
                  <a:pt x="7842" y="11983"/>
                </a:lnTo>
                <a:lnTo>
                  <a:pt x="7842" y="11983"/>
                </a:lnTo>
                <a:lnTo>
                  <a:pt x="7940" y="12056"/>
                </a:lnTo>
                <a:lnTo>
                  <a:pt x="8037" y="12104"/>
                </a:lnTo>
                <a:lnTo>
                  <a:pt x="8134" y="12129"/>
                </a:lnTo>
                <a:lnTo>
                  <a:pt x="8232" y="12129"/>
                </a:lnTo>
                <a:lnTo>
                  <a:pt x="8232" y="12129"/>
                </a:lnTo>
                <a:lnTo>
                  <a:pt x="8354" y="12129"/>
                </a:lnTo>
                <a:lnTo>
                  <a:pt x="8451" y="12104"/>
                </a:lnTo>
                <a:lnTo>
                  <a:pt x="8548" y="12056"/>
                </a:lnTo>
                <a:lnTo>
                  <a:pt x="8621" y="11983"/>
                </a:lnTo>
                <a:lnTo>
                  <a:pt x="8621" y="11983"/>
                </a:lnTo>
                <a:lnTo>
                  <a:pt x="8841" y="11715"/>
                </a:lnTo>
                <a:lnTo>
                  <a:pt x="9035" y="11422"/>
                </a:lnTo>
                <a:lnTo>
                  <a:pt x="9157" y="11130"/>
                </a:lnTo>
                <a:lnTo>
                  <a:pt x="9279" y="10813"/>
                </a:lnTo>
                <a:lnTo>
                  <a:pt x="9352" y="10497"/>
                </a:lnTo>
                <a:lnTo>
                  <a:pt x="9401" y="10180"/>
                </a:lnTo>
                <a:lnTo>
                  <a:pt x="9425" y="9888"/>
                </a:lnTo>
                <a:lnTo>
                  <a:pt x="9425" y="9596"/>
                </a:lnTo>
                <a:lnTo>
                  <a:pt x="9425" y="9596"/>
                </a:lnTo>
                <a:lnTo>
                  <a:pt x="9425" y="9279"/>
                </a:lnTo>
                <a:lnTo>
                  <a:pt x="9401" y="8963"/>
                </a:lnTo>
                <a:lnTo>
                  <a:pt x="9352" y="8646"/>
                </a:lnTo>
                <a:lnTo>
                  <a:pt x="9279" y="8329"/>
                </a:lnTo>
                <a:lnTo>
                  <a:pt x="9230" y="8037"/>
                </a:lnTo>
                <a:lnTo>
                  <a:pt x="9133" y="7745"/>
                </a:lnTo>
                <a:lnTo>
                  <a:pt x="9035" y="7501"/>
                </a:lnTo>
                <a:lnTo>
                  <a:pt x="8938" y="7258"/>
                </a:lnTo>
                <a:lnTo>
                  <a:pt x="12129" y="4092"/>
                </a:lnTo>
              </a:path>
            </a:pathLst>
          </a:custGeom>
          <a:noFill/>
          <a:ln w="9360">
            <a:solidFill>
              <a:srgbClr val="000000"/>
            </a:solidFill>
            <a:round/>
          </a:ln>
        </p:spPr>
        <p:style>
          <a:lnRef idx="0"/>
          <a:fillRef idx="0"/>
          <a:effectRef idx="0"/>
          <a:fontRef idx="minor"/>
        </p:style>
      </p:sp>
      <p:sp>
        <p:nvSpPr>
          <p:cNvPr id="242" name="CustomShape 6"/>
          <p:cNvSpPr/>
          <p:nvPr/>
        </p:nvSpPr>
        <p:spPr>
          <a:xfrm>
            <a:off x="1024200" y="1079280"/>
            <a:ext cx="24120" cy="24120"/>
          </a:xfrm>
          <a:custGeom>
            <a:avLst/>
            <a:gdLst/>
            <a:ahLst/>
            <a:rect l="0" t="0" r="r" b="b"/>
            <a:pathLst>
              <a:path w="1998" h="1998">
                <a:moveTo>
                  <a:pt x="0" y="1997"/>
                </a:moveTo>
                <a:lnTo>
                  <a:pt x="1997" y="0"/>
                </a:lnTo>
              </a:path>
            </a:pathLst>
          </a:custGeom>
          <a:noFill/>
          <a:ln w="9360">
            <a:solidFill>
              <a:srgbClr val="000000"/>
            </a:solidFill>
            <a:round/>
          </a:ln>
        </p:spPr>
        <p:style>
          <a:lnRef idx="0"/>
          <a:fillRef idx="0"/>
          <a:effectRef idx="0"/>
          <a:fontRef idx="minor"/>
        </p:style>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3" name="TextShape 1"/>
          <p:cNvSpPr txBox="1"/>
          <p:nvPr/>
        </p:nvSpPr>
        <p:spPr>
          <a:xfrm>
            <a:off x="1381320" y="1019880"/>
            <a:ext cx="3877920" cy="435240"/>
          </a:xfrm>
          <a:prstGeom prst="rect">
            <a:avLst/>
          </a:prstGeom>
          <a:noFill/>
          <a:ln>
            <a:noFill/>
          </a:ln>
        </p:spPr>
        <p:txBody>
          <a:bodyPr tIns="91440" bIns="91440" anchor="ctr"/>
          <a:p>
            <a:pPr>
              <a:lnSpc>
                <a:spcPct val="100000"/>
              </a:lnSpc>
            </a:pPr>
            <a:r>
              <a:rPr b="1" lang="en-US" sz="2000" strike="noStrike">
                <a:solidFill>
                  <a:srgbClr val="000000"/>
                </a:solidFill>
                <a:latin typeface="Lora"/>
                <a:ea typeface="Lora"/>
              </a:rPr>
              <a:t>Key Findings</a:t>
            </a:r>
            <a:r>
              <a:rPr b="1" lang="en-US" sz="2000" strike="noStrike">
                <a:solidFill>
                  <a:srgbClr val="000000"/>
                </a:solidFill>
                <a:latin typeface="Lora"/>
                <a:ea typeface="Lora"/>
              </a:rPr>
              <a:t>
</a:t>
            </a:r>
            <a:endParaRPr/>
          </a:p>
        </p:txBody>
      </p:sp>
      <p:sp>
        <p:nvSpPr>
          <p:cNvPr id="244" name="TextShape 2"/>
          <p:cNvSpPr txBox="1"/>
          <p:nvPr/>
        </p:nvSpPr>
        <p:spPr>
          <a:xfrm>
            <a:off x="950040" y="1616400"/>
            <a:ext cx="8070480" cy="3111840"/>
          </a:xfrm>
          <a:prstGeom prst="rect">
            <a:avLst/>
          </a:prstGeom>
          <a:noFill/>
          <a:ln>
            <a:noFill/>
          </a:ln>
        </p:spPr>
        <p:txBody>
          <a:bodyPr tIns="91440" bIns="91440"/>
          <a:p>
            <a:pPr>
              <a:lnSpc>
                <a:spcPct val="100000"/>
              </a:lnSpc>
            </a:pPr>
            <a:r>
              <a:rPr lang="en-US" sz="2000" strike="noStrike">
                <a:solidFill>
                  <a:srgbClr val="000000"/>
                </a:solidFill>
                <a:latin typeface="Quattrocento Sans"/>
                <a:ea typeface="Quattrocento Sans"/>
              </a:rPr>
              <a:t>Overall Network Performance from Survey.</a:t>
            </a:r>
            <a:endParaRPr/>
          </a:p>
          <a:p>
            <a:pPr>
              <a:lnSpc>
                <a:spcPct val="100000"/>
              </a:lnSpc>
            </a:pPr>
            <a:endParaRPr/>
          </a:p>
        </p:txBody>
      </p:sp>
      <p:sp>
        <p:nvSpPr>
          <p:cNvPr id="245" name="CustomShape 3"/>
          <p:cNvSpPr/>
          <p:nvPr/>
        </p:nvSpPr>
        <p:spPr>
          <a:xfrm>
            <a:off x="916560" y="1142640"/>
            <a:ext cx="91440" cy="91440"/>
          </a:xfrm>
          <a:custGeom>
            <a:avLst/>
            <a:gdLst/>
            <a:ahLst/>
            <a:rect l="0" t="0" r="r" b="b"/>
            <a:pathLst>
              <a:path w="7526" h="7527">
                <a:moveTo>
                  <a:pt x="5991" y="0"/>
                </a:moveTo>
                <a:lnTo>
                  <a:pt x="536" y="6430"/>
                </a:lnTo>
                <a:lnTo>
                  <a:pt x="0" y="7526"/>
                </a:lnTo>
                <a:lnTo>
                  <a:pt x="1096" y="6990"/>
                </a:lnTo>
                <a:lnTo>
                  <a:pt x="7525" y="1534"/>
                </a:lnTo>
                <a:lnTo>
                  <a:pt x="5991" y="0"/>
                </a:lnTo>
              </a:path>
            </a:pathLst>
          </a:custGeom>
          <a:noFill/>
          <a:ln w="9360">
            <a:solidFill>
              <a:srgbClr val="000000"/>
            </a:solidFill>
            <a:round/>
          </a:ln>
        </p:spPr>
        <p:style>
          <a:lnRef idx="0"/>
          <a:fillRef idx="0"/>
          <a:effectRef idx="0"/>
          <a:fontRef idx="minor"/>
        </p:style>
      </p:sp>
      <p:sp>
        <p:nvSpPr>
          <p:cNvPr id="246" name="CustomShape 4"/>
          <p:cNvSpPr/>
          <p:nvPr/>
        </p:nvSpPr>
        <p:spPr>
          <a:xfrm>
            <a:off x="1045080" y="1019880"/>
            <a:ext cx="85680" cy="85680"/>
          </a:xfrm>
          <a:custGeom>
            <a:avLst/>
            <a:gdLst/>
            <a:ahLst/>
            <a:rect l="0" t="0" r="r" b="b"/>
            <a:pathLst>
              <a:path w="7040" h="704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path>
            </a:pathLst>
          </a:custGeom>
          <a:noFill/>
          <a:ln w="9360">
            <a:solidFill>
              <a:srgbClr val="000000"/>
            </a:solidFill>
            <a:round/>
          </a:ln>
        </p:spPr>
        <p:style>
          <a:lnRef idx="0"/>
          <a:fillRef idx="0"/>
          <a:effectRef idx="0"/>
          <a:fontRef idx="minor"/>
        </p:style>
      </p:sp>
      <p:sp>
        <p:nvSpPr>
          <p:cNvPr id="247" name="CustomShape 5"/>
          <p:cNvSpPr/>
          <p:nvPr/>
        </p:nvSpPr>
        <p:spPr>
          <a:xfrm>
            <a:off x="950040" y="1052640"/>
            <a:ext cx="147600" cy="147600"/>
          </a:xfrm>
          <a:custGeom>
            <a:avLst/>
            <a:gdLst/>
            <a:ahLst/>
            <a:rect l="0" t="0" r="r" b="b"/>
            <a:pathLst>
              <a:path w="12130" h="12130">
                <a:moveTo>
                  <a:pt x="8037" y="0"/>
                </a:moveTo>
                <a:lnTo>
                  <a:pt x="4871" y="3190"/>
                </a:lnTo>
                <a:lnTo>
                  <a:pt x="4871" y="3190"/>
                </a:lnTo>
                <a:lnTo>
                  <a:pt x="4627" y="3093"/>
                </a:lnTo>
                <a:lnTo>
                  <a:pt x="4384" y="2996"/>
                </a:lnTo>
                <a:lnTo>
                  <a:pt x="4091" y="2898"/>
                </a:lnTo>
                <a:lnTo>
                  <a:pt x="3799" y="2849"/>
                </a:lnTo>
                <a:lnTo>
                  <a:pt x="3483" y="2776"/>
                </a:lnTo>
                <a:lnTo>
                  <a:pt x="3166" y="2728"/>
                </a:lnTo>
                <a:lnTo>
                  <a:pt x="2849" y="2703"/>
                </a:lnTo>
                <a:lnTo>
                  <a:pt x="2533" y="2703"/>
                </a:lnTo>
                <a:lnTo>
                  <a:pt x="2533" y="2703"/>
                </a:lnTo>
                <a:lnTo>
                  <a:pt x="2240" y="2703"/>
                </a:lnTo>
                <a:lnTo>
                  <a:pt x="1948" y="2728"/>
                </a:lnTo>
                <a:lnTo>
                  <a:pt x="1632" y="2776"/>
                </a:lnTo>
                <a:lnTo>
                  <a:pt x="1315" y="2849"/>
                </a:lnTo>
                <a:lnTo>
                  <a:pt x="998" y="2971"/>
                </a:lnTo>
                <a:lnTo>
                  <a:pt x="706" y="3093"/>
                </a:lnTo>
                <a:lnTo>
                  <a:pt x="414" y="3288"/>
                </a:lnTo>
                <a:lnTo>
                  <a:pt x="146" y="3507"/>
                </a:lnTo>
                <a:lnTo>
                  <a:pt x="146" y="3507"/>
                </a:lnTo>
                <a:lnTo>
                  <a:pt x="73" y="3580"/>
                </a:lnTo>
                <a:lnTo>
                  <a:pt x="24" y="3677"/>
                </a:lnTo>
                <a:lnTo>
                  <a:pt x="0" y="3775"/>
                </a:lnTo>
                <a:lnTo>
                  <a:pt x="0" y="3897"/>
                </a:lnTo>
                <a:lnTo>
                  <a:pt x="0" y="3897"/>
                </a:lnTo>
                <a:lnTo>
                  <a:pt x="0" y="3994"/>
                </a:lnTo>
                <a:lnTo>
                  <a:pt x="24" y="4092"/>
                </a:lnTo>
                <a:lnTo>
                  <a:pt x="73" y="4189"/>
                </a:lnTo>
                <a:lnTo>
                  <a:pt x="146" y="4286"/>
                </a:lnTo>
                <a:lnTo>
                  <a:pt x="7842" y="11983"/>
                </a:lnTo>
                <a:lnTo>
                  <a:pt x="7842" y="11983"/>
                </a:lnTo>
                <a:lnTo>
                  <a:pt x="7940" y="12056"/>
                </a:lnTo>
                <a:lnTo>
                  <a:pt x="8037" y="12104"/>
                </a:lnTo>
                <a:lnTo>
                  <a:pt x="8134" y="12129"/>
                </a:lnTo>
                <a:lnTo>
                  <a:pt x="8232" y="12129"/>
                </a:lnTo>
                <a:lnTo>
                  <a:pt x="8232" y="12129"/>
                </a:lnTo>
                <a:lnTo>
                  <a:pt x="8354" y="12129"/>
                </a:lnTo>
                <a:lnTo>
                  <a:pt x="8451" y="12104"/>
                </a:lnTo>
                <a:lnTo>
                  <a:pt x="8548" y="12056"/>
                </a:lnTo>
                <a:lnTo>
                  <a:pt x="8621" y="11983"/>
                </a:lnTo>
                <a:lnTo>
                  <a:pt x="8621" y="11983"/>
                </a:lnTo>
                <a:lnTo>
                  <a:pt x="8841" y="11715"/>
                </a:lnTo>
                <a:lnTo>
                  <a:pt x="9035" y="11422"/>
                </a:lnTo>
                <a:lnTo>
                  <a:pt x="9157" y="11130"/>
                </a:lnTo>
                <a:lnTo>
                  <a:pt x="9279" y="10813"/>
                </a:lnTo>
                <a:lnTo>
                  <a:pt x="9352" y="10497"/>
                </a:lnTo>
                <a:lnTo>
                  <a:pt x="9401" y="10180"/>
                </a:lnTo>
                <a:lnTo>
                  <a:pt x="9425" y="9888"/>
                </a:lnTo>
                <a:lnTo>
                  <a:pt x="9425" y="9596"/>
                </a:lnTo>
                <a:lnTo>
                  <a:pt x="9425" y="9596"/>
                </a:lnTo>
                <a:lnTo>
                  <a:pt x="9425" y="9279"/>
                </a:lnTo>
                <a:lnTo>
                  <a:pt x="9401" y="8963"/>
                </a:lnTo>
                <a:lnTo>
                  <a:pt x="9352" y="8646"/>
                </a:lnTo>
                <a:lnTo>
                  <a:pt x="9279" y="8329"/>
                </a:lnTo>
                <a:lnTo>
                  <a:pt x="9230" y="8037"/>
                </a:lnTo>
                <a:lnTo>
                  <a:pt x="9133" y="7745"/>
                </a:lnTo>
                <a:lnTo>
                  <a:pt x="9035" y="7501"/>
                </a:lnTo>
                <a:lnTo>
                  <a:pt x="8938" y="7258"/>
                </a:lnTo>
                <a:lnTo>
                  <a:pt x="12129" y="4092"/>
                </a:lnTo>
              </a:path>
            </a:pathLst>
          </a:custGeom>
          <a:noFill/>
          <a:ln w="9360">
            <a:solidFill>
              <a:srgbClr val="000000"/>
            </a:solidFill>
            <a:round/>
          </a:ln>
        </p:spPr>
        <p:style>
          <a:lnRef idx="0"/>
          <a:fillRef idx="0"/>
          <a:effectRef idx="0"/>
          <a:fontRef idx="minor"/>
        </p:style>
      </p:sp>
      <p:sp>
        <p:nvSpPr>
          <p:cNvPr id="248" name="CustomShape 6"/>
          <p:cNvSpPr/>
          <p:nvPr/>
        </p:nvSpPr>
        <p:spPr>
          <a:xfrm>
            <a:off x="1024200" y="1079280"/>
            <a:ext cx="24120" cy="24120"/>
          </a:xfrm>
          <a:custGeom>
            <a:avLst/>
            <a:gdLst/>
            <a:ahLst/>
            <a:rect l="0" t="0" r="r" b="b"/>
            <a:pathLst>
              <a:path w="1998" h="1998">
                <a:moveTo>
                  <a:pt x="0" y="1997"/>
                </a:moveTo>
                <a:lnTo>
                  <a:pt x="1997" y="0"/>
                </a:lnTo>
              </a:path>
            </a:pathLst>
          </a:custGeom>
          <a:noFill/>
          <a:ln w="9360">
            <a:solidFill>
              <a:srgbClr val="000000"/>
            </a:solidFill>
            <a:round/>
          </a:ln>
        </p:spPr>
        <p:style>
          <a:lnRef idx="0"/>
          <a:fillRef idx="0"/>
          <a:effectRef idx="0"/>
          <a:fontRef idx="minor"/>
        </p:style>
      </p:sp>
      <p:pic>
        <p:nvPicPr>
          <p:cNvPr id="249" name="Picture 1" descr=""/>
          <p:cNvPicPr/>
          <p:nvPr/>
        </p:nvPicPr>
        <p:blipFill>
          <a:blip r:embed="rId1"/>
          <a:stretch/>
        </p:blipFill>
        <p:spPr>
          <a:xfrm>
            <a:off x="1391040" y="2015640"/>
            <a:ext cx="5285160" cy="3127320"/>
          </a:xfrm>
          <a:prstGeom prst="rect">
            <a:avLst/>
          </a:prstGeom>
          <a:ln>
            <a:noFill/>
          </a:ln>
        </p:spPr>
      </p:pic>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0" name="TextShape 1"/>
          <p:cNvSpPr txBox="1"/>
          <p:nvPr/>
        </p:nvSpPr>
        <p:spPr>
          <a:xfrm>
            <a:off x="1381320" y="1019880"/>
            <a:ext cx="3877920" cy="435240"/>
          </a:xfrm>
          <a:prstGeom prst="rect">
            <a:avLst/>
          </a:prstGeom>
          <a:noFill/>
          <a:ln>
            <a:noFill/>
          </a:ln>
        </p:spPr>
        <p:txBody>
          <a:bodyPr tIns="91440" bIns="91440" anchor="ctr"/>
          <a:p>
            <a:pPr>
              <a:lnSpc>
                <a:spcPct val="100000"/>
              </a:lnSpc>
            </a:pPr>
            <a:r>
              <a:rPr b="1" lang="en-US" sz="2000" strike="noStrike">
                <a:solidFill>
                  <a:srgbClr val="000000"/>
                </a:solidFill>
                <a:latin typeface="Lora"/>
                <a:ea typeface="Lora"/>
              </a:rPr>
              <a:t>Networked Campus</a:t>
            </a:r>
            <a:r>
              <a:rPr b="1" lang="en-US" sz="2000" strike="noStrike">
                <a:solidFill>
                  <a:srgbClr val="000000"/>
                </a:solidFill>
                <a:latin typeface="Lora"/>
                <a:ea typeface="Lora"/>
              </a:rPr>
              <a:t>
</a:t>
            </a:r>
            <a:endParaRPr/>
          </a:p>
        </p:txBody>
      </p:sp>
      <p:sp>
        <p:nvSpPr>
          <p:cNvPr id="251" name="TextShape 2"/>
          <p:cNvSpPr txBox="1"/>
          <p:nvPr/>
        </p:nvSpPr>
        <p:spPr>
          <a:xfrm>
            <a:off x="950040" y="1616400"/>
            <a:ext cx="8070480" cy="3111840"/>
          </a:xfrm>
          <a:prstGeom prst="rect">
            <a:avLst/>
          </a:prstGeom>
          <a:noFill/>
          <a:ln>
            <a:noFill/>
          </a:ln>
        </p:spPr>
        <p:txBody>
          <a:bodyPr tIns="91440" bIns="91440"/>
          <a:p>
            <a:pPr>
              <a:lnSpc>
                <a:spcPct val="100000"/>
              </a:lnSpc>
              <a:buFont typeface="Quattrocento Sans"/>
              <a:buChar char="◉"/>
            </a:pPr>
            <a:r>
              <a:rPr b="1" lang="en-US" sz="2000" strike="noStrike">
                <a:solidFill>
                  <a:srgbClr val="000000"/>
                </a:solidFill>
                <a:latin typeface="Quattrocento Sans"/>
                <a:ea typeface="Quattrocento Sans"/>
              </a:rPr>
              <a:t>Network environment and infrastructure</a:t>
            </a:r>
            <a:endParaRPr/>
          </a:p>
          <a:p>
            <a:pPr>
              <a:lnSpc>
                <a:spcPct val="100000"/>
              </a:lnSpc>
            </a:pPr>
            <a:r>
              <a:rPr lang="en-US" sz="2000" strike="noStrike">
                <a:solidFill>
                  <a:srgbClr val="000000"/>
                </a:solidFill>
                <a:latin typeface="Quattrocento Sans"/>
                <a:ea typeface="Quattrocento Sans"/>
              </a:rPr>
              <a:t>81% of respondents have Campus network (LAN) connecting all buildings and 75% have wireless network access.</a:t>
            </a:r>
            <a:endParaRPr/>
          </a:p>
          <a:p>
            <a:pPr>
              <a:lnSpc>
                <a:spcPct val="100000"/>
              </a:lnSpc>
            </a:pPr>
            <a:endParaRPr/>
          </a:p>
          <a:p>
            <a:pPr>
              <a:lnSpc>
                <a:spcPct val="100000"/>
              </a:lnSpc>
            </a:pPr>
            <a:endParaRPr/>
          </a:p>
          <a:p>
            <a:pPr>
              <a:lnSpc>
                <a:spcPct val="100000"/>
              </a:lnSpc>
            </a:pPr>
            <a:endParaRPr/>
          </a:p>
        </p:txBody>
      </p:sp>
      <p:sp>
        <p:nvSpPr>
          <p:cNvPr id="252" name="CustomShape 3"/>
          <p:cNvSpPr/>
          <p:nvPr/>
        </p:nvSpPr>
        <p:spPr>
          <a:xfrm>
            <a:off x="916560" y="1142640"/>
            <a:ext cx="91440" cy="91440"/>
          </a:xfrm>
          <a:custGeom>
            <a:avLst/>
            <a:gdLst/>
            <a:ahLst/>
            <a:rect l="0" t="0" r="r" b="b"/>
            <a:pathLst>
              <a:path w="7526" h="7527">
                <a:moveTo>
                  <a:pt x="5991" y="0"/>
                </a:moveTo>
                <a:lnTo>
                  <a:pt x="536" y="6430"/>
                </a:lnTo>
                <a:lnTo>
                  <a:pt x="0" y="7526"/>
                </a:lnTo>
                <a:lnTo>
                  <a:pt x="1096" y="6990"/>
                </a:lnTo>
                <a:lnTo>
                  <a:pt x="7525" y="1534"/>
                </a:lnTo>
                <a:lnTo>
                  <a:pt x="5991" y="0"/>
                </a:lnTo>
              </a:path>
            </a:pathLst>
          </a:custGeom>
          <a:noFill/>
          <a:ln w="9360">
            <a:solidFill>
              <a:srgbClr val="000000"/>
            </a:solidFill>
            <a:round/>
          </a:ln>
        </p:spPr>
        <p:style>
          <a:lnRef idx="0"/>
          <a:fillRef idx="0"/>
          <a:effectRef idx="0"/>
          <a:fontRef idx="minor"/>
        </p:style>
      </p:sp>
      <p:sp>
        <p:nvSpPr>
          <p:cNvPr id="253" name="CustomShape 4"/>
          <p:cNvSpPr/>
          <p:nvPr/>
        </p:nvSpPr>
        <p:spPr>
          <a:xfrm>
            <a:off x="1045080" y="1019880"/>
            <a:ext cx="85680" cy="85680"/>
          </a:xfrm>
          <a:custGeom>
            <a:avLst/>
            <a:gdLst/>
            <a:ahLst/>
            <a:rect l="0" t="0" r="r" b="b"/>
            <a:pathLst>
              <a:path w="7040" h="704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path>
            </a:pathLst>
          </a:custGeom>
          <a:noFill/>
          <a:ln w="9360">
            <a:solidFill>
              <a:srgbClr val="000000"/>
            </a:solidFill>
            <a:round/>
          </a:ln>
        </p:spPr>
        <p:style>
          <a:lnRef idx="0"/>
          <a:fillRef idx="0"/>
          <a:effectRef idx="0"/>
          <a:fontRef idx="minor"/>
        </p:style>
      </p:sp>
      <p:sp>
        <p:nvSpPr>
          <p:cNvPr id="254" name="CustomShape 5"/>
          <p:cNvSpPr/>
          <p:nvPr/>
        </p:nvSpPr>
        <p:spPr>
          <a:xfrm>
            <a:off x="950040" y="1052640"/>
            <a:ext cx="147600" cy="147600"/>
          </a:xfrm>
          <a:custGeom>
            <a:avLst/>
            <a:gdLst/>
            <a:ahLst/>
            <a:rect l="0" t="0" r="r" b="b"/>
            <a:pathLst>
              <a:path w="12130" h="12130">
                <a:moveTo>
                  <a:pt x="8037" y="0"/>
                </a:moveTo>
                <a:lnTo>
                  <a:pt x="4871" y="3190"/>
                </a:lnTo>
                <a:lnTo>
                  <a:pt x="4871" y="3190"/>
                </a:lnTo>
                <a:lnTo>
                  <a:pt x="4627" y="3093"/>
                </a:lnTo>
                <a:lnTo>
                  <a:pt x="4384" y="2996"/>
                </a:lnTo>
                <a:lnTo>
                  <a:pt x="4091" y="2898"/>
                </a:lnTo>
                <a:lnTo>
                  <a:pt x="3799" y="2849"/>
                </a:lnTo>
                <a:lnTo>
                  <a:pt x="3483" y="2776"/>
                </a:lnTo>
                <a:lnTo>
                  <a:pt x="3166" y="2728"/>
                </a:lnTo>
                <a:lnTo>
                  <a:pt x="2849" y="2703"/>
                </a:lnTo>
                <a:lnTo>
                  <a:pt x="2533" y="2703"/>
                </a:lnTo>
                <a:lnTo>
                  <a:pt x="2533" y="2703"/>
                </a:lnTo>
                <a:lnTo>
                  <a:pt x="2240" y="2703"/>
                </a:lnTo>
                <a:lnTo>
                  <a:pt x="1948" y="2728"/>
                </a:lnTo>
                <a:lnTo>
                  <a:pt x="1632" y="2776"/>
                </a:lnTo>
                <a:lnTo>
                  <a:pt x="1315" y="2849"/>
                </a:lnTo>
                <a:lnTo>
                  <a:pt x="998" y="2971"/>
                </a:lnTo>
                <a:lnTo>
                  <a:pt x="706" y="3093"/>
                </a:lnTo>
                <a:lnTo>
                  <a:pt x="414" y="3288"/>
                </a:lnTo>
                <a:lnTo>
                  <a:pt x="146" y="3507"/>
                </a:lnTo>
                <a:lnTo>
                  <a:pt x="146" y="3507"/>
                </a:lnTo>
                <a:lnTo>
                  <a:pt x="73" y="3580"/>
                </a:lnTo>
                <a:lnTo>
                  <a:pt x="24" y="3677"/>
                </a:lnTo>
                <a:lnTo>
                  <a:pt x="0" y="3775"/>
                </a:lnTo>
                <a:lnTo>
                  <a:pt x="0" y="3897"/>
                </a:lnTo>
                <a:lnTo>
                  <a:pt x="0" y="3897"/>
                </a:lnTo>
                <a:lnTo>
                  <a:pt x="0" y="3994"/>
                </a:lnTo>
                <a:lnTo>
                  <a:pt x="24" y="4092"/>
                </a:lnTo>
                <a:lnTo>
                  <a:pt x="73" y="4189"/>
                </a:lnTo>
                <a:lnTo>
                  <a:pt x="146" y="4286"/>
                </a:lnTo>
                <a:lnTo>
                  <a:pt x="7842" y="11983"/>
                </a:lnTo>
                <a:lnTo>
                  <a:pt x="7842" y="11983"/>
                </a:lnTo>
                <a:lnTo>
                  <a:pt x="7940" y="12056"/>
                </a:lnTo>
                <a:lnTo>
                  <a:pt x="8037" y="12104"/>
                </a:lnTo>
                <a:lnTo>
                  <a:pt x="8134" y="12129"/>
                </a:lnTo>
                <a:lnTo>
                  <a:pt x="8232" y="12129"/>
                </a:lnTo>
                <a:lnTo>
                  <a:pt x="8232" y="12129"/>
                </a:lnTo>
                <a:lnTo>
                  <a:pt x="8354" y="12129"/>
                </a:lnTo>
                <a:lnTo>
                  <a:pt x="8451" y="12104"/>
                </a:lnTo>
                <a:lnTo>
                  <a:pt x="8548" y="12056"/>
                </a:lnTo>
                <a:lnTo>
                  <a:pt x="8621" y="11983"/>
                </a:lnTo>
                <a:lnTo>
                  <a:pt x="8621" y="11983"/>
                </a:lnTo>
                <a:lnTo>
                  <a:pt x="8841" y="11715"/>
                </a:lnTo>
                <a:lnTo>
                  <a:pt x="9035" y="11422"/>
                </a:lnTo>
                <a:lnTo>
                  <a:pt x="9157" y="11130"/>
                </a:lnTo>
                <a:lnTo>
                  <a:pt x="9279" y="10813"/>
                </a:lnTo>
                <a:lnTo>
                  <a:pt x="9352" y="10497"/>
                </a:lnTo>
                <a:lnTo>
                  <a:pt x="9401" y="10180"/>
                </a:lnTo>
                <a:lnTo>
                  <a:pt x="9425" y="9888"/>
                </a:lnTo>
                <a:lnTo>
                  <a:pt x="9425" y="9596"/>
                </a:lnTo>
                <a:lnTo>
                  <a:pt x="9425" y="9596"/>
                </a:lnTo>
                <a:lnTo>
                  <a:pt x="9425" y="9279"/>
                </a:lnTo>
                <a:lnTo>
                  <a:pt x="9401" y="8963"/>
                </a:lnTo>
                <a:lnTo>
                  <a:pt x="9352" y="8646"/>
                </a:lnTo>
                <a:lnTo>
                  <a:pt x="9279" y="8329"/>
                </a:lnTo>
                <a:lnTo>
                  <a:pt x="9230" y="8037"/>
                </a:lnTo>
                <a:lnTo>
                  <a:pt x="9133" y="7745"/>
                </a:lnTo>
                <a:lnTo>
                  <a:pt x="9035" y="7501"/>
                </a:lnTo>
                <a:lnTo>
                  <a:pt x="8938" y="7258"/>
                </a:lnTo>
                <a:lnTo>
                  <a:pt x="12129" y="4092"/>
                </a:lnTo>
              </a:path>
            </a:pathLst>
          </a:custGeom>
          <a:noFill/>
          <a:ln w="9360">
            <a:solidFill>
              <a:srgbClr val="000000"/>
            </a:solidFill>
            <a:round/>
          </a:ln>
        </p:spPr>
        <p:style>
          <a:lnRef idx="0"/>
          <a:fillRef idx="0"/>
          <a:effectRef idx="0"/>
          <a:fontRef idx="minor"/>
        </p:style>
      </p:sp>
      <p:sp>
        <p:nvSpPr>
          <p:cNvPr id="255" name="CustomShape 6"/>
          <p:cNvSpPr/>
          <p:nvPr/>
        </p:nvSpPr>
        <p:spPr>
          <a:xfrm>
            <a:off x="1024200" y="1079280"/>
            <a:ext cx="24120" cy="24120"/>
          </a:xfrm>
          <a:custGeom>
            <a:avLst/>
            <a:gdLst/>
            <a:ahLst/>
            <a:rect l="0" t="0" r="r" b="b"/>
            <a:pathLst>
              <a:path w="1998" h="1998">
                <a:moveTo>
                  <a:pt x="0" y="1997"/>
                </a:moveTo>
                <a:lnTo>
                  <a:pt x="1997" y="0"/>
                </a:lnTo>
              </a:path>
            </a:pathLst>
          </a:custGeom>
          <a:noFill/>
          <a:ln w="9360">
            <a:solidFill>
              <a:srgbClr val="000000"/>
            </a:solidFill>
            <a:round/>
          </a:ln>
        </p:spPr>
        <p:style>
          <a:lnRef idx="0"/>
          <a:fillRef idx="0"/>
          <a:effectRef idx="0"/>
          <a:fontRef idx="minor"/>
        </p:style>
      </p:sp>
      <p:pic>
        <p:nvPicPr>
          <p:cNvPr id="256" name="Picture 1" descr=""/>
          <p:cNvPicPr/>
          <p:nvPr/>
        </p:nvPicPr>
        <p:blipFill>
          <a:blip r:embed="rId1"/>
          <a:stretch/>
        </p:blipFill>
        <p:spPr>
          <a:xfrm>
            <a:off x="1008360" y="2859480"/>
            <a:ext cx="7782480" cy="2251080"/>
          </a:xfrm>
          <a:prstGeom prst="rect">
            <a:avLst/>
          </a:prstGeom>
          <a:ln>
            <a:noFill/>
          </a:ln>
        </p:spPr>
      </p:pic>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7" name="TextShape 1"/>
          <p:cNvSpPr txBox="1"/>
          <p:nvPr/>
        </p:nvSpPr>
        <p:spPr>
          <a:xfrm>
            <a:off x="1381320" y="1019880"/>
            <a:ext cx="3877920" cy="435240"/>
          </a:xfrm>
          <a:prstGeom prst="rect">
            <a:avLst/>
          </a:prstGeom>
          <a:noFill/>
          <a:ln>
            <a:noFill/>
          </a:ln>
        </p:spPr>
        <p:txBody>
          <a:bodyPr tIns="91440" bIns="91440" anchor="ctr"/>
          <a:p>
            <a:pPr>
              <a:lnSpc>
                <a:spcPct val="100000"/>
              </a:lnSpc>
            </a:pPr>
            <a:r>
              <a:rPr b="1" lang="en-US" sz="2000" strike="noStrike">
                <a:solidFill>
                  <a:srgbClr val="000000"/>
                </a:solidFill>
                <a:latin typeface="Lora"/>
                <a:ea typeface="Lora"/>
              </a:rPr>
              <a:t>Networked Campus</a:t>
            </a:r>
            <a:r>
              <a:rPr b="1" lang="en-US" sz="2000" strike="noStrike">
                <a:solidFill>
                  <a:srgbClr val="000000"/>
                </a:solidFill>
                <a:latin typeface="Lora"/>
                <a:ea typeface="Lora"/>
              </a:rPr>
              <a:t>
</a:t>
            </a:r>
            <a:endParaRPr/>
          </a:p>
        </p:txBody>
      </p:sp>
      <p:sp>
        <p:nvSpPr>
          <p:cNvPr id="258" name="TextShape 2"/>
          <p:cNvSpPr txBox="1"/>
          <p:nvPr/>
        </p:nvSpPr>
        <p:spPr>
          <a:xfrm>
            <a:off x="1008360" y="3427560"/>
            <a:ext cx="7990200" cy="1715760"/>
          </a:xfrm>
          <a:prstGeom prst="rect">
            <a:avLst/>
          </a:prstGeom>
          <a:noFill/>
          <a:ln>
            <a:noFill/>
          </a:ln>
        </p:spPr>
        <p:txBody>
          <a:bodyPr tIns="91440" bIns="91440"/>
          <a:p>
            <a:pPr>
              <a:lnSpc>
                <a:spcPct val="100000"/>
              </a:lnSpc>
            </a:pPr>
            <a:endParaRPr/>
          </a:p>
          <a:p>
            <a:pPr>
              <a:lnSpc>
                <a:spcPct val="100000"/>
              </a:lnSpc>
            </a:pPr>
            <a:r>
              <a:rPr i="1" lang="en-US" sz="2000" strike="noStrike">
                <a:solidFill>
                  <a:srgbClr val="ffc000"/>
                </a:solidFill>
                <a:latin typeface="Quattrocento Sans"/>
                <a:ea typeface="Quattrocento Sans"/>
              </a:rPr>
              <a:t>NOTE: </a:t>
            </a:r>
            <a:endParaRPr/>
          </a:p>
          <a:p>
            <a:pPr>
              <a:lnSpc>
                <a:spcPct val="100000"/>
              </a:lnSpc>
            </a:pPr>
            <a:r>
              <a:rPr lang="en-US" sz="2000" strike="noStrike">
                <a:solidFill>
                  <a:srgbClr val="000000"/>
                </a:solidFill>
                <a:latin typeface="Quattrocento Sans"/>
                <a:ea typeface="Quattrocento Sans"/>
              </a:rPr>
              <a:t>75% of respondents would like to re-structure their current networks</a:t>
            </a:r>
            <a:endParaRPr/>
          </a:p>
        </p:txBody>
      </p:sp>
      <p:sp>
        <p:nvSpPr>
          <p:cNvPr id="259" name="CustomShape 3"/>
          <p:cNvSpPr/>
          <p:nvPr/>
        </p:nvSpPr>
        <p:spPr>
          <a:xfrm>
            <a:off x="916560" y="1142640"/>
            <a:ext cx="91440" cy="91440"/>
          </a:xfrm>
          <a:custGeom>
            <a:avLst/>
            <a:gdLst/>
            <a:ahLst/>
            <a:rect l="0" t="0" r="r" b="b"/>
            <a:pathLst>
              <a:path w="7526" h="7527">
                <a:moveTo>
                  <a:pt x="5991" y="0"/>
                </a:moveTo>
                <a:lnTo>
                  <a:pt x="536" y="6430"/>
                </a:lnTo>
                <a:lnTo>
                  <a:pt x="0" y="7526"/>
                </a:lnTo>
                <a:lnTo>
                  <a:pt x="1096" y="6990"/>
                </a:lnTo>
                <a:lnTo>
                  <a:pt x="7525" y="1534"/>
                </a:lnTo>
                <a:lnTo>
                  <a:pt x="5991" y="0"/>
                </a:lnTo>
              </a:path>
            </a:pathLst>
          </a:custGeom>
          <a:noFill/>
          <a:ln w="9360">
            <a:solidFill>
              <a:srgbClr val="000000"/>
            </a:solidFill>
            <a:round/>
          </a:ln>
        </p:spPr>
        <p:style>
          <a:lnRef idx="0"/>
          <a:fillRef idx="0"/>
          <a:effectRef idx="0"/>
          <a:fontRef idx="minor"/>
        </p:style>
      </p:sp>
      <p:sp>
        <p:nvSpPr>
          <p:cNvPr id="260" name="CustomShape 4"/>
          <p:cNvSpPr/>
          <p:nvPr/>
        </p:nvSpPr>
        <p:spPr>
          <a:xfrm>
            <a:off x="1045080" y="1019880"/>
            <a:ext cx="85680" cy="85680"/>
          </a:xfrm>
          <a:custGeom>
            <a:avLst/>
            <a:gdLst/>
            <a:ahLst/>
            <a:rect l="0" t="0" r="r" b="b"/>
            <a:pathLst>
              <a:path w="7040" h="704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path>
            </a:pathLst>
          </a:custGeom>
          <a:noFill/>
          <a:ln w="9360">
            <a:solidFill>
              <a:srgbClr val="000000"/>
            </a:solidFill>
            <a:round/>
          </a:ln>
        </p:spPr>
        <p:style>
          <a:lnRef idx="0"/>
          <a:fillRef idx="0"/>
          <a:effectRef idx="0"/>
          <a:fontRef idx="minor"/>
        </p:style>
      </p:sp>
      <p:sp>
        <p:nvSpPr>
          <p:cNvPr id="261" name="CustomShape 5"/>
          <p:cNvSpPr/>
          <p:nvPr/>
        </p:nvSpPr>
        <p:spPr>
          <a:xfrm>
            <a:off x="950040" y="1052640"/>
            <a:ext cx="147600" cy="147600"/>
          </a:xfrm>
          <a:custGeom>
            <a:avLst/>
            <a:gdLst/>
            <a:ahLst/>
            <a:rect l="0" t="0" r="r" b="b"/>
            <a:pathLst>
              <a:path w="12130" h="12130">
                <a:moveTo>
                  <a:pt x="8037" y="0"/>
                </a:moveTo>
                <a:lnTo>
                  <a:pt x="4871" y="3190"/>
                </a:lnTo>
                <a:lnTo>
                  <a:pt x="4871" y="3190"/>
                </a:lnTo>
                <a:lnTo>
                  <a:pt x="4627" y="3093"/>
                </a:lnTo>
                <a:lnTo>
                  <a:pt x="4384" y="2996"/>
                </a:lnTo>
                <a:lnTo>
                  <a:pt x="4091" y="2898"/>
                </a:lnTo>
                <a:lnTo>
                  <a:pt x="3799" y="2849"/>
                </a:lnTo>
                <a:lnTo>
                  <a:pt x="3483" y="2776"/>
                </a:lnTo>
                <a:lnTo>
                  <a:pt x="3166" y="2728"/>
                </a:lnTo>
                <a:lnTo>
                  <a:pt x="2849" y="2703"/>
                </a:lnTo>
                <a:lnTo>
                  <a:pt x="2533" y="2703"/>
                </a:lnTo>
                <a:lnTo>
                  <a:pt x="2533" y="2703"/>
                </a:lnTo>
                <a:lnTo>
                  <a:pt x="2240" y="2703"/>
                </a:lnTo>
                <a:lnTo>
                  <a:pt x="1948" y="2728"/>
                </a:lnTo>
                <a:lnTo>
                  <a:pt x="1632" y="2776"/>
                </a:lnTo>
                <a:lnTo>
                  <a:pt x="1315" y="2849"/>
                </a:lnTo>
                <a:lnTo>
                  <a:pt x="998" y="2971"/>
                </a:lnTo>
                <a:lnTo>
                  <a:pt x="706" y="3093"/>
                </a:lnTo>
                <a:lnTo>
                  <a:pt x="414" y="3288"/>
                </a:lnTo>
                <a:lnTo>
                  <a:pt x="146" y="3507"/>
                </a:lnTo>
                <a:lnTo>
                  <a:pt x="146" y="3507"/>
                </a:lnTo>
                <a:lnTo>
                  <a:pt x="73" y="3580"/>
                </a:lnTo>
                <a:lnTo>
                  <a:pt x="24" y="3677"/>
                </a:lnTo>
                <a:lnTo>
                  <a:pt x="0" y="3775"/>
                </a:lnTo>
                <a:lnTo>
                  <a:pt x="0" y="3897"/>
                </a:lnTo>
                <a:lnTo>
                  <a:pt x="0" y="3897"/>
                </a:lnTo>
                <a:lnTo>
                  <a:pt x="0" y="3994"/>
                </a:lnTo>
                <a:lnTo>
                  <a:pt x="24" y="4092"/>
                </a:lnTo>
                <a:lnTo>
                  <a:pt x="73" y="4189"/>
                </a:lnTo>
                <a:lnTo>
                  <a:pt x="146" y="4286"/>
                </a:lnTo>
                <a:lnTo>
                  <a:pt x="7842" y="11983"/>
                </a:lnTo>
                <a:lnTo>
                  <a:pt x="7842" y="11983"/>
                </a:lnTo>
                <a:lnTo>
                  <a:pt x="7940" y="12056"/>
                </a:lnTo>
                <a:lnTo>
                  <a:pt x="8037" y="12104"/>
                </a:lnTo>
                <a:lnTo>
                  <a:pt x="8134" y="12129"/>
                </a:lnTo>
                <a:lnTo>
                  <a:pt x="8232" y="12129"/>
                </a:lnTo>
                <a:lnTo>
                  <a:pt x="8232" y="12129"/>
                </a:lnTo>
                <a:lnTo>
                  <a:pt x="8354" y="12129"/>
                </a:lnTo>
                <a:lnTo>
                  <a:pt x="8451" y="12104"/>
                </a:lnTo>
                <a:lnTo>
                  <a:pt x="8548" y="12056"/>
                </a:lnTo>
                <a:lnTo>
                  <a:pt x="8621" y="11983"/>
                </a:lnTo>
                <a:lnTo>
                  <a:pt x="8621" y="11983"/>
                </a:lnTo>
                <a:lnTo>
                  <a:pt x="8841" y="11715"/>
                </a:lnTo>
                <a:lnTo>
                  <a:pt x="9035" y="11422"/>
                </a:lnTo>
                <a:lnTo>
                  <a:pt x="9157" y="11130"/>
                </a:lnTo>
                <a:lnTo>
                  <a:pt x="9279" y="10813"/>
                </a:lnTo>
                <a:lnTo>
                  <a:pt x="9352" y="10497"/>
                </a:lnTo>
                <a:lnTo>
                  <a:pt x="9401" y="10180"/>
                </a:lnTo>
                <a:lnTo>
                  <a:pt x="9425" y="9888"/>
                </a:lnTo>
                <a:lnTo>
                  <a:pt x="9425" y="9596"/>
                </a:lnTo>
                <a:lnTo>
                  <a:pt x="9425" y="9596"/>
                </a:lnTo>
                <a:lnTo>
                  <a:pt x="9425" y="9279"/>
                </a:lnTo>
                <a:lnTo>
                  <a:pt x="9401" y="8963"/>
                </a:lnTo>
                <a:lnTo>
                  <a:pt x="9352" y="8646"/>
                </a:lnTo>
                <a:lnTo>
                  <a:pt x="9279" y="8329"/>
                </a:lnTo>
                <a:lnTo>
                  <a:pt x="9230" y="8037"/>
                </a:lnTo>
                <a:lnTo>
                  <a:pt x="9133" y="7745"/>
                </a:lnTo>
                <a:lnTo>
                  <a:pt x="9035" y="7501"/>
                </a:lnTo>
                <a:lnTo>
                  <a:pt x="8938" y="7258"/>
                </a:lnTo>
                <a:lnTo>
                  <a:pt x="12129" y="4092"/>
                </a:lnTo>
              </a:path>
            </a:pathLst>
          </a:custGeom>
          <a:noFill/>
          <a:ln w="9360">
            <a:solidFill>
              <a:srgbClr val="000000"/>
            </a:solidFill>
            <a:round/>
          </a:ln>
        </p:spPr>
        <p:style>
          <a:lnRef idx="0"/>
          <a:fillRef idx="0"/>
          <a:effectRef idx="0"/>
          <a:fontRef idx="minor"/>
        </p:style>
      </p:sp>
      <p:sp>
        <p:nvSpPr>
          <p:cNvPr id="262" name="CustomShape 6"/>
          <p:cNvSpPr/>
          <p:nvPr/>
        </p:nvSpPr>
        <p:spPr>
          <a:xfrm>
            <a:off x="1024200" y="1079280"/>
            <a:ext cx="24120" cy="24120"/>
          </a:xfrm>
          <a:custGeom>
            <a:avLst/>
            <a:gdLst/>
            <a:ahLst/>
            <a:rect l="0" t="0" r="r" b="b"/>
            <a:pathLst>
              <a:path w="1998" h="1998">
                <a:moveTo>
                  <a:pt x="0" y="1997"/>
                </a:moveTo>
                <a:lnTo>
                  <a:pt x="1997" y="0"/>
                </a:lnTo>
              </a:path>
            </a:pathLst>
          </a:custGeom>
          <a:noFill/>
          <a:ln w="9360">
            <a:solidFill>
              <a:srgbClr val="000000"/>
            </a:solidFill>
            <a:round/>
          </a:ln>
        </p:spPr>
        <p:style>
          <a:lnRef idx="0"/>
          <a:fillRef idx="0"/>
          <a:effectRef idx="0"/>
          <a:fontRef idx="minor"/>
        </p:style>
      </p:sp>
      <p:pic>
        <p:nvPicPr>
          <p:cNvPr id="263" name="Picture 2" descr=""/>
          <p:cNvPicPr/>
          <p:nvPr/>
        </p:nvPicPr>
        <p:blipFill>
          <a:blip r:embed="rId1"/>
          <a:stretch/>
        </p:blipFill>
        <p:spPr>
          <a:xfrm>
            <a:off x="1088280" y="1703160"/>
            <a:ext cx="6705000" cy="1825560"/>
          </a:xfrm>
          <a:prstGeom prst="rect">
            <a:avLst/>
          </a:prstGeom>
          <a:ln>
            <a:noFill/>
          </a:ln>
        </p:spPr>
      </p:pic>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3" name="TextShape 1"/>
          <p:cNvSpPr txBox="1"/>
          <p:nvPr/>
        </p:nvSpPr>
        <p:spPr>
          <a:xfrm>
            <a:off x="2371680" y="2093760"/>
            <a:ext cx="5857920" cy="2112480"/>
          </a:xfrm>
          <a:prstGeom prst="rect">
            <a:avLst/>
          </a:prstGeom>
          <a:noFill/>
          <a:ln>
            <a:noFill/>
          </a:ln>
        </p:spPr>
        <p:txBody>
          <a:bodyPr tIns="91440" bIns="91440"/>
          <a:p>
            <a:pPr>
              <a:lnSpc>
                <a:spcPct val="100000"/>
              </a:lnSpc>
            </a:pPr>
            <a:r>
              <a:rPr b="1" i="1" lang="en-US" sz="3600" strike="noStrike">
                <a:solidFill>
                  <a:srgbClr val="000000"/>
                </a:solidFill>
                <a:latin typeface="Lora"/>
                <a:ea typeface="Lora"/>
              </a:rPr>
              <a:t>Stephan Mgaya</a:t>
            </a:r>
            <a:endParaRPr/>
          </a:p>
          <a:p>
            <a:pPr>
              <a:lnSpc>
                <a:spcPct val="100000"/>
              </a:lnSpc>
            </a:pPr>
            <a:endParaRPr/>
          </a:p>
          <a:p>
            <a:pPr>
              <a:lnSpc>
                <a:spcPct val="100000"/>
              </a:lnSpc>
            </a:pPr>
            <a:r>
              <a:rPr lang="en-US" strike="noStrike">
                <a:solidFill>
                  <a:srgbClr val="000000"/>
                </a:solidFill>
                <a:latin typeface="Quattrocento Sans"/>
                <a:ea typeface="Quattrocento Sans"/>
              </a:rPr>
              <a:t>Email </a:t>
            </a:r>
            <a:r>
              <a:rPr lang="en-US" strike="noStrike">
                <a:solidFill>
                  <a:srgbClr val="000000"/>
                </a:solidFill>
                <a:latin typeface="Quattrocento Sans"/>
                <a:ea typeface="Quattrocento Sans"/>
                <a:hlinkClick r:id="rId1"/>
              </a:rPr>
              <a:t>smgaya@ternet.or.tz</a:t>
            </a:r>
            <a:r>
              <a:rPr lang="en-US" strike="noStrike">
                <a:solidFill>
                  <a:srgbClr val="000000"/>
                </a:solidFill>
                <a:latin typeface="Quattrocento Sans"/>
                <a:ea typeface="Quattrocento Sans"/>
              </a:rPr>
              <a:t>, or smgayanath@gmail.com. </a:t>
            </a:r>
            <a:endParaRPr/>
          </a:p>
          <a:p>
            <a:pPr>
              <a:lnSpc>
                <a:spcPct val="100000"/>
              </a:lnSpc>
            </a:pPr>
            <a:endParaRPr/>
          </a:p>
          <a:p>
            <a:pPr>
              <a:lnSpc>
                <a:spcPct val="100000"/>
              </a:lnSpc>
            </a:pPr>
            <a:endParaRPr/>
          </a:p>
        </p:txBody>
      </p:sp>
      <p:sp>
        <p:nvSpPr>
          <p:cNvPr id="164" name="CustomShape 2"/>
          <p:cNvSpPr/>
          <p:nvPr/>
        </p:nvSpPr>
        <p:spPr>
          <a:xfrm>
            <a:off x="6480" y="1428840"/>
            <a:ext cx="2396880" cy="360"/>
          </a:xfrm>
          <a:prstGeom prst="straightConnector1">
            <a:avLst/>
          </a:prstGeom>
          <a:noFill/>
          <a:ln w="9360">
            <a:solidFill>
              <a:srgbClr val="cccccc"/>
            </a:solidFill>
            <a:round/>
          </a:ln>
        </p:spPr>
        <p:style>
          <a:lnRef idx="0"/>
          <a:fillRef idx="0"/>
          <a:effectRef idx="0"/>
          <a:fontRef idx="minor"/>
        </p:style>
      </p:sp>
      <p:sp>
        <p:nvSpPr>
          <p:cNvPr id="165" name="TextShape 3"/>
          <p:cNvSpPr txBox="1"/>
          <p:nvPr/>
        </p:nvSpPr>
        <p:spPr>
          <a:xfrm>
            <a:off x="2371680" y="816480"/>
            <a:ext cx="4907520" cy="1159560"/>
          </a:xfrm>
          <a:prstGeom prst="rect">
            <a:avLst/>
          </a:prstGeom>
          <a:noFill/>
          <a:ln>
            <a:noFill/>
          </a:ln>
        </p:spPr>
        <p:txBody>
          <a:bodyPr tIns="91440" bIns="91440" anchor="ctr"/>
          <a:p>
            <a:pPr>
              <a:lnSpc>
                <a:spcPct val="100000"/>
              </a:lnSpc>
            </a:pPr>
            <a:r>
              <a:rPr b="1" lang="en-US" sz="6000" strike="noStrike">
                <a:solidFill>
                  <a:srgbClr val="000000"/>
                </a:solidFill>
                <a:latin typeface="Lora"/>
                <a:ea typeface="Lora"/>
              </a:rPr>
              <a:t>Hello!</a:t>
            </a:r>
            <a:endParaRPr/>
          </a:p>
        </p:txBody>
      </p:sp>
      <p:sp>
        <p:nvSpPr>
          <p:cNvPr id="166" name="CustomShape 4"/>
          <p:cNvSpPr/>
          <p:nvPr/>
        </p:nvSpPr>
        <p:spPr>
          <a:xfrm>
            <a:off x="4738320" y="1428840"/>
            <a:ext cx="4405320" cy="360"/>
          </a:xfrm>
          <a:prstGeom prst="straightConnector1">
            <a:avLst/>
          </a:prstGeom>
          <a:noFill/>
          <a:ln w="9360">
            <a:solidFill>
              <a:srgbClr val="cccccc"/>
            </a:solidFill>
            <a:round/>
          </a:ln>
        </p:spPr>
        <p:style>
          <a:lnRef idx="0"/>
          <a:fillRef idx="0"/>
          <a:effectRef idx="0"/>
          <a:fontRef idx="minor"/>
        </p:style>
      </p:sp>
      <p:pic>
        <p:nvPicPr>
          <p:cNvPr id="167" name="Picture 2" descr=""/>
          <p:cNvPicPr/>
          <p:nvPr/>
        </p:nvPicPr>
        <p:blipFill>
          <a:blip r:embed="rId2"/>
          <a:stretch/>
        </p:blipFill>
        <p:spPr>
          <a:xfrm>
            <a:off x="833400" y="922680"/>
            <a:ext cx="1096560" cy="1011600"/>
          </a:xfrm>
          <a:prstGeom prst="rect">
            <a:avLst/>
          </a:prstGeom>
          <a:ln>
            <a:noFill/>
          </a:ln>
        </p:spPr>
      </p:pic>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4" name="TextShape 1"/>
          <p:cNvSpPr txBox="1"/>
          <p:nvPr/>
        </p:nvSpPr>
        <p:spPr>
          <a:xfrm>
            <a:off x="1381320" y="1019880"/>
            <a:ext cx="3877920" cy="435240"/>
          </a:xfrm>
          <a:prstGeom prst="rect">
            <a:avLst/>
          </a:prstGeom>
          <a:noFill/>
          <a:ln>
            <a:noFill/>
          </a:ln>
        </p:spPr>
        <p:txBody>
          <a:bodyPr tIns="91440" bIns="91440" anchor="ctr"/>
          <a:p>
            <a:pPr>
              <a:lnSpc>
                <a:spcPct val="100000"/>
              </a:lnSpc>
            </a:pPr>
            <a:r>
              <a:rPr b="1" lang="en-US" sz="2000" strike="noStrike">
                <a:solidFill>
                  <a:srgbClr val="000000"/>
                </a:solidFill>
                <a:latin typeface="Lora"/>
                <a:ea typeface="Lora"/>
              </a:rPr>
              <a:t>Networked Campus</a:t>
            </a:r>
            <a:r>
              <a:rPr b="1" lang="en-US" sz="2000" strike="noStrike">
                <a:solidFill>
                  <a:srgbClr val="000000"/>
                </a:solidFill>
                <a:latin typeface="Lora"/>
                <a:ea typeface="Lora"/>
              </a:rPr>
              <a:t>
</a:t>
            </a:r>
            <a:endParaRPr/>
          </a:p>
        </p:txBody>
      </p:sp>
      <p:sp>
        <p:nvSpPr>
          <p:cNvPr id="265" name="TextShape 2"/>
          <p:cNvSpPr txBox="1"/>
          <p:nvPr/>
        </p:nvSpPr>
        <p:spPr>
          <a:xfrm>
            <a:off x="950040" y="1616400"/>
            <a:ext cx="8070480" cy="3111840"/>
          </a:xfrm>
          <a:prstGeom prst="rect">
            <a:avLst/>
          </a:prstGeom>
          <a:noFill/>
          <a:ln>
            <a:noFill/>
          </a:ln>
        </p:spPr>
        <p:txBody>
          <a:bodyPr tIns="91440" bIns="91440"/>
          <a:p>
            <a:pPr>
              <a:lnSpc>
                <a:spcPct val="100000"/>
              </a:lnSpc>
              <a:buFont typeface="Quattrocento Sans"/>
              <a:buChar char="◉"/>
            </a:pPr>
            <a:r>
              <a:rPr b="1" lang="en-US" sz="2000" strike="noStrike">
                <a:solidFill>
                  <a:srgbClr val="000000"/>
                </a:solidFill>
                <a:latin typeface="Quattrocento Sans"/>
                <a:ea typeface="Quattrocento Sans"/>
              </a:rPr>
              <a:t>Services</a:t>
            </a:r>
            <a:endParaRPr/>
          </a:p>
          <a:p>
            <a:pPr>
              <a:lnSpc>
                <a:spcPct val="100000"/>
              </a:lnSpc>
            </a:pPr>
            <a:r>
              <a:rPr lang="en-US" sz="2000" strike="noStrike">
                <a:solidFill>
                  <a:srgbClr val="000000"/>
                </a:solidFill>
                <a:latin typeface="Quattrocento Sans"/>
                <a:ea typeface="Quattrocento Sans"/>
              </a:rPr>
              <a:t>There already exist some services, but more could be done such as</a:t>
            </a:r>
            <a:endParaRPr/>
          </a:p>
          <a:p>
            <a:pPr>
              <a:lnSpc>
                <a:spcPct val="100000"/>
              </a:lnSpc>
            </a:pPr>
            <a:r>
              <a:rPr lang="en-US" sz="2000" strike="noStrike">
                <a:solidFill>
                  <a:srgbClr val="000000"/>
                </a:solidFill>
                <a:latin typeface="Quattrocento Sans"/>
                <a:ea typeface="Quattrocento Sans"/>
              </a:rPr>
              <a:t>how to extend online interaction of information systems like delivering lecturer remotely, e-library systems</a:t>
            </a:r>
            <a:endParaRPr/>
          </a:p>
          <a:p>
            <a:pPr>
              <a:lnSpc>
                <a:spcPct val="100000"/>
              </a:lnSpc>
            </a:pPr>
            <a:r>
              <a:rPr lang="en-US" sz="2000" strike="noStrike">
                <a:solidFill>
                  <a:srgbClr val="000000"/>
                </a:solidFill>
                <a:latin typeface="Quattrocento Sans"/>
                <a:ea typeface="Quattrocento Sans"/>
              </a:rPr>
              <a:t>etc.</a:t>
            </a:r>
            <a:endParaRPr/>
          </a:p>
        </p:txBody>
      </p:sp>
      <p:sp>
        <p:nvSpPr>
          <p:cNvPr id="266" name="CustomShape 3"/>
          <p:cNvSpPr/>
          <p:nvPr/>
        </p:nvSpPr>
        <p:spPr>
          <a:xfrm>
            <a:off x="916560" y="1142640"/>
            <a:ext cx="91440" cy="91440"/>
          </a:xfrm>
          <a:custGeom>
            <a:avLst/>
            <a:gdLst/>
            <a:ahLst/>
            <a:rect l="0" t="0" r="r" b="b"/>
            <a:pathLst>
              <a:path w="7526" h="7527">
                <a:moveTo>
                  <a:pt x="5991" y="0"/>
                </a:moveTo>
                <a:lnTo>
                  <a:pt x="536" y="6430"/>
                </a:lnTo>
                <a:lnTo>
                  <a:pt x="0" y="7526"/>
                </a:lnTo>
                <a:lnTo>
                  <a:pt x="1096" y="6990"/>
                </a:lnTo>
                <a:lnTo>
                  <a:pt x="7525" y="1534"/>
                </a:lnTo>
                <a:lnTo>
                  <a:pt x="5991" y="0"/>
                </a:lnTo>
              </a:path>
            </a:pathLst>
          </a:custGeom>
          <a:noFill/>
          <a:ln w="9360">
            <a:solidFill>
              <a:srgbClr val="000000"/>
            </a:solidFill>
            <a:round/>
          </a:ln>
        </p:spPr>
        <p:style>
          <a:lnRef idx="0"/>
          <a:fillRef idx="0"/>
          <a:effectRef idx="0"/>
          <a:fontRef idx="minor"/>
        </p:style>
      </p:sp>
      <p:sp>
        <p:nvSpPr>
          <p:cNvPr id="267" name="CustomShape 4"/>
          <p:cNvSpPr/>
          <p:nvPr/>
        </p:nvSpPr>
        <p:spPr>
          <a:xfrm>
            <a:off x="1045080" y="1019880"/>
            <a:ext cx="85680" cy="85680"/>
          </a:xfrm>
          <a:custGeom>
            <a:avLst/>
            <a:gdLst/>
            <a:ahLst/>
            <a:rect l="0" t="0" r="r" b="b"/>
            <a:pathLst>
              <a:path w="7040" h="704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path>
            </a:pathLst>
          </a:custGeom>
          <a:noFill/>
          <a:ln w="9360">
            <a:solidFill>
              <a:srgbClr val="000000"/>
            </a:solidFill>
            <a:round/>
          </a:ln>
        </p:spPr>
        <p:style>
          <a:lnRef idx="0"/>
          <a:fillRef idx="0"/>
          <a:effectRef idx="0"/>
          <a:fontRef idx="minor"/>
        </p:style>
      </p:sp>
      <p:sp>
        <p:nvSpPr>
          <p:cNvPr id="268" name="CustomShape 5"/>
          <p:cNvSpPr/>
          <p:nvPr/>
        </p:nvSpPr>
        <p:spPr>
          <a:xfrm>
            <a:off x="950040" y="1052640"/>
            <a:ext cx="147600" cy="147600"/>
          </a:xfrm>
          <a:custGeom>
            <a:avLst/>
            <a:gdLst/>
            <a:ahLst/>
            <a:rect l="0" t="0" r="r" b="b"/>
            <a:pathLst>
              <a:path w="12130" h="12130">
                <a:moveTo>
                  <a:pt x="8037" y="0"/>
                </a:moveTo>
                <a:lnTo>
                  <a:pt x="4871" y="3190"/>
                </a:lnTo>
                <a:lnTo>
                  <a:pt x="4871" y="3190"/>
                </a:lnTo>
                <a:lnTo>
                  <a:pt x="4627" y="3093"/>
                </a:lnTo>
                <a:lnTo>
                  <a:pt x="4384" y="2996"/>
                </a:lnTo>
                <a:lnTo>
                  <a:pt x="4091" y="2898"/>
                </a:lnTo>
                <a:lnTo>
                  <a:pt x="3799" y="2849"/>
                </a:lnTo>
                <a:lnTo>
                  <a:pt x="3483" y="2776"/>
                </a:lnTo>
                <a:lnTo>
                  <a:pt x="3166" y="2728"/>
                </a:lnTo>
                <a:lnTo>
                  <a:pt x="2849" y="2703"/>
                </a:lnTo>
                <a:lnTo>
                  <a:pt x="2533" y="2703"/>
                </a:lnTo>
                <a:lnTo>
                  <a:pt x="2533" y="2703"/>
                </a:lnTo>
                <a:lnTo>
                  <a:pt x="2240" y="2703"/>
                </a:lnTo>
                <a:lnTo>
                  <a:pt x="1948" y="2728"/>
                </a:lnTo>
                <a:lnTo>
                  <a:pt x="1632" y="2776"/>
                </a:lnTo>
                <a:lnTo>
                  <a:pt x="1315" y="2849"/>
                </a:lnTo>
                <a:lnTo>
                  <a:pt x="998" y="2971"/>
                </a:lnTo>
                <a:lnTo>
                  <a:pt x="706" y="3093"/>
                </a:lnTo>
                <a:lnTo>
                  <a:pt x="414" y="3288"/>
                </a:lnTo>
                <a:lnTo>
                  <a:pt x="146" y="3507"/>
                </a:lnTo>
                <a:lnTo>
                  <a:pt x="146" y="3507"/>
                </a:lnTo>
                <a:lnTo>
                  <a:pt x="73" y="3580"/>
                </a:lnTo>
                <a:lnTo>
                  <a:pt x="24" y="3677"/>
                </a:lnTo>
                <a:lnTo>
                  <a:pt x="0" y="3775"/>
                </a:lnTo>
                <a:lnTo>
                  <a:pt x="0" y="3897"/>
                </a:lnTo>
                <a:lnTo>
                  <a:pt x="0" y="3897"/>
                </a:lnTo>
                <a:lnTo>
                  <a:pt x="0" y="3994"/>
                </a:lnTo>
                <a:lnTo>
                  <a:pt x="24" y="4092"/>
                </a:lnTo>
                <a:lnTo>
                  <a:pt x="73" y="4189"/>
                </a:lnTo>
                <a:lnTo>
                  <a:pt x="146" y="4286"/>
                </a:lnTo>
                <a:lnTo>
                  <a:pt x="7842" y="11983"/>
                </a:lnTo>
                <a:lnTo>
                  <a:pt x="7842" y="11983"/>
                </a:lnTo>
                <a:lnTo>
                  <a:pt x="7940" y="12056"/>
                </a:lnTo>
                <a:lnTo>
                  <a:pt x="8037" y="12104"/>
                </a:lnTo>
                <a:lnTo>
                  <a:pt x="8134" y="12129"/>
                </a:lnTo>
                <a:lnTo>
                  <a:pt x="8232" y="12129"/>
                </a:lnTo>
                <a:lnTo>
                  <a:pt x="8232" y="12129"/>
                </a:lnTo>
                <a:lnTo>
                  <a:pt x="8354" y="12129"/>
                </a:lnTo>
                <a:lnTo>
                  <a:pt x="8451" y="12104"/>
                </a:lnTo>
                <a:lnTo>
                  <a:pt x="8548" y="12056"/>
                </a:lnTo>
                <a:lnTo>
                  <a:pt x="8621" y="11983"/>
                </a:lnTo>
                <a:lnTo>
                  <a:pt x="8621" y="11983"/>
                </a:lnTo>
                <a:lnTo>
                  <a:pt x="8841" y="11715"/>
                </a:lnTo>
                <a:lnTo>
                  <a:pt x="9035" y="11422"/>
                </a:lnTo>
                <a:lnTo>
                  <a:pt x="9157" y="11130"/>
                </a:lnTo>
                <a:lnTo>
                  <a:pt x="9279" y="10813"/>
                </a:lnTo>
                <a:lnTo>
                  <a:pt x="9352" y="10497"/>
                </a:lnTo>
                <a:lnTo>
                  <a:pt x="9401" y="10180"/>
                </a:lnTo>
                <a:lnTo>
                  <a:pt x="9425" y="9888"/>
                </a:lnTo>
                <a:lnTo>
                  <a:pt x="9425" y="9596"/>
                </a:lnTo>
                <a:lnTo>
                  <a:pt x="9425" y="9596"/>
                </a:lnTo>
                <a:lnTo>
                  <a:pt x="9425" y="9279"/>
                </a:lnTo>
                <a:lnTo>
                  <a:pt x="9401" y="8963"/>
                </a:lnTo>
                <a:lnTo>
                  <a:pt x="9352" y="8646"/>
                </a:lnTo>
                <a:lnTo>
                  <a:pt x="9279" y="8329"/>
                </a:lnTo>
                <a:lnTo>
                  <a:pt x="9230" y="8037"/>
                </a:lnTo>
                <a:lnTo>
                  <a:pt x="9133" y="7745"/>
                </a:lnTo>
                <a:lnTo>
                  <a:pt x="9035" y="7501"/>
                </a:lnTo>
                <a:lnTo>
                  <a:pt x="8938" y="7258"/>
                </a:lnTo>
                <a:lnTo>
                  <a:pt x="12129" y="4092"/>
                </a:lnTo>
              </a:path>
            </a:pathLst>
          </a:custGeom>
          <a:noFill/>
          <a:ln w="9360">
            <a:solidFill>
              <a:srgbClr val="000000"/>
            </a:solidFill>
            <a:round/>
          </a:ln>
        </p:spPr>
        <p:style>
          <a:lnRef idx="0"/>
          <a:fillRef idx="0"/>
          <a:effectRef idx="0"/>
          <a:fontRef idx="minor"/>
        </p:style>
      </p:sp>
      <p:sp>
        <p:nvSpPr>
          <p:cNvPr id="269" name="CustomShape 6"/>
          <p:cNvSpPr/>
          <p:nvPr/>
        </p:nvSpPr>
        <p:spPr>
          <a:xfrm>
            <a:off x="1024200" y="1079280"/>
            <a:ext cx="24120" cy="24120"/>
          </a:xfrm>
          <a:custGeom>
            <a:avLst/>
            <a:gdLst/>
            <a:ahLst/>
            <a:rect l="0" t="0" r="r" b="b"/>
            <a:pathLst>
              <a:path w="1998" h="1998">
                <a:moveTo>
                  <a:pt x="0" y="1997"/>
                </a:moveTo>
                <a:lnTo>
                  <a:pt x="1997" y="0"/>
                </a:lnTo>
              </a:path>
            </a:pathLst>
          </a:custGeom>
          <a:noFill/>
          <a:ln w="9360">
            <a:solidFill>
              <a:srgbClr val="000000"/>
            </a:solidFill>
            <a:round/>
          </a:ln>
        </p:spPr>
        <p:style>
          <a:lnRef idx="0"/>
          <a:fillRef idx="0"/>
          <a:effectRef idx="0"/>
          <a:fontRef idx="minor"/>
        </p:style>
      </p:sp>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0" name="TextShape 1"/>
          <p:cNvSpPr txBox="1"/>
          <p:nvPr/>
        </p:nvSpPr>
        <p:spPr>
          <a:xfrm>
            <a:off x="1381320" y="1019880"/>
            <a:ext cx="3877920" cy="435240"/>
          </a:xfrm>
          <a:prstGeom prst="rect">
            <a:avLst/>
          </a:prstGeom>
          <a:noFill/>
          <a:ln>
            <a:noFill/>
          </a:ln>
        </p:spPr>
        <p:txBody>
          <a:bodyPr tIns="91440" bIns="91440" anchor="ctr"/>
          <a:p>
            <a:pPr>
              <a:lnSpc>
                <a:spcPct val="100000"/>
              </a:lnSpc>
            </a:pPr>
            <a:r>
              <a:rPr b="1" lang="en-US" sz="2000" strike="noStrike">
                <a:solidFill>
                  <a:srgbClr val="000000"/>
                </a:solidFill>
                <a:latin typeface="Lora"/>
                <a:ea typeface="Lora"/>
              </a:rPr>
              <a:t>Networked Learning</a:t>
            </a:r>
            <a:r>
              <a:rPr b="1" lang="en-US" sz="2000" strike="noStrike">
                <a:solidFill>
                  <a:srgbClr val="000000"/>
                </a:solidFill>
                <a:latin typeface="Lora"/>
                <a:ea typeface="Lora"/>
              </a:rPr>
              <a:t>
</a:t>
            </a:r>
            <a:endParaRPr/>
          </a:p>
        </p:txBody>
      </p:sp>
      <p:sp>
        <p:nvSpPr>
          <p:cNvPr id="271" name="TextShape 2"/>
          <p:cNvSpPr txBox="1"/>
          <p:nvPr/>
        </p:nvSpPr>
        <p:spPr>
          <a:xfrm>
            <a:off x="950040" y="1616400"/>
            <a:ext cx="8070480" cy="3111840"/>
          </a:xfrm>
          <a:prstGeom prst="rect">
            <a:avLst/>
          </a:prstGeom>
          <a:noFill/>
          <a:ln>
            <a:noFill/>
          </a:ln>
        </p:spPr>
        <p:txBody>
          <a:bodyPr tIns="91440" bIns="91440"/>
          <a:p>
            <a:pPr>
              <a:lnSpc>
                <a:spcPct val="100000"/>
              </a:lnSpc>
              <a:buFont typeface="Quattrocento Sans"/>
              <a:buChar char="◉"/>
            </a:pPr>
            <a:r>
              <a:rPr b="1" lang="en-US" sz="2000" strike="noStrike">
                <a:solidFill>
                  <a:srgbClr val="000000"/>
                </a:solidFill>
                <a:latin typeface="Quattrocento Sans"/>
                <a:ea typeface="Quattrocento Sans"/>
              </a:rPr>
              <a:t>Enhancing education with ICT</a:t>
            </a:r>
            <a:endParaRPr/>
          </a:p>
          <a:p>
            <a:pPr>
              <a:lnSpc>
                <a:spcPct val="100000"/>
              </a:lnSpc>
            </a:pPr>
            <a:r>
              <a:rPr lang="en-US" sz="2000" strike="noStrike">
                <a:solidFill>
                  <a:srgbClr val="000000"/>
                </a:solidFill>
                <a:latin typeface="Quattrocento Sans"/>
                <a:ea typeface="Quattrocento Sans"/>
              </a:rPr>
              <a:t>integration of ICT into the curricula and use of e-learning still a challenge whoever some as Open University of Tanzania which has e-learning platform.</a:t>
            </a:r>
            <a:endParaRPr/>
          </a:p>
          <a:p>
            <a:pPr>
              <a:lnSpc>
                <a:spcPct val="100000"/>
              </a:lnSpc>
            </a:pPr>
            <a:endParaRPr/>
          </a:p>
          <a:p>
            <a:pPr>
              <a:lnSpc>
                <a:spcPct val="100000"/>
              </a:lnSpc>
              <a:buFont typeface="Quattrocento Sans"/>
              <a:buChar char="◉"/>
            </a:pPr>
            <a:r>
              <a:rPr b="1" lang="en-US" sz="2000" strike="noStrike">
                <a:solidFill>
                  <a:srgbClr val="000000"/>
                </a:solidFill>
                <a:latin typeface="Quattrocento Sans"/>
                <a:ea typeface="Quattrocento Sans"/>
              </a:rPr>
              <a:t>ICT in libraries</a:t>
            </a:r>
            <a:endParaRPr/>
          </a:p>
          <a:p>
            <a:pPr>
              <a:lnSpc>
                <a:spcPct val="100000"/>
              </a:lnSpc>
            </a:pPr>
            <a:r>
              <a:rPr lang="en-US" sz="2000" strike="noStrike">
                <a:solidFill>
                  <a:srgbClr val="000000"/>
                </a:solidFill>
                <a:latin typeface="Quattrocento Sans"/>
                <a:ea typeface="Quattrocento Sans"/>
              </a:rPr>
              <a:t>low usage of ICT in libraries, some institutions (very few) had online public access catalogue (OPAC) available off campus.</a:t>
            </a:r>
            <a:endParaRPr/>
          </a:p>
          <a:p>
            <a:pPr>
              <a:lnSpc>
                <a:spcPct val="100000"/>
              </a:lnSpc>
            </a:pPr>
            <a:r>
              <a:rPr lang="en-US" sz="2000" strike="noStrike">
                <a:solidFill>
                  <a:srgbClr val="000000"/>
                </a:solidFill>
                <a:latin typeface="Quattrocento Sans"/>
                <a:ea typeface="Quattrocento Sans"/>
              </a:rPr>
              <a:t>62% knows about COTUL.</a:t>
            </a:r>
            <a:endParaRPr/>
          </a:p>
        </p:txBody>
      </p:sp>
      <p:sp>
        <p:nvSpPr>
          <p:cNvPr id="272" name="CustomShape 3"/>
          <p:cNvSpPr/>
          <p:nvPr/>
        </p:nvSpPr>
        <p:spPr>
          <a:xfrm>
            <a:off x="916560" y="1142640"/>
            <a:ext cx="91440" cy="91440"/>
          </a:xfrm>
          <a:custGeom>
            <a:avLst/>
            <a:gdLst/>
            <a:ahLst/>
            <a:rect l="0" t="0" r="r" b="b"/>
            <a:pathLst>
              <a:path w="7526" h="7527">
                <a:moveTo>
                  <a:pt x="5991" y="0"/>
                </a:moveTo>
                <a:lnTo>
                  <a:pt x="536" y="6430"/>
                </a:lnTo>
                <a:lnTo>
                  <a:pt x="0" y="7526"/>
                </a:lnTo>
                <a:lnTo>
                  <a:pt x="1096" y="6990"/>
                </a:lnTo>
                <a:lnTo>
                  <a:pt x="7525" y="1534"/>
                </a:lnTo>
                <a:lnTo>
                  <a:pt x="5991" y="0"/>
                </a:lnTo>
              </a:path>
            </a:pathLst>
          </a:custGeom>
          <a:noFill/>
          <a:ln w="9360">
            <a:solidFill>
              <a:srgbClr val="000000"/>
            </a:solidFill>
            <a:round/>
          </a:ln>
        </p:spPr>
        <p:style>
          <a:lnRef idx="0"/>
          <a:fillRef idx="0"/>
          <a:effectRef idx="0"/>
          <a:fontRef idx="minor"/>
        </p:style>
      </p:sp>
      <p:sp>
        <p:nvSpPr>
          <p:cNvPr id="273" name="CustomShape 4"/>
          <p:cNvSpPr/>
          <p:nvPr/>
        </p:nvSpPr>
        <p:spPr>
          <a:xfrm>
            <a:off x="1045080" y="1019880"/>
            <a:ext cx="85680" cy="85680"/>
          </a:xfrm>
          <a:custGeom>
            <a:avLst/>
            <a:gdLst/>
            <a:ahLst/>
            <a:rect l="0" t="0" r="r" b="b"/>
            <a:pathLst>
              <a:path w="7040" h="704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path>
            </a:pathLst>
          </a:custGeom>
          <a:noFill/>
          <a:ln w="9360">
            <a:solidFill>
              <a:srgbClr val="000000"/>
            </a:solidFill>
            <a:round/>
          </a:ln>
        </p:spPr>
        <p:style>
          <a:lnRef idx="0"/>
          <a:fillRef idx="0"/>
          <a:effectRef idx="0"/>
          <a:fontRef idx="minor"/>
        </p:style>
      </p:sp>
      <p:sp>
        <p:nvSpPr>
          <p:cNvPr id="274" name="CustomShape 5"/>
          <p:cNvSpPr/>
          <p:nvPr/>
        </p:nvSpPr>
        <p:spPr>
          <a:xfrm>
            <a:off x="950040" y="1052640"/>
            <a:ext cx="147600" cy="147600"/>
          </a:xfrm>
          <a:custGeom>
            <a:avLst/>
            <a:gdLst/>
            <a:ahLst/>
            <a:rect l="0" t="0" r="r" b="b"/>
            <a:pathLst>
              <a:path w="12130" h="12130">
                <a:moveTo>
                  <a:pt x="8037" y="0"/>
                </a:moveTo>
                <a:lnTo>
                  <a:pt x="4871" y="3190"/>
                </a:lnTo>
                <a:lnTo>
                  <a:pt x="4871" y="3190"/>
                </a:lnTo>
                <a:lnTo>
                  <a:pt x="4627" y="3093"/>
                </a:lnTo>
                <a:lnTo>
                  <a:pt x="4384" y="2996"/>
                </a:lnTo>
                <a:lnTo>
                  <a:pt x="4091" y="2898"/>
                </a:lnTo>
                <a:lnTo>
                  <a:pt x="3799" y="2849"/>
                </a:lnTo>
                <a:lnTo>
                  <a:pt x="3483" y="2776"/>
                </a:lnTo>
                <a:lnTo>
                  <a:pt x="3166" y="2728"/>
                </a:lnTo>
                <a:lnTo>
                  <a:pt x="2849" y="2703"/>
                </a:lnTo>
                <a:lnTo>
                  <a:pt x="2533" y="2703"/>
                </a:lnTo>
                <a:lnTo>
                  <a:pt x="2533" y="2703"/>
                </a:lnTo>
                <a:lnTo>
                  <a:pt x="2240" y="2703"/>
                </a:lnTo>
                <a:lnTo>
                  <a:pt x="1948" y="2728"/>
                </a:lnTo>
                <a:lnTo>
                  <a:pt x="1632" y="2776"/>
                </a:lnTo>
                <a:lnTo>
                  <a:pt x="1315" y="2849"/>
                </a:lnTo>
                <a:lnTo>
                  <a:pt x="998" y="2971"/>
                </a:lnTo>
                <a:lnTo>
                  <a:pt x="706" y="3093"/>
                </a:lnTo>
                <a:lnTo>
                  <a:pt x="414" y="3288"/>
                </a:lnTo>
                <a:lnTo>
                  <a:pt x="146" y="3507"/>
                </a:lnTo>
                <a:lnTo>
                  <a:pt x="146" y="3507"/>
                </a:lnTo>
                <a:lnTo>
                  <a:pt x="73" y="3580"/>
                </a:lnTo>
                <a:lnTo>
                  <a:pt x="24" y="3677"/>
                </a:lnTo>
                <a:lnTo>
                  <a:pt x="0" y="3775"/>
                </a:lnTo>
                <a:lnTo>
                  <a:pt x="0" y="3897"/>
                </a:lnTo>
                <a:lnTo>
                  <a:pt x="0" y="3897"/>
                </a:lnTo>
                <a:lnTo>
                  <a:pt x="0" y="3994"/>
                </a:lnTo>
                <a:lnTo>
                  <a:pt x="24" y="4092"/>
                </a:lnTo>
                <a:lnTo>
                  <a:pt x="73" y="4189"/>
                </a:lnTo>
                <a:lnTo>
                  <a:pt x="146" y="4286"/>
                </a:lnTo>
                <a:lnTo>
                  <a:pt x="7842" y="11983"/>
                </a:lnTo>
                <a:lnTo>
                  <a:pt x="7842" y="11983"/>
                </a:lnTo>
                <a:lnTo>
                  <a:pt x="7940" y="12056"/>
                </a:lnTo>
                <a:lnTo>
                  <a:pt x="8037" y="12104"/>
                </a:lnTo>
                <a:lnTo>
                  <a:pt x="8134" y="12129"/>
                </a:lnTo>
                <a:lnTo>
                  <a:pt x="8232" y="12129"/>
                </a:lnTo>
                <a:lnTo>
                  <a:pt x="8232" y="12129"/>
                </a:lnTo>
                <a:lnTo>
                  <a:pt x="8354" y="12129"/>
                </a:lnTo>
                <a:lnTo>
                  <a:pt x="8451" y="12104"/>
                </a:lnTo>
                <a:lnTo>
                  <a:pt x="8548" y="12056"/>
                </a:lnTo>
                <a:lnTo>
                  <a:pt x="8621" y="11983"/>
                </a:lnTo>
                <a:lnTo>
                  <a:pt x="8621" y="11983"/>
                </a:lnTo>
                <a:lnTo>
                  <a:pt x="8841" y="11715"/>
                </a:lnTo>
                <a:lnTo>
                  <a:pt x="9035" y="11422"/>
                </a:lnTo>
                <a:lnTo>
                  <a:pt x="9157" y="11130"/>
                </a:lnTo>
                <a:lnTo>
                  <a:pt x="9279" y="10813"/>
                </a:lnTo>
                <a:lnTo>
                  <a:pt x="9352" y="10497"/>
                </a:lnTo>
                <a:lnTo>
                  <a:pt x="9401" y="10180"/>
                </a:lnTo>
                <a:lnTo>
                  <a:pt x="9425" y="9888"/>
                </a:lnTo>
                <a:lnTo>
                  <a:pt x="9425" y="9596"/>
                </a:lnTo>
                <a:lnTo>
                  <a:pt x="9425" y="9596"/>
                </a:lnTo>
                <a:lnTo>
                  <a:pt x="9425" y="9279"/>
                </a:lnTo>
                <a:lnTo>
                  <a:pt x="9401" y="8963"/>
                </a:lnTo>
                <a:lnTo>
                  <a:pt x="9352" y="8646"/>
                </a:lnTo>
                <a:lnTo>
                  <a:pt x="9279" y="8329"/>
                </a:lnTo>
                <a:lnTo>
                  <a:pt x="9230" y="8037"/>
                </a:lnTo>
                <a:lnTo>
                  <a:pt x="9133" y="7745"/>
                </a:lnTo>
                <a:lnTo>
                  <a:pt x="9035" y="7501"/>
                </a:lnTo>
                <a:lnTo>
                  <a:pt x="8938" y="7258"/>
                </a:lnTo>
                <a:lnTo>
                  <a:pt x="12129" y="4092"/>
                </a:lnTo>
              </a:path>
            </a:pathLst>
          </a:custGeom>
          <a:noFill/>
          <a:ln w="9360">
            <a:solidFill>
              <a:srgbClr val="000000"/>
            </a:solidFill>
            <a:round/>
          </a:ln>
        </p:spPr>
        <p:style>
          <a:lnRef idx="0"/>
          <a:fillRef idx="0"/>
          <a:effectRef idx="0"/>
          <a:fontRef idx="minor"/>
        </p:style>
      </p:sp>
      <p:sp>
        <p:nvSpPr>
          <p:cNvPr id="275" name="CustomShape 6"/>
          <p:cNvSpPr/>
          <p:nvPr/>
        </p:nvSpPr>
        <p:spPr>
          <a:xfrm>
            <a:off x="1024200" y="1079280"/>
            <a:ext cx="24120" cy="24120"/>
          </a:xfrm>
          <a:custGeom>
            <a:avLst/>
            <a:gdLst/>
            <a:ahLst/>
            <a:rect l="0" t="0" r="r" b="b"/>
            <a:pathLst>
              <a:path w="1998" h="1998">
                <a:moveTo>
                  <a:pt x="0" y="1997"/>
                </a:moveTo>
                <a:lnTo>
                  <a:pt x="1997" y="0"/>
                </a:lnTo>
              </a:path>
            </a:pathLst>
          </a:custGeom>
          <a:noFill/>
          <a:ln w="9360">
            <a:solidFill>
              <a:srgbClr val="000000"/>
            </a:solidFill>
            <a:round/>
          </a:ln>
        </p:spPr>
        <p:style>
          <a:lnRef idx="0"/>
          <a:fillRef idx="0"/>
          <a:effectRef idx="0"/>
          <a:fontRef idx="minor"/>
        </p:style>
      </p:sp>
    </p:spTree>
  </p:cSld>
  <p:timing>
    <p:tnLst>
      <p:par>
        <p:cTn id="41" dur="indefinite" restart="never" nodeType="tmRoot">
          <p:childTnLst>
            <p:seq>
              <p:cTn id="42"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6" name="TextShape 1"/>
          <p:cNvSpPr txBox="1"/>
          <p:nvPr/>
        </p:nvSpPr>
        <p:spPr>
          <a:xfrm>
            <a:off x="1381320" y="922680"/>
            <a:ext cx="3877920" cy="435240"/>
          </a:xfrm>
          <a:prstGeom prst="rect">
            <a:avLst/>
          </a:prstGeom>
          <a:noFill/>
          <a:ln>
            <a:noFill/>
          </a:ln>
        </p:spPr>
        <p:txBody>
          <a:bodyPr tIns="91440" bIns="91440" anchor="ctr"/>
          <a:p>
            <a:pPr>
              <a:lnSpc>
                <a:spcPct val="100000"/>
              </a:lnSpc>
            </a:pPr>
            <a:r>
              <a:rPr b="1" lang="en-US" sz="2000" strike="noStrike">
                <a:solidFill>
                  <a:srgbClr val="000000"/>
                </a:solidFill>
                <a:latin typeface="Lora"/>
                <a:ea typeface="Lora"/>
              </a:rPr>
              <a:t>Networked Learning </a:t>
            </a:r>
            <a:endParaRPr/>
          </a:p>
        </p:txBody>
      </p:sp>
      <p:sp>
        <p:nvSpPr>
          <p:cNvPr id="277" name="TextShape 2"/>
          <p:cNvSpPr txBox="1"/>
          <p:nvPr/>
        </p:nvSpPr>
        <p:spPr>
          <a:xfrm>
            <a:off x="1727280" y="1558440"/>
            <a:ext cx="7102080" cy="3111840"/>
          </a:xfrm>
          <a:prstGeom prst="rect">
            <a:avLst/>
          </a:prstGeom>
          <a:noFill/>
          <a:ln>
            <a:noFill/>
          </a:ln>
        </p:spPr>
        <p:txBody>
          <a:bodyPr tIns="91440" bIns="91440"/>
          <a:p>
            <a:pPr>
              <a:lnSpc>
                <a:spcPct val="100000"/>
              </a:lnSpc>
              <a:buFont typeface="Quattrocento Sans"/>
              <a:buChar char="◉"/>
            </a:pPr>
            <a:r>
              <a:rPr b="1" lang="en-US" sz="2400" strike="noStrike">
                <a:solidFill>
                  <a:srgbClr val="000000"/>
                </a:solidFill>
                <a:latin typeface="Quattrocento Sans"/>
                <a:ea typeface="Quattrocento Sans"/>
              </a:rPr>
              <a:t>ICT in research and journals</a:t>
            </a:r>
            <a:endParaRPr/>
          </a:p>
          <a:p>
            <a:pPr>
              <a:lnSpc>
                <a:spcPct val="100000"/>
              </a:lnSpc>
            </a:pPr>
            <a:r>
              <a:rPr lang="en-US" sz="2400" strike="noStrike">
                <a:solidFill>
                  <a:srgbClr val="000000"/>
                </a:solidFill>
                <a:latin typeface="Quattrocento Sans"/>
                <a:ea typeface="Quattrocento Sans"/>
              </a:rPr>
              <a:t>84% of institutions have researchers and 81% have access to journals and online publications.</a:t>
            </a:r>
            <a:endParaRPr/>
          </a:p>
          <a:p>
            <a:pPr>
              <a:lnSpc>
                <a:spcPct val="100000"/>
              </a:lnSpc>
            </a:pPr>
            <a:endParaRPr/>
          </a:p>
          <a:p>
            <a:pPr>
              <a:lnSpc>
                <a:spcPct val="100000"/>
              </a:lnSpc>
              <a:buFont typeface="Quattrocento Sans"/>
              <a:buChar char="◉"/>
            </a:pPr>
            <a:r>
              <a:rPr b="1" lang="en-US" sz="2400" strike="noStrike">
                <a:solidFill>
                  <a:srgbClr val="000000"/>
                </a:solidFill>
                <a:latin typeface="Quattrocento Sans"/>
                <a:ea typeface="Quattrocento Sans"/>
              </a:rPr>
              <a:t>Capacity building</a:t>
            </a:r>
            <a:endParaRPr/>
          </a:p>
          <a:p>
            <a:pPr>
              <a:lnSpc>
                <a:spcPct val="100000"/>
              </a:lnSpc>
            </a:pPr>
            <a:r>
              <a:rPr lang="en-US" sz="2400" strike="noStrike">
                <a:solidFill>
                  <a:srgbClr val="000000"/>
                </a:solidFill>
                <a:latin typeface="Quattrocento Sans"/>
                <a:ea typeface="Quattrocento Sans"/>
              </a:rPr>
              <a:t>66% - attended trainings conducted by TERNET</a:t>
            </a:r>
            <a:endParaRPr/>
          </a:p>
        </p:txBody>
      </p:sp>
      <p:sp>
        <p:nvSpPr>
          <p:cNvPr id="278" name="CustomShape 3"/>
          <p:cNvSpPr/>
          <p:nvPr/>
        </p:nvSpPr>
        <p:spPr>
          <a:xfrm>
            <a:off x="916560" y="1142640"/>
            <a:ext cx="91440" cy="91440"/>
          </a:xfrm>
          <a:custGeom>
            <a:avLst/>
            <a:gdLst/>
            <a:ahLst/>
            <a:rect l="0" t="0" r="r" b="b"/>
            <a:pathLst>
              <a:path w="7526" h="7527">
                <a:moveTo>
                  <a:pt x="5991" y="0"/>
                </a:moveTo>
                <a:lnTo>
                  <a:pt x="536" y="6430"/>
                </a:lnTo>
                <a:lnTo>
                  <a:pt x="0" y="7526"/>
                </a:lnTo>
                <a:lnTo>
                  <a:pt x="1096" y="6990"/>
                </a:lnTo>
                <a:lnTo>
                  <a:pt x="7525" y="1534"/>
                </a:lnTo>
                <a:lnTo>
                  <a:pt x="5991" y="0"/>
                </a:lnTo>
              </a:path>
            </a:pathLst>
          </a:custGeom>
          <a:noFill/>
          <a:ln w="9360">
            <a:solidFill>
              <a:srgbClr val="000000"/>
            </a:solidFill>
            <a:round/>
          </a:ln>
        </p:spPr>
        <p:style>
          <a:lnRef idx="0"/>
          <a:fillRef idx="0"/>
          <a:effectRef idx="0"/>
          <a:fontRef idx="minor"/>
        </p:style>
      </p:sp>
      <p:sp>
        <p:nvSpPr>
          <p:cNvPr id="279" name="CustomShape 4"/>
          <p:cNvSpPr/>
          <p:nvPr/>
        </p:nvSpPr>
        <p:spPr>
          <a:xfrm>
            <a:off x="1045080" y="1019880"/>
            <a:ext cx="85680" cy="85680"/>
          </a:xfrm>
          <a:custGeom>
            <a:avLst/>
            <a:gdLst/>
            <a:ahLst/>
            <a:rect l="0" t="0" r="r" b="b"/>
            <a:pathLst>
              <a:path w="7040" h="704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path>
            </a:pathLst>
          </a:custGeom>
          <a:noFill/>
          <a:ln w="9360">
            <a:solidFill>
              <a:srgbClr val="000000"/>
            </a:solidFill>
            <a:round/>
          </a:ln>
        </p:spPr>
        <p:style>
          <a:lnRef idx="0"/>
          <a:fillRef idx="0"/>
          <a:effectRef idx="0"/>
          <a:fontRef idx="minor"/>
        </p:style>
      </p:sp>
      <p:sp>
        <p:nvSpPr>
          <p:cNvPr id="280" name="CustomShape 5"/>
          <p:cNvSpPr/>
          <p:nvPr/>
        </p:nvSpPr>
        <p:spPr>
          <a:xfrm>
            <a:off x="950040" y="1052640"/>
            <a:ext cx="147600" cy="147600"/>
          </a:xfrm>
          <a:custGeom>
            <a:avLst/>
            <a:gdLst/>
            <a:ahLst/>
            <a:rect l="0" t="0" r="r" b="b"/>
            <a:pathLst>
              <a:path w="12130" h="12130">
                <a:moveTo>
                  <a:pt x="8037" y="0"/>
                </a:moveTo>
                <a:lnTo>
                  <a:pt x="4871" y="3190"/>
                </a:lnTo>
                <a:lnTo>
                  <a:pt x="4871" y="3190"/>
                </a:lnTo>
                <a:lnTo>
                  <a:pt x="4627" y="3093"/>
                </a:lnTo>
                <a:lnTo>
                  <a:pt x="4384" y="2996"/>
                </a:lnTo>
                <a:lnTo>
                  <a:pt x="4091" y="2898"/>
                </a:lnTo>
                <a:lnTo>
                  <a:pt x="3799" y="2849"/>
                </a:lnTo>
                <a:lnTo>
                  <a:pt x="3483" y="2776"/>
                </a:lnTo>
                <a:lnTo>
                  <a:pt x="3166" y="2728"/>
                </a:lnTo>
                <a:lnTo>
                  <a:pt x="2849" y="2703"/>
                </a:lnTo>
                <a:lnTo>
                  <a:pt x="2533" y="2703"/>
                </a:lnTo>
                <a:lnTo>
                  <a:pt x="2533" y="2703"/>
                </a:lnTo>
                <a:lnTo>
                  <a:pt x="2240" y="2703"/>
                </a:lnTo>
                <a:lnTo>
                  <a:pt x="1948" y="2728"/>
                </a:lnTo>
                <a:lnTo>
                  <a:pt x="1632" y="2776"/>
                </a:lnTo>
                <a:lnTo>
                  <a:pt x="1315" y="2849"/>
                </a:lnTo>
                <a:lnTo>
                  <a:pt x="998" y="2971"/>
                </a:lnTo>
                <a:lnTo>
                  <a:pt x="706" y="3093"/>
                </a:lnTo>
                <a:lnTo>
                  <a:pt x="414" y="3288"/>
                </a:lnTo>
                <a:lnTo>
                  <a:pt x="146" y="3507"/>
                </a:lnTo>
                <a:lnTo>
                  <a:pt x="146" y="3507"/>
                </a:lnTo>
                <a:lnTo>
                  <a:pt x="73" y="3580"/>
                </a:lnTo>
                <a:lnTo>
                  <a:pt x="24" y="3677"/>
                </a:lnTo>
                <a:lnTo>
                  <a:pt x="0" y="3775"/>
                </a:lnTo>
                <a:lnTo>
                  <a:pt x="0" y="3897"/>
                </a:lnTo>
                <a:lnTo>
                  <a:pt x="0" y="3897"/>
                </a:lnTo>
                <a:lnTo>
                  <a:pt x="0" y="3994"/>
                </a:lnTo>
                <a:lnTo>
                  <a:pt x="24" y="4092"/>
                </a:lnTo>
                <a:lnTo>
                  <a:pt x="73" y="4189"/>
                </a:lnTo>
                <a:lnTo>
                  <a:pt x="146" y="4286"/>
                </a:lnTo>
                <a:lnTo>
                  <a:pt x="7842" y="11983"/>
                </a:lnTo>
                <a:lnTo>
                  <a:pt x="7842" y="11983"/>
                </a:lnTo>
                <a:lnTo>
                  <a:pt x="7940" y="12056"/>
                </a:lnTo>
                <a:lnTo>
                  <a:pt x="8037" y="12104"/>
                </a:lnTo>
                <a:lnTo>
                  <a:pt x="8134" y="12129"/>
                </a:lnTo>
                <a:lnTo>
                  <a:pt x="8232" y="12129"/>
                </a:lnTo>
                <a:lnTo>
                  <a:pt x="8232" y="12129"/>
                </a:lnTo>
                <a:lnTo>
                  <a:pt x="8354" y="12129"/>
                </a:lnTo>
                <a:lnTo>
                  <a:pt x="8451" y="12104"/>
                </a:lnTo>
                <a:lnTo>
                  <a:pt x="8548" y="12056"/>
                </a:lnTo>
                <a:lnTo>
                  <a:pt x="8621" y="11983"/>
                </a:lnTo>
                <a:lnTo>
                  <a:pt x="8621" y="11983"/>
                </a:lnTo>
                <a:lnTo>
                  <a:pt x="8841" y="11715"/>
                </a:lnTo>
                <a:lnTo>
                  <a:pt x="9035" y="11422"/>
                </a:lnTo>
                <a:lnTo>
                  <a:pt x="9157" y="11130"/>
                </a:lnTo>
                <a:lnTo>
                  <a:pt x="9279" y="10813"/>
                </a:lnTo>
                <a:lnTo>
                  <a:pt x="9352" y="10497"/>
                </a:lnTo>
                <a:lnTo>
                  <a:pt x="9401" y="10180"/>
                </a:lnTo>
                <a:lnTo>
                  <a:pt x="9425" y="9888"/>
                </a:lnTo>
                <a:lnTo>
                  <a:pt x="9425" y="9596"/>
                </a:lnTo>
                <a:lnTo>
                  <a:pt x="9425" y="9596"/>
                </a:lnTo>
                <a:lnTo>
                  <a:pt x="9425" y="9279"/>
                </a:lnTo>
                <a:lnTo>
                  <a:pt x="9401" y="8963"/>
                </a:lnTo>
                <a:lnTo>
                  <a:pt x="9352" y="8646"/>
                </a:lnTo>
                <a:lnTo>
                  <a:pt x="9279" y="8329"/>
                </a:lnTo>
                <a:lnTo>
                  <a:pt x="9230" y="8037"/>
                </a:lnTo>
                <a:lnTo>
                  <a:pt x="9133" y="7745"/>
                </a:lnTo>
                <a:lnTo>
                  <a:pt x="9035" y="7501"/>
                </a:lnTo>
                <a:lnTo>
                  <a:pt x="8938" y="7258"/>
                </a:lnTo>
                <a:lnTo>
                  <a:pt x="12129" y="4092"/>
                </a:lnTo>
              </a:path>
            </a:pathLst>
          </a:custGeom>
          <a:noFill/>
          <a:ln w="9360">
            <a:solidFill>
              <a:srgbClr val="000000"/>
            </a:solidFill>
            <a:round/>
          </a:ln>
        </p:spPr>
        <p:style>
          <a:lnRef idx="0"/>
          <a:fillRef idx="0"/>
          <a:effectRef idx="0"/>
          <a:fontRef idx="minor"/>
        </p:style>
      </p:sp>
      <p:sp>
        <p:nvSpPr>
          <p:cNvPr id="281" name="CustomShape 6"/>
          <p:cNvSpPr/>
          <p:nvPr/>
        </p:nvSpPr>
        <p:spPr>
          <a:xfrm>
            <a:off x="1024200" y="1079280"/>
            <a:ext cx="24120" cy="24120"/>
          </a:xfrm>
          <a:custGeom>
            <a:avLst/>
            <a:gdLst/>
            <a:ahLst/>
            <a:rect l="0" t="0" r="r" b="b"/>
            <a:pathLst>
              <a:path w="1998" h="1998">
                <a:moveTo>
                  <a:pt x="0" y="1997"/>
                </a:moveTo>
                <a:lnTo>
                  <a:pt x="1997" y="0"/>
                </a:lnTo>
              </a:path>
            </a:pathLst>
          </a:custGeom>
          <a:noFill/>
          <a:ln w="9360">
            <a:solidFill>
              <a:srgbClr val="000000"/>
            </a:solidFill>
            <a:round/>
          </a:ln>
        </p:spPr>
        <p:style>
          <a:lnRef idx="0"/>
          <a:fillRef idx="0"/>
          <a:effectRef idx="0"/>
          <a:fontRef idx="minor"/>
        </p:style>
      </p:sp>
    </p:spTree>
  </p:cSld>
  <p:timing>
    <p:tnLst>
      <p:par>
        <p:cTn id="43" dur="indefinite" restart="never" nodeType="tmRoot">
          <p:childTnLst>
            <p:seq>
              <p:cTn id="44"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2" name="TextShape 1"/>
          <p:cNvSpPr txBox="1"/>
          <p:nvPr/>
        </p:nvSpPr>
        <p:spPr>
          <a:xfrm>
            <a:off x="1381320" y="922680"/>
            <a:ext cx="3877920" cy="435240"/>
          </a:xfrm>
          <a:prstGeom prst="rect">
            <a:avLst/>
          </a:prstGeom>
          <a:noFill/>
          <a:ln>
            <a:noFill/>
          </a:ln>
        </p:spPr>
        <p:txBody>
          <a:bodyPr tIns="91440" bIns="91440" anchor="ctr"/>
          <a:p>
            <a:pPr>
              <a:lnSpc>
                <a:spcPct val="100000"/>
              </a:lnSpc>
            </a:pPr>
            <a:r>
              <a:rPr b="1" lang="en-US" sz="2000" strike="noStrike">
                <a:solidFill>
                  <a:srgbClr val="000000"/>
                </a:solidFill>
                <a:latin typeface="Lora"/>
                <a:ea typeface="Lora"/>
              </a:rPr>
              <a:t>3.Networked Learning </a:t>
            </a:r>
            <a:endParaRPr/>
          </a:p>
        </p:txBody>
      </p:sp>
      <p:sp>
        <p:nvSpPr>
          <p:cNvPr id="283" name="TextShape 2"/>
          <p:cNvSpPr txBox="1"/>
          <p:nvPr/>
        </p:nvSpPr>
        <p:spPr>
          <a:xfrm>
            <a:off x="2019960" y="1558440"/>
            <a:ext cx="6809400" cy="3111840"/>
          </a:xfrm>
          <a:prstGeom prst="rect">
            <a:avLst/>
          </a:prstGeom>
          <a:noFill/>
          <a:ln>
            <a:noFill/>
          </a:ln>
        </p:spPr>
        <p:txBody>
          <a:bodyPr tIns="91440" bIns="91440"/>
          <a:p>
            <a:pPr>
              <a:lnSpc>
                <a:spcPct val="100000"/>
              </a:lnSpc>
            </a:pPr>
            <a:r>
              <a:rPr lang="en-US" sz="2400" strike="noStrike">
                <a:solidFill>
                  <a:srgbClr val="000000"/>
                </a:solidFill>
                <a:latin typeface="Quattrocento Sans"/>
                <a:ea typeface="Quattrocento Sans"/>
              </a:rPr>
              <a:t>(very few) had online public access</a:t>
            </a:r>
            <a:endParaRPr/>
          </a:p>
          <a:p>
            <a:pPr>
              <a:lnSpc>
                <a:spcPct val="100000"/>
              </a:lnSpc>
            </a:pPr>
            <a:r>
              <a:rPr lang="en-US" sz="2400" strike="noStrike">
                <a:solidFill>
                  <a:srgbClr val="000000"/>
                </a:solidFill>
                <a:latin typeface="Quattrocento Sans"/>
                <a:ea typeface="Quattrocento Sans"/>
              </a:rPr>
              <a:t>Catalogue (OPAC) available off campus</a:t>
            </a:r>
            <a:endParaRPr/>
          </a:p>
          <a:p>
            <a:pPr>
              <a:lnSpc>
                <a:spcPct val="100000"/>
              </a:lnSpc>
            </a:pPr>
            <a:endParaRPr/>
          </a:p>
        </p:txBody>
      </p:sp>
      <p:sp>
        <p:nvSpPr>
          <p:cNvPr id="284" name="CustomShape 3"/>
          <p:cNvSpPr/>
          <p:nvPr/>
        </p:nvSpPr>
        <p:spPr>
          <a:xfrm>
            <a:off x="916560" y="1142640"/>
            <a:ext cx="91440" cy="91440"/>
          </a:xfrm>
          <a:custGeom>
            <a:avLst/>
            <a:gdLst/>
            <a:ahLst/>
            <a:rect l="0" t="0" r="r" b="b"/>
            <a:pathLst>
              <a:path w="7526" h="7527">
                <a:moveTo>
                  <a:pt x="5991" y="0"/>
                </a:moveTo>
                <a:lnTo>
                  <a:pt x="536" y="6430"/>
                </a:lnTo>
                <a:lnTo>
                  <a:pt x="0" y="7526"/>
                </a:lnTo>
                <a:lnTo>
                  <a:pt x="1096" y="6990"/>
                </a:lnTo>
                <a:lnTo>
                  <a:pt x="7525" y="1534"/>
                </a:lnTo>
                <a:lnTo>
                  <a:pt x="5991" y="0"/>
                </a:lnTo>
              </a:path>
            </a:pathLst>
          </a:custGeom>
          <a:noFill/>
          <a:ln w="9360">
            <a:solidFill>
              <a:srgbClr val="000000"/>
            </a:solidFill>
            <a:round/>
          </a:ln>
        </p:spPr>
        <p:style>
          <a:lnRef idx="0"/>
          <a:fillRef idx="0"/>
          <a:effectRef idx="0"/>
          <a:fontRef idx="minor"/>
        </p:style>
      </p:sp>
      <p:sp>
        <p:nvSpPr>
          <p:cNvPr id="285" name="CustomShape 4"/>
          <p:cNvSpPr/>
          <p:nvPr/>
        </p:nvSpPr>
        <p:spPr>
          <a:xfrm>
            <a:off x="1045080" y="1019880"/>
            <a:ext cx="85680" cy="85680"/>
          </a:xfrm>
          <a:custGeom>
            <a:avLst/>
            <a:gdLst/>
            <a:ahLst/>
            <a:rect l="0" t="0" r="r" b="b"/>
            <a:pathLst>
              <a:path w="7040" h="704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path>
            </a:pathLst>
          </a:custGeom>
          <a:noFill/>
          <a:ln w="9360">
            <a:solidFill>
              <a:srgbClr val="000000"/>
            </a:solidFill>
            <a:round/>
          </a:ln>
        </p:spPr>
        <p:style>
          <a:lnRef idx="0"/>
          <a:fillRef idx="0"/>
          <a:effectRef idx="0"/>
          <a:fontRef idx="minor"/>
        </p:style>
      </p:sp>
      <p:sp>
        <p:nvSpPr>
          <p:cNvPr id="286" name="CustomShape 5"/>
          <p:cNvSpPr/>
          <p:nvPr/>
        </p:nvSpPr>
        <p:spPr>
          <a:xfrm>
            <a:off x="950040" y="1052640"/>
            <a:ext cx="147600" cy="147600"/>
          </a:xfrm>
          <a:custGeom>
            <a:avLst/>
            <a:gdLst/>
            <a:ahLst/>
            <a:rect l="0" t="0" r="r" b="b"/>
            <a:pathLst>
              <a:path w="12130" h="12130">
                <a:moveTo>
                  <a:pt x="8037" y="0"/>
                </a:moveTo>
                <a:lnTo>
                  <a:pt x="4871" y="3190"/>
                </a:lnTo>
                <a:lnTo>
                  <a:pt x="4871" y="3190"/>
                </a:lnTo>
                <a:lnTo>
                  <a:pt x="4627" y="3093"/>
                </a:lnTo>
                <a:lnTo>
                  <a:pt x="4384" y="2996"/>
                </a:lnTo>
                <a:lnTo>
                  <a:pt x="4091" y="2898"/>
                </a:lnTo>
                <a:lnTo>
                  <a:pt x="3799" y="2849"/>
                </a:lnTo>
                <a:lnTo>
                  <a:pt x="3483" y="2776"/>
                </a:lnTo>
                <a:lnTo>
                  <a:pt x="3166" y="2728"/>
                </a:lnTo>
                <a:lnTo>
                  <a:pt x="2849" y="2703"/>
                </a:lnTo>
                <a:lnTo>
                  <a:pt x="2533" y="2703"/>
                </a:lnTo>
                <a:lnTo>
                  <a:pt x="2533" y="2703"/>
                </a:lnTo>
                <a:lnTo>
                  <a:pt x="2240" y="2703"/>
                </a:lnTo>
                <a:lnTo>
                  <a:pt x="1948" y="2728"/>
                </a:lnTo>
                <a:lnTo>
                  <a:pt x="1632" y="2776"/>
                </a:lnTo>
                <a:lnTo>
                  <a:pt x="1315" y="2849"/>
                </a:lnTo>
                <a:lnTo>
                  <a:pt x="998" y="2971"/>
                </a:lnTo>
                <a:lnTo>
                  <a:pt x="706" y="3093"/>
                </a:lnTo>
                <a:lnTo>
                  <a:pt x="414" y="3288"/>
                </a:lnTo>
                <a:lnTo>
                  <a:pt x="146" y="3507"/>
                </a:lnTo>
                <a:lnTo>
                  <a:pt x="146" y="3507"/>
                </a:lnTo>
                <a:lnTo>
                  <a:pt x="73" y="3580"/>
                </a:lnTo>
                <a:lnTo>
                  <a:pt x="24" y="3677"/>
                </a:lnTo>
                <a:lnTo>
                  <a:pt x="0" y="3775"/>
                </a:lnTo>
                <a:lnTo>
                  <a:pt x="0" y="3897"/>
                </a:lnTo>
                <a:lnTo>
                  <a:pt x="0" y="3897"/>
                </a:lnTo>
                <a:lnTo>
                  <a:pt x="0" y="3994"/>
                </a:lnTo>
                <a:lnTo>
                  <a:pt x="24" y="4092"/>
                </a:lnTo>
                <a:lnTo>
                  <a:pt x="73" y="4189"/>
                </a:lnTo>
                <a:lnTo>
                  <a:pt x="146" y="4286"/>
                </a:lnTo>
                <a:lnTo>
                  <a:pt x="7842" y="11983"/>
                </a:lnTo>
                <a:lnTo>
                  <a:pt x="7842" y="11983"/>
                </a:lnTo>
                <a:lnTo>
                  <a:pt x="7940" y="12056"/>
                </a:lnTo>
                <a:lnTo>
                  <a:pt x="8037" y="12104"/>
                </a:lnTo>
                <a:lnTo>
                  <a:pt x="8134" y="12129"/>
                </a:lnTo>
                <a:lnTo>
                  <a:pt x="8232" y="12129"/>
                </a:lnTo>
                <a:lnTo>
                  <a:pt x="8232" y="12129"/>
                </a:lnTo>
                <a:lnTo>
                  <a:pt x="8354" y="12129"/>
                </a:lnTo>
                <a:lnTo>
                  <a:pt x="8451" y="12104"/>
                </a:lnTo>
                <a:lnTo>
                  <a:pt x="8548" y="12056"/>
                </a:lnTo>
                <a:lnTo>
                  <a:pt x="8621" y="11983"/>
                </a:lnTo>
                <a:lnTo>
                  <a:pt x="8621" y="11983"/>
                </a:lnTo>
                <a:lnTo>
                  <a:pt x="8841" y="11715"/>
                </a:lnTo>
                <a:lnTo>
                  <a:pt x="9035" y="11422"/>
                </a:lnTo>
                <a:lnTo>
                  <a:pt x="9157" y="11130"/>
                </a:lnTo>
                <a:lnTo>
                  <a:pt x="9279" y="10813"/>
                </a:lnTo>
                <a:lnTo>
                  <a:pt x="9352" y="10497"/>
                </a:lnTo>
                <a:lnTo>
                  <a:pt x="9401" y="10180"/>
                </a:lnTo>
                <a:lnTo>
                  <a:pt x="9425" y="9888"/>
                </a:lnTo>
                <a:lnTo>
                  <a:pt x="9425" y="9596"/>
                </a:lnTo>
                <a:lnTo>
                  <a:pt x="9425" y="9596"/>
                </a:lnTo>
                <a:lnTo>
                  <a:pt x="9425" y="9279"/>
                </a:lnTo>
                <a:lnTo>
                  <a:pt x="9401" y="8963"/>
                </a:lnTo>
                <a:lnTo>
                  <a:pt x="9352" y="8646"/>
                </a:lnTo>
                <a:lnTo>
                  <a:pt x="9279" y="8329"/>
                </a:lnTo>
                <a:lnTo>
                  <a:pt x="9230" y="8037"/>
                </a:lnTo>
                <a:lnTo>
                  <a:pt x="9133" y="7745"/>
                </a:lnTo>
                <a:lnTo>
                  <a:pt x="9035" y="7501"/>
                </a:lnTo>
                <a:lnTo>
                  <a:pt x="8938" y="7258"/>
                </a:lnTo>
                <a:lnTo>
                  <a:pt x="12129" y="4092"/>
                </a:lnTo>
              </a:path>
            </a:pathLst>
          </a:custGeom>
          <a:noFill/>
          <a:ln w="9360">
            <a:solidFill>
              <a:srgbClr val="000000"/>
            </a:solidFill>
            <a:round/>
          </a:ln>
        </p:spPr>
        <p:style>
          <a:lnRef idx="0"/>
          <a:fillRef idx="0"/>
          <a:effectRef idx="0"/>
          <a:fontRef idx="minor"/>
        </p:style>
      </p:sp>
      <p:sp>
        <p:nvSpPr>
          <p:cNvPr id="287" name="CustomShape 6"/>
          <p:cNvSpPr/>
          <p:nvPr/>
        </p:nvSpPr>
        <p:spPr>
          <a:xfrm>
            <a:off x="1024200" y="1079280"/>
            <a:ext cx="24120" cy="24120"/>
          </a:xfrm>
          <a:custGeom>
            <a:avLst/>
            <a:gdLst/>
            <a:ahLst/>
            <a:rect l="0" t="0" r="r" b="b"/>
            <a:pathLst>
              <a:path w="1998" h="1998">
                <a:moveTo>
                  <a:pt x="0" y="1997"/>
                </a:moveTo>
                <a:lnTo>
                  <a:pt x="1997" y="0"/>
                </a:lnTo>
              </a:path>
            </a:pathLst>
          </a:custGeom>
          <a:noFill/>
          <a:ln w="9360">
            <a:solidFill>
              <a:srgbClr val="000000"/>
            </a:solidFill>
            <a:round/>
          </a:ln>
        </p:spPr>
        <p:style>
          <a:lnRef idx="0"/>
          <a:fillRef idx="0"/>
          <a:effectRef idx="0"/>
          <a:fontRef idx="minor"/>
        </p:style>
      </p:sp>
      <p:pic>
        <p:nvPicPr>
          <p:cNvPr id="288" name="Picture 1" descr=""/>
          <p:cNvPicPr/>
          <p:nvPr/>
        </p:nvPicPr>
        <p:blipFill>
          <a:blip r:embed="rId1"/>
          <a:stretch/>
        </p:blipFill>
        <p:spPr>
          <a:xfrm>
            <a:off x="2428560" y="2333160"/>
            <a:ext cx="4915440" cy="2337120"/>
          </a:xfrm>
          <a:prstGeom prst="rect">
            <a:avLst/>
          </a:prstGeom>
          <a:ln>
            <a:noFill/>
          </a:ln>
        </p:spPr>
      </p:pic>
    </p:spTree>
  </p:cSld>
  <p:timing>
    <p:tnLst>
      <p:par>
        <p:cTn id="45" dur="indefinite" restart="never" nodeType="tmRoot">
          <p:childTnLst>
            <p:seq>
              <p:cTn id="46"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9" name="TextShape 1"/>
          <p:cNvSpPr txBox="1"/>
          <p:nvPr/>
        </p:nvSpPr>
        <p:spPr>
          <a:xfrm>
            <a:off x="1381320" y="922680"/>
            <a:ext cx="3877920" cy="435240"/>
          </a:xfrm>
          <a:prstGeom prst="rect">
            <a:avLst/>
          </a:prstGeom>
          <a:noFill/>
          <a:ln>
            <a:noFill/>
          </a:ln>
        </p:spPr>
        <p:txBody>
          <a:bodyPr tIns="91440" bIns="91440" anchor="ctr"/>
          <a:p>
            <a:pPr>
              <a:lnSpc>
                <a:spcPct val="100000"/>
              </a:lnSpc>
            </a:pPr>
            <a:r>
              <a:rPr b="1" lang="en-US" sz="2000" strike="noStrike">
                <a:solidFill>
                  <a:srgbClr val="000000"/>
                </a:solidFill>
                <a:latin typeface="Lora"/>
                <a:ea typeface="Lora"/>
              </a:rPr>
              <a:t>ICT STRATEGY  </a:t>
            </a:r>
            <a:endParaRPr/>
          </a:p>
        </p:txBody>
      </p:sp>
      <p:sp>
        <p:nvSpPr>
          <p:cNvPr id="290" name="TextShape 2"/>
          <p:cNvSpPr txBox="1"/>
          <p:nvPr/>
        </p:nvSpPr>
        <p:spPr>
          <a:xfrm>
            <a:off x="1727280" y="1558440"/>
            <a:ext cx="7102080" cy="3111840"/>
          </a:xfrm>
          <a:prstGeom prst="rect">
            <a:avLst/>
          </a:prstGeom>
          <a:noFill/>
          <a:ln>
            <a:noFill/>
          </a:ln>
        </p:spPr>
        <p:txBody>
          <a:bodyPr tIns="91440" bIns="91440"/>
          <a:p>
            <a:pPr>
              <a:lnSpc>
                <a:spcPct val="100000"/>
              </a:lnSpc>
              <a:buFont typeface="Quattrocento Sans"/>
              <a:buChar char="◉"/>
            </a:pPr>
            <a:r>
              <a:rPr b="1" lang="en-US" sz="2400" strike="noStrike">
                <a:solidFill>
                  <a:srgbClr val="000000"/>
                </a:solidFill>
                <a:latin typeface="Quattrocento Sans"/>
                <a:ea typeface="Quattrocento Sans"/>
              </a:rPr>
              <a:t>Only 59% have indicated to own an ICT policy, some of them outdated.</a:t>
            </a:r>
            <a:endParaRPr/>
          </a:p>
          <a:p>
            <a:pPr>
              <a:lnSpc>
                <a:spcPct val="100000"/>
              </a:lnSpc>
              <a:buFont typeface="Quattrocento Sans"/>
              <a:buChar char="◉"/>
            </a:pPr>
            <a:r>
              <a:rPr b="1" lang="en-US" sz="2400" strike="noStrike">
                <a:solidFill>
                  <a:srgbClr val="000000"/>
                </a:solidFill>
                <a:latin typeface="Quattrocento Sans"/>
                <a:ea typeface="Quattrocento Sans"/>
              </a:rPr>
              <a:t>And as the case of missing the policy most institutions had no standards of network implementations.</a:t>
            </a:r>
            <a:endParaRPr/>
          </a:p>
        </p:txBody>
      </p:sp>
      <p:sp>
        <p:nvSpPr>
          <p:cNvPr id="291" name="CustomShape 3"/>
          <p:cNvSpPr/>
          <p:nvPr/>
        </p:nvSpPr>
        <p:spPr>
          <a:xfrm>
            <a:off x="916560" y="1142640"/>
            <a:ext cx="91440" cy="91440"/>
          </a:xfrm>
          <a:custGeom>
            <a:avLst/>
            <a:gdLst/>
            <a:ahLst/>
            <a:rect l="0" t="0" r="r" b="b"/>
            <a:pathLst>
              <a:path w="7526" h="7527">
                <a:moveTo>
                  <a:pt x="5991" y="0"/>
                </a:moveTo>
                <a:lnTo>
                  <a:pt x="536" y="6430"/>
                </a:lnTo>
                <a:lnTo>
                  <a:pt x="0" y="7526"/>
                </a:lnTo>
                <a:lnTo>
                  <a:pt x="1096" y="6990"/>
                </a:lnTo>
                <a:lnTo>
                  <a:pt x="7525" y="1534"/>
                </a:lnTo>
                <a:lnTo>
                  <a:pt x="5991" y="0"/>
                </a:lnTo>
              </a:path>
            </a:pathLst>
          </a:custGeom>
          <a:noFill/>
          <a:ln w="9360">
            <a:solidFill>
              <a:srgbClr val="000000"/>
            </a:solidFill>
            <a:round/>
          </a:ln>
        </p:spPr>
        <p:style>
          <a:lnRef idx="0"/>
          <a:fillRef idx="0"/>
          <a:effectRef idx="0"/>
          <a:fontRef idx="minor"/>
        </p:style>
      </p:sp>
      <p:sp>
        <p:nvSpPr>
          <p:cNvPr id="292" name="CustomShape 4"/>
          <p:cNvSpPr/>
          <p:nvPr/>
        </p:nvSpPr>
        <p:spPr>
          <a:xfrm>
            <a:off x="1045080" y="1019880"/>
            <a:ext cx="85680" cy="85680"/>
          </a:xfrm>
          <a:custGeom>
            <a:avLst/>
            <a:gdLst/>
            <a:ahLst/>
            <a:rect l="0" t="0" r="r" b="b"/>
            <a:pathLst>
              <a:path w="7040" h="704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path>
            </a:pathLst>
          </a:custGeom>
          <a:noFill/>
          <a:ln w="9360">
            <a:solidFill>
              <a:srgbClr val="000000"/>
            </a:solidFill>
            <a:round/>
          </a:ln>
        </p:spPr>
        <p:style>
          <a:lnRef idx="0"/>
          <a:fillRef idx="0"/>
          <a:effectRef idx="0"/>
          <a:fontRef idx="minor"/>
        </p:style>
      </p:sp>
      <p:sp>
        <p:nvSpPr>
          <p:cNvPr id="293" name="CustomShape 5"/>
          <p:cNvSpPr/>
          <p:nvPr/>
        </p:nvSpPr>
        <p:spPr>
          <a:xfrm>
            <a:off x="950040" y="1052640"/>
            <a:ext cx="147600" cy="147600"/>
          </a:xfrm>
          <a:custGeom>
            <a:avLst/>
            <a:gdLst/>
            <a:ahLst/>
            <a:rect l="0" t="0" r="r" b="b"/>
            <a:pathLst>
              <a:path w="12130" h="12130">
                <a:moveTo>
                  <a:pt x="8037" y="0"/>
                </a:moveTo>
                <a:lnTo>
                  <a:pt x="4871" y="3190"/>
                </a:lnTo>
                <a:lnTo>
                  <a:pt x="4871" y="3190"/>
                </a:lnTo>
                <a:lnTo>
                  <a:pt x="4627" y="3093"/>
                </a:lnTo>
                <a:lnTo>
                  <a:pt x="4384" y="2996"/>
                </a:lnTo>
                <a:lnTo>
                  <a:pt x="4091" y="2898"/>
                </a:lnTo>
                <a:lnTo>
                  <a:pt x="3799" y="2849"/>
                </a:lnTo>
                <a:lnTo>
                  <a:pt x="3483" y="2776"/>
                </a:lnTo>
                <a:lnTo>
                  <a:pt x="3166" y="2728"/>
                </a:lnTo>
                <a:lnTo>
                  <a:pt x="2849" y="2703"/>
                </a:lnTo>
                <a:lnTo>
                  <a:pt x="2533" y="2703"/>
                </a:lnTo>
                <a:lnTo>
                  <a:pt x="2533" y="2703"/>
                </a:lnTo>
                <a:lnTo>
                  <a:pt x="2240" y="2703"/>
                </a:lnTo>
                <a:lnTo>
                  <a:pt x="1948" y="2728"/>
                </a:lnTo>
                <a:lnTo>
                  <a:pt x="1632" y="2776"/>
                </a:lnTo>
                <a:lnTo>
                  <a:pt x="1315" y="2849"/>
                </a:lnTo>
                <a:lnTo>
                  <a:pt x="998" y="2971"/>
                </a:lnTo>
                <a:lnTo>
                  <a:pt x="706" y="3093"/>
                </a:lnTo>
                <a:lnTo>
                  <a:pt x="414" y="3288"/>
                </a:lnTo>
                <a:lnTo>
                  <a:pt x="146" y="3507"/>
                </a:lnTo>
                <a:lnTo>
                  <a:pt x="146" y="3507"/>
                </a:lnTo>
                <a:lnTo>
                  <a:pt x="73" y="3580"/>
                </a:lnTo>
                <a:lnTo>
                  <a:pt x="24" y="3677"/>
                </a:lnTo>
                <a:lnTo>
                  <a:pt x="0" y="3775"/>
                </a:lnTo>
                <a:lnTo>
                  <a:pt x="0" y="3897"/>
                </a:lnTo>
                <a:lnTo>
                  <a:pt x="0" y="3897"/>
                </a:lnTo>
                <a:lnTo>
                  <a:pt x="0" y="3994"/>
                </a:lnTo>
                <a:lnTo>
                  <a:pt x="24" y="4092"/>
                </a:lnTo>
                <a:lnTo>
                  <a:pt x="73" y="4189"/>
                </a:lnTo>
                <a:lnTo>
                  <a:pt x="146" y="4286"/>
                </a:lnTo>
                <a:lnTo>
                  <a:pt x="7842" y="11983"/>
                </a:lnTo>
                <a:lnTo>
                  <a:pt x="7842" y="11983"/>
                </a:lnTo>
                <a:lnTo>
                  <a:pt x="7940" y="12056"/>
                </a:lnTo>
                <a:lnTo>
                  <a:pt x="8037" y="12104"/>
                </a:lnTo>
                <a:lnTo>
                  <a:pt x="8134" y="12129"/>
                </a:lnTo>
                <a:lnTo>
                  <a:pt x="8232" y="12129"/>
                </a:lnTo>
                <a:lnTo>
                  <a:pt x="8232" y="12129"/>
                </a:lnTo>
                <a:lnTo>
                  <a:pt x="8354" y="12129"/>
                </a:lnTo>
                <a:lnTo>
                  <a:pt x="8451" y="12104"/>
                </a:lnTo>
                <a:lnTo>
                  <a:pt x="8548" y="12056"/>
                </a:lnTo>
                <a:lnTo>
                  <a:pt x="8621" y="11983"/>
                </a:lnTo>
                <a:lnTo>
                  <a:pt x="8621" y="11983"/>
                </a:lnTo>
                <a:lnTo>
                  <a:pt x="8841" y="11715"/>
                </a:lnTo>
                <a:lnTo>
                  <a:pt x="9035" y="11422"/>
                </a:lnTo>
                <a:lnTo>
                  <a:pt x="9157" y="11130"/>
                </a:lnTo>
                <a:lnTo>
                  <a:pt x="9279" y="10813"/>
                </a:lnTo>
                <a:lnTo>
                  <a:pt x="9352" y="10497"/>
                </a:lnTo>
                <a:lnTo>
                  <a:pt x="9401" y="10180"/>
                </a:lnTo>
                <a:lnTo>
                  <a:pt x="9425" y="9888"/>
                </a:lnTo>
                <a:lnTo>
                  <a:pt x="9425" y="9596"/>
                </a:lnTo>
                <a:lnTo>
                  <a:pt x="9425" y="9596"/>
                </a:lnTo>
                <a:lnTo>
                  <a:pt x="9425" y="9279"/>
                </a:lnTo>
                <a:lnTo>
                  <a:pt x="9401" y="8963"/>
                </a:lnTo>
                <a:lnTo>
                  <a:pt x="9352" y="8646"/>
                </a:lnTo>
                <a:lnTo>
                  <a:pt x="9279" y="8329"/>
                </a:lnTo>
                <a:lnTo>
                  <a:pt x="9230" y="8037"/>
                </a:lnTo>
                <a:lnTo>
                  <a:pt x="9133" y="7745"/>
                </a:lnTo>
                <a:lnTo>
                  <a:pt x="9035" y="7501"/>
                </a:lnTo>
                <a:lnTo>
                  <a:pt x="8938" y="7258"/>
                </a:lnTo>
                <a:lnTo>
                  <a:pt x="12129" y="4092"/>
                </a:lnTo>
              </a:path>
            </a:pathLst>
          </a:custGeom>
          <a:noFill/>
          <a:ln w="9360">
            <a:solidFill>
              <a:srgbClr val="000000"/>
            </a:solidFill>
            <a:round/>
          </a:ln>
        </p:spPr>
        <p:style>
          <a:lnRef idx="0"/>
          <a:fillRef idx="0"/>
          <a:effectRef idx="0"/>
          <a:fontRef idx="minor"/>
        </p:style>
      </p:sp>
      <p:sp>
        <p:nvSpPr>
          <p:cNvPr id="294" name="CustomShape 6"/>
          <p:cNvSpPr/>
          <p:nvPr/>
        </p:nvSpPr>
        <p:spPr>
          <a:xfrm>
            <a:off x="1024200" y="1079280"/>
            <a:ext cx="24120" cy="24120"/>
          </a:xfrm>
          <a:custGeom>
            <a:avLst/>
            <a:gdLst/>
            <a:ahLst/>
            <a:rect l="0" t="0" r="r" b="b"/>
            <a:pathLst>
              <a:path w="1998" h="1998">
                <a:moveTo>
                  <a:pt x="0" y="1997"/>
                </a:moveTo>
                <a:lnTo>
                  <a:pt x="1997" y="0"/>
                </a:lnTo>
              </a:path>
            </a:pathLst>
          </a:custGeom>
          <a:noFill/>
          <a:ln w="9360">
            <a:solidFill>
              <a:srgbClr val="000000"/>
            </a:solidFill>
            <a:round/>
          </a:ln>
        </p:spPr>
        <p:style>
          <a:lnRef idx="0"/>
          <a:fillRef idx="0"/>
          <a:effectRef idx="0"/>
          <a:fontRef idx="minor"/>
        </p:style>
      </p:sp>
    </p:spTree>
  </p:cSld>
  <p:timing>
    <p:tnLst>
      <p:par>
        <p:cTn id="47" dur="indefinite" restart="never" nodeType="tmRoot">
          <p:childTnLst>
            <p:seq>
              <p:cTn id="48"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95" name="TextShape 1"/>
          <p:cNvSpPr txBox="1"/>
          <p:nvPr/>
        </p:nvSpPr>
        <p:spPr>
          <a:xfrm>
            <a:off x="1381320" y="922680"/>
            <a:ext cx="3877920" cy="435240"/>
          </a:xfrm>
          <a:prstGeom prst="rect">
            <a:avLst/>
          </a:prstGeom>
          <a:noFill/>
          <a:ln>
            <a:noFill/>
          </a:ln>
        </p:spPr>
        <p:txBody>
          <a:bodyPr tIns="91440" bIns="91440" anchor="ctr"/>
          <a:p>
            <a:pPr>
              <a:lnSpc>
                <a:spcPct val="100000"/>
              </a:lnSpc>
            </a:pPr>
            <a:r>
              <a:rPr b="1" lang="en-US" sz="2000" strike="noStrike">
                <a:solidFill>
                  <a:srgbClr val="000000"/>
                </a:solidFill>
                <a:latin typeface="Lora"/>
                <a:ea typeface="Lora"/>
              </a:rPr>
              <a:t> </a:t>
            </a:r>
            <a:r>
              <a:rPr b="1" lang="en-US" sz="2000" strike="noStrike">
                <a:solidFill>
                  <a:srgbClr val="000000"/>
                </a:solidFill>
                <a:latin typeface="Lora"/>
                <a:ea typeface="Lora"/>
              </a:rPr>
              <a:t>Other observation</a:t>
            </a:r>
            <a:endParaRPr/>
          </a:p>
        </p:txBody>
      </p:sp>
      <p:sp>
        <p:nvSpPr>
          <p:cNvPr id="296" name="TextShape 2"/>
          <p:cNvSpPr txBox="1"/>
          <p:nvPr/>
        </p:nvSpPr>
        <p:spPr>
          <a:xfrm>
            <a:off x="595080" y="1616400"/>
            <a:ext cx="8171280" cy="3111840"/>
          </a:xfrm>
          <a:prstGeom prst="rect">
            <a:avLst/>
          </a:prstGeom>
          <a:noFill/>
          <a:ln>
            <a:noFill/>
          </a:ln>
        </p:spPr>
        <p:txBody>
          <a:bodyPr tIns="91440" bIns="91440"/>
          <a:p>
            <a:pPr>
              <a:lnSpc>
                <a:spcPct val="100000"/>
              </a:lnSpc>
              <a:buFont typeface="Quattrocento Sans"/>
              <a:buChar char="◉"/>
            </a:pPr>
            <a:r>
              <a:rPr i="1" lang="en-US" sz="2400" strike="noStrike">
                <a:solidFill>
                  <a:srgbClr val="000000"/>
                </a:solidFill>
                <a:latin typeface="Quattrocento Sans"/>
                <a:ea typeface="Quattrocento Sans"/>
              </a:rPr>
              <a:t>In management: </a:t>
            </a:r>
            <a:r>
              <a:rPr lang="en-US" sz="2400" strike="noStrike">
                <a:solidFill>
                  <a:srgbClr val="000000"/>
                </a:solidFill>
                <a:latin typeface="Quattrocento Sans"/>
                <a:ea typeface="Quattrocento Sans"/>
              </a:rPr>
              <a:t>Budget is an issue  failed to deploy some services such as e_library, student’s systems, network monitoring.</a:t>
            </a:r>
            <a:endParaRPr/>
          </a:p>
          <a:p>
            <a:pPr>
              <a:lnSpc>
                <a:spcPct val="100000"/>
              </a:lnSpc>
              <a:buFont typeface="Quattrocento Sans"/>
              <a:buChar char="◉"/>
            </a:pPr>
            <a:r>
              <a:rPr i="1" lang="en-US" sz="2400" strike="noStrike">
                <a:solidFill>
                  <a:srgbClr val="000000"/>
                </a:solidFill>
                <a:latin typeface="Quattrocento Sans"/>
                <a:ea typeface="Quattrocento Sans"/>
              </a:rPr>
              <a:t>In technical: </a:t>
            </a:r>
            <a:r>
              <a:rPr lang="en-US" sz="2400" strike="noStrike">
                <a:solidFill>
                  <a:srgbClr val="000000"/>
                </a:solidFill>
                <a:latin typeface="Quattrocento Sans"/>
                <a:ea typeface="Quattrocento Sans"/>
              </a:rPr>
              <a:t>need for capacity building.</a:t>
            </a:r>
            <a:endParaRPr/>
          </a:p>
          <a:p>
            <a:pPr>
              <a:lnSpc>
                <a:spcPct val="100000"/>
              </a:lnSpc>
              <a:buFont typeface="Quattrocento Sans"/>
              <a:buChar char="◉"/>
            </a:pPr>
            <a:r>
              <a:rPr i="1" lang="en-US" sz="2400" strike="noStrike">
                <a:solidFill>
                  <a:srgbClr val="000000"/>
                </a:solidFill>
                <a:latin typeface="Quattrocento Sans"/>
                <a:ea typeface="Quattrocento Sans"/>
              </a:rPr>
              <a:t>Other systems </a:t>
            </a:r>
            <a:r>
              <a:rPr lang="en-US" sz="2400" strike="noStrike">
                <a:solidFill>
                  <a:srgbClr val="000000"/>
                </a:solidFill>
                <a:latin typeface="Quattrocento Sans"/>
                <a:ea typeface="Quattrocento Sans"/>
              </a:rPr>
              <a:t>: are already deployed in some institutions but no awareness to university members’staffs and other users to utilize those systems.</a:t>
            </a:r>
            <a:endParaRPr/>
          </a:p>
        </p:txBody>
      </p:sp>
      <p:sp>
        <p:nvSpPr>
          <p:cNvPr id="297" name="CustomShape 3"/>
          <p:cNvSpPr/>
          <p:nvPr/>
        </p:nvSpPr>
        <p:spPr>
          <a:xfrm>
            <a:off x="916560" y="1142640"/>
            <a:ext cx="91440" cy="91440"/>
          </a:xfrm>
          <a:custGeom>
            <a:avLst/>
            <a:gdLst/>
            <a:ahLst/>
            <a:rect l="0" t="0" r="r" b="b"/>
            <a:pathLst>
              <a:path w="7526" h="7527">
                <a:moveTo>
                  <a:pt x="5991" y="0"/>
                </a:moveTo>
                <a:lnTo>
                  <a:pt x="536" y="6430"/>
                </a:lnTo>
                <a:lnTo>
                  <a:pt x="0" y="7526"/>
                </a:lnTo>
                <a:lnTo>
                  <a:pt x="1096" y="6990"/>
                </a:lnTo>
                <a:lnTo>
                  <a:pt x="7525" y="1534"/>
                </a:lnTo>
                <a:lnTo>
                  <a:pt x="5991" y="0"/>
                </a:lnTo>
              </a:path>
            </a:pathLst>
          </a:custGeom>
          <a:noFill/>
          <a:ln w="9360">
            <a:solidFill>
              <a:srgbClr val="000000"/>
            </a:solidFill>
            <a:round/>
          </a:ln>
        </p:spPr>
        <p:style>
          <a:lnRef idx="0"/>
          <a:fillRef idx="0"/>
          <a:effectRef idx="0"/>
          <a:fontRef idx="minor"/>
        </p:style>
      </p:sp>
      <p:sp>
        <p:nvSpPr>
          <p:cNvPr id="298" name="CustomShape 4"/>
          <p:cNvSpPr/>
          <p:nvPr/>
        </p:nvSpPr>
        <p:spPr>
          <a:xfrm>
            <a:off x="1045080" y="1019880"/>
            <a:ext cx="85680" cy="85680"/>
          </a:xfrm>
          <a:custGeom>
            <a:avLst/>
            <a:gdLst/>
            <a:ahLst/>
            <a:rect l="0" t="0" r="r" b="b"/>
            <a:pathLst>
              <a:path w="7040" h="704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path>
            </a:pathLst>
          </a:custGeom>
          <a:noFill/>
          <a:ln w="9360">
            <a:solidFill>
              <a:srgbClr val="000000"/>
            </a:solidFill>
            <a:round/>
          </a:ln>
        </p:spPr>
        <p:style>
          <a:lnRef idx="0"/>
          <a:fillRef idx="0"/>
          <a:effectRef idx="0"/>
          <a:fontRef idx="minor"/>
        </p:style>
      </p:sp>
      <p:sp>
        <p:nvSpPr>
          <p:cNvPr id="299" name="CustomShape 5"/>
          <p:cNvSpPr/>
          <p:nvPr/>
        </p:nvSpPr>
        <p:spPr>
          <a:xfrm>
            <a:off x="950040" y="1052640"/>
            <a:ext cx="147600" cy="147600"/>
          </a:xfrm>
          <a:custGeom>
            <a:avLst/>
            <a:gdLst/>
            <a:ahLst/>
            <a:rect l="0" t="0" r="r" b="b"/>
            <a:pathLst>
              <a:path w="12130" h="12130">
                <a:moveTo>
                  <a:pt x="8037" y="0"/>
                </a:moveTo>
                <a:lnTo>
                  <a:pt x="4871" y="3190"/>
                </a:lnTo>
                <a:lnTo>
                  <a:pt x="4871" y="3190"/>
                </a:lnTo>
                <a:lnTo>
                  <a:pt x="4627" y="3093"/>
                </a:lnTo>
                <a:lnTo>
                  <a:pt x="4384" y="2996"/>
                </a:lnTo>
                <a:lnTo>
                  <a:pt x="4091" y="2898"/>
                </a:lnTo>
                <a:lnTo>
                  <a:pt x="3799" y="2849"/>
                </a:lnTo>
                <a:lnTo>
                  <a:pt x="3483" y="2776"/>
                </a:lnTo>
                <a:lnTo>
                  <a:pt x="3166" y="2728"/>
                </a:lnTo>
                <a:lnTo>
                  <a:pt x="2849" y="2703"/>
                </a:lnTo>
                <a:lnTo>
                  <a:pt x="2533" y="2703"/>
                </a:lnTo>
                <a:lnTo>
                  <a:pt x="2533" y="2703"/>
                </a:lnTo>
                <a:lnTo>
                  <a:pt x="2240" y="2703"/>
                </a:lnTo>
                <a:lnTo>
                  <a:pt x="1948" y="2728"/>
                </a:lnTo>
                <a:lnTo>
                  <a:pt x="1632" y="2776"/>
                </a:lnTo>
                <a:lnTo>
                  <a:pt x="1315" y="2849"/>
                </a:lnTo>
                <a:lnTo>
                  <a:pt x="998" y="2971"/>
                </a:lnTo>
                <a:lnTo>
                  <a:pt x="706" y="3093"/>
                </a:lnTo>
                <a:lnTo>
                  <a:pt x="414" y="3288"/>
                </a:lnTo>
                <a:lnTo>
                  <a:pt x="146" y="3507"/>
                </a:lnTo>
                <a:lnTo>
                  <a:pt x="146" y="3507"/>
                </a:lnTo>
                <a:lnTo>
                  <a:pt x="73" y="3580"/>
                </a:lnTo>
                <a:lnTo>
                  <a:pt x="24" y="3677"/>
                </a:lnTo>
                <a:lnTo>
                  <a:pt x="0" y="3775"/>
                </a:lnTo>
                <a:lnTo>
                  <a:pt x="0" y="3897"/>
                </a:lnTo>
                <a:lnTo>
                  <a:pt x="0" y="3897"/>
                </a:lnTo>
                <a:lnTo>
                  <a:pt x="0" y="3994"/>
                </a:lnTo>
                <a:lnTo>
                  <a:pt x="24" y="4092"/>
                </a:lnTo>
                <a:lnTo>
                  <a:pt x="73" y="4189"/>
                </a:lnTo>
                <a:lnTo>
                  <a:pt x="146" y="4286"/>
                </a:lnTo>
                <a:lnTo>
                  <a:pt x="7842" y="11983"/>
                </a:lnTo>
                <a:lnTo>
                  <a:pt x="7842" y="11983"/>
                </a:lnTo>
                <a:lnTo>
                  <a:pt x="7940" y="12056"/>
                </a:lnTo>
                <a:lnTo>
                  <a:pt x="8037" y="12104"/>
                </a:lnTo>
                <a:lnTo>
                  <a:pt x="8134" y="12129"/>
                </a:lnTo>
                <a:lnTo>
                  <a:pt x="8232" y="12129"/>
                </a:lnTo>
                <a:lnTo>
                  <a:pt x="8232" y="12129"/>
                </a:lnTo>
                <a:lnTo>
                  <a:pt x="8354" y="12129"/>
                </a:lnTo>
                <a:lnTo>
                  <a:pt x="8451" y="12104"/>
                </a:lnTo>
                <a:lnTo>
                  <a:pt x="8548" y="12056"/>
                </a:lnTo>
                <a:lnTo>
                  <a:pt x="8621" y="11983"/>
                </a:lnTo>
                <a:lnTo>
                  <a:pt x="8621" y="11983"/>
                </a:lnTo>
                <a:lnTo>
                  <a:pt x="8841" y="11715"/>
                </a:lnTo>
                <a:lnTo>
                  <a:pt x="9035" y="11422"/>
                </a:lnTo>
                <a:lnTo>
                  <a:pt x="9157" y="11130"/>
                </a:lnTo>
                <a:lnTo>
                  <a:pt x="9279" y="10813"/>
                </a:lnTo>
                <a:lnTo>
                  <a:pt x="9352" y="10497"/>
                </a:lnTo>
                <a:lnTo>
                  <a:pt x="9401" y="10180"/>
                </a:lnTo>
                <a:lnTo>
                  <a:pt x="9425" y="9888"/>
                </a:lnTo>
                <a:lnTo>
                  <a:pt x="9425" y="9596"/>
                </a:lnTo>
                <a:lnTo>
                  <a:pt x="9425" y="9596"/>
                </a:lnTo>
                <a:lnTo>
                  <a:pt x="9425" y="9279"/>
                </a:lnTo>
                <a:lnTo>
                  <a:pt x="9401" y="8963"/>
                </a:lnTo>
                <a:lnTo>
                  <a:pt x="9352" y="8646"/>
                </a:lnTo>
                <a:lnTo>
                  <a:pt x="9279" y="8329"/>
                </a:lnTo>
                <a:lnTo>
                  <a:pt x="9230" y="8037"/>
                </a:lnTo>
                <a:lnTo>
                  <a:pt x="9133" y="7745"/>
                </a:lnTo>
                <a:lnTo>
                  <a:pt x="9035" y="7501"/>
                </a:lnTo>
                <a:lnTo>
                  <a:pt x="8938" y="7258"/>
                </a:lnTo>
                <a:lnTo>
                  <a:pt x="12129" y="4092"/>
                </a:lnTo>
              </a:path>
            </a:pathLst>
          </a:custGeom>
          <a:noFill/>
          <a:ln w="9360">
            <a:solidFill>
              <a:srgbClr val="000000"/>
            </a:solidFill>
            <a:round/>
          </a:ln>
        </p:spPr>
        <p:style>
          <a:lnRef idx="0"/>
          <a:fillRef idx="0"/>
          <a:effectRef idx="0"/>
          <a:fontRef idx="minor"/>
        </p:style>
      </p:sp>
      <p:sp>
        <p:nvSpPr>
          <p:cNvPr id="300" name="CustomShape 6"/>
          <p:cNvSpPr/>
          <p:nvPr/>
        </p:nvSpPr>
        <p:spPr>
          <a:xfrm>
            <a:off x="1024200" y="1079280"/>
            <a:ext cx="24120" cy="24120"/>
          </a:xfrm>
          <a:custGeom>
            <a:avLst/>
            <a:gdLst/>
            <a:ahLst/>
            <a:rect l="0" t="0" r="r" b="b"/>
            <a:pathLst>
              <a:path w="1998" h="1998">
                <a:moveTo>
                  <a:pt x="0" y="1997"/>
                </a:moveTo>
                <a:lnTo>
                  <a:pt x="1997" y="0"/>
                </a:lnTo>
              </a:path>
            </a:pathLst>
          </a:custGeom>
          <a:noFill/>
          <a:ln w="9360">
            <a:solidFill>
              <a:srgbClr val="000000"/>
            </a:solidFill>
            <a:round/>
          </a:ln>
        </p:spPr>
        <p:style>
          <a:lnRef idx="0"/>
          <a:fillRef idx="0"/>
          <a:effectRef idx="0"/>
          <a:fontRef idx="minor"/>
        </p:style>
      </p:sp>
    </p:spTree>
  </p:cSld>
  <p:timing>
    <p:tnLst>
      <p:par>
        <p:cTn id="49" dur="indefinite" restart="never" nodeType="tmRoot">
          <p:childTnLst>
            <p:seq>
              <p:cTn id="50"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1" name="TextShape 1"/>
          <p:cNvSpPr txBox="1"/>
          <p:nvPr/>
        </p:nvSpPr>
        <p:spPr>
          <a:xfrm>
            <a:off x="1381320" y="922680"/>
            <a:ext cx="3877920" cy="435240"/>
          </a:xfrm>
          <a:prstGeom prst="rect">
            <a:avLst/>
          </a:prstGeom>
          <a:noFill/>
          <a:ln>
            <a:noFill/>
          </a:ln>
        </p:spPr>
        <p:txBody>
          <a:bodyPr tIns="91440" bIns="91440" anchor="ctr"/>
          <a:p>
            <a:pPr>
              <a:lnSpc>
                <a:spcPct val="100000"/>
              </a:lnSpc>
            </a:pPr>
            <a:r>
              <a:rPr b="1" lang="en-US" sz="2000" strike="noStrike">
                <a:solidFill>
                  <a:srgbClr val="000000"/>
                </a:solidFill>
                <a:latin typeface="Lora"/>
                <a:ea typeface="Lora"/>
              </a:rPr>
              <a:t> </a:t>
            </a:r>
            <a:r>
              <a:rPr b="1" lang="en-US" sz="2000" strike="noStrike">
                <a:solidFill>
                  <a:srgbClr val="000000"/>
                </a:solidFill>
                <a:latin typeface="Lora"/>
                <a:ea typeface="Lora"/>
              </a:rPr>
              <a:t>Conclusion</a:t>
            </a:r>
            <a:endParaRPr/>
          </a:p>
        </p:txBody>
      </p:sp>
      <p:sp>
        <p:nvSpPr>
          <p:cNvPr id="302" name="TextShape 2"/>
          <p:cNvSpPr txBox="1"/>
          <p:nvPr/>
        </p:nvSpPr>
        <p:spPr>
          <a:xfrm>
            <a:off x="217800" y="1616400"/>
            <a:ext cx="8809920" cy="3111840"/>
          </a:xfrm>
          <a:prstGeom prst="rect">
            <a:avLst/>
          </a:prstGeom>
          <a:noFill/>
          <a:ln>
            <a:noFill/>
          </a:ln>
        </p:spPr>
        <p:txBody>
          <a:bodyPr tIns="91440" bIns="91440"/>
          <a:p>
            <a:pPr>
              <a:lnSpc>
                <a:spcPct val="100000"/>
              </a:lnSpc>
            </a:pPr>
            <a:r>
              <a:rPr lang="en-US" sz="2400" strike="noStrike">
                <a:solidFill>
                  <a:srgbClr val="000000"/>
                </a:solidFill>
                <a:latin typeface="Quattrocento Sans"/>
                <a:ea typeface="Quattrocento Sans"/>
              </a:rPr>
              <a:t>Out of the 32 respondents, </a:t>
            </a:r>
            <a:endParaRPr/>
          </a:p>
          <a:p>
            <a:pPr>
              <a:lnSpc>
                <a:spcPct val="100000"/>
              </a:lnSpc>
            </a:pPr>
            <a:r>
              <a:rPr lang="en-US" sz="2400" strike="noStrike">
                <a:solidFill>
                  <a:srgbClr val="000000"/>
                </a:solidFill>
                <a:latin typeface="Quattrocento Sans"/>
                <a:ea typeface="Quattrocento Sans"/>
              </a:rPr>
              <a:t> </a:t>
            </a:r>
            <a:r>
              <a:rPr lang="en-US" sz="2400" strike="noStrike">
                <a:solidFill>
                  <a:srgbClr val="000000"/>
                </a:solidFill>
                <a:latin typeface="Quattrocento Sans"/>
                <a:ea typeface="Quattrocento Sans"/>
              </a:rPr>
              <a:t>63% indicated awareness of COTUL.</a:t>
            </a:r>
            <a:endParaRPr/>
          </a:p>
          <a:p>
            <a:pPr>
              <a:lnSpc>
                <a:spcPct val="100000"/>
              </a:lnSpc>
            </a:pPr>
            <a:r>
              <a:rPr lang="en-US" sz="2400" strike="noStrike">
                <a:solidFill>
                  <a:srgbClr val="000000"/>
                </a:solidFill>
                <a:latin typeface="Quattrocento Sans"/>
                <a:ea typeface="Quattrocento Sans"/>
              </a:rPr>
              <a:t> </a:t>
            </a:r>
            <a:r>
              <a:rPr lang="en-US" sz="2400" strike="noStrike">
                <a:solidFill>
                  <a:srgbClr val="000000"/>
                </a:solidFill>
                <a:latin typeface="Quattrocento Sans"/>
                <a:ea typeface="Quattrocento Sans"/>
              </a:rPr>
              <a:t>81% have wired LAN, 75% have wireless network in campus.</a:t>
            </a:r>
            <a:endParaRPr/>
          </a:p>
          <a:p>
            <a:pPr>
              <a:lnSpc>
                <a:spcPct val="100000"/>
              </a:lnSpc>
            </a:pPr>
            <a:r>
              <a:rPr lang="en-US" sz="2400" strike="noStrike">
                <a:solidFill>
                  <a:srgbClr val="000000"/>
                </a:solidFill>
                <a:latin typeface="Quattrocento Sans"/>
                <a:ea typeface="Quattrocento Sans"/>
              </a:rPr>
              <a:t>75% would like to restructure their networks.</a:t>
            </a:r>
            <a:endParaRPr/>
          </a:p>
          <a:p>
            <a:pPr>
              <a:lnSpc>
                <a:spcPct val="100000"/>
              </a:lnSpc>
            </a:pPr>
            <a:r>
              <a:rPr lang="en-US" sz="2400" strike="noStrike">
                <a:solidFill>
                  <a:srgbClr val="000000"/>
                </a:solidFill>
                <a:latin typeface="Quattrocento Sans"/>
                <a:ea typeface="Quattrocento Sans"/>
              </a:rPr>
              <a:t>66% attended workshops and trainings offered by TERNET in collaboration with partners </a:t>
            </a:r>
            <a:endParaRPr/>
          </a:p>
        </p:txBody>
      </p:sp>
      <p:sp>
        <p:nvSpPr>
          <p:cNvPr id="303" name="CustomShape 3"/>
          <p:cNvSpPr/>
          <p:nvPr/>
        </p:nvSpPr>
        <p:spPr>
          <a:xfrm>
            <a:off x="916560" y="1142640"/>
            <a:ext cx="91440" cy="91440"/>
          </a:xfrm>
          <a:custGeom>
            <a:avLst/>
            <a:gdLst/>
            <a:ahLst/>
            <a:rect l="0" t="0" r="r" b="b"/>
            <a:pathLst>
              <a:path w="7526" h="7527">
                <a:moveTo>
                  <a:pt x="5991" y="0"/>
                </a:moveTo>
                <a:lnTo>
                  <a:pt x="536" y="6430"/>
                </a:lnTo>
                <a:lnTo>
                  <a:pt x="0" y="7526"/>
                </a:lnTo>
                <a:lnTo>
                  <a:pt x="1096" y="6990"/>
                </a:lnTo>
                <a:lnTo>
                  <a:pt x="7525" y="1534"/>
                </a:lnTo>
                <a:lnTo>
                  <a:pt x="5991" y="0"/>
                </a:lnTo>
              </a:path>
            </a:pathLst>
          </a:custGeom>
          <a:noFill/>
          <a:ln w="9360">
            <a:solidFill>
              <a:srgbClr val="000000"/>
            </a:solidFill>
            <a:round/>
          </a:ln>
        </p:spPr>
        <p:style>
          <a:lnRef idx="0"/>
          <a:fillRef idx="0"/>
          <a:effectRef idx="0"/>
          <a:fontRef idx="minor"/>
        </p:style>
      </p:sp>
      <p:sp>
        <p:nvSpPr>
          <p:cNvPr id="304" name="CustomShape 4"/>
          <p:cNvSpPr/>
          <p:nvPr/>
        </p:nvSpPr>
        <p:spPr>
          <a:xfrm>
            <a:off x="1045080" y="1019880"/>
            <a:ext cx="85680" cy="85680"/>
          </a:xfrm>
          <a:custGeom>
            <a:avLst/>
            <a:gdLst/>
            <a:ahLst/>
            <a:rect l="0" t="0" r="r" b="b"/>
            <a:pathLst>
              <a:path w="7040" h="704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path>
            </a:pathLst>
          </a:custGeom>
          <a:noFill/>
          <a:ln w="9360">
            <a:solidFill>
              <a:srgbClr val="000000"/>
            </a:solidFill>
            <a:round/>
          </a:ln>
        </p:spPr>
        <p:style>
          <a:lnRef idx="0"/>
          <a:fillRef idx="0"/>
          <a:effectRef idx="0"/>
          <a:fontRef idx="minor"/>
        </p:style>
      </p:sp>
      <p:sp>
        <p:nvSpPr>
          <p:cNvPr id="305" name="CustomShape 5"/>
          <p:cNvSpPr/>
          <p:nvPr/>
        </p:nvSpPr>
        <p:spPr>
          <a:xfrm>
            <a:off x="950040" y="1052640"/>
            <a:ext cx="147600" cy="147600"/>
          </a:xfrm>
          <a:custGeom>
            <a:avLst/>
            <a:gdLst/>
            <a:ahLst/>
            <a:rect l="0" t="0" r="r" b="b"/>
            <a:pathLst>
              <a:path w="12130" h="12130">
                <a:moveTo>
                  <a:pt x="8037" y="0"/>
                </a:moveTo>
                <a:lnTo>
                  <a:pt x="4871" y="3190"/>
                </a:lnTo>
                <a:lnTo>
                  <a:pt x="4871" y="3190"/>
                </a:lnTo>
                <a:lnTo>
                  <a:pt x="4627" y="3093"/>
                </a:lnTo>
                <a:lnTo>
                  <a:pt x="4384" y="2996"/>
                </a:lnTo>
                <a:lnTo>
                  <a:pt x="4091" y="2898"/>
                </a:lnTo>
                <a:lnTo>
                  <a:pt x="3799" y="2849"/>
                </a:lnTo>
                <a:lnTo>
                  <a:pt x="3483" y="2776"/>
                </a:lnTo>
                <a:lnTo>
                  <a:pt x="3166" y="2728"/>
                </a:lnTo>
                <a:lnTo>
                  <a:pt x="2849" y="2703"/>
                </a:lnTo>
                <a:lnTo>
                  <a:pt x="2533" y="2703"/>
                </a:lnTo>
                <a:lnTo>
                  <a:pt x="2533" y="2703"/>
                </a:lnTo>
                <a:lnTo>
                  <a:pt x="2240" y="2703"/>
                </a:lnTo>
                <a:lnTo>
                  <a:pt x="1948" y="2728"/>
                </a:lnTo>
                <a:lnTo>
                  <a:pt x="1632" y="2776"/>
                </a:lnTo>
                <a:lnTo>
                  <a:pt x="1315" y="2849"/>
                </a:lnTo>
                <a:lnTo>
                  <a:pt x="998" y="2971"/>
                </a:lnTo>
                <a:lnTo>
                  <a:pt x="706" y="3093"/>
                </a:lnTo>
                <a:lnTo>
                  <a:pt x="414" y="3288"/>
                </a:lnTo>
                <a:lnTo>
                  <a:pt x="146" y="3507"/>
                </a:lnTo>
                <a:lnTo>
                  <a:pt x="146" y="3507"/>
                </a:lnTo>
                <a:lnTo>
                  <a:pt x="73" y="3580"/>
                </a:lnTo>
                <a:lnTo>
                  <a:pt x="24" y="3677"/>
                </a:lnTo>
                <a:lnTo>
                  <a:pt x="0" y="3775"/>
                </a:lnTo>
                <a:lnTo>
                  <a:pt x="0" y="3897"/>
                </a:lnTo>
                <a:lnTo>
                  <a:pt x="0" y="3897"/>
                </a:lnTo>
                <a:lnTo>
                  <a:pt x="0" y="3994"/>
                </a:lnTo>
                <a:lnTo>
                  <a:pt x="24" y="4092"/>
                </a:lnTo>
                <a:lnTo>
                  <a:pt x="73" y="4189"/>
                </a:lnTo>
                <a:lnTo>
                  <a:pt x="146" y="4286"/>
                </a:lnTo>
                <a:lnTo>
                  <a:pt x="7842" y="11983"/>
                </a:lnTo>
                <a:lnTo>
                  <a:pt x="7842" y="11983"/>
                </a:lnTo>
                <a:lnTo>
                  <a:pt x="7940" y="12056"/>
                </a:lnTo>
                <a:lnTo>
                  <a:pt x="8037" y="12104"/>
                </a:lnTo>
                <a:lnTo>
                  <a:pt x="8134" y="12129"/>
                </a:lnTo>
                <a:lnTo>
                  <a:pt x="8232" y="12129"/>
                </a:lnTo>
                <a:lnTo>
                  <a:pt x="8232" y="12129"/>
                </a:lnTo>
                <a:lnTo>
                  <a:pt x="8354" y="12129"/>
                </a:lnTo>
                <a:lnTo>
                  <a:pt x="8451" y="12104"/>
                </a:lnTo>
                <a:lnTo>
                  <a:pt x="8548" y="12056"/>
                </a:lnTo>
                <a:lnTo>
                  <a:pt x="8621" y="11983"/>
                </a:lnTo>
                <a:lnTo>
                  <a:pt x="8621" y="11983"/>
                </a:lnTo>
                <a:lnTo>
                  <a:pt x="8841" y="11715"/>
                </a:lnTo>
                <a:lnTo>
                  <a:pt x="9035" y="11422"/>
                </a:lnTo>
                <a:lnTo>
                  <a:pt x="9157" y="11130"/>
                </a:lnTo>
                <a:lnTo>
                  <a:pt x="9279" y="10813"/>
                </a:lnTo>
                <a:lnTo>
                  <a:pt x="9352" y="10497"/>
                </a:lnTo>
                <a:lnTo>
                  <a:pt x="9401" y="10180"/>
                </a:lnTo>
                <a:lnTo>
                  <a:pt x="9425" y="9888"/>
                </a:lnTo>
                <a:lnTo>
                  <a:pt x="9425" y="9596"/>
                </a:lnTo>
                <a:lnTo>
                  <a:pt x="9425" y="9596"/>
                </a:lnTo>
                <a:lnTo>
                  <a:pt x="9425" y="9279"/>
                </a:lnTo>
                <a:lnTo>
                  <a:pt x="9401" y="8963"/>
                </a:lnTo>
                <a:lnTo>
                  <a:pt x="9352" y="8646"/>
                </a:lnTo>
                <a:lnTo>
                  <a:pt x="9279" y="8329"/>
                </a:lnTo>
                <a:lnTo>
                  <a:pt x="9230" y="8037"/>
                </a:lnTo>
                <a:lnTo>
                  <a:pt x="9133" y="7745"/>
                </a:lnTo>
                <a:lnTo>
                  <a:pt x="9035" y="7501"/>
                </a:lnTo>
                <a:lnTo>
                  <a:pt x="8938" y="7258"/>
                </a:lnTo>
                <a:lnTo>
                  <a:pt x="12129" y="4092"/>
                </a:lnTo>
              </a:path>
            </a:pathLst>
          </a:custGeom>
          <a:noFill/>
          <a:ln w="9360">
            <a:solidFill>
              <a:srgbClr val="000000"/>
            </a:solidFill>
            <a:round/>
          </a:ln>
        </p:spPr>
        <p:style>
          <a:lnRef idx="0"/>
          <a:fillRef idx="0"/>
          <a:effectRef idx="0"/>
          <a:fontRef idx="minor"/>
        </p:style>
      </p:sp>
      <p:sp>
        <p:nvSpPr>
          <p:cNvPr id="306" name="CustomShape 6"/>
          <p:cNvSpPr/>
          <p:nvPr/>
        </p:nvSpPr>
        <p:spPr>
          <a:xfrm>
            <a:off x="1024200" y="1079280"/>
            <a:ext cx="24120" cy="24120"/>
          </a:xfrm>
          <a:custGeom>
            <a:avLst/>
            <a:gdLst/>
            <a:ahLst/>
            <a:rect l="0" t="0" r="r" b="b"/>
            <a:pathLst>
              <a:path w="1998" h="1998">
                <a:moveTo>
                  <a:pt x="0" y="1997"/>
                </a:moveTo>
                <a:lnTo>
                  <a:pt x="1997" y="0"/>
                </a:lnTo>
              </a:path>
            </a:pathLst>
          </a:custGeom>
          <a:noFill/>
          <a:ln w="9360">
            <a:solidFill>
              <a:srgbClr val="000000"/>
            </a:solidFill>
            <a:round/>
          </a:ln>
        </p:spPr>
        <p:style>
          <a:lnRef idx="0"/>
          <a:fillRef idx="0"/>
          <a:effectRef idx="0"/>
          <a:fontRef idx="minor"/>
        </p:style>
      </p:sp>
    </p:spTree>
  </p:cSld>
  <p:timing>
    <p:tnLst>
      <p:par>
        <p:cTn id="51" dur="indefinite" restart="never" nodeType="tmRoot">
          <p:childTnLst>
            <p:seq>
              <p:cTn id="52" nodeType="mainSeq"/>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7" name="TextShape 1"/>
          <p:cNvSpPr txBox="1"/>
          <p:nvPr/>
        </p:nvSpPr>
        <p:spPr>
          <a:xfrm>
            <a:off x="1381320" y="922680"/>
            <a:ext cx="3877920" cy="435240"/>
          </a:xfrm>
          <a:prstGeom prst="rect">
            <a:avLst/>
          </a:prstGeom>
          <a:noFill/>
          <a:ln>
            <a:noFill/>
          </a:ln>
        </p:spPr>
        <p:txBody>
          <a:bodyPr tIns="91440" bIns="91440" anchor="ctr"/>
          <a:p>
            <a:pPr>
              <a:lnSpc>
                <a:spcPct val="100000"/>
              </a:lnSpc>
            </a:pPr>
            <a:r>
              <a:rPr b="1" lang="en-US" sz="2000" strike="noStrike">
                <a:solidFill>
                  <a:srgbClr val="000000"/>
                </a:solidFill>
                <a:latin typeface="Lora"/>
                <a:ea typeface="Lora"/>
              </a:rPr>
              <a:t>  </a:t>
            </a:r>
            <a:r>
              <a:rPr b="1" lang="en-US" sz="2000" strike="noStrike">
                <a:solidFill>
                  <a:srgbClr val="000000"/>
                </a:solidFill>
                <a:latin typeface="Lora"/>
                <a:ea typeface="Lora"/>
              </a:rPr>
              <a:t>Conclusion</a:t>
            </a:r>
            <a:endParaRPr/>
          </a:p>
        </p:txBody>
      </p:sp>
      <p:sp>
        <p:nvSpPr>
          <p:cNvPr id="308" name="TextShape 2"/>
          <p:cNvSpPr txBox="1"/>
          <p:nvPr/>
        </p:nvSpPr>
        <p:spPr>
          <a:xfrm>
            <a:off x="217800" y="1616400"/>
            <a:ext cx="8809920" cy="3111840"/>
          </a:xfrm>
          <a:prstGeom prst="rect">
            <a:avLst/>
          </a:prstGeom>
          <a:noFill/>
          <a:ln>
            <a:noFill/>
          </a:ln>
        </p:spPr>
        <p:txBody>
          <a:bodyPr tIns="91440" bIns="91440"/>
          <a:p>
            <a:pPr>
              <a:lnSpc>
                <a:spcPct val="100000"/>
              </a:lnSpc>
            </a:pPr>
            <a:r>
              <a:rPr lang="en-US" sz="2400" strike="noStrike">
                <a:solidFill>
                  <a:srgbClr val="000000"/>
                </a:solidFill>
                <a:latin typeface="Quattrocento Sans"/>
                <a:ea typeface="Quattrocento Sans"/>
              </a:rPr>
              <a:t>Out of the 32 respondents, </a:t>
            </a:r>
            <a:endParaRPr/>
          </a:p>
          <a:p>
            <a:pPr>
              <a:lnSpc>
                <a:spcPct val="100000"/>
              </a:lnSpc>
            </a:pPr>
            <a:r>
              <a:rPr lang="en-US" sz="2400" strike="noStrike">
                <a:solidFill>
                  <a:srgbClr val="000000"/>
                </a:solidFill>
                <a:latin typeface="Quattrocento Sans"/>
                <a:ea typeface="Quattrocento Sans"/>
              </a:rPr>
              <a:t> </a:t>
            </a:r>
            <a:r>
              <a:rPr lang="en-US" sz="2400" strike="noStrike">
                <a:solidFill>
                  <a:srgbClr val="000000"/>
                </a:solidFill>
                <a:latin typeface="Quattrocento Sans"/>
                <a:ea typeface="Quattrocento Sans"/>
              </a:rPr>
              <a:t>81% of respondents have access to online publications. But, there is no defined procedures for handling ICT issues since only 59% have indicated owning an ICT policy.</a:t>
            </a:r>
            <a:endParaRPr/>
          </a:p>
          <a:p>
            <a:pPr>
              <a:lnSpc>
                <a:spcPct val="100000"/>
              </a:lnSpc>
            </a:pPr>
            <a:endParaRPr/>
          </a:p>
          <a:p>
            <a:pPr>
              <a:lnSpc>
                <a:spcPct val="100000"/>
              </a:lnSpc>
            </a:pPr>
            <a:r>
              <a:rPr lang="en-US" sz="2400" strike="noStrike">
                <a:solidFill>
                  <a:srgbClr val="000000"/>
                </a:solidFill>
                <a:latin typeface="Quattrocento Sans"/>
                <a:ea typeface="Quattrocento Sans"/>
              </a:rPr>
              <a:t>The Internet availability and number of users are incomparable </a:t>
            </a:r>
            <a:endParaRPr/>
          </a:p>
          <a:p>
            <a:pPr>
              <a:lnSpc>
                <a:spcPct val="100000"/>
              </a:lnSpc>
            </a:pPr>
            <a:r>
              <a:rPr lang="en-US" sz="2400" strike="noStrike">
                <a:solidFill>
                  <a:srgbClr val="000000"/>
                </a:solidFill>
                <a:latin typeface="Quattrocento Sans"/>
                <a:ea typeface="Quattrocento Sans"/>
              </a:rPr>
              <a:t> </a:t>
            </a:r>
            <a:r>
              <a:rPr lang="en-US" sz="2400" strike="noStrike">
                <a:solidFill>
                  <a:srgbClr val="000000"/>
                </a:solidFill>
                <a:latin typeface="Quattrocento Sans"/>
                <a:ea typeface="Quattrocento Sans"/>
              </a:rPr>
              <a:t>a capacity of 4.76 Mb/s regardless the total number of users. </a:t>
            </a:r>
            <a:endParaRPr/>
          </a:p>
          <a:p>
            <a:pPr>
              <a:lnSpc>
                <a:spcPct val="100000"/>
              </a:lnSpc>
            </a:pPr>
            <a:endParaRPr/>
          </a:p>
        </p:txBody>
      </p:sp>
      <p:sp>
        <p:nvSpPr>
          <p:cNvPr id="309" name="CustomShape 3"/>
          <p:cNvSpPr/>
          <p:nvPr/>
        </p:nvSpPr>
        <p:spPr>
          <a:xfrm>
            <a:off x="916560" y="1142640"/>
            <a:ext cx="91440" cy="91440"/>
          </a:xfrm>
          <a:custGeom>
            <a:avLst/>
            <a:gdLst/>
            <a:ahLst/>
            <a:rect l="0" t="0" r="r" b="b"/>
            <a:pathLst>
              <a:path w="7526" h="7527">
                <a:moveTo>
                  <a:pt x="5991" y="0"/>
                </a:moveTo>
                <a:lnTo>
                  <a:pt x="536" y="6430"/>
                </a:lnTo>
                <a:lnTo>
                  <a:pt x="0" y="7526"/>
                </a:lnTo>
                <a:lnTo>
                  <a:pt x="1096" y="6990"/>
                </a:lnTo>
                <a:lnTo>
                  <a:pt x="7525" y="1534"/>
                </a:lnTo>
                <a:lnTo>
                  <a:pt x="5991" y="0"/>
                </a:lnTo>
              </a:path>
            </a:pathLst>
          </a:custGeom>
          <a:noFill/>
          <a:ln w="9360">
            <a:solidFill>
              <a:srgbClr val="000000"/>
            </a:solidFill>
            <a:round/>
          </a:ln>
        </p:spPr>
        <p:style>
          <a:lnRef idx="0"/>
          <a:fillRef idx="0"/>
          <a:effectRef idx="0"/>
          <a:fontRef idx="minor"/>
        </p:style>
      </p:sp>
      <p:sp>
        <p:nvSpPr>
          <p:cNvPr id="310" name="CustomShape 4"/>
          <p:cNvSpPr/>
          <p:nvPr/>
        </p:nvSpPr>
        <p:spPr>
          <a:xfrm>
            <a:off x="1045080" y="1019880"/>
            <a:ext cx="85680" cy="85680"/>
          </a:xfrm>
          <a:custGeom>
            <a:avLst/>
            <a:gdLst/>
            <a:ahLst/>
            <a:rect l="0" t="0" r="r" b="b"/>
            <a:pathLst>
              <a:path w="7040" h="704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path>
            </a:pathLst>
          </a:custGeom>
          <a:noFill/>
          <a:ln w="9360">
            <a:solidFill>
              <a:srgbClr val="000000"/>
            </a:solidFill>
            <a:round/>
          </a:ln>
        </p:spPr>
        <p:style>
          <a:lnRef idx="0"/>
          <a:fillRef idx="0"/>
          <a:effectRef idx="0"/>
          <a:fontRef idx="minor"/>
        </p:style>
      </p:sp>
      <p:sp>
        <p:nvSpPr>
          <p:cNvPr id="311" name="CustomShape 5"/>
          <p:cNvSpPr/>
          <p:nvPr/>
        </p:nvSpPr>
        <p:spPr>
          <a:xfrm>
            <a:off x="950040" y="1052640"/>
            <a:ext cx="147600" cy="147600"/>
          </a:xfrm>
          <a:custGeom>
            <a:avLst/>
            <a:gdLst/>
            <a:ahLst/>
            <a:rect l="0" t="0" r="r" b="b"/>
            <a:pathLst>
              <a:path w="12130" h="12130">
                <a:moveTo>
                  <a:pt x="8037" y="0"/>
                </a:moveTo>
                <a:lnTo>
                  <a:pt x="4871" y="3190"/>
                </a:lnTo>
                <a:lnTo>
                  <a:pt x="4871" y="3190"/>
                </a:lnTo>
                <a:lnTo>
                  <a:pt x="4627" y="3093"/>
                </a:lnTo>
                <a:lnTo>
                  <a:pt x="4384" y="2996"/>
                </a:lnTo>
                <a:lnTo>
                  <a:pt x="4091" y="2898"/>
                </a:lnTo>
                <a:lnTo>
                  <a:pt x="3799" y="2849"/>
                </a:lnTo>
                <a:lnTo>
                  <a:pt x="3483" y="2776"/>
                </a:lnTo>
                <a:lnTo>
                  <a:pt x="3166" y="2728"/>
                </a:lnTo>
                <a:lnTo>
                  <a:pt x="2849" y="2703"/>
                </a:lnTo>
                <a:lnTo>
                  <a:pt x="2533" y="2703"/>
                </a:lnTo>
                <a:lnTo>
                  <a:pt x="2533" y="2703"/>
                </a:lnTo>
                <a:lnTo>
                  <a:pt x="2240" y="2703"/>
                </a:lnTo>
                <a:lnTo>
                  <a:pt x="1948" y="2728"/>
                </a:lnTo>
                <a:lnTo>
                  <a:pt x="1632" y="2776"/>
                </a:lnTo>
                <a:lnTo>
                  <a:pt x="1315" y="2849"/>
                </a:lnTo>
                <a:lnTo>
                  <a:pt x="998" y="2971"/>
                </a:lnTo>
                <a:lnTo>
                  <a:pt x="706" y="3093"/>
                </a:lnTo>
                <a:lnTo>
                  <a:pt x="414" y="3288"/>
                </a:lnTo>
                <a:lnTo>
                  <a:pt x="146" y="3507"/>
                </a:lnTo>
                <a:lnTo>
                  <a:pt x="146" y="3507"/>
                </a:lnTo>
                <a:lnTo>
                  <a:pt x="73" y="3580"/>
                </a:lnTo>
                <a:lnTo>
                  <a:pt x="24" y="3677"/>
                </a:lnTo>
                <a:lnTo>
                  <a:pt x="0" y="3775"/>
                </a:lnTo>
                <a:lnTo>
                  <a:pt x="0" y="3897"/>
                </a:lnTo>
                <a:lnTo>
                  <a:pt x="0" y="3897"/>
                </a:lnTo>
                <a:lnTo>
                  <a:pt x="0" y="3994"/>
                </a:lnTo>
                <a:lnTo>
                  <a:pt x="24" y="4092"/>
                </a:lnTo>
                <a:lnTo>
                  <a:pt x="73" y="4189"/>
                </a:lnTo>
                <a:lnTo>
                  <a:pt x="146" y="4286"/>
                </a:lnTo>
                <a:lnTo>
                  <a:pt x="7842" y="11983"/>
                </a:lnTo>
                <a:lnTo>
                  <a:pt x="7842" y="11983"/>
                </a:lnTo>
                <a:lnTo>
                  <a:pt x="7940" y="12056"/>
                </a:lnTo>
                <a:lnTo>
                  <a:pt x="8037" y="12104"/>
                </a:lnTo>
                <a:lnTo>
                  <a:pt x="8134" y="12129"/>
                </a:lnTo>
                <a:lnTo>
                  <a:pt x="8232" y="12129"/>
                </a:lnTo>
                <a:lnTo>
                  <a:pt x="8232" y="12129"/>
                </a:lnTo>
                <a:lnTo>
                  <a:pt x="8354" y="12129"/>
                </a:lnTo>
                <a:lnTo>
                  <a:pt x="8451" y="12104"/>
                </a:lnTo>
                <a:lnTo>
                  <a:pt x="8548" y="12056"/>
                </a:lnTo>
                <a:lnTo>
                  <a:pt x="8621" y="11983"/>
                </a:lnTo>
                <a:lnTo>
                  <a:pt x="8621" y="11983"/>
                </a:lnTo>
                <a:lnTo>
                  <a:pt x="8841" y="11715"/>
                </a:lnTo>
                <a:lnTo>
                  <a:pt x="9035" y="11422"/>
                </a:lnTo>
                <a:lnTo>
                  <a:pt x="9157" y="11130"/>
                </a:lnTo>
                <a:lnTo>
                  <a:pt x="9279" y="10813"/>
                </a:lnTo>
                <a:lnTo>
                  <a:pt x="9352" y="10497"/>
                </a:lnTo>
                <a:lnTo>
                  <a:pt x="9401" y="10180"/>
                </a:lnTo>
                <a:lnTo>
                  <a:pt x="9425" y="9888"/>
                </a:lnTo>
                <a:lnTo>
                  <a:pt x="9425" y="9596"/>
                </a:lnTo>
                <a:lnTo>
                  <a:pt x="9425" y="9596"/>
                </a:lnTo>
                <a:lnTo>
                  <a:pt x="9425" y="9279"/>
                </a:lnTo>
                <a:lnTo>
                  <a:pt x="9401" y="8963"/>
                </a:lnTo>
                <a:lnTo>
                  <a:pt x="9352" y="8646"/>
                </a:lnTo>
                <a:lnTo>
                  <a:pt x="9279" y="8329"/>
                </a:lnTo>
                <a:lnTo>
                  <a:pt x="9230" y="8037"/>
                </a:lnTo>
                <a:lnTo>
                  <a:pt x="9133" y="7745"/>
                </a:lnTo>
                <a:lnTo>
                  <a:pt x="9035" y="7501"/>
                </a:lnTo>
                <a:lnTo>
                  <a:pt x="8938" y="7258"/>
                </a:lnTo>
                <a:lnTo>
                  <a:pt x="12129" y="4092"/>
                </a:lnTo>
              </a:path>
            </a:pathLst>
          </a:custGeom>
          <a:noFill/>
          <a:ln w="9360">
            <a:solidFill>
              <a:srgbClr val="000000"/>
            </a:solidFill>
            <a:round/>
          </a:ln>
        </p:spPr>
        <p:style>
          <a:lnRef idx="0"/>
          <a:fillRef idx="0"/>
          <a:effectRef idx="0"/>
          <a:fontRef idx="minor"/>
        </p:style>
      </p:sp>
      <p:sp>
        <p:nvSpPr>
          <p:cNvPr id="312" name="CustomShape 6"/>
          <p:cNvSpPr/>
          <p:nvPr/>
        </p:nvSpPr>
        <p:spPr>
          <a:xfrm>
            <a:off x="1024200" y="1079280"/>
            <a:ext cx="24120" cy="24120"/>
          </a:xfrm>
          <a:custGeom>
            <a:avLst/>
            <a:gdLst/>
            <a:ahLst/>
            <a:rect l="0" t="0" r="r" b="b"/>
            <a:pathLst>
              <a:path w="1998" h="1998">
                <a:moveTo>
                  <a:pt x="0" y="1997"/>
                </a:moveTo>
                <a:lnTo>
                  <a:pt x="1997" y="0"/>
                </a:lnTo>
              </a:path>
            </a:pathLst>
          </a:custGeom>
          <a:noFill/>
          <a:ln w="9360">
            <a:solidFill>
              <a:srgbClr val="000000"/>
            </a:solidFill>
            <a:round/>
          </a:ln>
        </p:spPr>
        <p:style>
          <a:lnRef idx="0"/>
          <a:fillRef idx="0"/>
          <a:effectRef idx="0"/>
          <a:fontRef idx="minor"/>
        </p:style>
      </p:sp>
    </p:spTree>
  </p:cSld>
  <p:timing>
    <p:tnLst>
      <p:par>
        <p:cTn id="53" dur="indefinite" restart="never" nodeType="tmRoot">
          <p:childTnLst>
            <p:seq>
              <p:cTn id="54" nodeType="mainSeq"/>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13" name="TextShape 1"/>
          <p:cNvSpPr txBox="1"/>
          <p:nvPr/>
        </p:nvSpPr>
        <p:spPr>
          <a:xfrm>
            <a:off x="2371680" y="2093760"/>
            <a:ext cx="5020920" cy="784440"/>
          </a:xfrm>
          <a:prstGeom prst="rect">
            <a:avLst/>
          </a:prstGeom>
          <a:noFill/>
          <a:ln>
            <a:noFill/>
          </a:ln>
        </p:spPr>
        <p:txBody>
          <a:bodyPr tIns="91440" bIns="91440"/>
          <a:p>
            <a:pPr>
              <a:lnSpc>
                <a:spcPct val="100000"/>
              </a:lnSpc>
            </a:pPr>
            <a:r>
              <a:rPr b="1" i="1" lang="en-US" sz="3600" strike="noStrike">
                <a:solidFill>
                  <a:srgbClr val="000000"/>
                </a:solidFill>
                <a:latin typeface="Lora"/>
                <a:ea typeface="Lora"/>
              </a:rPr>
              <a:t>Any questions ?</a:t>
            </a:r>
            <a:endParaRPr/>
          </a:p>
          <a:p>
            <a:pPr>
              <a:lnSpc>
                <a:spcPct val="100000"/>
              </a:lnSpc>
            </a:pPr>
            <a:endParaRPr/>
          </a:p>
          <a:p>
            <a:pPr>
              <a:lnSpc>
                <a:spcPct val="100000"/>
              </a:lnSpc>
            </a:pPr>
            <a:r>
              <a:rPr lang="en-US" strike="noStrike">
                <a:solidFill>
                  <a:srgbClr val="000000"/>
                </a:solidFill>
                <a:latin typeface="Quattrocento Sans"/>
                <a:ea typeface="Quattrocento Sans"/>
              </a:rPr>
              <a:t>Contacts</a:t>
            </a:r>
            <a:endParaRPr/>
          </a:p>
          <a:p>
            <a:pPr>
              <a:lnSpc>
                <a:spcPct val="100000"/>
              </a:lnSpc>
              <a:buFont typeface="Quattrocento Sans"/>
              <a:buChar char="◉"/>
            </a:pPr>
            <a:r>
              <a:rPr lang="en-US" strike="noStrike">
                <a:solidFill>
                  <a:srgbClr val="000000"/>
                </a:solidFill>
                <a:latin typeface="Quattrocento Sans"/>
                <a:ea typeface="Quattrocento Sans"/>
              </a:rPr>
              <a:t>@smgayanath</a:t>
            </a:r>
            <a:endParaRPr/>
          </a:p>
          <a:p>
            <a:pPr>
              <a:lnSpc>
                <a:spcPct val="100000"/>
              </a:lnSpc>
              <a:buFont typeface="Quattrocento Sans"/>
              <a:buChar char="◉"/>
            </a:pPr>
            <a:r>
              <a:rPr lang="en-US" strike="noStrike" u="sng">
                <a:solidFill>
                  <a:srgbClr val="1155cc"/>
                </a:solidFill>
                <a:latin typeface="Quattrocento Sans"/>
                <a:ea typeface="Quattrocento Sans"/>
                <a:hlinkClick r:id="rId1"/>
              </a:rPr>
              <a:t>smgaya@ternet.or.tz</a:t>
            </a:r>
            <a:endParaRPr/>
          </a:p>
          <a:p>
            <a:pPr>
              <a:lnSpc>
                <a:spcPct val="100000"/>
              </a:lnSpc>
              <a:buFont typeface="Quattrocento Sans"/>
              <a:buChar char="◉"/>
            </a:pPr>
            <a:r>
              <a:rPr lang="en-US" strike="noStrike" u="sng">
                <a:solidFill>
                  <a:srgbClr val="1155cc"/>
                </a:solidFill>
                <a:latin typeface="Quattrocento Sans"/>
                <a:ea typeface="Quattrocento Sans"/>
                <a:hlinkClick r:id="rId2"/>
              </a:rPr>
              <a:t>smgayanath@gmail.com</a:t>
            </a:r>
            <a:endParaRPr/>
          </a:p>
          <a:p>
            <a:pPr>
              <a:lnSpc>
                <a:spcPct val="100000"/>
              </a:lnSpc>
            </a:pPr>
            <a:endParaRPr/>
          </a:p>
        </p:txBody>
      </p:sp>
      <p:sp>
        <p:nvSpPr>
          <p:cNvPr id="314" name="CustomShape 2"/>
          <p:cNvSpPr/>
          <p:nvPr/>
        </p:nvSpPr>
        <p:spPr>
          <a:xfrm>
            <a:off x="6480" y="1428840"/>
            <a:ext cx="2396880" cy="360"/>
          </a:xfrm>
          <a:prstGeom prst="straightConnector1">
            <a:avLst/>
          </a:prstGeom>
          <a:noFill/>
          <a:ln w="9360">
            <a:solidFill>
              <a:srgbClr val="cccccc"/>
            </a:solidFill>
            <a:round/>
          </a:ln>
        </p:spPr>
        <p:style>
          <a:lnRef idx="0"/>
          <a:fillRef idx="0"/>
          <a:effectRef idx="0"/>
          <a:fontRef idx="minor"/>
        </p:style>
      </p:sp>
      <p:sp>
        <p:nvSpPr>
          <p:cNvPr id="315" name="TextShape 3"/>
          <p:cNvSpPr txBox="1"/>
          <p:nvPr/>
        </p:nvSpPr>
        <p:spPr>
          <a:xfrm>
            <a:off x="2371680" y="816480"/>
            <a:ext cx="4907520" cy="1159560"/>
          </a:xfrm>
          <a:prstGeom prst="rect">
            <a:avLst/>
          </a:prstGeom>
          <a:noFill/>
          <a:ln>
            <a:noFill/>
          </a:ln>
        </p:spPr>
        <p:txBody>
          <a:bodyPr tIns="91440" bIns="91440" anchor="ctr"/>
          <a:p>
            <a:pPr>
              <a:lnSpc>
                <a:spcPct val="100000"/>
              </a:lnSpc>
            </a:pPr>
            <a:r>
              <a:rPr b="1" lang="en-US" sz="6000" strike="noStrike">
                <a:solidFill>
                  <a:srgbClr val="000000"/>
                </a:solidFill>
                <a:latin typeface="Lora"/>
                <a:ea typeface="Lora"/>
              </a:rPr>
              <a:t>Thanks!</a:t>
            </a:r>
            <a:endParaRPr/>
          </a:p>
        </p:txBody>
      </p:sp>
      <p:sp>
        <p:nvSpPr>
          <p:cNvPr id="316" name="CustomShape 4"/>
          <p:cNvSpPr/>
          <p:nvPr/>
        </p:nvSpPr>
        <p:spPr>
          <a:xfrm>
            <a:off x="5589720" y="1428840"/>
            <a:ext cx="3553920" cy="360"/>
          </a:xfrm>
          <a:prstGeom prst="straightConnector1">
            <a:avLst/>
          </a:prstGeom>
          <a:noFill/>
          <a:ln w="9360">
            <a:solidFill>
              <a:srgbClr val="cccccc"/>
            </a:solidFill>
            <a:round/>
          </a:ln>
        </p:spPr>
        <p:style>
          <a:lnRef idx="0"/>
          <a:fillRef idx="0"/>
          <a:effectRef idx="0"/>
          <a:fontRef idx="minor"/>
        </p:style>
      </p:sp>
      <p:sp>
        <p:nvSpPr>
          <p:cNvPr id="317" name="CustomShape 5"/>
          <p:cNvSpPr/>
          <p:nvPr/>
        </p:nvSpPr>
        <p:spPr>
          <a:xfrm>
            <a:off x="831960" y="859320"/>
            <a:ext cx="1138680" cy="1138680"/>
          </a:xfrm>
          <a:prstGeom prst="ellipse">
            <a:avLst/>
          </a:prstGeom>
          <a:solidFill>
            <a:srgbClr val="ffcd00"/>
          </a:solidFill>
          <a:ln>
            <a:noFill/>
          </a:ln>
        </p:spPr>
        <p:style>
          <a:lnRef idx="0"/>
          <a:fillRef idx="0"/>
          <a:effectRef idx="0"/>
          <a:fontRef idx="minor"/>
        </p:style>
      </p:sp>
      <p:sp>
        <p:nvSpPr>
          <p:cNvPr id="318" name="CustomShape 6"/>
          <p:cNvSpPr/>
          <p:nvPr/>
        </p:nvSpPr>
        <p:spPr>
          <a:xfrm>
            <a:off x="1148760" y="1370880"/>
            <a:ext cx="120240" cy="269640"/>
          </a:xfrm>
          <a:custGeom>
            <a:avLst/>
            <a:gdLst/>
            <a:ahLst/>
            <a:rect l="0" t="0" r="r" b="b"/>
            <a:pathLst>
              <a:path w="3922" h="8793">
                <a:moveTo>
                  <a:pt x="0" y="0"/>
                </a:moveTo>
                <a:lnTo>
                  <a:pt x="0" y="8792"/>
                </a:lnTo>
                <a:lnTo>
                  <a:pt x="3921" y="8792"/>
                </a:lnTo>
                <a:lnTo>
                  <a:pt x="3921" y="0"/>
                </a:lnTo>
                <a:lnTo>
                  <a:pt x="0" y="0"/>
                </a:lnTo>
                <a:lnTo>
                  <a:pt x="2411" y="2411"/>
                </a:ln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path>
            </a:pathLst>
          </a:custGeom>
          <a:noFill/>
          <a:ln w="9360">
            <a:solidFill>
              <a:srgbClr val="000000"/>
            </a:solidFill>
            <a:round/>
          </a:ln>
        </p:spPr>
        <p:style>
          <a:lnRef idx="0"/>
          <a:fillRef idx="0"/>
          <a:effectRef idx="0"/>
          <a:fontRef idx="minor"/>
        </p:style>
      </p:sp>
      <p:sp>
        <p:nvSpPr>
          <p:cNvPr id="319" name="CustomShape 7"/>
          <p:cNvSpPr/>
          <p:nvPr/>
        </p:nvSpPr>
        <p:spPr>
          <a:xfrm>
            <a:off x="1278360" y="1190880"/>
            <a:ext cx="375840" cy="475560"/>
          </a:xfrm>
          <a:custGeom>
            <a:avLst/>
            <a:gdLst/>
            <a:ahLst/>
            <a:rect l="0" t="0" r="r" b="b"/>
            <a:pathLst>
              <a:path w="12251" h="15490">
                <a:moveTo>
                  <a:pt x="0" y="13395"/>
                </a:moveTo>
                <a:lnTo>
                  <a:pt x="1510" y="13395"/>
                </a:lnTo>
                <a:lnTo>
                  <a:pt x="1510" y="13395"/>
                </a:lnTo>
                <a:lnTo>
                  <a:pt x="1997" y="13638"/>
                </a:lnTo>
                <a:lnTo>
                  <a:pt x="2679" y="13931"/>
                </a:lnTo>
                <a:lnTo>
                  <a:pt x="3555" y="14272"/>
                </a:lnTo>
                <a:lnTo>
                  <a:pt x="4530" y="14637"/>
                </a:lnTo>
                <a:lnTo>
                  <a:pt x="5577" y="14954"/>
                </a:lnTo>
                <a:lnTo>
                  <a:pt x="6113" y="15100"/>
                </a:lnTo>
                <a:lnTo>
                  <a:pt x="6649" y="15221"/>
                </a:lnTo>
                <a:lnTo>
                  <a:pt x="7160" y="15343"/>
                </a:lnTo>
                <a:lnTo>
                  <a:pt x="7671" y="15416"/>
                </a:lnTo>
                <a:lnTo>
                  <a:pt x="8134" y="15465"/>
                </a:lnTo>
                <a:lnTo>
                  <a:pt x="8597" y="15489"/>
                </a:lnTo>
                <a:lnTo>
                  <a:pt x="8597" y="15489"/>
                </a:lnTo>
                <a:lnTo>
                  <a:pt x="9376" y="15489"/>
                </a:lnTo>
                <a:lnTo>
                  <a:pt x="9790" y="15465"/>
                </a:lnTo>
                <a:lnTo>
                  <a:pt x="10180" y="15416"/>
                </a:lnTo>
                <a:lnTo>
                  <a:pt x="10521" y="15319"/>
                </a:lnTo>
                <a:lnTo>
                  <a:pt x="10691" y="15270"/>
                </a:lnTo>
                <a:lnTo>
                  <a:pt x="10813" y="15221"/>
                </a:lnTo>
                <a:lnTo>
                  <a:pt x="10935" y="15148"/>
                </a:lnTo>
                <a:lnTo>
                  <a:pt x="11032" y="15051"/>
                </a:lnTo>
                <a:lnTo>
                  <a:pt x="11081" y="14954"/>
                </a:lnTo>
                <a:lnTo>
                  <a:pt x="11130" y="14832"/>
                </a:lnTo>
                <a:lnTo>
                  <a:pt x="11203" y="14125"/>
                </a:lnTo>
                <a:lnTo>
                  <a:pt x="11203" y="14125"/>
                </a:lnTo>
                <a:lnTo>
                  <a:pt x="11179" y="13955"/>
                </a:lnTo>
                <a:lnTo>
                  <a:pt x="11130" y="13809"/>
                </a:lnTo>
                <a:lnTo>
                  <a:pt x="11032" y="13663"/>
                </a:lnTo>
                <a:lnTo>
                  <a:pt x="10886" y="13541"/>
                </a:lnTo>
                <a:lnTo>
                  <a:pt x="10886" y="13541"/>
                </a:lnTo>
                <a:lnTo>
                  <a:pt x="11008" y="13517"/>
                </a:lnTo>
                <a:lnTo>
                  <a:pt x="11130" y="13468"/>
                </a:lnTo>
                <a:lnTo>
                  <a:pt x="11252" y="13419"/>
                </a:lnTo>
                <a:lnTo>
                  <a:pt x="11349" y="13322"/>
                </a:lnTo>
                <a:lnTo>
                  <a:pt x="11422" y="13224"/>
                </a:lnTo>
                <a:lnTo>
                  <a:pt x="11495" y="13103"/>
                </a:lnTo>
                <a:lnTo>
                  <a:pt x="11544" y="12956"/>
                </a:lnTo>
                <a:lnTo>
                  <a:pt x="11568" y="12835"/>
                </a:lnTo>
                <a:lnTo>
                  <a:pt x="11641" y="11958"/>
                </a:lnTo>
                <a:lnTo>
                  <a:pt x="11641" y="11958"/>
                </a:lnTo>
                <a:lnTo>
                  <a:pt x="11641" y="11836"/>
                </a:lnTo>
                <a:lnTo>
                  <a:pt x="11641" y="11739"/>
                </a:lnTo>
                <a:lnTo>
                  <a:pt x="11617" y="11617"/>
                </a:lnTo>
                <a:lnTo>
                  <a:pt x="11568" y="11520"/>
                </a:lnTo>
                <a:lnTo>
                  <a:pt x="11446" y="11349"/>
                </a:lnTo>
                <a:lnTo>
                  <a:pt x="11373" y="11276"/>
                </a:lnTo>
                <a:lnTo>
                  <a:pt x="11300" y="11203"/>
                </a:lnTo>
                <a:lnTo>
                  <a:pt x="11300" y="11203"/>
                </a:lnTo>
                <a:lnTo>
                  <a:pt x="11422" y="11179"/>
                </a:lnTo>
                <a:lnTo>
                  <a:pt x="11520" y="11130"/>
                </a:lnTo>
                <a:lnTo>
                  <a:pt x="11617" y="11057"/>
                </a:lnTo>
                <a:lnTo>
                  <a:pt x="11714" y="10959"/>
                </a:lnTo>
                <a:lnTo>
                  <a:pt x="11787" y="10862"/>
                </a:lnTo>
                <a:lnTo>
                  <a:pt x="11836" y="10765"/>
                </a:lnTo>
                <a:lnTo>
                  <a:pt x="11885" y="10643"/>
                </a:lnTo>
                <a:lnTo>
                  <a:pt x="11909" y="10497"/>
                </a:lnTo>
                <a:lnTo>
                  <a:pt x="11982" y="9644"/>
                </a:lnTo>
                <a:lnTo>
                  <a:pt x="11982" y="9644"/>
                </a:lnTo>
                <a:lnTo>
                  <a:pt x="11982" y="9522"/>
                </a:lnTo>
                <a:lnTo>
                  <a:pt x="11982" y="9401"/>
                </a:lnTo>
                <a:lnTo>
                  <a:pt x="11958" y="9279"/>
                </a:lnTo>
                <a:lnTo>
                  <a:pt x="11909" y="9181"/>
                </a:lnTo>
                <a:lnTo>
                  <a:pt x="11860" y="9084"/>
                </a:lnTo>
                <a:lnTo>
                  <a:pt x="11787" y="9011"/>
                </a:lnTo>
                <a:lnTo>
                  <a:pt x="11714" y="8938"/>
                </a:lnTo>
                <a:lnTo>
                  <a:pt x="11617" y="8865"/>
                </a:lnTo>
                <a:lnTo>
                  <a:pt x="11617" y="8865"/>
                </a:lnTo>
                <a:lnTo>
                  <a:pt x="11714" y="8840"/>
                </a:lnTo>
                <a:lnTo>
                  <a:pt x="11812" y="8767"/>
                </a:lnTo>
                <a:lnTo>
                  <a:pt x="11909" y="8694"/>
                </a:lnTo>
                <a:lnTo>
                  <a:pt x="11982" y="8621"/>
                </a:lnTo>
                <a:lnTo>
                  <a:pt x="12055" y="8524"/>
                </a:lnTo>
                <a:lnTo>
                  <a:pt x="12104" y="8426"/>
                </a:lnTo>
                <a:lnTo>
                  <a:pt x="12128" y="8305"/>
                </a:lnTo>
                <a:lnTo>
                  <a:pt x="12153" y="8183"/>
                </a:lnTo>
                <a:lnTo>
                  <a:pt x="12250" y="7306"/>
                </a:lnTo>
                <a:lnTo>
                  <a:pt x="12250" y="7306"/>
                </a:lnTo>
                <a:lnTo>
                  <a:pt x="12226" y="7184"/>
                </a:lnTo>
                <a:lnTo>
                  <a:pt x="12201" y="7063"/>
                </a:lnTo>
                <a:lnTo>
                  <a:pt x="12153" y="6965"/>
                </a:lnTo>
                <a:lnTo>
                  <a:pt x="12104" y="6868"/>
                </a:lnTo>
                <a:lnTo>
                  <a:pt x="12031" y="6770"/>
                </a:lnTo>
                <a:lnTo>
                  <a:pt x="11934" y="6697"/>
                </a:lnTo>
                <a:lnTo>
                  <a:pt x="11714" y="6551"/>
                </a:lnTo>
                <a:lnTo>
                  <a:pt x="11471" y="6429"/>
                </a:lnTo>
                <a:lnTo>
                  <a:pt x="11179" y="6332"/>
                </a:lnTo>
                <a:lnTo>
                  <a:pt x="10862" y="6259"/>
                </a:lnTo>
                <a:lnTo>
                  <a:pt x="10545" y="6210"/>
                </a:lnTo>
                <a:lnTo>
                  <a:pt x="10545" y="6210"/>
                </a:lnTo>
                <a:lnTo>
                  <a:pt x="9863" y="6113"/>
                </a:lnTo>
                <a:lnTo>
                  <a:pt x="8816" y="6015"/>
                </a:lnTo>
                <a:lnTo>
                  <a:pt x="7574" y="5942"/>
                </a:lnTo>
                <a:lnTo>
                  <a:pt x="6308" y="5869"/>
                </a:lnTo>
                <a:lnTo>
                  <a:pt x="6308" y="5869"/>
                </a:lnTo>
                <a:lnTo>
                  <a:pt x="6478" y="5577"/>
                </a:lnTo>
                <a:lnTo>
                  <a:pt x="6624" y="5236"/>
                </a:lnTo>
                <a:lnTo>
                  <a:pt x="6770" y="4871"/>
                </a:lnTo>
                <a:lnTo>
                  <a:pt x="6868" y="4481"/>
                </a:lnTo>
                <a:lnTo>
                  <a:pt x="6965" y="4091"/>
                </a:lnTo>
                <a:lnTo>
                  <a:pt x="7063" y="3677"/>
                </a:lnTo>
                <a:lnTo>
                  <a:pt x="7160" y="2874"/>
                </a:lnTo>
                <a:lnTo>
                  <a:pt x="7233" y="2143"/>
                </a:lnTo>
                <a:lnTo>
                  <a:pt x="7282" y="1534"/>
                </a:lnTo>
                <a:lnTo>
                  <a:pt x="7282" y="974"/>
                </a:lnTo>
                <a:lnTo>
                  <a:pt x="7282" y="974"/>
                </a:lnTo>
                <a:lnTo>
                  <a:pt x="7282" y="803"/>
                </a:lnTo>
                <a:lnTo>
                  <a:pt x="7209" y="608"/>
                </a:lnTo>
                <a:lnTo>
                  <a:pt x="7136" y="462"/>
                </a:lnTo>
                <a:lnTo>
                  <a:pt x="7014" y="316"/>
                </a:lnTo>
                <a:lnTo>
                  <a:pt x="6868" y="170"/>
                </a:lnTo>
                <a:lnTo>
                  <a:pt x="6697" y="97"/>
                </a:lnTo>
                <a:lnTo>
                  <a:pt x="6502" y="24"/>
                </a:lnTo>
                <a:lnTo>
                  <a:pt x="6308" y="0"/>
                </a:lnTo>
                <a:lnTo>
                  <a:pt x="6308" y="0"/>
                </a:lnTo>
                <a:lnTo>
                  <a:pt x="5942" y="24"/>
                </a:lnTo>
                <a:lnTo>
                  <a:pt x="5699" y="73"/>
                </a:lnTo>
                <a:lnTo>
                  <a:pt x="5504" y="146"/>
                </a:lnTo>
                <a:lnTo>
                  <a:pt x="5358" y="219"/>
                </a:lnTo>
                <a:lnTo>
                  <a:pt x="5358" y="219"/>
                </a:lnTo>
                <a:lnTo>
                  <a:pt x="4968" y="1461"/>
                </a:lnTo>
                <a:lnTo>
                  <a:pt x="4773" y="2021"/>
                </a:lnTo>
                <a:lnTo>
                  <a:pt x="4578" y="2533"/>
                </a:lnTo>
                <a:lnTo>
                  <a:pt x="4384" y="2995"/>
                </a:lnTo>
                <a:lnTo>
                  <a:pt x="4189" y="3385"/>
                </a:lnTo>
                <a:lnTo>
                  <a:pt x="4018" y="3677"/>
                </a:lnTo>
                <a:lnTo>
                  <a:pt x="3872" y="3921"/>
                </a:lnTo>
                <a:lnTo>
                  <a:pt x="3872" y="3921"/>
                </a:lnTo>
                <a:lnTo>
                  <a:pt x="3653" y="4140"/>
                </a:lnTo>
                <a:lnTo>
                  <a:pt x="3312" y="4481"/>
                </a:lnTo>
                <a:lnTo>
                  <a:pt x="2508" y="5236"/>
                </a:lnTo>
                <a:lnTo>
                  <a:pt x="1437" y="6210"/>
                </a:lnTo>
                <a:lnTo>
                  <a:pt x="0" y="6210"/>
                </a:lnTo>
              </a:path>
            </a:pathLst>
          </a:custGeom>
          <a:noFill/>
          <a:ln w="9360">
            <a:solidFill>
              <a:srgbClr val="000000"/>
            </a:solidFill>
            <a:round/>
          </a:ln>
        </p:spPr>
        <p:style>
          <a:lnRef idx="0"/>
          <a:fillRef idx="0"/>
          <a:effectRef idx="0"/>
          <a:fontRef idx="minor"/>
        </p:style>
      </p:sp>
    </p:spTree>
  </p:cSld>
  <p:timing>
    <p:tnLst>
      <p:par>
        <p:cTn id="55" dur="indefinite" restart="never" nodeType="tmRoot">
          <p:childTnLst>
            <p:seq>
              <p:cTn id="56"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8" name="TextShape 1"/>
          <p:cNvSpPr txBox="1"/>
          <p:nvPr/>
        </p:nvSpPr>
        <p:spPr>
          <a:xfrm>
            <a:off x="1381320" y="922680"/>
            <a:ext cx="3877920" cy="435240"/>
          </a:xfrm>
          <a:prstGeom prst="rect">
            <a:avLst/>
          </a:prstGeom>
          <a:noFill/>
          <a:ln>
            <a:noFill/>
          </a:ln>
        </p:spPr>
        <p:txBody>
          <a:bodyPr tIns="91440" bIns="91440" anchor="ctr"/>
          <a:p>
            <a:pPr>
              <a:lnSpc>
                <a:spcPct val="100000"/>
              </a:lnSpc>
            </a:pPr>
            <a:r>
              <a:rPr b="1" lang="en-US" sz="2000" strike="noStrike">
                <a:solidFill>
                  <a:srgbClr val="000000"/>
                </a:solidFill>
                <a:latin typeface="Lora"/>
                <a:ea typeface="Lora"/>
              </a:rPr>
              <a:t>CONTENTS</a:t>
            </a:r>
            <a:endParaRPr/>
          </a:p>
        </p:txBody>
      </p:sp>
      <p:sp>
        <p:nvSpPr>
          <p:cNvPr id="169" name="TextShape 2"/>
          <p:cNvSpPr txBox="1"/>
          <p:nvPr/>
        </p:nvSpPr>
        <p:spPr>
          <a:xfrm>
            <a:off x="1381320" y="1616400"/>
            <a:ext cx="6809400" cy="3111840"/>
          </a:xfrm>
          <a:prstGeom prst="rect">
            <a:avLst/>
          </a:prstGeom>
          <a:noFill/>
          <a:ln>
            <a:noFill/>
          </a:ln>
        </p:spPr>
        <p:txBody>
          <a:bodyPr tIns="91440" bIns="91440"/>
          <a:p>
            <a:pPr>
              <a:lnSpc>
                <a:spcPct val="100000"/>
              </a:lnSpc>
              <a:buFont typeface="Quattrocento Sans"/>
              <a:buChar char="◉"/>
            </a:pPr>
            <a:r>
              <a:rPr lang="en-US" sz="2400" strike="noStrike">
                <a:solidFill>
                  <a:srgbClr val="000000"/>
                </a:solidFill>
                <a:latin typeface="Quattrocento Sans"/>
                <a:ea typeface="Quattrocento Sans"/>
              </a:rPr>
              <a:t>Introduction.</a:t>
            </a:r>
            <a:endParaRPr/>
          </a:p>
          <a:p>
            <a:pPr>
              <a:lnSpc>
                <a:spcPct val="100000"/>
              </a:lnSpc>
              <a:buFont typeface="Quattrocento Sans"/>
              <a:buChar char="◉"/>
            </a:pPr>
            <a:r>
              <a:rPr lang="en-US" sz="2400" strike="noStrike">
                <a:solidFill>
                  <a:srgbClr val="000000"/>
                </a:solidFill>
                <a:latin typeface="Quattrocento Sans"/>
                <a:ea typeface="Quattrocento Sans"/>
              </a:rPr>
              <a:t>Survey objectives and methodology.</a:t>
            </a:r>
            <a:endParaRPr/>
          </a:p>
          <a:p>
            <a:pPr>
              <a:lnSpc>
                <a:spcPct val="100000"/>
              </a:lnSpc>
              <a:buFont typeface="Quattrocento Sans"/>
              <a:buChar char="◉"/>
            </a:pPr>
            <a:r>
              <a:rPr lang="en-US" sz="2400" strike="noStrike">
                <a:solidFill>
                  <a:srgbClr val="000000"/>
                </a:solidFill>
                <a:latin typeface="Quattrocento Sans"/>
                <a:ea typeface="Quattrocento Sans"/>
              </a:rPr>
              <a:t>Key findings.</a:t>
            </a:r>
            <a:endParaRPr/>
          </a:p>
          <a:p>
            <a:pPr>
              <a:lnSpc>
                <a:spcPct val="100000"/>
              </a:lnSpc>
              <a:buFont typeface="Quattrocento Sans"/>
              <a:buChar char="◉"/>
            </a:pPr>
            <a:r>
              <a:rPr lang="en-US" sz="2400" strike="noStrike">
                <a:solidFill>
                  <a:srgbClr val="000000"/>
                </a:solidFill>
                <a:latin typeface="Quattrocento Sans"/>
                <a:ea typeface="Quattrocento Sans"/>
              </a:rPr>
              <a:t>Conclusion and Recommendation.</a:t>
            </a:r>
            <a:endParaRPr/>
          </a:p>
          <a:p>
            <a:pPr>
              <a:lnSpc>
                <a:spcPct val="100000"/>
              </a:lnSpc>
            </a:pPr>
            <a:endParaRPr/>
          </a:p>
          <a:p>
            <a:pPr>
              <a:lnSpc>
                <a:spcPct val="100000"/>
              </a:lnSpc>
            </a:pPr>
            <a:endParaRPr/>
          </a:p>
        </p:txBody>
      </p:sp>
      <p:sp>
        <p:nvSpPr>
          <p:cNvPr id="170" name="CustomShape 3"/>
          <p:cNvSpPr/>
          <p:nvPr/>
        </p:nvSpPr>
        <p:spPr>
          <a:xfrm>
            <a:off x="916560" y="1142640"/>
            <a:ext cx="91440" cy="91440"/>
          </a:xfrm>
          <a:custGeom>
            <a:avLst/>
            <a:gdLst/>
            <a:ahLst/>
            <a:rect l="0" t="0" r="r" b="b"/>
            <a:pathLst>
              <a:path w="7526" h="7527">
                <a:moveTo>
                  <a:pt x="5991" y="0"/>
                </a:moveTo>
                <a:lnTo>
                  <a:pt x="536" y="6430"/>
                </a:lnTo>
                <a:lnTo>
                  <a:pt x="0" y="7526"/>
                </a:lnTo>
                <a:lnTo>
                  <a:pt x="1096" y="6990"/>
                </a:lnTo>
                <a:lnTo>
                  <a:pt x="7525" y="1534"/>
                </a:lnTo>
                <a:lnTo>
                  <a:pt x="5991" y="0"/>
                </a:lnTo>
              </a:path>
            </a:pathLst>
          </a:custGeom>
          <a:noFill/>
          <a:ln w="9360">
            <a:solidFill>
              <a:srgbClr val="000000"/>
            </a:solidFill>
            <a:round/>
          </a:ln>
        </p:spPr>
        <p:style>
          <a:lnRef idx="0"/>
          <a:fillRef idx="0"/>
          <a:effectRef idx="0"/>
          <a:fontRef idx="minor"/>
        </p:style>
      </p:sp>
      <p:sp>
        <p:nvSpPr>
          <p:cNvPr id="171" name="CustomShape 4"/>
          <p:cNvSpPr/>
          <p:nvPr/>
        </p:nvSpPr>
        <p:spPr>
          <a:xfrm>
            <a:off x="1045080" y="1019880"/>
            <a:ext cx="85680" cy="85680"/>
          </a:xfrm>
          <a:custGeom>
            <a:avLst/>
            <a:gdLst/>
            <a:ahLst/>
            <a:rect l="0" t="0" r="r" b="b"/>
            <a:pathLst>
              <a:path w="7040" h="704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path>
            </a:pathLst>
          </a:custGeom>
          <a:noFill/>
          <a:ln w="9360">
            <a:solidFill>
              <a:srgbClr val="000000"/>
            </a:solidFill>
            <a:round/>
          </a:ln>
        </p:spPr>
        <p:style>
          <a:lnRef idx="0"/>
          <a:fillRef idx="0"/>
          <a:effectRef idx="0"/>
          <a:fontRef idx="minor"/>
        </p:style>
      </p:sp>
      <p:sp>
        <p:nvSpPr>
          <p:cNvPr id="172" name="CustomShape 5"/>
          <p:cNvSpPr/>
          <p:nvPr/>
        </p:nvSpPr>
        <p:spPr>
          <a:xfrm>
            <a:off x="950040" y="1052640"/>
            <a:ext cx="147600" cy="147600"/>
          </a:xfrm>
          <a:custGeom>
            <a:avLst/>
            <a:gdLst/>
            <a:ahLst/>
            <a:rect l="0" t="0" r="r" b="b"/>
            <a:pathLst>
              <a:path w="12130" h="12130">
                <a:moveTo>
                  <a:pt x="8037" y="0"/>
                </a:moveTo>
                <a:lnTo>
                  <a:pt x="4871" y="3190"/>
                </a:lnTo>
                <a:lnTo>
                  <a:pt x="4871" y="3190"/>
                </a:lnTo>
                <a:lnTo>
                  <a:pt x="4627" y="3093"/>
                </a:lnTo>
                <a:lnTo>
                  <a:pt x="4384" y="2996"/>
                </a:lnTo>
                <a:lnTo>
                  <a:pt x="4091" y="2898"/>
                </a:lnTo>
                <a:lnTo>
                  <a:pt x="3799" y="2849"/>
                </a:lnTo>
                <a:lnTo>
                  <a:pt x="3483" y="2776"/>
                </a:lnTo>
                <a:lnTo>
                  <a:pt x="3166" y="2728"/>
                </a:lnTo>
                <a:lnTo>
                  <a:pt x="2849" y="2703"/>
                </a:lnTo>
                <a:lnTo>
                  <a:pt x="2533" y="2703"/>
                </a:lnTo>
                <a:lnTo>
                  <a:pt x="2533" y="2703"/>
                </a:lnTo>
                <a:lnTo>
                  <a:pt x="2240" y="2703"/>
                </a:lnTo>
                <a:lnTo>
                  <a:pt x="1948" y="2728"/>
                </a:lnTo>
                <a:lnTo>
                  <a:pt x="1632" y="2776"/>
                </a:lnTo>
                <a:lnTo>
                  <a:pt x="1315" y="2849"/>
                </a:lnTo>
                <a:lnTo>
                  <a:pt x="998" y="2971"/>
                </a:lnTo>
                <a:lnTo>
                  <a:pt x="706" y="3093"/>
                </a:lnTo>
                <a:lnTo>
                  <a:pt x="414" y="3288"/>
                </a:lnTo>
                <a:lnTo>
                  <a:pt x="146" y="3507"/>
                </a:lnTo>
                <a:lnTo>
                  <a:pt x="146" y="3507"/>
                </a:lnTo>
                <a:lnTo>
                  <a:pt x="73" y="3580"/>
                </a:lnTo>
                <a:lnTo>
                  <a:pt x="24" y="3677"/>
                </a:lnTo>
                <a:lnTo>
                  <a:pt x="0" y="3775"/>
                </a:lnTo>
                <a:lnTo>
                  <a:pt x="0" y="3897"/>
                </a:lnTo>
                <a:lnTo>
                  <a:pt x="0" y="3897"/>
                </a:lnTo>
                <a:lnTo>
                  <a:pt x="0" y="3994"/>
                </a:lnTo>
                <a:lnTo>
                  <a:pt x="24" y="4092"/>
                </a:lnTo>
                <a:lnTo>
                  <a:pt x="73" y="4189"/>
                </a:lnTo>
                <a:lnTo>
                  <a:pt x="146" y="4286"/>
                </a:lnTo>
                <a:lnTo>
                  <a:pt x="7842" y="11983"/>
                </a:lnTo>
                <a:lnTo>
                  <a:pt x="7842" y="11983"/>
                </a:lnTo>
                <a:lnTo>
                  <a:pt x="7940" y="12056"/>
                </a:lnTo>
                <a:lnTo>
                  <a:pt x="8037" y="12104"/>
                </a:lnTo>
                <a:lnTo>
                  <a:pt x="8134" y="12129"/>
                </a:lnTo>
                <a:lnTo>
                  <a:pt x="8232" y="12129"/>
                </a:lnTo>
                <a:lnTo>
                  <a:pt x="8232" y="12129"/>
                </a:lnTo>
                <a:lnTo>
                  <a:pt x="8354" y="12129"/>
                </a:lnTo>
                <a:lnTo>
                  <a:pt x="8451" y="12104"/>
                </a:lnTo>
                <a:lnTo>
                  <a:pt x="8548" y="12056"/>
                </a:lnTo>
                <a:lnTo>
                  <a:pt x="8621" y="11983"/>
                </a:lnTo>
                <a:lnTo>
                  <a:pt x="8621" y="11983"/>
                </a:lnTo>
                <a:lnTo>
                  <a:pt x="8841" y="11715"/>
                </a:lnTo>
                <a:lnTo>
                  <a:pt x="9035" y="11422"/>
                </a:lnTo>
                <a:lnTo>
                  <a:pt x="9157" y="11130"/>
                </a:lnTo>
                <a:lnTo>
                  <a:pt x="9279" y="10813"/>
                </a:lnTo>
                <a:lnTo>
                  <a:pt x="9352" y="10497"/>
                </a:lnTo>
                <a:lnTo>
                  <a:pt x="9401" y="10180"/>
                </a:lnTo>
                <a:lnTo>
                  <a:pt x="9425" y="9888"/>
                </a:lnTo>
                <a:lnTo>
                  <a:pt x="9425" y="9596"/>
                </a:lnTo>
                <a:lnTo>
                  <a:pt x="9425" y="9596"/>
                </a:lnTo>
                <a:lnTo>
                  <a:pt x="9425" y="9279"/>
                </a:lnTo>
                <a:lnTo>
                  <a:pt x="9401" y="8963"/>
                </a:lnTo>
                <a:lnTo>
                  <a:pt x="9352" y="8646"/>
                </a:lnTo>
                <a:lnTo>
                  <a:pt x="9279" y="8329"/>
                </a:lnTo>
                <a:lnTo>
                  <a:pt x="9230" y="8037"/>
                </a:lnTo>
                <a:lnTo>
                  <a:pt x="9133" y="7745"/>
                </a:lnTo>
                <a:lnTo>
                  <a:pt x="9035" y="7501"/>
                </a:lnTo>
                <a:lnTo>
                  <a:pt x="8938" y="7258"/>
                </a:lnTo>
                <a:lnTo>
                  <a:pt x="12129" y="4092"/>
                </a:lnTo>
              </a:path>
            </a:pathLst>
          </a:custGeom>
          <a:noFill/>
          <a:ln w="9360">
            <a:solidFill>
              <a:srgbClr val="000000"/>
            </a:solidFill>
            <a:round/>
          </a:ln>
        </p:spPr>
        <p:style>
          <a:lnRef idx="0"/>
          <a:fillRef idx="0"/>
          <a:effectRef idx="0"/>
          <a:fontRef idx="minor"/>
        </p:style>
      </p:sp>
      <p:sp>
        <p:nvSpPr>
          <p:cNvPr id="173" name="CustomShape 6"/>
          <p:cNvSpPr/>
          <p:nvPr/>
        </p:nvSpPr>
        <p:spPr>
          <a:xfrm>
            <a:off x="1024200" y="1079280"/>
            <a:ext cx="24120" cy="24120"/>
          </a:xfrm>
          <a:custGeom>
            <a:avLst/>
            <a:gdLst/>
            <a:ahLst/>
            <a:rect l="0" t="0" r="r" b="b"/>
            <a:pathLst>
              <a:path w="1998" h="1998">
                <a:moveTo>
                  <a:pt x="0" y="1997"/>
                </a:moveTo>
                <a:lnTo>
                  <a:pt x="1997" y="0"/>
                </a:lnTo>
              </a:path>
            </a:pathLst>
          </a:custGeom>
          <a:noFill/>
          <a:ln w="9360">
            <a:solidFill>
              <a:srgbClr val="000000"/>
            </a:solidFill>
            <a:round/>
          </a:ln>
        </p:spPr>
        <p:style>
          <a:lnRef idx="0"/>
          <a:fillRef idx="0"/>
          <a:effectRef idx="0"/>
          <a:fontRef idx="minor"/>
        </p:style>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4" name="TextShape 1"/>
          <p:cNvSpPr txBox="1"/>
          <p:nvPr/>
        </p:nvSpPr>
        <p:spPr>
          <a:xfrm>
            <a:off x="2022120" y="1693440"/>
            <a:ext cx="3787560" cy="1159560"/>
          </a:xfrm>
          <a:prstGeom prst="rect">
            <a:avLst/>
          </a:prstGeom>
          <a:noFill/>
          <a:ln>
            <a:noFill/>
          </a:ln>
        </p:spPr>
        <p:txBody>
          <a:bodyPr tIns="91440" bIns="91440" anchor="b"/>
          <a:p>
            <a:pPr>
              <a:lnSpc>
                <a:spcPct val="100000"/>
              </a:lnSpc>
            </a:pPr>
            <a:r>
              <a:rPr b="1" lang="en-US" sz="3000" strike="noStrike">
                <a:solidFill>
                  <a:srgbClr val="000000"/>
                </a:solidFill>
                <a:latin typeface="Lora"/>
                <a:ea typeface="Lora"/>
              </a:rPr>
              <a:t>INTRODUCTION</a:t>
            </a:r>
            <a:endParaRPr/>
          </a:p>
        </p:txBody>
      </p:sp>
      <p:sp>
        <p:nvSpPr>
          <p:cNvPr id="175" name="TextShape 2"/>
          <p:cNvSpPr txBox="1"/>
          <p:nvPr/>
        </p:nvSpPr>
        <p:spPr>
          <a:xfrm>
            <a:off x="2022480" y="2815920"/>
            <a:ext cx="5591160" cy="784440"/>
          </a:xfrm>
          <a:prstGeom prst="rect">
            <a:avLst/>
          </a:prstGeom>
          <a:noFill/>
          <a:ln>
            <a:noFill/>
          </a:ln>
        </p:spPr>
        <p:txBody>
          <a:bodyPr tIns="91440" bIns="91440"/>
          <a:p>
            <a:pPr>
              <a:lnSpc>
                <a:spcPct val="100000"/>
              </a:lnSpc>
            </a:pPr>
            <a:r>
              <a:rPr lang="en-US" sz="1400" strike="noStrike">
                <a:solidFill>
                  <a:srgbClr val="000000"/>
                </a:solidFill>
                <a:latin typeface="Quattrocento Sans"/>
                <a:ea typeface="Quattrocento Sans"/>
              </a:rPr>
              <a:t>Introduction on what is TERNET.</a:t>
            </a:r>
            <a:endParaRPr/>
          </a:p>
        </p:txBody>
      </p:sp>
      <p:sp>
        <p:nvSpPr>
          <p:cNvPr id="176" name="CustomShape 3"/>
          <p:cNvSpPr/>
          <p:nvPr/>
        </p:nvSpPr>
        <p:spPr>
          <a:xfrm>
            <a:off x="1134000" y="2291040"/>
            <a:ext cx="543600" cy="561960"/>
          </a:xfrm>
          <a:prstGeom prst="rect">
            <a:avLst/>
          </a:prstGeom>
          <a:noFill/>
          <a:ln>
            <a:noFill/>
          </a:ln>
        </p:spPr>
        <p:style>
          <a:lnRef idx="0"/>
          <a:fillRef idx="0"/>
          <a:effectRef idx="0"/>
          <a:fontRef idx="minor"/>
        </p:style>
        <p:txBody>
          <a:bodyPr tIns="91440" bIns="91440" anchor="ctr"/>
          <a:p>
            <a:pPr algn="ctr">
              <a:lnSpc>
                <a:spcPct val="100000"/>
              </a:lnSpc>
            </a:pPr>
            <a:r>
              <a:rPr lang="en-US" sz="2400" strike="noStrike">
                <a:solidFill>
                  <a:srgbClr val="000000"/>
                </a:solidFill>
                <a:latin typeface="Lora"/>
                <a:ea typeface="Lora"/>
              </a:rPr>
              <a:t>1</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7" name="TextShape 1"/>
          <p:cNvSpPr txBox="1"/>
          <p:nvPr/>
        </p:nvSpPr>
        <p:spPr>
          <a:xfrm>
            <a:off x="1381320" y="922680"/>
            <a:ext cx="3877920" cy="435240"/>
          </a:xfrm>
          <a:prstGeom prst="rect">
            <a:avLst/>
          </a:prstGeom>
          <a:noFill/>
          <a:ln>
            <a:noFill/>
          </a:ln>
        </p:spPr>
        <p:txBody>
          <a:bodyPr tIns="91440" bIns="91440" anchor="ctr"/>
          <a:p>
            <a:pPr>
              <a:lnSpc>
                <a:spcPct val="100000"/>
              </a:lnSpc>
            </a:pPr>
            <a:r>
              <a:rPr b="1" lang="en-US" sz="2000" strike="noStrike">
                <a:solidFill>
                  <a:srgbClr val="000000"/>
                </a:solidFill>
                <a:latin typeface="Lora"/>
                <a:ea typeface="Lora"/>
              </a:rPr>
              <a:t>INTRODUCTION</a:t>
            </a:r>
            <a:endParaRPr/>
          </a:p>
        </p:txBody>
      </p:sp>
      <p:sp>
        <p:nvSpPr>
          <p:cNvPr id="178" name="TextShape 2"/>
          <p:cNvSpPr txBox="1"/>
          <p:nvPr/>
        </p:nvSpPr>
        <p:spPr>
          <a:xfrm>
            <a:off x="365760" y="1616400"/>
            <a:ext cx="8321040" cy="3111840"/>
          </a:xfrm>
          <a:prstGeom prst="rect">
            <a:avLst/>
          </a:prstGeom>
          <a:noFill/>
          <a:ln>
            <a:noFill/>
          </a:ln>
        </p:spPr>
        <p:txBody>
          <a:bodyPr tIns="91440" bIns="91440"/>
          <a:p>
            <a:pPr>
              <a:lnSpc>
                <a:spcPct val="100000"/>
              </a:lnSpc>
            </a:pPr>
            <a:endParaRPr/>
          </a:p>
          <a:p>
            <a:pPr>
              <a:lnSpc>
                <a:spcPct val="100000"/>
              </a:lnSpc>
            </a:pPr>
            <a:r>
              <a:rPr lang="en-US" sz="2000" strike="noStrike">
                <a:solidFill>
                  <a:srgbClr val="000000"/>
                </a:solidFill>
                <a:latin typeface="Quattrocento Sans"/>
                <a:ea typeface="Quattrocento Sans"/>
              </a:rPr>
              <a:t>Tanzania Education and Research Network (TERNET)</a:t>
            </a:r>
            <a:endParaRPr/>
          </a:p>
          <a:p>
            <a:pPr>
              <a:lnSpc>
                <a:spcPct val="100000"/>
              </a:lnSpc>
            </a:pPr>
            <a:r>
              <a:rPr lang="en-US" sz="2000" strike="noStrike">
                <a:solidFill>
                  <a:srgbClr val="000000"/>
                </a:solidFill>
                <a:latin typeface="Quattrocento Sans"/>
                <a:ea typeface="Quattrocento Sans"/>
              </a:rPr>
              <a:t>was formed in 2007 as a membership organization to serve higher education and research institutions in Tanzania where 52 member institutions adapted its constitution. </a:t>
            </a:r>
            <a:endParaRPr/>
          </a:p>
          <a:p>
            <a:pPr>
              <a:lnSpc>
                <a:spcPct val="100000"/>
              </a:lnSpc>
            </a:pPr>
            <a:r>
              <a:rPr lang="en-US" sz="2000" strike="noStrike">
                <a:solidFill>
                  <a:srgbClr val="000000"/>
                </a:solidFill>
                <a:latin typeface="Quattrocento Sans"/>
                <a:ea typeface="Quattrocento Sans"/>
              </a:rPr>
              <a:t> </a:t>
            </a:r>
            <a:r>
              <a:rPr lang="en-US" sz="2000" strike="noStrike">
                <a:solidFill>
                  <a:srgbClr val="000000"/>
                </a:solidFill>
                <a:latin typeface="Quattrocento Sans"/>
                <a:ea typeface="Quattrocento Sans"/>
              </a:rPr>
              <a:t>It was formally registered as a trustee on 11th April, 2008. It is a network aiming at providing a platform for enabling sharing of education and research resources.</a:t>
            </a:r>
            <a:endParaRPr/>
          </a:p>
          <a:p>
            <a:pPr>
              <a:lnSpc>
                <a:spcPct val="100000"/>
              </a:lnSpc>
            </a:pPr>
            <a:endParaRPr/>
          </a:p>
        </p:txBody>
      </p:sp>
      <p:sp>
        <p:nvSpPr>
          <p:cNvPr id="179" name="CustomShape 3"/>
          <p:cNvSpPr/>
          <p:nvPr/>
        </p:nvSpPr>
        <p:spPr>
          <a:xfrm>
            <a:off x="916560" y="1142640"/>
            <a:ext cx="91440" cy="91440"/>
          </a:xfrm>
          <a:custGeom>
            <a:avLst/>
            <a:gdLst/>
            <a:ahLst/>
            <a:rect l="0" t="0" r="r" b="b"/>
            <a:pathLst>
              <a:path w="7526" h="7527">
                <a:moveTo>
                  <a:pt x="5991" y="0"/>
                </a:moveTo>
                <a:lnTo>
                  <a:pt x="536" y="6430"/>
                </a:lnTo>
                <a:lnTo>
                  <a:pt x="0" y="7526"/>
                </a:lnTo>
                <a:lnTo>
                  <a:pt x="1096" y="6990"/>
                </a:lnTo>
                <a:lnTo>
                  <a:pt x="7525" y="1534"/>
                </a:lnTo>
                <a:lnTo>
                  <a:pt x="5991" y="0"/>
                </a:lnTo>
              </a:path>
            </a:pathLst>
          </a:custGeom>
          <a:noFill/>
          <a:ln w="9360">
            <a:solidFill>
              <a:srgbClr val="000000"/>
            </a:solidFill>
            <a:round/>
          </a:ln>
        </p:spPr>
        <p:style>
          <a:lnRef idx="0"/>
          <a:fillRef idx="0"/>
          <a:effectRef idx="0"/>
          <a:fontRef idx="minor"/>
        </p:style>
      </p:sp>
      <p:sp>
        <p:nvSpPr>
          <p:cNvPr id="180" name="CustomShape 4"/>
          <p:cNvSpPr/>
          <p:nvPr/>
        </p:nvSpPr>
        <p:spPr>
          <a:xfrm>
            <a:off x="1045080" y="1019880"/>
            <a:ext cx="85680" cy="85680"/>
          </a:xfrm>
          <a:custGeom>
            <a:avLst/>
            <a:gdLst/>
            <a:ahLst/>
            <a:rect l="0" t="0" r="r" b="b"/>
            <a:pathLst>
              <a:path w="7040" h="704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path>
            </a:pathLst>
          </a:custGeom>
          <a:noFill/>
          <a:ln w="9360">
            <a:solidFill>
              <a:srgbClr val="000000"/>
            </a:solidFill>
            <a:round/>
          </a:ln>
        </p:spPr>
        <p:style>
          <a:lnRef idx="0"/>
          <a:fillRef idx="0"/>
          <a:effectRef idx="0"/>
          <a:fontRef idx="minor"/>
        </p:style>
      </p:sp>
      <p:sp>
        <p:nvSpPr>
          <p:cNvPr id="181" name="CustomShape 5"/>
          <p:cNvSpPr/>
          <p:nvPr/>
        </p:nvSpPr>
        <p:spPr>
          <a:xfrm>
            <a:off x="950040" y="1052640"/>
            <a:ext cx="147600" cy="147600"/>
          </a:xfrm>
          <a:custGeom>
            <a:avLst/>
            <a:gdLst/>
            <a:ahLst/>
            <a:rect l="0" t="0" r="r" b="b"/>
            <a:pathLst>
              <a:path w="12130" h="12130">
                <a:moveTo>
                  <a:pt x="8037" y="0"/>
                </a:moveTo>
                <a:lnTo>
                  <a:pt x="4871" y="3190"/>
                </a:lnTo>
                <a:lnTo>
                  <a:pt x="4871" y="3190"/>
                </a:lnTo>
                <a:lnTo>
                  <a:pt x="4627" y="3093"/>
                </a:lnTo>
                <a:lnTo>
                  <a:pt x="4384" y="2996"/>
                </a:lnTo>
                <a:lnTo>
                  <a:pt x="4091" y="2898"/>
                </a:lnTo>
                <a:lnTo>
                  <a:pt x="3799" y="2849"/>
                </a:lnTo>
                <a:lnTo>
                  <a:pt x="3483" y="2776"/>
                </a:lnTo>
                <a:lnTo>
                  <a:pt x="3166" y="2728"/>
                </a:lnTo>
                <a:lnTo>
                  <a:pt x="2849" y="2703"/>
                </a:lnTo>
                <a:lnTo>
                  <a:pt x="2533" y="2703"/>
                </a:lnTo>
                <a:lnTo>
                  <a:pt x="2533" y="2703"/>
                </a:lnTo>
                <a:lnTo>
                  <a:pt x="2240" y="2703"/>
                </a:lnTo>
                <a:lnTo>
                  <a:pt x="1948" y="2728"/>
                </a:lnTo>
                <a:lnTo>
                  <a:pt x="1632" y="2776"/>
                </a:lnTo>
                <a:lnTo>
                  <a:pt x="1315" y="2849"/>
                </a:lnTo>
                <a:lnTo>
                  <a:pt x="998" y="2971"/>
                </a:lnTo>
                <a:lnTo>
                  <a:pt x="706" y="3093"/>
                </a:lnTo>
                <a:lnTo>
                  <a:pt x="414" y="3288"/>
                </a:lnTo>
                <a:lnTo>
                  <a:pt x="146" y="3507"/>
                </a:lnTo>
                <a:lnTo>
                  <a:pt x="146" y="3507"/>
                </a:lnTo>
                <a:lnTo>
                  <a:pt x="73" y="3580"/>
                </a:lnTo>
                <a:lnTo>
                  <a:pt x="24" y="3677"/>
                </a:lnTo>
                <a:lnTo>
                  <a:pt x="0" y="3775"/>
                </a:lnTo>
                <a:lnTo>
                  <a:pt x="0" y="3897"/>
                </a:lnTo>
                <a:lnTo>
                  <a:pt x="0" y="3897"/>
                </a:lnTo>
                <a:lnTo>
                  <a:pt x="0" y="3994"/>
                </a:lnTo>
                <a:lnTo>
                  <a:pt x="24" y="4092"/>
                </a:lnTo>
                <a:lnTo>
                  <a:pt x="73" y="4189"/>
                </a:lnTo>
                <a:lnTo>
                  <a:pt x="146" y="4286"/>
                </a:lnTo>
                <a:lnTo>
                  <a:pt x="7842" y="11983"/>
                </a:lnTo>
                <a:lnTo>
                  <a:pt x="7842" y="11983"/>
                </a:lnTo>
                <a:lnTo>
                  <a:pt x="7940" y="12056"/>
                </a:lnTo>
                <a:lnTo>
                  <a:pt x="8037" y="12104"/>
                </a:lnTo>
                <a:lnTo>
                  <a:pt x="8134" y="12129"/>
                </a:lnTo>
                <a:lnTo>
                  <a:pt x="8232" y="12129"/>
                </a:lnTo>
                <a:lnTo>
                  <a:pt x="8232" y="12129"/>
                </a:lnTo>
                <a:lnTo>
                  <a:pt x="8354" y="12129"/>
                </a:lnTo>
                <a:lnTo>
                  <a:pt x="8451" y="12104"/>
                </a:lnTo>
                <a:lnTo>
                  <a:pt x="8548" y="12056"/>
                </a:lnTo>
                <a:lnTo>
                  <a:pt x="8621" y="11983"/>
                </a:lnTo>
                <a:lnTo>
                  <a:pt x="8621" y="11983"/>
                </a:lnTo>
                <a:lnTo>
                  <a:pt x="8841" y="11715"/>
                </a:lnTo>
                <a:lnTo>
                  <a:pt x="9035" y="11422"/>
                </a:lnTo>
                <a:lnTo>
                  <a:pt x="9157" y="11130"/>
                </a:lnTo>
                <a:lnTo>
                  <a:pt x="9279" y="10813"/>
                </a:lnTo>
                <a:lnTo>
                  <a:pt x="9352" y="10497"/>
                </a:lnTo>
                <a:lnTo>
                  <a:pt x="9401" y="10180"/>
                </a:lnTo>
                <a:lnTo>
                  <a:pt x="9425" y="9888"/>
                </a:lnTo>
                <a:lnTo>
                  <a:pt x="9425" y="9596"/>
                </a:lnTo>
                <a:lnTo>
                  <a:pt x="9425" y="9596"/>
                </a:lnTo>
                <a:lnTo>
                  <a:pt x="9425" y="9279"/>
                </a:lnTo>
                <a:lnTo>
                  <a:pt x="9401" y="8963"/>
                </a:lnTo>
                <a:lnTo>
                  <a:pt x="9352" y="8646"/>
                </a:lnTo>
                <a:lnTo>
                  <a:pt x="9279" y="8329"/>
                </a:lnTo>
                <a:lnTo>
                  <a:pt x="9230" y="8037"/>
                </a:lnTo>
                <a:lnTo>
                  <a:pt x="9133" y="7745"/>
                </a:lnTo>
                <a:lnTo>
                  <a:pt x="9035" y="7501"/>
                </a:lnTo>
                <a:lnTo>
                  <a:pt x="8938" y="7258"/>
                </a:lnTo>
                <a:lnTo>
                  <a:pt x="12129" y="4092"/>
                </a:lnTo>
              </a:path>
            </a:pathLst>
          </a:custGeom>
          <a:noFill/>
          <a:ln w="9360">
            <a:solidFill>
              <a:srgbClr val="000000"/>
            </a:solidFill>
            <a:round/>
          </a:ln>
        </p:spPr>
        <p:style>
          <a:lnRef idx="0"/>
          <a:fillRef idx="0"/>
          <a:effectRef idx="0"/>
          <a:fontRef idx="minor"/>
        </p:style>
      </p:sp>
      <p:sp>
        <p:nvSpPr>
          <p:cNvPr id="182" name="CustomShape 6"/>
          <p:cNvSpPr/>
          <p:nvPr/>
        </p:nvSpPr>
        <p:spPr>
          <a:xfrm>
            <a:off x="1024200" y="1079280"/>
            <a:ext cx="24120" cy="24120"/>
          </a:xfrm>
          <a:custGeom>
            <a:avLst/>
            <a:gdLst/>
            <a:ahLst/>
            <a:rect l="0" t="0" r="r" b="b"/>
            <a:pathLst>
              <a:path w="1998" h="1998">
                <a:moveTo>
                  <a:pt x="0" y="1997"/>
                </a:moveTo>
                <a:lnTo>
                  <a:pt x="1997" y="0"/>
                </a:lnTo>
              </a:path>
            </a:pathLst>
          </a:custGeom>
          <a:noFill/>
          <a:ln w="9360">
            <a:solidFill>
              <a:srgbClr val="000000"/>
            </a:solidFill>
            <a:round/>
          </a:ln>
        </p:spPr>
        <p:style>
          <a:lnRef idx="0"/>
          <a:fillRef idx="0"/>
          <a:effectRef idx="0"/>
          <a:fontRef idx="minor"/>
        </p:style>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3" name="TextShape 1"/>
          <p:cNvSpPr txBox="1"/>
          <p:nvPr/>
        </p:nvSpPr>
        <p:spPr>
          <a:xfrm>
            <a:off x="1381320" y="922680"/>
            <a:ext cx="3877920" cy="435240"/>
          </a:xfrm>
          <a:prstGeom prst="rect">
            <a:avLst/>
          </a:prstGeom>
          <a:noFill/>
          <a:ln>
            <a:noFill/>
          </a:ln>
        </p:spPr>
        <p:txBody>
          <a:bodyPr tIns="91440" bIns="91440" anchor="ctr"/>
          <a:p>
            <a:pPr>
              <a:lnSpc>
                <a:spcPct val="100000"/>
              </a:lnSpc>
            </a:pPr>
            <a:r>
              <a:rPr b="1" lang="en-US" sz="2000" strike="noStrike">
                <a:solidFill>
                  <a:srgbClr val="000000"/>
                </a:solidFill>
                <a:latin typeface="Lora"/>
                <a:ea typeface="Lora"/>
              </a:rPr>
              <a:t>INTRODUCTION</a:t>
            </a:r>
            <a:endParaRPr/>
          </a:p>
        </p:txBody>
      </p:sp>
      <p:sp>
        <p:nvSpPr>
          <p:cNvPr id="184" name="TextShape 2"/>
          <p:cNvSpPr txBox="1"/>
          <p:nvPr/>
        </p:nvSpPr>
        <p:spPr>
          <a:xfrm>
            <a:off x="365760" y="1616400"/>
            <a:ext cx="8654760" cy="3111840"/>
          </a:xfrm>
          <a:prstGeom prst="rect">
            <a:avLst/>
          </a:prstGeom>
          <a:noFill/>
          <a:ln>
            <a:noFill/>
          </a:ln>
        </p:spPr>
        <p:txBody>
          <a:bodyPr tIns="91440" bIns="91440"/>
          <a:p>
            <a:pPr>
              <a:lnSpc>
                <a:spcPct val="100000"/>
              </a:lnSpc>
            </a:pPr>
            <a:r>
              <a:rPr lang="en-US" sz="2000" strike="noStrike">
                <a:solidFill>
                  <a:srgbClr val="000000"/>
                </a:solidFill>
                <a:latin typeface="Quattrocento Sans"/>
                <a:ea typeface="Quattrocento Sans"/>
              </a:rPr>
              <a:t>eReadiness is defined by the Center for International Development at Harvard University) as  “the degree to which a community is prepared to participate in the Networked World”.</a:t>
            </a:r>
            <a:endParaRPr/>
          </a:p>
          <a:p>
            <a:pPr>
              <a:lnSpc>
                <a:spcPct val="100000"/>
              </a:lnSpc>
            </a:pPr>
            <a:r>
              <a:rPr lang="en-US" sz="2000" strike="noStrike">
                <a:solidFill>
                  <a:srgbClr val="000000"/>
                </a:solidFill>
                <a:latin typeface="Quattrocento Sans"/>
                <a:ea typeface="Quattrocento Sans"/>
              </a:rPr>
              <a:t>The value to a community of assessing its Readiness lies in evaluating its unique opportunities and   challenges.</a:t>
            </a:r>
            <a:endParaRPr/>
          </a:p>
          <a:p>
            <a:pPr>
              <a:lnSpc>
                <a:spcPct val="100000"/>
              </a:lnSpc>
            </a:pPr>
            <a:endParaRPr/>
          </a:p>
          <a:p>
            <a:pPr>
              <a:lnSpc>
                <a:spcPct val="100000"/>
              </a:lnSpc>
            </a:pPr>
            <a:r>
              <a:rPr lang="en-US" sz="2000" strike="noStrike">
                <a:solidFill>
                  <a:srgbClr val="000000"/>
                </a:solidFill>
                <a:latin typeface="Quattrocento Sans"/>
                <a:ea typeface="Quattrocento Sans"/>
              </a:rPr>
              <a:t>The 2014 e-readiness survey of Tanzanian academic and research institutions is the first major survey that Tanzania Education and Research Network (TERNET) took after its establishment in 2008.</a:t>
            </a:r>
            <a:endParaRPr/>
          </a:p>
        </p:txBody>
      </p:sp>
      <p:sp>
        <p:nvSpPr>
          <p:cNvPr id="185" name="CustomShape 3"/>
          <p:cNvSpPr/>
          <p:nvPr/>
        </p:nvSpPr>
        <p:spPr>
          <a:xfrm>
            <a:off x="916560" y="1142640"/>
            <a:ext cx="91440" cy="91440"/>
          </a:xfrm>
          <a:custGeom>
            <a:avLst/>
            <a:gdLst/>
            <a:ahLst/>
            <a:rect l="0" t="0" r="r" b="b"/>
            <a:pathLst>
              <a:path w="7526" h="7527">
                <a:moveTo>
                  <a:pt x="5991" y="0"/>
                </a:moveTo>
                <a:lnTo>
                  <a:pt x="536" y="6430"/>
                </a:lnTo>
                <a:lnTo>
                  <a:pt x="0" y="7526"/>
                </a:lnTo>
                <a:lnTo>
                  <a:pt x="1096" y="6990"/>
                </a:lnTo>
                <a:lnTo>
                  <a:pt x="7525" y="1534"/>
                </a:lnTo>
                <a:lnTo>
                  <a:pt x="5991" y="0"/>
                </a:lnTo>
              </a:path>
            </a:pathLst>
          </a:custGeom>
          <a:noFill/>
          <a:ln w="9360">
            <a:solidFill>
              <a:srgbClr val="000000"/>
            </a:solidFill>
            <a:round/>
          </a:ln>
        </p:spPr>
        <p:style>
          <a:lnRef idx="0"/>
          <a:fillRef idx="0"/>
          <a:effectRef idx="0"/>
          <a:fontRef idx="minor"/>
        </p:style>
      </p:sp>
      <p:sp>
        <p:nvSpPr>
          <p:cNvPr id="186" name="CustomShape 4"/>
          <p:cNvSpPr/>
          <p:nvPr/>
        </p:nvSpPr>
        <p:spPr>
          <a:xfrm>
            <a:off x="1045080" y="1019880"/>
            <a:ext cx="85680" cy="85680"/>
          </a:xfrm>
          <a:custGeom>
            <a:avLst/>
            <a:gdLst/>
            <a:ahLst/>
            <a:rect l="0" t="0" r="r" b="b"/>
            <a:pathLst>
              <a:path w="7040" h="704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path>
            </a:pathLst>
          </a:custGeom>
          <a:noFill/>
          <a:ln w="9360">
            <a:solidFill>
              <a:srgbClr val="000000"/>
            </a:solidFill>
            <a:round/>
          </a:ln>
        </p:spPr>
        <p:style>
          <a:lnRef idx="0"/>
          <a:fillRef idx="0"/>
          <a:effectRef idx="0"/>
          <a:fontRef idx="minor"/>
        </p:style>
      </p:sp>
      <p:sp>
        <p:nvSpPr>
          <p:cNvPr id="187" name="CustomShape 5"/>
          <p:cNvSpPr/>
          <p:nvPr/>
        </p:nvSpPr>
        <p:spPr>
          <a:xfrm>
            <a:off x="950040" y="1052640"/>
            <a:ext cx="147600" cy="147600"/>
          </a:xfrm>
          <a:custGeom>
            <a:avLst/>
            <a:gdLst/>
            <a:ahLst/>
            <a:rect l="0" t="0" r="r" b="b"/>
            <a:pathLst>
              <a:path w="12130" h="12130">
                <a:moveTo>
                  <a:pt x="8037" y="0"/>
                </a:moveTo>
                <a:lnTo>
                  <a:pt x="4871" y="3190"/>
                </a:lnTo>
                <a:lnTo>
                  <a:pt x="4871" y="3190"/>
                </a:lnTo>
                <a:lnTo>
                  <a:pt x="4627" y="3093"/>
                </a:lnTo>
                <a:lnTo>
                  <a:pt x="4384" y="2996"/>
                </a:lnTo>
                <a:lnTo>
                  <a:pt x="4091" y="2898"/>
                </a:lnTo>
                <a:lnTo>
                  <a:pt x="3799" y="2849"/>
                </a:lnTo>
                <a:lnTo>
                  <a:pt x="3483" y="2776"/>
                </a:lnTo>
                <a:lnTo>
                  <a:pt x="3166" y="2728"/>
                </a:lnTo>
                <a:lnTo>
                  <a:pt x="2849" y="2703"/>
                </a:lnTo>
                <a:lnTo>
                  <a:pt x="2533" y="2703"/>
                </a:lnTo>
                <a:lnTo>
                  <a:pt x="2533" y="2703"/>
                </a:lnTo>
                <a:lnTo>
                  <a:pt x="2240" y="2703"/>
                </a:lnTo>
                <a:lnTo>
                  <a:pt x="1948" y="2728"/>
                </a:lnTo>
                <a:lnTo>
                  <a:pt x="1632" y="2776"/>
                </a:lnTo>
                <a:lnTo>
                  <a:pt x="1315" y="2849"/>
                </a:lnTo>
                <a:lnTo>
                  <a:pt x="998" y="2971"/>
                </a:lnTo>
                <a:lnTo>
                  <a:pt x="706" y="3093"/>
                </a:lnTo>
                <a:lnTo>
                  <a:pt x="414" y="3288"/>
                </a:lnTo>
                <a:lnTo>
                  <a:pt x="146" y="3507"/>
                </a:lnTo>
                <a:lnTo>
                  <a:pt x="146" y="3507"/>
                </a:lnTo>
                <a:lnTo>
                  <a:pt x="73" y="3580"/>
                </a:lnTo>
                <a:lnTo>
                  <a:pt x="24" y="3677"/>
                </a:lnTo>
                <a:lnTo>
                  <a:pt x="0" y="3775"/>
                </a:lnTo>
                <a:lnTo>
                  <a:pt x="0" y="3897"/>
                </a:lnTo>
                <a:lnTo>
                  <a:pt x="0" y="3897"/>
                </a:lnTo>
                <a:lnTo>
                  <a:pt x="0" y="3994"/>
                </a:lnTo>
                <a:lnTo>
                  <a:pt x="24" y="4092"/>
                </a:lnTo>
                <a:lnTo>
                  <a:pt x="73" y="4189"/>
                </a:lnTo>
                <a:lnTo>
                  <a:pt x="146" y="4286"/>
                </a:lnTo>
                <a:lnTo>
                  <a:pt x="7842" y="11983"/>
                </a:lnTo>
                <a:lnTo>
                  <a:pt x="7842" y="11983"/>
                </a:lnTo>
                <a:lnTo>
                  <a:pt x="7940" y="12056"/>
                </a:lnTo>
                <a:lnTo>
                  <a:pt x="8037" y="12104"/>
                </a:lnTo>
                <a:lnTo>
                  <a:pt x="8134" y="12129"/>
                </a:lnTo>
                <a:lnTo>
                  <a:pt x="8232" y="12129"/>
                </a:lnTo>
                <a:lnTo>
                  <a:pt x="8232" y="12129"/>
                </a:lnTo>
                <a:lnTo>
                  <a:pt x="8354" y="12129"/>
                </a:lnTo>
                <a:lnTo>
                  <a:pt x="8451" y="12104"/>
                </a:lnTo>
                <a:lnTo>
                  <a:pt x="8548" y="12056"/>
                </a:lnTo>
                <a:lnTo>
                  <a:pt x="8621" y="11983"/>
                </a:lnTo>
                <a:lnTo>
                  <a:pt x="8621" y="11983"/>
                </a:lnTo>
                <a:lnTo>
                  <a:pt x="8841" y="11715"/>
                </a:lnTo>
                <a:lnTo>
                  <a:pt x="9035" y="11422"/>
                </a:lnTo>
                <a:lnTo>
                  <a:pt x="9157" y="11130"/>
                </a:lnTo>
                <a:lnTo>
                  <a:pt x="9279" y="10813"/>
                </a:lnTo>
                <a:lnTo>
                  <a:pt x="9352" y="10497"/>
                </a:lnTo>
                <a:lnTo>
                  <a:pt x="9401" y="10180"/>
                </a:lnTo>
                <a:lnTo>
                  <a:pt x="9425" y="9888"/>
                </a:lnTo>
                <a:lnTo>
                  <a:pt x="9425" y="9596"/>
                </a:lnTo>
                <a:lnTo>
                  <a:pt x="9425" y="9596"/>
                </a:lnTo>
                <a:lnTo>
                  <a:pt x="9425" y="9279"/>
                </a:lnTo>
                <a:lnTo>
                  <a:pt x="9401" y="8963"/>
                </a:lnTo>
                <a:lnTo>
                  <a:pt x="9352" y="8646"/>
                </a:lnTo>
                <a:lnTo>
                  <a:pt x="9279" y="8329"/>
                </a:lnTo>
                <a:lnTo>
                  <a:pt x="9230" y="8037"/>
                </a:lnTo>
                <a:lnTo>
                  <a:pt x="9133" y="7745"/>
                </a:lnTo>
                <a:lnTo>
                  <a:pt x="9035" y="7501"/>
                </a:lnTo>
                <a:lnTo>
                  <a:pt x="8938" y="7258"/>
                </a:lnTo>
                <a:lnTo>
                  <a:pt x="12129" y="4092"/>
                </a:lnTo>
              </a:path>
            </a:pathLst>
          </a:custGeom>
          <a:noFill/>
          <a:ln w="9360">
            <a:solidFill>
              <a:srgbClr val="000000"/>
            </a:solidFill>
            <a:round/>
          </a:ln>
        </p:spPr>
        <p:style>
          <a:lnRef idx="0"/>
          <a:fillRef idx="0"/>
          <a:effectRef idx="0"/>
          <a:fontRef idx="minor"/>
        </p:style>
      </p:sp>
      <p:sp>
        <p:nvSpPr>
          <p:cNvPr id="188" name="CustomShape 6"/>
          <p:cNvSpPr/>
          <p:nvPr/>
        </p:nvSpPr>
        <p:spPr>
          <a:xfrm>
            <a:off x="1024200" y="1079280"/>
            <a:ext cx="24120" cy="24120"/>
          </a:xfrm>
          <a:custGeom>
            <a:avLst/>
            <a:gdLst/>
            <a:ahLst/>
            <a:rect l="0" t="0" r="r" b="b"/>
            <a:pathLst>
              <a:path w="1998" h="1998">
                <a:moveTo>
                  <a:pt x="0" y="1997"/>
                </a:moveTo>
                <a:lnTo>
                  <a:pt x="1997" y="0"/>
                </a:lnTo>
              </a:path>
            </a:pathLst>
          </a:custGeom>
          <a:noFill/>
          <a:ln w="9360">
            <a:solidFill>
              <a:srgbClr val="000000"/>
            </a:solidFill>
            <a:round/>
          </a:ln>
        </p:spPr>
        <p:style>
          <a:lnRef idx="0"/>
          <a:fillRef idx="0"/>
          <a:effectRef idx="0"/>
          <a:fontRef idx="minor"/>
        </p:style>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9" name="TextShape 1"/>
          <p:cNvSpPr txBox="1"/>
          <p:nvPr/>
        </p:nvSpPr>
        <p:spPr>
          <a:xfrm>
            <a:off x="1381320" y="922680"/>
            <a:ext cx="3877920" cy="435240"/>
          </a:xfrm>
          <a:prstGeom prst="rect">
            <a:avLst/>
          </a:prstGeom>
          <a:noFill/>
          <a:ln>
            <a:noFill/>
          </a:ln>
        </p:spPr>
        <p:txBody>
          <a:bodyPr tIns="91440" bIns="91440" anchor="ctr"/>
          <a:p>
            <a:pPr>
              <a:lnSpc>
                <a:spcPct val="100000"/>
              </a:lnSpc>
            </a:pPr>
            <a:r>
              <a:rPr b="1" lang="en-US" sz="2000" strike="noStrike">
                <a:solidFill>
                  <a:srgbClr val="000000"/>
                </a:solidFill>
                <a:latin typeface="Lora"/>
                <a:ea typeface="Lora"/>
              </a:rPr>
              <a:t>INTRODUCTION</a:t>
            </a:r>
            <a:endParaRPr/>
          </a:p>
        </p:txBody>
      </p:sp>
      <p:sp>
        <p:nvSpPr>
          <p:cNvPr id="190" name="TextShape 2"/>
          <p:cNvSpPr txBox="1"/>
          <p:nvPr/>
        </p:nvSpPr>
        <p:spPr>
          <a:xfrm>
            <a:off x="950040" y="1616400"/>
            <a:ext cx="8070480" cy="3111840"/>
          </a:xfrm>
          <a:prstGeom prst="rect">
            <a:avLst/>
          </a:prstGeom>
          <a:noFill/>
          <a:ln>
            <a:noFill/>
          </a:ln>
        </p:spPr>
        <p:txBody>
          <a:bodyPr tIns="91440" bIns="91440"/>
          <a:p>
            <a:pPr>
              <a:lnSpc>
                <a:spcPct val="100000"/>
              </a:lnSpc>
            </a:pPr>
            <a:r>
              <a:rPr lang="en-US" sz="2000" strike="noStrike">
                <a:solidFill>
                  <a:srgbClr val="000000"/>
                </a:solidFill>
                <a:latin typeface="Quattrocento Sans"/>
                <a:ea typeface="Quattrocento Sans"/>
              </a:rPr>
              <a:t>This survey was funded by International Network for the Availability of scientific Publications (INASP).</a:t>
            </a:r>
            <a:endParaRPr/>
          </a:p>
          <a:p>
            <a:pPr>
              <a:lnSpc>
                <a:spcPct val="100000"/>
              </a:lnSpc>
            </a:pPr>
            <a:r>
              <a:rPr lang="en-US" sz="2000" strike="noStrike">
                <a:solidFill>
                  <a:srgbClr val="000000"/>
                </a:solidFill>
                <a:latin typeface="Quattrocento Sans"/>
                <a:ea typeface="Quattrocento Sans"/>
              </a:rPr>
              <a:t>The survey has been measured using a framework of 10 indicators grouped in four categories: </a:t>
            </a:r>
            <a:endParaRPr/>
          </a:p>
          <a:p>
            <a:pPr>
              <a:lnSpc>
                <a:spcPct val="100000"/>
              </a:lnSpc>
              <a:buFont typeface="Quattrocento Sans"/>
              <a:buChar char="◉"/>
            </a:pPr>
            <a:r>
              <a:rPr lang="en-US" sz="2000" strike="noStrike">
                <a:solidFill>
                  <a:srgbClr val="000000"/>
                </a:solidFill>
                <a:latin typeface="Quattrocento Sans"/>
                <a:ea typeface="Quattrocento Sans"/>
              </a:rPr>
              <a:t>Internet access.</a:t>
            </a:r>
            <a:endParaRPr/>
          </a:p>
          <a:p>
            <a:pPr>
              <a:lnSpc>
                <a:spcPct val="100000"/>
              </a:lnSpc>
              <a:buFont typeface="Quattrocento Sans"/>
              <a:buChar char="◉"/>
            </a:pPr>
            <a:r>
              <a:rPr lang="en-US" sz="2000" strike="noStrike">
                <a:solidFill>
                  <a:srgbClr val="000000"/>
                </a:solidFill>
                <a:latin typeface="Quattrocento Sans"/>
                <a:ea typeface="Quattrocento Sans"/>
              </a:rPr>
              <a:t>networked campus. </a:t>
            </a:r>
            <a:endParaRPr/>
          </a:p>
          <a:p>
            <a:pPr>
              <a:lnSpc>
                <a:spcPct val="100000"/>
              </a:lnSpc>
              <a:buFont typeface="Quattrocento Sans"/>
              <a:buChar char="◉"/>
            </a:pPr>
            <a:r>
              <a:rPr lang="en-US" sz="2000" strike="noStrike">
                <a:solidFill>
                  <a:srgbClr val="000000"/>
                </a:solidFill>
                <a:latin typeface="Quattrocento Sans"/>
                <a:ea typeface="Quattrocento Sans"/>
              </a:rPr>
              <a:t>networked learning.</a:t>
            </a:r>
            <a:endParaRPr/>
          </a:p>
          <a:p>
            <a:pPr>
              <a:lnSpc>
                <a:spcPct val="100000"/>
              </a:lnSpc>
              <a:buFont typeface="Quattrocento Sans"/>
              <a:buChar char="◉"/>
            </a:pPr>
            <a:r>
              <a:rPr lang="en-US" sz="2000" strike="noStrike">
                <a:solidFill>
                  <a:srgbClr val="000000"/>
                </a:solidFill>
                <a:latin typeface="Quattrocento Sans"/>
                <a:ea typeface="Quattrocento Sans"/>
              </a:rPr>
              <a:t> </a:t>
            </a:r>
            <a:r>
              <a:rPr lang="en-US" sz="2000" strike="noStrike">
                <a:solidFill>
                  <a:srgbClr val="000000"/>
                </a:solidFill>
                <a:latin typeface="Quattrocento Sans"/>
                <a:ea typeface="Quattrocento Sans"/>
              </a:rPr>
              <a:t>institutional ICT strategy.</a:t>
            </a:r>
            <a:endParaRPr/>
          </a:p>
        </p:txBody>
      </p:sp>
      <p:sp>
        <p:nvSpPr>
          <p:cNvPr id="191" name="CustomShape 3"/>
          <p:cNvSpPr/>
          <p:nvPr/>
        </p:nvSpPr>
        <p:spPr>
          <a:xfrm>
            <a:off x="916560" y="1142640"/>
            <a:ext cx="91440" cy="91440"/>
          </a:xfrm>
          <a:custGeom>
            <a:avLst/>
            <a:gdLst/>
            <a:ahLst/>
            <a:rect l="0" t="0" r="r" b="b"/>
            <a:pathLst>
              <a:path w="7526" h="7527">
                <a:moveTo>
                  <a:pt x="5991" y="0"/>
                </a:moveTo>
                <a:lnTo>
                  <a:pt x="536" y="6430"/>
                </a:lnTo>
                <a:lnTo>
                  <a:pt x="0" y="7526"/>
                </a:lnTo>
                <a:lnTo>
                  <a:pt x="1096" y="6990"/>
                </a:lnTo>
                <a:lnTo>
                  <a:pt x="7525" y="1534"/>
                </a:lnTo>
                <a:lnTo>
                  <a:pt x="5991" y="0"/>
                </a:lnTo>
              </a:path>
            </a:pathLst>
          </a:custGeom>
          <a:noFill/>
          <a:ln w="9360">
            <a:solidFill>
              <a:srgbClr val="000000"/>
            </a:solidFill>
            <a:round/>
          </a:ln>
        </p:spPr>
        <p:style>
          <a:lnRef idx="0"/>
          <a:fillRef idx="0"/>
          <a:effectRef idx="0"/>
          <a:fontRef idx="minor"/>
        </p:style>
      </p:sp>
      <p:sp>
        <p:nvSpPr>
          <p:cNvPr id="192" name="CustomShape 4"/>
          <p:cNvSpPr/>
          <p:nvPr/>
        </p:nvSpPr>
        <p:spPr>
          <a:xfrm>
            <a:off x="1045080" y="1019880"/>
            <a:ext cx="85680" cy="85680"/>
          </a:xfrm>
          <a:custGeom>
            <a:avLst/>
            <a:gdLst/>
            <a:ahLst/>
            <a:rect l="0" t="0" r="r" b="b"/>
            <a:pathLst>
              <a:path w="7040" h="704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path>
            </a:pathLst>
          </a:custGeom>
          <a:noFill/>
          <a:ln w="9360">
            <a:solidFill>
              <a:srgbClr val="000000"/>
            </a:solidFill>
            <a:round/>
          </a:ln>
        </p:spPr>
        <p:style>
          <a:lnRef idx="0"/>
          <a:fillRef idx="0"/>
          <a:effectRef idx="0"/>
          <a:fontRef idx="minor"/>
        </p:style>
      </p:sp>
      <p:sp>
        <p:nvSpPr>
          <p:cNvPr id="193" name="CustomShape 5"/>
          <p:cNvSpPr/>
          <p:nvPr/>
        </p:nvSpPr>
        <p:spPr>
          <a:xfrm>
            <a:off x="950040" y="1052640"/>
            <a:ext cx="147600" cy="147600"/>
          </a:xfrm>
          <a:custGeom>
            <a:avLst/>
            <a:gdLst/>
            <a:ahLst/>
            <a:rect l="0" t="0" r="r" b="b"/>
            <a:pathLst>
              <a:path w="12130" h="12130">
                <a:moveTo>
                  <a:pt x="8037" y="0"/>
                </a:moveTo>
                <a:lnTo>
                  <a:pt x="4871" y="3190"/>
                </a:lnTo>
                <a:lnTo>
                  <a:pt x="4871" y="3190"/>
                </a:lnTo>
                <a:lnTo>
                  <a:pt x="4627" y="3093"/>
                </a:lnTo>
                <a:lnTo>
                  <a:pt x="4384" y="2996"/>
                </a:lnTo>
                <a:lnTo>
                  <a:pt x="4091" y="2898"/>
                </a:lnTo>
                <a:lnTo>
                  <a:pt x="3799" y="2849"/>
                </a:lnTo>
                <a:lnTo>
                  <a:pt x="3483" y="2776"/>
                </a:lnTo>
                <a:lnTo>
                  <a:pt x="3166" y="2728"/>
                </a:lnTo>
                <a:lnTo>
                  <a:pt x="2849" y="2703"/>
                </a:lnTo>
                <a:lnTo>
                  <a:pt x="2533" y="2703"/>
                </a:lnTo>
                <a:lnTo>
                  <a:pt x="2533" y="2703"/>
                </a:lnTo>
                <a:lnTo>
                  <a:pt x="2240" y="2703"/>
                </a:lnTo>
                <a:lnTo>
                  <a:pt x="1948" y="2728"/>
                </a:lnTo>
                <a:lnTo>
                  <a:pt x="1632" y="2776"/>
                </a:lnTo>
                <a:lnTo>
                  <a:pt x="1315" y="2849"/>
                </a:lnTo>
                <a:lnTo>
                  <a:pt x="998" y="2971"/>
                </a:lnTo>
                <a:lnTo>
                  <a:pt x="706" y="3093"/>
                </a:lnTo>
                <a:lnTo>
                  <a:pt x="414" y="3288"/>
                </a:lnTo>
                <a:lnTo>
                  <a:pt x="146" y="3507"/>
                </a:lnTo>
                <a:lnTo>
                  <a:pt x="146" y="3507"/>
                </a:lnTo>
                <a:lnTo>
                  <a:pt x="73" y="3580"/>
                </a:lnTo>
                <a:lnTo>
                  <a:pt x="24" y="3677"/>
                </a:lnTo>
                <a:lnTo>
                  <a:pt x="0" y="3775"/>
                </a:lnTo>
                <a:lnTo>
                  <a:pt x="0" y="3897"/>
                </a:lnTo>
                <a:lnTo>
                  <a:pt x="0" y="3897"/>
                </a:lnTo>
                <a:lnTo>
                  <a:pt x="0" y="3994"/>
                </a:lnTo>
                <a:lnTo>
                  <a:pt x="24" y="4092"/>
                </a:lnTo>
                <a:lnTo>
                  <a:pt x="73" y="4189"/>
                </a:lnTo>
                <a:lnTo>
                  <a:pt x="146" y="4286"/>
                </a:lnTo>
                <a:lnTo>
                  <a:pt x="7842" y="11983"/>
                </a:lnTo>
                <a:lnTo>
                  <a:pt x="7842" y="11983"/>
                </a:lnTo>
                <a:lnTo>
                  <a:pt x="7940" y="12056"/>
                </a:lnTo>
                <a:lnTo>
                  <a:pt x="8037" y="12104"/>
                </a:lnTo>
                <a:lnTo>
                  <a:pt x="8134" y="12129"/>
                </a:lnTo>
                <a:lnTo>
                  <a:pt x="8232" y="12129"/>
                </a:lnTo>
                <a:lnTo>
                  <a:pt x="8232" y="12129"/>
                </a:lnTo>
                <a:lnTo>
                  <a:pt x="8354" y="12129"/>
                </a:lnTo>
                <a:lnTo>
                  <a:pt x="8451" y="12104"/>
                </a:lnTo>
                <a:lnTo>
                  <a:pt x="8548" y="12056"/>
                </a:lnTo>
                <a:lnTo>
                  <a:pt x="8621" y="11983"/>
                </a:lnTo>
                <a:lnTo>
                  <a:pt x="8621" y="11983"/>
                </a:lnTo>
                <a:lnTo>
                  <a:pt x="8841" y="11715"/>
                </a:lnTo>
                <a:lnTo>
                  <a:pt x="9035" y="11422"/>
                </a:lnTo>
                <a:lnTo>
                  <a:pt x="9157" y="11130"/>
                </a:lnTo>
                <a:lnTo>
                  <a:pt x="9279" y="10813"/>
                </a:lnTo>
                <a:lnTo>
                  <a:pt x="9352" y="10497"/>
                </a:lnTo>
                <a:lnTo>
                  <a:pt x="9401" y="10180"/>
                </a:lnTo>
                <a:lnTo>
                  <a:pt x="9425" y="9888"/>
                </a:lnTo>
                <a:lnTo>
                  <a:pt x="9425" y="9596"/>
                </a:lnTo>
                <a:lnTo>
                  <a:pt x="9425" y="9596"/>
                </a:lnTo>
                <a:lnTo>
                  <a:pt x="9425" y="9279"/>
                </a:lnTo>
                <a:lnTo>
                  <a:pt x="9401" y="8963"/>
                </a:lnTo>
                <a:lnTo>
                  <a:pt x="9352" y="8646"/>
                </a:lnTo>
                <a:lnTo>
                  <a:pt x="9279" y="8329"/>
                </a:lnTo>
                <a:lnTo>
                  <a:pt x="9230" y="8037"/>
                </a:lnTo>
                <a:lnTo>
                  <a:pt x="9133" y="7745"/>
                </a:lnTo>
                <a:lnTo>
                  <a:pt x="9035" y="7501"/>
                </a:lnTo>
                <a:lnTo>
                  <a:pt x="8938" y="7258"/>
                </a:lnTo>
                <a:lnTo>
                  <a:pt x="12129" y="4092"/>
                </a:lnTo>
              </a:path>
            </a:pathLst>
          </a:custGeom>
          <a:noFill/>
          <a:ln w="9360">
            <a:solidFill>
              <a:srgbClr val="000000"/>
            </a:solidFill>
            <a:round/>
          </a:ln>
        </p:spPr>
        <p:style>
          <a:lnRef idx="0"/>
          <a:fillRef idx="0"/>
          <a:effectRef idx="0"/>
          <a:fontRef idx="minor"/>
        </p:style>
      </p:sp>
      <p:sp>
        <p:nvSpPr>
          <p:cNvPr id="194" name="CustomShape 6"/>
          <p:cNvSpPr/>
          <p:nvPr/>
        </p:nvSpPr>
        <p:spPr>
          <a:xfrm>
            <a:off x="1024200" y="1079280"/>
            <a:ext cx="24120" cy="24120"/>
          </a:xfrm>
          <a:custGeom>
            <a:avLst/>
            <a:gdLst/>
            <a:ahLst/>
            <a:rect l="0" t="0" r="r" b="b"/>
            <a:pathLst>
              <a:path w="1998" h="1998">
                <a:moveTo>
                  <a:pt x="0" y="1997"/>
                </a:moveTo>
                <a:lnTo>
                  <a:pt x="1997" y="0"/>
                </a:lnTo>
              </a:path>
            </a:pathLst>
          </a:custGeom>
          <a:noFill/>
          <a:ln w="9360">
            <a:solidFill>
              <a:srgbClr val="000000"/>
            </a:solidFill>
            <a:round/>
          </a:ln>
        </p:spPr>
        <p:style>
          <a:lnRef idx="0"/>
          <a:fillRef idx="0"/>
          <a:effectRef idx="0"/>
          <a:fontRef idx="minor"/>
        </p:style>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5" name="TextShape 1"/>
          <p:cNvSpPr txBox="1"/>
          <p:nvPr/>
        </p:nvSpPr>
        <p:spPr>
          <a:xfrm>
            <a:off x="2022120" y="1693440"/>
            <a:ext cx="3787560" cy="1159560"/>
          </a:xfrm>
          <a:prstGeom prst="rect">
            <a:avLst/>
          </a:prstGeom>
          <a:noFill/>
          <a:ln>
            <a:noFill/>
          </a:ln>
        </p:spPr>
        <p:txBody>
          <a:bodyPr tIns="91440" bIns="91440" anchor="b"/>
          <a:p>
            <a:pPr algn="ctr">
              <a:lnSpc>
                <a:spcPct val="100000"/>
              </a:lnSpc>
            </a:pPr>
            <a:r>
              <a:rPr b="1" lang="en-US" sz="3000" strike="noStrike">
                <a:solidFill>
                  <a:srgbClr val="000000"/>
                </a:solidFill>
                <a:latin typeface="Lora"/>
                <a:ea typeface="Lora"/>
              </a:rPr>
              <a:t> </a:t>
            </a:r>
            <a:r>
              <a:rPr b="1" lang="en-US" sz="3000" strike="noStrike">
                <a:solidFill>
                  <a:srgbClr val="000000"/>
                </a:solidFill>
                <a:latin typeface="Lora"/>
                <a:ea typeface="Lora"/>
              </a:rPr>
              <a:t>Objectives            and Methodology</a:t>
            </a:r>
            <a:endParaRPr/>
          </a:p>
        </p:txBody>
      </p:sp>
      <p:sp>
        <p:nvSpPr>
          <p:cNvPr id="196" name="TextShape 2"/>
          <p:cNvSpPr txBox="1"/>
          <p:nvPr/>
        </p:nvSpPr>
        <p:spPr>
          <a:xfrm>
            <a:off x="2022480" y="2815920"/>
            <a:ext cx="5591160" cy="784440"/>
          </a:xfrm>
          <a:prstGeom prst="rect">
            <a:avLst/>
          </a:prstGeom>
          <a:noFill/>
          <a:ln>
            <a:noFill/>
          </a:ln>
        </p:spPr>
        <p:txBody>
          <a:bodyPr tIns="91440" bIns="91440"/>
          <a:p>
            <a:pPr>
              <a:lnSpc>
                <a:spcPct val="100000"/>
              </a:lnSpc>
            </a:pPr>
            <a:r>
              <a:rPr lang="en-US" sz="1400" strike="noStrike">
                <a:solidFill>
                  <a:srgbClr val="000000"/>
                </a:solidFill>
                <a:latin typeface="Quattrocento Sans"/>
                <a:ea typeface="Quattrocento Sans"/>
              </a:rPr>
              <a:t>The following are e-readiness survey and methodology used.</a:t>
            </a:r>
            <a:endParaRPr/>
          </a:p>
        </p:txBody>
      </p:sp>
      <p:sp>
        <p:nvSpPr>
          <p:cNvPr id="197" name="CustomShape 3"/>
          <p:cNvSpPr/>
          <p:nvPr/>
        </p:nvSpPr>
        <p:spPr>
          <a:xfrm>
            <a:off x="1134000" y="2291040"/>
            <a:ext cx="543600" cy="561960"/>
          </a:xfrm>
          <a:prstGeom prst="rect">
            <a:avLst/>
          </a:prstGeom>
          <a:noFill/>
          <a:ln>
            <a:noFill/>
          </a:ln>
        </p:spPr>
        <p:style>
          <a:lnRef idx="0"/>
          <a:fillRef idx="0"/>
          <a:effectRef idx="0"/>
          <a:fontRef idx="minor"/>
        </p:style>
        <p:txBody>
          <a:bodyPr tIns="91440" bIns="91440" anchor="ctr"/>
          <a:p>
            <a:pPr algn="ctr">
              <a:lnSpc>
                <a:spcPct val="100000"/>
              </a:lnSpc>
            </a:pPr>
            <a:r>
              <a:rPr lang="en-US" sz="2400" strike="noStrike">
                <a:solidFill>
                  <a:srgbClr val="000000"/>
                </a:solidFill>
                <a:latin typeface="Lora"/>
                <a:ea typeface="Lora"/>
              </a:rPr>
              <a:t>2</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8" name="TextShape 1"/>
          <p:cNvSpPr txBox="1"/>
          <p:nvPr/>
        </p:nvSpPr>
        <p:spPr>
          <a:xfrm>
            <a:off x="1381320" y="922680"/>
            <a:ext cx="3877920" cy="435240"/>
          </a:xfrm>
          <a:prstGeom prst="rect">
            <a:avLst/>
          </a:prstGeom>
          <a:noFill/>
          <a:ln>
            <a:noFill/>
          </a:ln>
        </p:spPr>
        <p:txBody>
          <a:bodyPr tIns="91440" bIns="91440" anchor="ctr"/>
          <a:p>
            <a:pPr>
              <a:lnSpc>
                <a:spcPct val="100000"/>
              </a:lnSpc>
            </a:pPr>
            <a:r>
              <a:rPr b="1" lang="en-US" sz="2000" strike="noStrike">
                <a:solidFill>
                  <a:srgbClr val="000000"/>
                </a:solidFill>
                <a:latin typeface="Lora"/>
                <a:ea typeface="Lora"/>
              </a:rPr>
              <a:t>Objectives</a:t>
            </a:r>
            <a:endParaRPr/>
          </a:p>
        </p:txBody>
      </p:sp>
      <p:sp>
        <p:nvSpPr>
          <p:cNvPr id="199" name="TextShape 2"/>
          <p:cNvSpPr txBox="1"/>
          <p:nvPr/>
        </p:nvSpPr>
        <p:spPr>
          <a:xfrm>
            <a:off x="950040" y="1616400"/>
            <a:ext cx="8070480" cy="3111840"/>
          </a:xfrm>
          <a:prstGeom prst="rect">
            <a:avLst/>
          </a:prstGeom>
          <a:noFill/>
          <a:ln>
            <a:noFill/>
          </a:ln>
        </p:spPr>
        <p:txBody>
          <a:bodyPr tIns="91440" bIns="91440"/>
          <a:p>
            <a:pPr>
              <a:lnSpc>
                <a:spcPct val="100000"/>
              </a:lnSpc>
              <a:buFont typeface="Quattrocento Sans"/>
              <a:buAutoNum type="arabicPeriod"/>
            </a:pPr>
            <a:r>
              <a:rPr lang="en-US" sz="2000" strike="noStrike">
                <a:solidFill>
                  <a:srgbClr val="000000"/>
                </a:solidFill>
                <a:latin typeface="Quattrocento Sans"/>
                <a:ea typeface="Quattrocento Sans"/>
              </a:rPr>
              <a:t>Diagnostic assessment on e-readiness to Tanzania’s Higher Education and Research Institutions (HERIs).</a:t>
            </a:r>
            <a:endParaRPr/>
          </a:p>
          <a:p>
            <a:pPr>
              <a:lnSpc>
                <a:spcPct val="100000"/>
              </a:lnSpc>
            </a:pPr>
            <a:endParaRPr/>
          </a:p>
          <a:p>
            <a:pPr>
              <a:lnSpc>
                <a:spcPct val="100000"/>
              </a:lnSpc>
              <a:buFont typeface="Quattrocento Sans"/>
              <a:buAutoNum type="arabicPeriod"/>
            </a:pPr>
            <a:r>
              <a:rPr lang="en-US" sz="2000" strike="noStrike">
                <a:solidFill>
                  <a:srgbClr val="000000"/>
                </a:solidFill>
                <a:latin typeface="Quattrocento Sans"/>
                <a:ea typeface="Quattrocento Sans"/>
              </a:rPr>
              <a:t>Identify critical issues that need to be addressed through TERNET services, especially allocating slots during trainings “capacity building” and prioritize the Direct Engineering Assistance.</a:t>
            </a:r>
            <a:endParaRPr/>
          </a:p>
          <a:p>
            <a:pPr>
              <a:lnSpc>
                <a:spcPct val="100000"/>
              </a:lnSpc>
              <a:buFont typeface="Quattrocento Sans"/>
              <a:buAutoNum type="arabicPeriod"/>
            </a:pPr>
            <a:r>
              <a:rPr lang="en-US" sz="2000" strike="noStrike">
                <a:solidFill>
                  <a:srgbClr val="000000"/>
                </a:solidFill>
                <a:latin typeface="Quattrocento Sans"/>
                <a:ea typeface="Quattrocento Sans"/>
              </a:rPr>
              <a:t>Disseminate research findings to stakeholders in the Last Mile project as well as TERNET collaborators to assist in future plans.</a:t>
            </a:r>
            <a:endParaRPr/>
          </a:p>
        </p:txBody>
      </p:sp>
      <p:sp>
        <p:nvSpPr>
          <p:cNvPr id="200" name="CustomShape 3"/>
          <p:cNvSpPr/>
          <p:nvPr/>
        </p:nvSpPr>
        <p:spPr>
          <a:xfrm>
            <a:off x="916560" y="1142640"/>
            <a:ext cx="91440" cy="91440"/>
          </a:xfrm>
          <a:custGeom>
            <a:avLst/>
            <a:gdLst/>
            <a:ahLst/>
            <a:rect l="0" t="0" r="r" b="b"/>
            <a:pathLst>
              <a:path w="7526" h="7527">
                <a:moveTo>
                  <a:pt x="5991" y="0"/>
                </a:moveTo>
                <a:lnTo>
                  <a:pt x="536" y="6430"/>
                </a:lnTo>
                <a:lnTo>
                  <a:pt x="0" y="7526"/>
                </a:lnTo>
                <a:lnTo>
                  <a:pt x="1096" y="6990"/>
                </a:lnTo>
                <a:lnTo>
                  <a:pt x="7525" y="1534"/>
                </a:lnTo>
                <a:lnTo>
                  <a:pt x="5991" y="0"/>
                </a:lnTo>
              </a:path>
            </a:pathLst>
          </a:custGeom>
          <a:noFill/>
          <a:ln w="9360">
            <a:solidFill>
              <a:srgbClr val="000000"/>
            </a:solidFill>
            <a:round/>
          </a:ln>
        </p:spPr>
        <p:style>
          <a:lnRef idx="0"/>
          <a:fillRef idx="0"/>
          <a:effectRef idx="0"/>
          <a:fontRef idx="minor"/>
        </p:style>
      </p:sp>
      <p:sp>
        <p:nvSpPr>
          <p:cNvPr id="201" name="CustomShape 4"/>
          <p:cNvSpPr/>
          <p:nvPr/>
        </p:nvSpPr>
        <p:spPr>
          <a:xfrm>
            <a:off x="1045080" y="1019880"/>
            <a:ext cx="85680" cy="85680"/>
          </a:xfrm>
          <a:custGeom>
            <a:avLst/>
            <a:gdLst/>
            <a:ahLst/>
            <a:rect l="0" t="0" r="r" b="b"/>
            <a:pathLst>
              <a:path w="7040" h="704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path>
            </a:pathLst>
          </a:custGeom>
          <a:noFill/>
          <a:ln w="9360">
            <a:solidFill>
              <a:srgbClr val="000000"/>
            </a:solidFill>
            <a:round/>
          </a:ln>
        </p:spPr>
        <p:style>
          <a:lnRef idx="0"/>
          <a:fillRef idx="0"/>
          <a:effectRef idx="0"/>
          <a:fontRef idx="minor"/>
        </p:style>
      </p:sp>
      <p:sp>
        <p:nvSpPr>
          <p:cNvPr id="202" name="CustomShape 5"/>
          <p:cNvSpPr/>
          <p:nvPr/>
        </p:nvSpPr>
        <p:spPr>
          <a:xfrm>
            <a:off x="950040" y="1052640"/>
            <a:ext cx="147600" cy="147600"/>
          </a:xfrm>
          <a:custGeom>
            <a:avLst/>
            <a:gdLst/>
            <a:ahLst/>
            <a:rect l="0" t="0" r="r" b="b"/>
            <a:pathLst>
              <a:path w="12130" h="12130">
                <a:moveTo>
                  <a:pt x="8037" y="0"/>
                </a:moveTo>
                <a:lnTo>
                  <a:pt x="4871" y="3190"/>
                </a:lnTo>
                <a:lnTo>
                  <a:pt x="4871" y="3190"/>
                </a:lnTo>
                <a:lnTo>
                  <a:pt x="4627" y="3093"/>
                </a:lnTo>
                <a:lnTo>
                  <a:pt x="4384" y="2996"/>
                </a:lnTo>
                <a:lnTo>
                  <a:pt x="4091" y="2898"/>
                </a:lnTo>
                <a:lnTo>
                  <a:pt x="3799" y="2849"/>
                </a:lnTo>
                <a:lnTo>
                  <a:pt x="3483" y="2776"/>
                </a:lnTo>
                <a:lnTo>
                  <a:pt x="3166" y="2728"/>
                </a:lnTo>
                <a:lnTo>
                  <a:pt x="2849" y="2703"/>
                </a:lnTo>
                <a:lnTo>
                  <a:pt x="2533" y="2703"/>
                </a:lnTo>
                <a:lnTo>
                  <a:pt x="2533" y="2703"/>
                </a:lnTo>
                <a:lnTo>
                  <a:pt x="2240" y="2703"/>
                </a:lnTo>
                <a:lnTo>
                  <a:pt x="1948" y="2728"/>
                </a:lnTo>
                <a:lnTo>
                  <a:pt x="1632" y="2776"/>
                </a:lnTo>
                <a:lnTo>
                  <a:pt x="1315" y="2849"/>
                </a:lnTo>
                <a:lnTo>
                  <a:pt x="998" y="2971"/>
                </a:lnTo>
                <a:lnTo>
                  <a:pt x="706" y="3093"/>
                </a:lnTo>
                <a:lnTo>
                  <a:pt x="414" y="3288"/>
                </a:lnTo>
                <a:lnTo>
                  <a:pt x="146" y="3507"/>
                </a:lnTo>
                <a:lnTo>
                  <a:pt x="146" y="3507"/>
                </a:lnTo>
                <a:lnTo>
                  <a:pt x="73" y="3580"/>
                </a:lnTo>
                <a:lnTo>
                  <a:pt x="24" y="3677"/>
                </a:lnTo>
                <a:lnTo>
                  <a:pt x="0" y="3775"/>
                </a:lnTo>
                <a:lnTo>
                  <a:pt x="0" y="3897"/>
                </a:lnTo>
                <a:lnTo>
                  <a:pt x="0" y="3897"/>
                </a:lnTo>
                <a:lnTo>
                  <a:pt x="0" y="3994"/>
                </a:lnTo>
                <a:lnTo>
                  <a:pt x="24" y="4092"/>
                </a:lnTo>
                <a:lnTo>
                  <a:pt x="73" y="4189"/>
                </a:lnTo>
                <a:lnTo>
                  <a:pt x="146" y="4286"/>
                </a:lnTo>
                <a:lnTo>
                  <a:pt x="7842" y="11983"/>
                </a:lnTo>
                <a:lnTo>
                  <a:pt x="7842" y="11983"/>
                </a:lnTo>
                <a:lnTo>
                  <a:pt x="7940" y="12056"/>
                </a:lnTo>
                <a:lnTo>
                  <a:pt x="8037" y="12104"/>
                </a:lnTo>
                <a:lnTo>
                  <a:pt x="8134" y="12129"/>
                </a:lnTo>
                <a:lnTo>
                  <a:pt x="8232" y="12129"/>
                </a:lnTo>
                <a:lnTo>
                  <a:pt x="8232" y="12129"/>
                </a:lnTo>
                <a:lnTo>
                  <a:pt x="8354" y="12129"/>
                </a:lnTo>
                <a:lnTo>
                  <a:pt x="8451" y="12104"/>
                </a:lnTo>
                <a:lnTo>
                  <a:pt x="8548" y="12056"/>
                </a:lnTo>
                <a:lnTo>
                  <a:pt x="8621" y="11983"/>
                </a:lnTo>
                <a:lnTo>
                  <a:pt x="8621" y="11983"/>
                </a:lnTo>
                <a:lnTo>
                  <a:pt x="8841" y="11715"/>
                </a:lnTo>
                <a:lnTo>
                  <a:pt x="9035" y="11422"/>
                </a:lnTo>
                <a:lnTo>
                  <a:pt x="9157" y="11130"/>
                </a:lnTo>
                <a:lnTo>
                  <a:pt x="9279" y="10813"/>
                </a:lnTo>
                <a:lnTo>
                  <a:pt x="9352" y="10497"/>
                </a:lnTo>
                <a:lnTo>
                  <a:pt x="9401" y="10180"/>
                </a:lnTo>
                <a:lnTo>
                  <a:pt x="9425" y="9888"/>
                </a:lnTo>
                <a:lnTo>
                  <a:pt x="9425" y="9596"/>
                </a:lnTo>
                <a:lnTo>
                  <a:pt x="9425" y="9596"/>
                </a:lnTo>
                <a:lnTo>
                  <a:pt x="9425" y="9279"/>
                </a:lnTo>
                <a:lnTo>
                  <a:pt x="9401" y="8963"/>
                </a:lnTo>
                <a:lnTo>
                  <a:pt x="9352" y="8646"/>
                </a:lnTo>
                <a:lnTo>
                  <a:pt x="9279" y="8329"/>
                </a:lnTo>
                <a:lnTo>
                  <a:pt x="9230" y="8037"/>
                </a:lnTo>
                <a:lnTo>
                  <a:pt x="9133" y="7745"/>
                </a:lnTo>
                <a:lnTo>
                  <a:pt x="9035" y="7501"/>
                </a:lnTo>
                <a:lnTo>
                  <a:pt x="8938" y="7258"/>
                </a:lnTo>
                <a:lnTo>
                  <a:pt x="12129" y="4092"/>
                </a:lnTo>
              </a:path>
            </a:pathLst>
          </a:custGeom>
          <a:noFill/>
          <a:ln w="9360">
            <a:solidFill>
              <a:srgbClr val="000000"/>
            </a:solidFill>
            <a:round/>
          </a:ln>
        </p:spPr>
        <p:style>
          <a:lnRef idx="0"/>
          <a:fillRef idx="0"/>
          <a:effectRef idx="0"/>
          <a:fontRef idx="minor"/>
        </p:style>
      </p:sp>
      <p:sp>
        <p:nvSpPr>
          <p:cNvPr id="203" name="CustomShape 6"/>
          <p:cNvSpPr/>
          <p:nvPr/>
        </p:nvSpPr>
        <p:spPr>
          <a:xfrm>
            <a:off x="1024200" y="1079280"/>
            <a:ext cx="24120" cy="24120"/>
          </a:xfrm>
          <a:custGeom>
            <a:avLst/>
            <a:gdLst/>
            <a:ahLst/>
            <a:rect l="0" t="0" r="r" b="b"/>
            <a:pathLst>
              <a:path w="1998" h="1998">
                <a:moveTo>
                  <a:pt x="0" y="1997"/>
                </a:moveTo>
                <a:lnTo>
                  <a:pt x="1997" y="0"/>
                </a:lnTo>
              </a:path>
            </a:pathLst>
          </a:custGeom>
          <a:noFill/>
          <a:ln w="9360">
            <a:solidFill>
              <a:srgbClr val="000000"/>
            </a:solidFill>
            <a:round/>
          </a:ln>
        </p:spPr>
        <p:style>
          <a:lnRef idx="0"/>
          <a:fillRef idx="0"/>
          <a:effectRef idx="0"/>
          <a:fontRef idx="minor"/>
        </p:style>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13</TotalTime>
  <Application>LibreOffice/4.4.6.3$Linux_x86 LibreOffice_project/40m0$Build-3</Application>
  <Paragraphs>134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language>en-US</dc:language>
  <cp:lastModifiedBy>nungu </cp:lastModifiedBy>
  <dcterms:modified xsi:type="dcterms:W3CDTF">2016-03-10T06:59:47Z</dcterms:modified>
  <cp:revision>32</cp:revision>
  <dc:title>E-readiness survey (TERNET)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28</vt:i4>
  </property>
  <property fmtid="{D5CDD505-2E9C-101B-9397-08002B2CF9AE}" pid="8" name="PresentationFormat">
    <vt:lpwstr>On-screen Show (16:9)</vt:lpwstr>
  </property>
  <property fmtid="{D5CDD505-2E9C-101B-9397-08002B2CF9AE}" pid="9" name="ScaleCrop">
    <vt:bool>0</vt:bool>
  </property>
  <property fmtid="{D5CDD505-2E9C-101B-9397-08002B2CF9AE}" pid="10" name="ShareDoc">
    <vt:bool>0</vt:bool>
  </property>
  <property fmtid="{D5CDD505-2E9C-101B-9397-08002B2CF9AE}" pid="11" name="Slides">
    <vt:i4>28</vt:i4>
  </property>
</Properties>
</file>