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/>
    <p:restoredTop sz="94444"/>
  </p:normalViewPr>
  <p:slideViewPr>
    <p:cSldViewPr snapToGrid="0" snapToObjects="1">
      <p:cViewPr>
        <p:scale>
          <a:sx n="88" d="100"/>
          <a:sy n="88" d="100"/>
        </p:scale>
        <p:origin x="109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DDA52-C3DD-3A42-9743-2B7E679AF06F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950A7-3298-734C-909C-8010E9DCA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2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950A7-3298-734C-909C-8010E9DCAE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950A7-3298-734C-909C-8010E9DCAE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1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79015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3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9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5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4887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9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176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476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055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5"/>
            <a:ext cx="8361229" cy="1124296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WACREN Conference 2016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E-learning and Online learning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128" y="2912751"/>
            <a:ext cx="8361229" cy="288420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Just-in-Time Teaching – A State of the Art of a Blended Learning and Teaching Approach</a:t>
            </a:r>
          </a:p>
          <a:p>
            <a:endParaRPr lang="en-US" dirty="0"/>
          </a:p>
          <a:p>
            <a:r>
              <a:rPr lang="en-US" dirty="0" smtClean="0"/>
              <a:t>Elaborated by: </a:t>
            </a:r>
            <a:r>
              <a:rPr lang="en-US" dirty="0" err="1" smtClean="0"/>
              <a:t>Margareth</a:t>
            </a:r>
            <a:r>
              <a:rPr lang="en-US" dirty="0" smtClean="0"/>
              <a:t> Gfrerer &amp; </a:t>
            </a:r>
            <a:r>
              <a:rPr lang="en-US" dirty="0" err="1" smtClean="0"/>
              <a:t>Aklilu</a:t>
            </a:r>
            <a:r>
              <a:rPr lang="en-US" dirty="0" smtClean="0"/>
              <a:t> </a:t>
            </a:r>
            <a:r>
              <a:rPr lang="en-US" dirty="0" err="1" smtClean="0"/>
              <a:t>Hailemichael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7291" y="-27847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67291" y="1787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110" y="49599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4460"/>
            <a:ext cx="9601200" cy="42487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key for </a:t>
            </a:r>
            <a:r>
              <a:rPr lang="en-GB" dirty="0" smtClean="0"/>
              <a:t>success: </a:t>
            </a:r>
          </a:p>
          <a:p>
            <a:pPr>
              <a:buFont typeface="Wingdings" charset="2"/>
              <a:buChar char="v"/>
            </a:pPr>
            <a:r>
              <a:rPr lang="en-GB" dirty="0"/>
              <a:t>W</a:t>
            </a:r>
            <a:r>
              <a:rPr lang="en-GB" dirty="0" smtClean="0"/>
              <a:t>ell </a:t>
            </a:r>
            <a:r>
              <a:rPr lang="en-GB" dirty="0"/>
              <a:t>structured just-in-time teaching </a:t>
            </a:r>
            <a:r>
              <a:rPr lang="en-GB" dirty="0" smtClean="0"/>
              <a:t>assignment based on Bloom’s Taxonomy based on the levels of knowledge and comprehension</a:t>
            </a:r>
          </a:p>
          <a:p>
            <a:pPr>
              <a:buFont typeface="Wingdings" charset="2"/>
              <a:buChar char="v"/>
            </a:pPr>
            <a:r>
              <a:rPr lang="en-GB" dirty="0" smtClean="0"/>
              <a:t>Provision of tasks to students</a:t>
            </a:r>
            <a:endParaRPr lang="en-GB" dirty="0"/>
          </a:p>
          <a:p>
            <a:pPr>
              <a:buFont typeface="Wingdings" charset="2"/>
              <a:buChar char="v"/>
            </a:pPr>
            <a:r>
              <a:rPr lang="en-GB" dirty="0" smtClean="0"/>
              <a:t>Guidance of students through the lecturer</a:t>
            </a:r>
          </a:p>
          <a:p>
            <a:pPr marL="428625" lvl="1" indent="-393700">
              <a:buFont typeface="Wingdings" charset="2"/>
              <a:buChar char="v"/>
            </a:pPr>
            <a:r>
              <a:rPr lang="en-GB" i="0" dirty="0"/>
              <a:t>Responses on the tasks need to be delivered before class </a:t>
            </a:r>
          </a:p>
          <a:p>
            <a:pPr marL="428625" lvl="1" indent="-393700">
              <a:buFont typeface="Wingdings" charset="2"/>
              <a:buChar char="v"/>
            </a:pPr>
            <a:r>
              <a:rPr lang="en-GB" i="0" dirty="0"/>
              <a:t>Feedback to students’ responses in-class</a:t>
            </a:r>
            <a:r>
              <a:rPr lang="en-GB" dirty="0"/>
              <a:t>.</a:t>
            </a:r>
            <a:endParaRPr lang="en-ID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just-in-time teaching session is considered by many students as </a:t>
            </a:r>
            <a:endParaRPr lang="en-GB" dirty="0" smtClean="0"/>
          </a:p>
          <a:p>
            <a:pPr marL="1054100" lvl="1" indent="-590550">
              <a:buFont typeface="Wingdings" charset="2"/>
              <a:buChar char="v"/>
            </a:pPr>
            <a:r>
              <a:rPr lang="en-GB" dirty="0" smtClean="0"/>
              <a:t>valuable </a:t>
            </a:r>
          </a:p>
          <a:p>
            <a:pPr marL="1054100" lvl="1" indent="-590550">
              <a:buFont typeface="Wingdings" charset="2"/>
              <a:buChar char="v"/>
            </a:pPr>
            <a:r>
              <a:rPr lang="en-GB" dirty="0" smtClean="0"/>
              <a:t>additional work (the </a:t>
            </a:r>
            <a:r>
              <a:rPr lang="en-GB" dirty="0"/>
              <a:t>assignment </a:t>
            </a:r>
            <a:r>
              <a:rPr lang="en-GB" dirty="0" smtClean="0"/>
              <a:t>limited </a:t>
            </a:r>
            <a:r>
              <a:rPr lang="en-GB" dirty="0"/>
              <a:t>to two to three </a:t>
            </a:r>
            <a:r>
              <a:rPr lang="en-GB" dirty="0" smtClean="0"/>
              <a:t>tasks)</a:t>
            </a:r>
          </a:p>
          <a:p>
            <a:pPr marL="428625" lvl="1" indent="-393700">
              <a:buFont typeface="Wingdings" charset="2"/>
              <a:buChar char="v"/>
            </a:pPr>
            <a:endParaRPr lang="en-GB" dirty="0" smtClean="0"/>
          </a:p>
          <a:p>
            <a:pPr marL="463550" lvl="1" indent="0">
              <a:buNone/>
            </a:pPr>
            <a:endParaRPr lang="en-GB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268168"/>
            <a:ext cx="7406640" cy="14859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Core Instruments of </a:t>
            </a:r>
            <a:br>
              <a:rPr lang="en-US" dirty="0" smtClean="0"/>
            </a:br>
            <a:r>
              <a:rPr lang="en-US" dirty="0" smtClean="0"/>
              <a:t>Just-in-time Teaching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7132320" cy="17537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Benefits, Justifications </a:t>
            </a:r>
            <a:r>
              <a:rPr lang="en-US" sz="4000" dirty="0" smtClean="0"/>
              <a:t>&amp; </a:t>
            </a:r>
            <a:r>
              <a:rPr lang="en-US" sz="4000" dirty="0"/>
              <a:t>Effects of </a:t>
            </a:r>
            <a:r>
              <a:rPr lang="en-US" sz="4000" dirty="0" smtClean="0"/>
              <a:t>Just-in-Time Teaching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4460"/>
            <a:ext cx="9601200" cy="41411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b="1" dirty="0"/>
              <a:t>benefits on student</a:t>
            </a:r>
            <a:r>
              <a:rPr lang="en-GB" dirty="0"/>
              <a:t>s’ side </a:t>
            </a:r>
            <a:r>
              <a:rPr lang="en-GB" dirty="0" smtClean="0"/>
              <a:t>is categorised </a:t>
            </a:r>
            <a:r>
              <a:rPr lang="en-GB" dirty="0"/>
              <a:t>in the immediate and the long-term </a:t>
            </a:r>
            <a:r>
              <a:rPr lang="en-GB" dirty="0" smtClean="0"/>
              <a:t>benefits. The </a:t>
            </a:r>
            <a:r>
              <a:rPr lang="en-GB" dirty="0"/>
              <a:t>literature </a:t>
            </a:r>
            <a:r>
              <a:rPr lang="en-GB" dirty="0" smtClean="0"/>
              <a:t>is listing </a:t>
            </a:r>
            <a:r>
              <a:rPr lang="en-GB" dirty="0"/>
              <a:t>the </a:t>
            </a:r>
            <a:r>
              <a:rPr lang="en-GB" dirty="0" smtClean="0"/>
              <a:t>following:</a:t>
            </a:r>
            <a:r>
              <a:rPr lang="en-ID" dirty="0"/>
              <a:t> </a:t>
            </a:r>
            <a:endParaRPr lang="en-ID" dirty="0" smtClean="0"/>
          </a:p>
          <a:p>
            <a:pPr marL="0" indent="0">
              <a:buNone/>
            </a:pPr>
            <a:endParaRPr lang="en-ID" dirty="0" smtClean="0"/>
          </a:p>
          <a:p>
            <a:pPr marL="911225" indent="-357188">
              <a:buFont typeface="Wingdings" charset="2"/>
              <a:buChar char="v"/>
            </a:pPr>
            <a:r>
              <a:rPr lang="en-US" b="1" dirty="0" smtClean="0"/>
              <a:t>Improving </a:t>
            </a:r>
            <a:r>
              <a:rPr lang="en-US" b="1" dirty="0"/>
              <a:t>Pre-Class Preparation</a:t>
            </a:r>
            <a:endParaRPr lang="en-ID" b="1" dirty="0"/>
          </a:p>
          <a:p>
            <a:pPr marL="911225" indent="-357188">
              <a:buFont typeface="Wingdings" charset="2"/>
              <a:buChar char="v"/>
            </a:pPr>
            <a:r>
              <a:rPr lang="en-US" b="1" dirty="0" smtClean="0"/>
              <a:t>Improving </a:t>
            </a:r>
            <a:r>
              <a:rPr lang="en-US" b="1" dirty="0"/>
              <a:t>In-Class Learning</a:t>
            </a:r>
            <a:endParaRPr lang="en-ID" b="1" dirty="0"/>
          </a:p>
          <a:p>
            <a:pPr marL="911225" indent="-357188">
              <a:buFont typeface="Wingdings" charset="2"/>
              <a:buChar char="v"/>
            </a:pPr>
            <a:r>
              <a:rPr lang="en-US" b="1" dirty="0" smtClean="0"/>
              <a:t>Promoting </a:t>
            </a:r>
            <a:r>
              <a:rPr lang="en-US" b="1" dirty="0"/>
              <a:t>Long-term </a:t>
            </a:r>
            <a:r>
              <a:rPr lang="en-US" b="1" dirty="0" smtClean="0"/>
              <a:t>Learning</a:t>
            </a:r>
            <a:endParaRPr lang="en-ID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7658100" cy="17537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Benefits, </a:t>
            </a:r>
            <a:r>
              <a:rPr lang="en-US" sz="4000"/>
              <a:t>Justifications </a:t>
            </a:r>
            <a:r>
              <a:rPr lang="en-US" sz="4000" smtClean="0"/>
              <a:t>&amp; </a:t>
            </a:r>
            <a:r>
              <a:rPr lang="en-US" sz="4000"/>
              <a:t>Effects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of </a:t>
            </a:r>
            <a:r>
              <a:rPr lang="en-US" sz="4000"/>
              <a:t>Just-in-Time </a:t>
            </a:r>
            <a:r>
              <a:rPr lang="en-US" sz="4000" smtClean="0"/>
              <a:t>Teaching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4460"/>
            <a:ext cx="9601200" cy="4248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 </a:t>
            </a:r>
            <a:r>
              <a:rPr lang="en-US" b="1" dirty="0"/>
              <a:t>lecturers’</a:t>
            </a:r>
            <a:r>
              <a:rPr lang="en-US" dirty="0"/>
              <a:t> side the literature lists the following </a:t>
            </a:r>
            <a:r>
              <a:rPr lang="en-US" b="1" dirty="0"/>
              <a:t>benefits</a:t>
            </a:r>
            <a:r>
              <a:rPr lang="en-US" dirty="0"/>
              <a:t>:</a:t>
            </a:r>
            <a:endParaRPr lang="en-ID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D" dirty="0"/>
          </a:p>
          <a:p>
            <a:pPr marL="965200" lvl="0" indent="-536575">
              <a:buFont typeface="Wingdings" charset="2"/>
              <a:buChar char="v"/>
            </a:pPr>
            <a:r>
              <a:rPr lang="en-US" dirty="0"/>
              <a:t>W</a:t>
            </a:r>
            <a:r>
              <a:rPr lang="en-US" dirty="0" smtClean="0"/>
              <a:t>indow </a:t>
            </a:r>
            <a:r>
              <a:rPr lang="en-US" dirty="0"/>
              <a:t>into student learning processes</a:t>
            </a:r>
            <a:endParaRPr lang="en-ID" dirty="0"/>
          </a:p>
          <a:p>
            <a:pPr marL="965200" lvl="0" indent="-536575">
              <a:buFont typeface="Wingdings" charset="2"/>
              <a:buChar char="v"/>
            </a:pPr>
            <a:r>
              <a:rPr lang="en-ID" dirty="0"/>
              <a:t>F</a:t>
            </a:r>
            <a:r>
              <a:rPr lang="en-US" dirty="0" err="1" smtClean="0"/>
              <a:t>lexible</a:t>
            </a:r>
            <a:r>
              <a:rPr lang="en-US" dirty="0" smtClean="0"/>
              <a:t> </a:t>
            </a:r>
            <a:r>
              <a:rPr lang="en-US" dirty="0"/>
              <a:t>teaching </a:t>
            </a:r>
            <a:r>
              <a:rPr lang="en-US" dirty="0" smtClean="0"/>
              <a:t>techniques</a:t>
            </a:r>
            <a:endParaRPr lang="en-ID" dirty="0"/>
          </a:p>
          <a:p>
            <a:pPr marL="965200" lvl="0" indent="-536575">
              <a:buFont typeface="Wingdings" charset="2"/>
              <a:buChar char="v"/>
            </a:pPr>
            <a:r>
              <a:rPr lang="en-US" dirty="0"/>
              <a:t>I</a:t>
            </a:r>
            <a:r>
              <a:rPr lang="en-US" dirty="0" smtClean="0"/>
              <a:t>ncreased </a:t>
            </a:r>
            <a:r>
              <a:rPr lang="en-US" dirty="0"/>
              <a:t>teaching efficiency and effectiveness</a:t>
            </a:r>
            <a:endParaRPr lang="en-ID" dirty="0"/>
          </a:p>
          <a:p>
            <a:pPr marL="965200" lvl="0" indent="-536575">
              <a:buFont typeface="Wingdings" charset="2"/>
              <a:buChar char="v"/>
            </a:pPr>
            <a:r>
              <a:rPr lang="en-US" dirty="0"/>
              <a:t>I</a:t>
            </a:r>
            <a:r>
              <a:rPr lang="en-US" dirty="0" smtClean="0"/>
              <a:t>mproved </a:t>
            </a:r>
            <a:r>
              <a:rPr lang="en-US" dirty="0"/>
              <a:t>student preparation for class</a:t>
            </a:r>
            <a:endParaRPr lang="en-ID" dirty="0"/>
          </a:p>
          <a:p>
            <a:pPr marL="965200" lvl="0" indent="-536575">
              <a:buFont typeface="Wingdings" charset="2"/>
              <a:buChar char="v"/>
            </a:pPr>
            <a:r>
              <a:rPr lang="en-US" dirty="0"/>
              <a:t>T</a:t>
            </a:r>
            <a:r>
              <a:rPr lang="en-US" dirty="0" smtClean="0"/>
              <a:t>ransformed </a:t>
            </a:r>
            <a:r>
              <a:rPr lang="en-US" dirty="0"/>
              <a:t>classroom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7635240" cy="17537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Benefits, Justifications </a:t>
            </a:r>
            <a:r>
              <a:rPr lang="en-US" sz="4000" dirty="0" smtClean="0"/>
              <a:t>&amp; </a:t>
            </a:r>
            <a:r>
              <a:rPr lang="en-US" sz="4000" dirty="0"/>
              <a:t>Effects of Just-in-Time </a:t>
            </a:r>
            <a:r>
              <a:rPr lang="en-US" sz="4000" dirty="0" smtClean="0"/>
              <a:t>Teaching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4460"/>
            <a:ext cx="9601200" cy="4248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justification for </a:t>
            </a:r>
            <a:r>
              <a:rPr lang="en-GB" b="1" dirty="0" smtClean="0"/>
              <a:t>lecturers’ </a:t>
            </a:r>
            <a:r>
              <a:rPr lang="en-GB" dirty="0"/>
              <a:t>additional workload caused by just-in-time teaching sessions can be seen in the satisfaction of the </a:t>
            </a:r>
            <a:r>
              <a:rPr lang="en-GB" dirty="0" smtClean="0"/>
              <a:t>lecturer in</a:t>
            </a:r>
            <a:endParaRPr lang="en-ID" dirty="0"/>
          </a:p>
          <a:p>
            <a:pPr marL="731838" lvl="0" indent="-357188">
              <a:buFont typeface="Wingdings" charset="2"/>
              <a:buChar char="v"/>
            </a:pPr>
            <a:r>
              <a:rPr lang="en-GB" dirty="0" smtClean="0"/>
              <a:t>Having prepared </a:t>
            </a:r>
            <a:r>
              <a:rPr lang="en-GB" dirty="0"/>
              <a:t>students for their future work </a:t>
            </a:r>
            <a:r>
              <a:rPr lang="en-GB" dirty="0" smtClean="0"/>
              <a:t>life</a:t>
            </a:r>
            <a:endParaRPr lang="en-ID" dirty="0"/>
          </a:p>
          <a:p>
            <a:pPr marL="731838" lvl="0" indent="-357188">
              <a:buFont typeface="Wingdings" charset="2"/>
              <a:buChar char="v"/>
            </a:pPr>
            <a:r>
              <a:rPr lang="en-GB" dirty="0" smtClean="0"/>
              <a:t>Having introduced </a:t>
            </a:r>
            <a:r>
              <a:rPr lang="en-GB" dirty="0"/>
              <a:t>students to self-studying skills and </a:t>
            </a:r>
            <a:r>
              <a:rPr lang="en-GB" dirty="0" smtClean="0"/>
              <a:t>abilities</a:t>
            </a:r>
            <a:endParaRPr lang="en-ID" dirty="0"/>
          </a:p>
          <a:p>
            <a:pPr marL="731838" lvl="0" indent="-357188">
              <a:buFont typeface="Wingdings" charset="2"/>
              <a:buChar char="v"/>
            </a:pPr>
            <a:r>
              <a:rPr lang="en-GB" dirty="0" smtClean="0"/>
              <a:t>Giving students </a:t>
            </a:r>
            <a:r>
              <a:rPr lang="en-GB" dirty="0"/>
              <a:t>a sound basis of knowledge that they are enabled to handle various challenges in their work </a:t>
            </a:r>
            <a:r>
              <a:rPr lang="en-GB" dirty="0" smtClean="0"/>
              <a:t>life  </a:t>
            </a:r>
            <a:endParaRPr lang="en-ID" dirty="0"/>
          </a:p>
          <a:p>
            <a:pPr marL="731838" lvl="0" indent="-357188">
              <a:buFont typeface="Wingdings" charset="2"/>
              <a:buChar char="v"/>
            </a:pPr>
            <a:r>
              <a:rPr lang="en-GB" dirty="0" smtClean="0"/>
              <a:t>Having challenged </a:t>
            </a:r>
            <a:r>
              <a:rPr lang="en-GB" dirty="0"/>
              <a:t>students to find their devotion in  that what they are studying and </a:t>
            </a:r>
            <a:r>
              <a:rPr lang="en-GB" dirty="0" smtClean="0"/>
              <a:t>their gain in self-confidence </a:t>
            </a:r>
            <a:r>
              <a:rPr lang="en-GB" dirty="0"/>
              <a:t>in that what they are </a:t>
            </a:r>
            <a:r>
              <a:rPr lang="en-GB" dirty="0" smtClean="0"/>
              <a:t>doing </a:t>
            </a:r>
            <a:endParaRPr lang="en-ID" dirty="0"/>
          </a:p>
          <a:p>
            <a:pPr marL="731838" lvl="0" indent="-357188">
              <a:buFont typeface="Wingdings" charset="2"/>
              <a:buChar char="v"/>
            </a:pPr>
            <a:r>
              <a:rPr lang="en-GB" dirty="0" smtClean="0"/>
              <a:t>Challenging students </a:t>
            </a:r>
            <a:r>
              <a:rPr lang="en-GB" dirty="0"/>
              <a:t>to step out of their comfort-zone and take </a:t>
            </a:r>
            <a:r>
              <a:rPr lang="en-GB" dirty="0" smtClean="0"/>
              <a:t>actions</a:t>
            </a:r>
            <a:endParaRPr lang="en-ID" dirty="0"/>
          </a:p>
          <a:p>
            <a:pPr marL="731838" lvl="0" indent="-357188">
              <a:buFont typeface="Wingdings" charset="2"/>
              <a:buChar char="v"/>
            </a:pPr>
            <a:r>
              <a:rPr lang="en-GB" dirty="0"/>
              <a:t>etc.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7760970" cy="17537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Benefits, Justifications </a:t>
            </a:r>
            <a:r>
              <a:rPr lang="en-US" sz="4000" dirty="0" smtClean="0"/>
              <a:t>&amp; </a:t>
            </a:r>
            <a:r>
              <a:rPr lang="en-US" sz="4000" dirty="0"/>
              <a:t>Effects of Just-in-Time </a:t>
            </a:r>
            <a:r>
              <a:rPr lang="en-US" sz="4000" dirty="0" smtClean="0"/>
              <a:t>Teaching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4459"/>
            <a:ext cx="9601200" cy="437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main</a:t>
            </a:r>
            <a:r>
              <a:rPr lang="en-GB" b="1" dirty="0"/>
              <a:t> </a:t>
            </a:r>
            <a:r>
              <a:rPr lang="en-GB" b="1" dirty="0" smtClean="0"/>
              <a:t>justifications from university/institution side </a:t>
            </a:r>
            <a:r>
              <a:rPr lang="en-GB" dirty="0" smtClean="0"/>
              <a:t>are:</a:t>
            </a:r>
          </a:p>
          <a:p>
            <a:pPr marL="822325" indent="-358775">
              <a:buFont typeface="Wingdings" charset="2"/>
              <a:buChar char="v"/>
            </a:pPr>
            <a:r>
              <a:rPr lang="en-GB" dirty="0"/>
              <a:t>S</a:t>
            </a:r>
            <a:r>
              <a:rPr lang="en-GB" dirty="0" smtClean="0"/>
              <a:t>tudents get </a:t>
            </a:r>
            <a:r>
              <a:rPr lang="en-GB" dirty="0"/>
              <a:t>enabled to take their responsibility for their learning path, </a:t>
            </a:r>
            <a:r>
              <a:rPr lang="en-GB" dirty="0" smtClean="0"/>
              <a:t>their growing </a:t>
            </a:r>
            <a:r>
              <a:rPr lang="en-GB" dirty="0"/>
              <a:t>in to their fields of </a:t>
            </a:r>
            <a:r>
              <a:rPr lang="en-GB" dirty="0" smtClean="0"/>
              <a:t>interest</a:t>
            </a:r>
          </a:p>
          <a:p>
            <a:pPr marL="822325" indent="-358775">
              <a:buFont typeface="Wingdings" charset="2"/>
              <a:buChar char="v"/>
            </a:pPr>
            <a:r>
              <a:rPr lang="en-GB" dirty="0" smtClean="0"/>
              <a:t>Students becoming  </a:t>
            </a:r>
            <a:r>
              <a:rPr lang="en-GB" dirty="0"/>
              <a:t>experts with a sound knowledge </a:t>
            </a:r>
            <a:endParaRPr lang="en-GB" dirty="0" smtClean="0"/>
          </a:p>
          <a:p>
            <a:pPr marL="822325" indent="-358775">
              <a:buFont typeface="Wingdings" charset="2"/>
              <a:buChar char="v"/>
            </a:pPr>
            <a:r>
              <a:rPr lang="en-GB" dirty="0" smtClean="0"/>
              <a:t>Students </a:t>
            </a:r>
            <a:r>
              <a:rPr lang="en-GB" dirty="0"/>
              <a:t>develop reasoning skills aside of an understanding for innovation.</a:t>
            </a:r>
            <a:endParaRPr lang="en-ID" dirty="0"/>
          </a:p>
          <a:p>
            <a:pPr marL="0" indent="0">
              <a:buNone/>
            </a:pPr>
            <a:endParaRPr lang="en-ID" sz="1100" dirty="0"/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7760970" cy="17537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Benefits, Justifications </a:t>
            </a:r>
            <a:r>
              <a:rPr lang="en-US" sz="4000" dirty="0" smtClean="0"/>
              <a:t>&amp; </a:t>
            </a:r>
            <a:r>
              <a:rPr lang="en-US" sz="4000" dirty="0"/>
              <a:t>Effects of Just-in-Time </a:t>
            </a:r>
            <a:r>
              <a:rPr lang="en-US" sz="4000" dirty="0" smtClean="0"/>
              <a:t>Teaching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4459"/>
            <a:ext cx="9601200" cy="4375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D" sz="1100" dirty="0"/>
          </a:p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main </a:t>
            </a:r>
            <a:r>
              <a:rPr lang="en-GB" b="1" dirty="0"/>
              <a:t>effects</a:t>
            </a:r>
            <a:r>
              <a:rPr lang="en-GB" dirty="0"/>
              <a:t> </a:t>
            </a:r>
            <a:r>
              <a:rPr lang="en-GB" dirty="0" smtClean="0"/>
              <a:t>are:</a:t>
            </a:r>
          </a:p>
          <a:p>
            <a:pPr marL="882650" indent="-477838">
              <a:buFont typeface="Wingdings" charset="2"/>
              <a:buChar char="v"/>
            </a:pPr>
            <a:r>
              <a:rPr lang="en-GB" dirty="0"/>
              <a:t>S</a:t>
            </a:r>
            <a:r>
              <a:rPr lang="en-GB" dirty="0" smtClean="0"/>
              <a:t>tudents develop self-studying </a:t>
            </a:r>
            <a:r>
              <a:rPr lang="en-GB" dirty="0"/>
              <a:t>skills and a sound knowledge in the respective discipline, which gives them self-confidence to take over the lead in </a:t>
            </a:r>
            <a:r>
              <a:rPr lang="en-GB" dirty="0" smtClean="0"/>
              <a:t>teams</a:t>
            </a:r>
          </a:p>
          <a:p>
            <a:pPr marL="882650" indent="-477838">
              <a:buFont typeface="Wingdings" charset="2"/>
              <a:buChar char="v"/>
            </a:pPr>
            <a:r>
              <a:rPr lang="en-GB" dirty="0"/>
              <a:t>S</a:t>
            </a:r>
            <a:r>
              <a:rPr lang="en-GB" dirty="0" smtClean="0"/>
              <a:t>tudents</a:t>
            </a:r>
            <a:r>
              <a:rPr lang="en-GB" dirty="0"/>
              <a:t>, who never wanted to become a team coordinator - prior they attended just-in-time teaching sessions - </a:t>
            </a:r>
            <a:r>
              <a:rPr lang="en-GB" dirty="0" smtClean="0"/>
              <a:t>become </a:t>
            </a:r>
            <a:r>
              <a:rPr lang="en-GB" dirty="0"/>
              <a:t>coordinators through their </a:t>
            </a:r>
            <a:r>
              <a:rPr lang="en-GB" dirty="0" smtClean="0"/>
              <a:t>competences</a:t>
            </a:r>
            <a:endParaRPr lang="en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9601200" cy="1753796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134" y="1628326"/>
            <a:ext cx="9601200" cy="4375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Just-in-time teaching is </a:t>
            </a:r>
            <a:endParaRPr lang="en-GB" dirty="0" smtClean="0"/>
          </a:p>
          <a:p>
            <a:pPr marL="566738" indent="-376238">
              <a:buFont typeface="Wingdings" charset="2"/>
              <a:buChar char="v"/>
            </a:pPr>
            <a:r>
              <a:rPr lang="en-GB" dirty="0" smtClean="0"/>
              <a:t>A </a:t>
            </a:r>
            <a:r>
              <a:rPr lang="en-GB" dirty="0"/>
              <a:t>supplement to the classroom teaching </a:t>
            </a:r>
            <a:endParaRPr lang="en-GB" dirty="0" smtClean="0"/>
          </a:p>
          <a:p>
            <a:pPr marL="566738" indent="-376238">
              <a:buFont typeface="Wingdings" charset="2"/>
              <a:buChar char="v"/>
            </a:pPr>
            <a:r>
              <a:rPr lang="en-GB" dirty="0"/>
              <a:t>I</a:t>
            </a:r>
            <a:r>
              <a:rPr lang="en-GB" dirty="0" smtClean="0"/>
              <a:t>ntroduced </a:t>
            </a:r>
            <a:r>
              <a:rPr lang="en-GB" dirty="0"/>
              <a:t>with a minimum of </a:t>
            </a:r>
            <a:r>
              <a:rPr lang="en-GB" dirty="0" smtClean="0"/>
              <a:t>ICT </a:t>
            </a:r>
          </a:p>
          <a:p>
            <a:pPr marL="566738" indent="-376238">
              <a:buFont typeface="Wingdings" charset="2"/>
              <a:buChar char="v"/>
            </a:pPr>
            <a:r>
              <a:rPr lang="en-GB" dirty="0" smtClean="0"/>
              <a:t>Planned within </a:t>
            </a:r>
            <a:r>
              <a:rPr lang="en-GB" dirty="0"/>
              <a:t>the frame of the overall in-class lecture session from the cognitive and affective perspective based on Bloom’s Taxonomy on critical </a:t>
            </a:r>
            <a:r>
              <a:rPr lang="en-GB" dirty="0" smtClean="0"/>
              <a:t>thinking</a:t>
            </a:r>
          </a:p>
          <a:p>
            <a:pPr marL="566738" indent="-376238">
              <a:buFont typeface="Wingdings" charset="2"/>
              <a:buChar char="v"/>
            </a:pPr>
            <a:r>
              <a:rPr lang="en-GB" dirty="0"/>
              <a:t>D</a:t>
            </a:r>
            <a:r>
              <a:rPr lang="en-GB" dirty="0" smtClean="0"/>
              <a:t>esigned </a:t>
            </a:r>
            <a:r>
              <a:rPr lang="en-GB" dirty="0"/>
              <a:t>as self-study </a:t>
            </a:r>
            <a:r>
              <a:rPr lang="en-GB" dirty="0" smtClean="0"/>
              <a:t>unit</a:t>
            </a:r>
          </a:p>
          <a:p>
            <a:pPr marL="566738" indent="-376238">
              <a:buFont typeface="Wingdings" charset="2"/>
              <a:buChar char="v"/>
            </a:pPr>
            <a:r>
              <a:rPr lang="en-GB" dirty="0" smtClean="0"/>
              <a:t>Needing lecturers</a:t>
            </a:r>
            <a:r>
              <a:rPr lang="en-GB" dirty="0"/>
              <a:t>’ guidance </a:t>
            </a:r>
            <a:r>
              <a:rPr lang="en-GB" dirty="0" smtClean="0"/>
              <a:t>during </a:t>
            </a:r>
            <a:r>
              <a:rPr lang="en-GB" dirty="0"/>
              <a:t>the just-in-time teaching session </a:t>
            </a:r>
            <a:endParaRPr lang="en-GB" dirty="0" smtClean="0"/>
          </a:p>
          <a:p>
            <a:pPr marL="566738" indent="-376238">
              <a:buFont typeface="Wingdings" charset="2"/>
              <a:buChar char="v"/>
            </a:pPr>
            <a:r>
              <a:rPr lang="en-GB" dirty="0" smtClean="0"/>
              <a:t>Requesting feedback </a:t>
            </a:r>
            <a:r>
              <a:rPr lang="en-GB" dirty="0"/>
              <a:t>after the assignments have been </a:t>
            </a:r>
            <a:r>
              <a:rPr lang="en-GB" dirty="0" smtClean="0"/>
              <a:t>submitted</a:t>
            </a:r>
          </a:p>
          <a:p>
            <a:pPr marL="566738" indent="-376238">
              <a:buFont typeface="Wingdings" charset="2"/>
              <a:buChar char="v"/>
            </a:pPr>
            <a:r>
              <a:rPr lang="en-GB" dirty="0"/>
              <a:t>An additional workload for a lecturer as well as for the students</a:t>
            </a:r>
            <a:r>
              <a:rPr lang="en-GB" dirty="0" smtClean="0"/>
              <a:t>.</a:t>
            </a:r>
            <a:endParaRPr lang="en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9601200" cy="1753796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135" y="1337310"/>
            <a:ext cx="9601200" cy="45595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900" dirty="0" smtClean="0"/>
              <a:t>Just-in-time </a:t>
            </a:r>
            <a:r>
              <a:rPr lang="en-GB" sz="1900" dirty="0"/>
              <a:t>teaching would allow lecturers to </a:t>
            </a:r>
            <a:endParaRPr lang="en-GB" sz="1900" dirty="0" smtClean="0"/>
          </a:p>
          <a:p>
            <a:pPr marL="566738" indent="-376238">
              <a:buFont typeface="Wingdings" charset="2"/>
              <a:buChar char="v"/>
            </a:pPr>
            <a:r>
              <a:rPr lang="en-GB" sz="1900" dirty="0" smtClean="0"/>
              <a:t>Introduce </a:t>
            </a:r>
            <a:r>
              <a:rPr lang="en-GB" sz="1900" dirty="0"/>
              <a:t>students to specific knowledge </a:t>
            </a:r>
            <a:r>
              <a:rPr lang="en-GB" sz="1900" dirty="0" smtClean="0"/>
              <a:t>which </a:t>
            </a:r>
            <a:r>
              <a:rPr lang="en-GB" sz="1900" dirty="0"/>
              <a:t>is not foreseen in the </a:t>
            </a:r>
            <a:r>
              <a:rPr lang="en-GB" sz="1900" dirty="0" smtClean="0"/>
              <a:t>curriculum </a:t>
            </a:r>
          </a:p>
          <a:p>
            <a:pPr marL="566738" indent="-376238">
              <a:buFont typeface="Wingdings" charset="2"/>
              <a:buChar char="v"/>
            </a:pPr>
            <a:r>
              <a:rPr lang="en-GB" sz="1900" dirty="0" smtClean="0"/>
              <a:t>Outsource preparatory </a:t>
            </a:r>
            <a:r>
              <a:rPr lang="en-GB" sz="1900" dirty="0"/>
              <a:t>work as well as topics of specific interest or importance, which are not included in the curriculum for the classroom session </a:t>
            </a:r>
            <a:r>
              <a:rPr lang="en-GB" sz="1900" dirty="0" smtClean="0"/>
              <a:t>- the </a:t>
            </a:r>
            <a:r>
              <a:rPr lang="en-GB" sz="1900" dirty="0"/>
              <a:t>lecturer could incorporate students’ elaboration into the regular </a:t>
            </a:r>
            <a:r>
              <a:rPr lang="en-GB" sz="1900" dirty="0" smtClean="0"/>
              <a:t>lecture</a:t>
            </a:r>
            <a:endParaRPr lang="en-ID" sz="1900" dirty="0"/>
          </a:p>
          <a:p>
            <a:pPr marL="566738" indent="-376238">
              <a:buFont typeface="Wingdings" charset="2"/>
              <a:buChar char="v"/>
            </a:pPr>
            <a:r>
              <a:rPr lang="en-GB" sz="1900" dirty="0" smtClean="0"/>
              <a:t>Outsource </a:t>
            </a:r>
            <a:r>
              <a:rPr lang="en-GB" sz="1900" dirty="0"/>
              <a:t>lecturer-centred sequences of the lecture together with task assignments </a:t>
            </a:r>
            <a:endParaRPr lang="en-GB" sz="1900" dirty="0" smtClean="0"/>
          </a:p>
          <a:p>
            <a:pPr marL="566738" indent="-376238">
              <a:buFont typeface="Wingdings" charset="2"/>
              <a:buChar char="v"/>
            </a:pPr>
            <a:r>
              <a:rPr lang="en-GB" sz="1900" dirty="0"/>
              <a:t>M</a:t>
            </a:r>
            <a:r>
              <a:rPr lang="en-GB" sz="1900" dirty="0" smtClean="0"/>
              <a:t>ake </a:t>
            </a:r>
            <a:r>
              <a:rPr lang="en-GB" sz="1900" dirty="0"/>
              <a:t>space in the classroom sessions for student-centred approaches such as team works, video sessions, discussions, student presentations, competitions, guest speakers, etc. </a:t>
            </a:r>
            <a:endParaRPr lang="en-GB" sz="1900" dirty="0" smtClean="0"/>
          </a:p>
          <a:p>
            <a:pPr marL="566738" indent="-376238">
              <a:buFont typeface="Wingdings" charset="2"/>
              <a:buChar char="v"/>
            </a:pPr>
            <a:r>
              <a:rPr lang="en-GB" sz="1900" dirty="0" smtClean="0"/>
              <a:t>Apply </a:t>
            </a:r>
            <a:r>
              <a:rPr lang="en-GB" sz="1900" dirty="0"/>
              <a:t>true blended teaching and learning </a:t>
            </a:r>
            <a:r>
              <a:rPr lang="en-GB" sz="1900" dirty="0" smtClean="0"/>
              <a:t>approaches to </a:t>
            </a:r>
            <a:r>
              <a:rPr lang="en-GB" sz="1900" dirty="0"/>
              <a:t>draw students interest and </a:t>
            </a:r>
            <a:r>
              <a:rPr lang="en-GB" sz="1900" dirty="0" smtClean="0"/>
              <a:t>attention </a:t>
            </a:r>
            <a:r>
              <a:rPr lang="en-GB" sz="1900" dirty="0"/>
              <a:t>to dig deeper into the topic and develop specific </a:t>
            </a:r>
            <a:r>
              <a:rPr lang="en-GB" sz="1900" dirty="0" smtClean="0"/>
              <a:t>expertise</a:t>
            </a:r>
            <a:r>
              <a:rPr lang="en-GB" sz="1900" dirty="0"/>
              <a:t> </a:t>
            </a:r>
            <a:endParaRPr lang="en-ID" sz="1900" dirty="0"/>
          </a:p>
          <a:p>
            <a:pPr marL="566738" indent="-376238">
              <a:buFont typeface="Wingdings" charset="2"/>
              <a:buChar char="v"/>
            </a:pPr>
            <a:r>
              <a:rPr lang="en-GB" sz="1900" dirty="0" smtClean="0"/>
              <a:t>Measure the </a:t>
            </a:r>
            <a:r>
              <a:rPr lang="en-GB" sz="1900" dirty="0"/>
              <a:t>success of the just-in-time </a:t>
            </a:r>
            <a:r>
              <a:rPr lang="en-GB" sz="1900" dirty="0" smtClean="0"/>
              <a:t>teaching through verifiable </a:t>
            </a:r>
            <a:r>
              <a:rPr lang="en-GB" sz="1900" dirty="0"/>
              <a:t>indicators as </a:t>
            </a:r>
            <a:r>
              <a:rPr lang="en-GB" sz="1900" dirty="0" smtClean="0"/>
              <a:t>benchmarks</a:t>
            </a:r>
          </a:p>
          <a:p>
            <a:pPr marL="566738" indent="-376238">
              <a:buFont typeface="Wingdings" charset="2"/>
              <a:buChar char="v"/>
            </a:pPr>
            <a:r>
              <a:rPr lang="en-GB" sz="1900" dirty="0" smtClean="0"/>
              <a:t>Overcome the dilemma.</a:t>
            </a:r>
            <a:endParaRPr lang="en-ID" sz="19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7703820" cy="1753796"/>
          </a:xfrm>
        </p:spPr>
        <p:txBody>
          <a:bodyPr>
            <a:noAutofit/>
          </a:bodyPr>
          <a:lstStyle/>
          <a:p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4459"/>
            <a:ext cx="9601200" cy="4375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D" b="1" dirty="0" smtClean="0"/>
          </a:p>
          <a:p>
            <a:pPr marL="0" indent="0" algn="ctr">
              <a:buNone/>
            </a:pPr>
            <a:endParaRPr lang="en-ID" b="1" dirty="0"/>
          </a:p>
          <a:p>
            <a:pPr marL="0" indent="0" algn="ctr">
              <a:buNone/>
            </a:pPr>
            <a:endParaRPr lang="en-ID" b="1" dirty="0" smtClean="0"/>
          </a:p>
          <a:p>
            <a:pPr marL="0" indent="0" algn="ctr">
              <a:buNone/>
            </a:pPr>
            <a:r>
              <a:rPr lang="en-ID" sz="3600" b="1" dirty="0" smtClean="0"/>
              <a:t>Thank you</a:t>
            </a:r>
          </a:p>
          <a:p>
            <a:pPr marL="0" indent="0" algn="ctr">
              <a:buNone/>
            </a:pPr>
            <a:endParaRPr lang="en-ID" b="1" dirty="0"/>
          </a:p>
          <a:p>
            <a:pPr marL="0" indent="0" algn="ctr">
              <a:buNone/>
            </a:pPr>
            <a:endParaRPr lang="en-ID" b="1" dirty="0" smtClean="0"/>
          </a:p>
          <a:p>
            <a:pPr marL="0" indent="0" algn="ctr">
              <a:buNone/>
            </a:pPr>
            <a:endParaRPr lang="en-ID" b="1" dirty="0"/>
          </a:p>
          <a:p>
            <a:pPr marL="0" indent="0" algn="ctr">
              <a:buNone/>
            </a:pPr>
            <a:r>
              <a:rPr lang="en-ID" b="1" dirty="0" smtClean="0"/>
              <a:t>Contact:</a:t>
            </a:r>
          </a:p>
          <a:p>
            <a:pPr marL="0" indent="0" algn="ctr">
              <a:buNone/>
            </a:pPr>
            <a:r>
              <a:rPr lang="en-ID" b="1" dirty="0" err="1" smtClean="0"/>
              <a:t>margareth.gfrerer@gmx.net</a:t>
            </a:r>
            <a:endParaRPr lang="en-ID" b="1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2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84131"/>
            <a:ext cx="7359041" cy="704589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736" y="2286000"/>
            <a:ext cx="8693063" cy="3581400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/>
              <a:t>Introduction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Definition &amp; Understanding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Core Instruments for  a Just-in-Time Teaching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Benefits, Justifications and Effects of Just-in-Time Teaching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45770"/>
            <a:ext cx="7446723" cy="74295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80000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Q.: What should my students learn for being prepared for their future?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Requirements set by the </a:t>
            </a:r>
            <a:r>
              <a:rPr lang="en-US" dirty="0" err="1" smtClean="0"/>
              <a:t>labour</a:t>
            </a:r>
            <a:r>
              <a:rPr lang="en-US" dirty="0" smtClean="0"/>
              <a:t> market, the students, their parents, the public administration.</a:t>
            </a:r>
            <a:endParaRPr lang="en-US" dirty="0"/>
          </a:p>
          <a:p>
            <a:pPr>
              <a:buFont typeface="Wingdings" charset="2"/>
              <a:buChar char="v"/>
            </a:pPr>
            <a:r>
              <a:rPr lang="en-US" dirty="0" smtClean="0"/>
              <a:t>Institutional accountability set frames: </a:t>
            </a:r>
          </a:p>
          <a:p>
            <a:pPr marL="1000125" indent="-358775">
              <a:buFont typeface="Wingdings" charset="2"/>
              <a:buChar char="v"/>
            </a:pPr>
            <a:r>
              <a:rPr lang="en-US" dirty="0" smtClean="0"/>
              <a:t>curricula and syllabi</a:t>
            </a:r>
          </a:p>
          <a:p>
            <a:pPr marL="1000125" indent="-358775">
              <a:buFont typeface="Wingdings" charset="2"/>
              <a:buChar char="v"/>
            </a:pPr>
            <a:r>
              <a:rPr lang="en-US" dirty="0" smtClean="0"/>
              <a:t>employment contracts as public servant or lecturer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Dynamic approaches requested for flexible approaches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Knowledge and experience of individual lecturers to adjust to situations.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45770"/>
            <a:ext cx="7951072" cy="742950"/>
          </a:xfrm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objective of this </a:t>
            </a:r>
            <a:r>
              <a:rPr lang="en-GB" dirty="0" smtClean="0"/>
              <a:t>research: </a:t>
            </a:r>
          </a:p>
          <a:p>
            <a:pPr>
              <a:buFont typeface="Wingdings" charset="2"/>
              <a:buChar char="v"/>
            </a:pPr>
            <a:r>
              <a:rPr lang="en-GB" dirty="0" smtClean="0"/>
              <a:t>Is </a:t>
            </a:r>
            <a:r>
              <a:rPr lang="en-GB" dirty="0"/>
              <a:t>to elaborate a way out of </a:t>
            </a:r>
            <a:r>
              <a:rPr lang="en-GB" dirty="0" smtClean="0"/>
              <a:t>the </a:t>
            </a:r>
            <a:r>
              <a:rPr lang="en-GB" dirty="0"/>
              <a:t>dilemma </a:t>
            </a:r>
            <a:r>
              <a:rPr lang="en-GB" dirty="0" smtClean="0"/>
              <a:t>of requirements lecturers are facing </a:t>
            </a:r>
          </a:p>
          <a:p>
            <a:pPr>
              <a:buFont typeface="Wingdings" charset="2"/>
              <a:buChar char="v"/>
            </a:pPr>
            <a:r>
              <a:rPr lang="en-GB" dirty="0" smtClean="0"/>
              <a:t>Is to explore </a:t>
            </a:r>
            <a:r>
              <a:rPr lang="en-GB" dirty="0"/>
              <a:t>the suitability of the just-in-time-teaching </a:t>
            </a:r>
            <a:r>
              <a:rPr lang="en-GB" dirty="0" smtClean="0"/>
              <a:t>approach </a:t>
            </a:r>
          </a:p>
          <a:p>
            <a:pPr>
              <a:buFont typeface="Wingdings" charset="2"/>
              <a:buChar char="v"/>
            </a:pPr>
            <a:r>
              <a:rPr lang="en-GB" dirty="0" smtClean="0"/>
              <a:t>Is to find out whether just-in-time teaching is suitable to </a:t>
            </a:r>
            <a:r>
              <a:rPr lang="en-GB" dirty="0"/>
              <a:t>up-date the lecture content as well as the teaching methodology without interfering into the curricula and </a:t>
            </a:r>
            <a:r>
              <a:rPr lang="en-GB" dirty="0" smtClean="0"/>
              <a:t>syllabi?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7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780" y="464260"/>
            <a:ext cx="7641596" cy="837194"/>
          </a:xfrm>
        </p:spPr>
        <p:txBody>
          <a:bodyPr/>
          <a:lstStyle/>
          <a:p>
            <a:pPr algn="ctr"/>
            <a:r>
              <a:rPr lang="en-US" smtClean="0"/>
              <a:t>Definition &amp;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37426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the teaching context the just-in-time refers to the delivery of knowledge in time, when it is needed.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T</a:t>
            </a:r>
            <a:r>
              <a:rPr lang="en-GB" dirty="0" smtClean="0"/>
              <a:t>eaching is </a:t>
            </a:r>
            <a:r>
              <a:rPr lang="en-GB" dirty="0"/>
              <a:t>a dynamic process therefore the just-in-time teaching is aligned with the lectures throughout the semester. 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412" y="363030"/>
            <a:ext cx="7591696" cy="66410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Definition </a:t>
            </a:r>
            <a:r>
              <a:rPr lang="en-US" dirty="0" smtClean="0"/>
              <a:t>&amp; Understanding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183" y="1188720"/>
            <a:ext cx="5884632" cy="51974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639394" y="4892917"/>
            <a:ext cx="21601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*Result from various discussions with Indonesian and European students</a:t>
            </a:r>
            <a:endParaRPr lang="en-ID" sz="11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31907"/>
            <a:ext cx="7446723" cy="1081165"/>
          </a:xfrm>
        </p:spPr>
        <p:txBody>
          <a:bodyPr/>
          <a:lstStyle/>
          <a:p>
            <a:pPr algn="ctr"/>
            <a:r>
              <a:rPr lang="en-US"/>
              <a:t>Definition </a:t>
            </a:r>
            <a:r>
              <a:rPr lang="en-US" smtClean="0"/>
              <a:t>&amp;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37425"/>
            <a:ext cx="9601200" cy="45461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hen </a:t>
            </a:r>
            <a:r>
              <a:rPr lang="en-GB" dirty="0"/>
              <a:t>the principles of good teaching have been </a:t>
            </a:r>
            <a:r>
              <a:rPr lang="en-GB" dirty="0" smtClean="0"/>
              <a:t>published in 1987, </a:t>
            </a:r>
            <a:r>
              <a:rPr lang="en-GB" dirty="0"/>
              <a:t>lecturers </a:t>
            </a:r>
            <a:r>
              <a:rPr lang="en-GB" dirty="0" smtClean="0"/>
              <a:t>expected </a:t>
            </a:r>
            <a:r>
              <a:rPr lang="en-GB" dirty="0"/>
              <a:t>that students can recall knowledge at the time when it is needed. </a:t>
            </a:r>
            <a:r>
              <a:rPr lang="en-GB" dirty="0" smtClean="0"/>
              <a:t>Same is valid today.</a:t>
            </a:r>
          </a:p>
          <a:p>
            <a:pPr marL="0" indent="0">
              <a:buNone/>
            </a:pPr>
            <a:r>
              <a:rPr lang="en-GB" dirty="0" smtClean="0"/>
              <a:t>Composition of knowledge </a:t>
            </a:r>
            <a:r>
              <a:rPr lang="en-GB" dirty="0"/>
              <a:t>(Bloom, 1956) </a:t>
            </a:r>
            <a:r>
              <a:rPr lang="en-GB" dirty="0" smtClean="0"/>
              <a:t>: </a:t>
            </a:r>
          </a:p>
          <a:p>
            <a:pPr marL="871538" indent="-485775">
              <a:buFont typeface="Wingdings" charset="2"/>
              <a:buChar char="v"/>
            </a:pPr>
            <a:r>
              <a:rPr lang="en-GB" dirty="0"/>
              <a:t>C</a:t>
            </a:r>
            <a:r>
              <a:rPr lang="en-GB" dirty="0" smtClean="0"/>
              <a:t>ognitive domain (knowledge</a:t>
            </a:r>
            <a:r>
              <a:rPr lang="en-GB" dirty="0"/>
              <a:t>, comprehension, application, analysis, synthesis and evaluation) </a:t>
            </a:r>
            <a:r>
              <a:rPr lang="en-GB" dirty="0" smtClean="0"/>
              <a:t> </a:t>
            </a:r>
          </a:p>
          <a:p>
            <a:pPr marL="871538" indent="-485775">
              <a:buFont typeface="Wingdings" charset="2"/>
              <a:buChar char="v"/>
            </a:pPr>
            <a:r>
              <a:rPr lang="en-GB" dirty="0" smtClean="0"/>
              <a:t>Affective domain </a:t>
            </a:r>
            <a:r>
              <a:rPr lang="en-GB" dirty="0"/>
              <a:t>(receiving, responding, valuing, organising and internalising) </a:t>
            </a:r>
            <a:r>
              <a:rPr lang="en-GB" dirty="0" smtClean="0"/>
              <a:t> </a:t>
            </a:r>
          </a:p>
          <a:p>
            <a:pPr marL="385763" indent="0">
              <a:buNone/>
            </a:pPr>
            <a:endParaRPr lang="en-GB" sz="1000" dirty="0" smtClean="0"/>
          </a:p>
          <a:p>
            <a:pPr marL="0" indent="0" algn="just">
              <a:buNone/>
            </a:pPr>
            <a:r>
              <a:rPr lang="en-GB" dirty="0" smtClean="0"/>
              <a:t>Today’s lecture time foresees very limited time to focus on basic knowledge transfer.</a:t>
            </a:r>
            <a:r>
              <a:rPr lang="en-ID" dirty="0" smtClean="0"/>
              <a:t> The responsibility of acquiring knowledge is a shared responsibility between lecturer and students. </a:t>
            </a:r>
          </a:p>
          <a:p>
            <a:pPr marL="0" indent="0" algn="just">
              <a:buNone/>
            </a:pPr>
            <a:r>
              <a:rPr lang="en-GB" dirty="0" smtClean="0"/>
              <a:t>Just-in-time </a:t>
            </a:r>
            <a:r>
              <a:rPr lang="en-GB" dirty="0"/>
              <a:t>teaching </a:t>
            </a:r>
            <a:r>
              <a:rPr lang="en-GB" dirty="0" smtClean="0"/>
              <a:t>allows </a:t>
            </a:r>
            <a:r>
              <a:rPr lang="en-GB" dirty="0"/>
              <a:t>to equip students with the necessary knowledge and comprehension for the upcoming lecture unit in an additional teaching and learning event besides the class room teaching.</a:t>
            </a:r>
            <a:endParaRPr lang="en-ID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4651"/>
            <a:ext cx="7440930" cy="14859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Core Instruments of </a:t>
            </a:r>
            <a:br>
              <a:rPr lang="en-US" dirty="0" smtClean="0"/>
            </a:br>
            <a:r>
              <a:rPr lang="en-US" dirty="0" smtClean="0"/>
              <a:t>Just-in-time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37426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UNESCO (2001): “E-learning </a:t>
            </a:r>
            <a:r>
              <a:rPr lang="en-GB" dirty="0"/>
              <a:t>is more than just on-line distance education. Any programme that uses ICT to enhance the learning process may be considered to fall into the category e-learning. It is in particular the use of the internet and the Web in the teaching and learning process, at all levels</a:t>
            </a:r>
            <a:r>
              <a:rPr lang="en-GB" dirty="0" smtClean="0"/>
              <a:t>”.</a:t>
            </a:r>
          </a:p>
          <a:p>
            <a:pPr marL="0" indent="0">
              <a:buNone/>
            </a:pPr>
            <a:r>
              <a:rPr lang="en-GB" dirty="0"/>
              <a:t>Financial criteria </a:t>
            </a:r>
            <a:r>
              <a:rPr lang="en-GB" dirty="0" smtClean="0"/>
              <a:t>determine </a:t>
            </a:r>
            <a:r>
              <a:rPr lang="en-GB" dirty="0"/>
              <a:t>the accessibility to online </a:t>
            </a:r>
            <a:r>
              <a:rPr lang="en-GB" dirty="0" smtClean="0"/>
              <a:t>courses: </a:t>
            </a:r>
          </a:p>
          <a:p>
            <a:pPr marL="1008063" indent="-452438">
              <a:buFont typeface="Wingdings" charset="2"/>
              <a:buChar char="v"/>
            </a:pPr>
            <a:r>
              <a:rPr lang="en-GB" dirty="0" smtClean="0"/>
              <a:t>hard- </a:t>
            </a:r>
            <a:r>
              <a:rPr lang="en-GB" dirty="0"/>
              <a:t>and software </a:t>
            </a:r>
            <a:endParaRPr lang="en-GB" dirty="0" smtClean="0"/>
          </a:p>
          <a:p>
            <a:pPr marL="1008063" indent="-452438">
              <a:buFont typeface="Wingdings" charset="2"/>
              <a:buChar char="v"/>
            </a:pPr>
            <a:r>
              <a:rPr lang="en-GB" dirty="0" smtClean="0"/>
              <a:t>access </a:t>
            </a:r>
            <a:r>
              <a:rPr lang="en-GB" dirty="0"/>
              <a:t>to </a:t>
            </a:r>
            <a:r>
              <a:rPr lang="en-GB" dirty="0" smtClean="0"/>
              <a:t>internet </a:t>
            </a:r>
          </a:p>
          <a:p>
            <a:pPr marL="1008063" indent="-452438">
              <a:buFont typeface="Wingdings" charset="2"/>
              <a:buChar char="v"/>
            </a:pPr>
            <a:r>
              <a:rPr lang="en-GB" dirty="0" smtClean="0"/>
              <a:t>tuition </a:t>
            </a:r>
            <a:r>
              <a:rPr lang="en-GB" dirty="0"/>
              <a:t>fees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1940296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E-learning </a:t>
            </a:r>
            <a:r>
              <a:rPr lang="en-GB" dirty="0" smtClean="0"/>
              <a:t>applied in just-in-time teaching is a supplement </a:t>
            </a:r>
            <a:r>
              <a:rPr lang="en-GB" dirty="0"/>
              <a:t>to classroom </a:t>
            </a:r>
            <a:r>
              <a:rPr lang="en-GB" dirty="0" smtClean="0"/>
              <a:t>teaching:</a:t>
            </a:r>
          </a:p>
          <a:p>
            <a:pPr marL="1060450" indent="-504825">
              <a:buFont typeface="Wingdings" charset="2"/>
              <a:buChar char="v"/>
            </a:pPr>
            <a:r>
              <a:rPr lang="en-GB" dirty="0" smtClean="0"/>
              <a:t>e-learning platforms</a:t>
            </a:r>
          </a:p>
          <a:p>
            <a:pPr marL="1060450" indent="-504825">
              <a:buFont typeface="Wingdings" charset="2"/>
              <a:buChar char="v"/>
            </a:pPr>
            <a:r>
              <a:rPr lang="en-GB" dirty="0" smtClean="0"/>
              <a:t>exchange </a:t>
            </a:r>
            <a:r>
              <a:rPr lang="en-GB" dirty="0"/>
              <a:t>of files, videos, e-mails, forums, skype conference etc.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B</a:t>
            </a:r>
            <a:r>
              <a:rPr lang="en-GB" dirty="0" smtClean="0"/>
              <a:t>lended </a:t>
            </a:r>
            <a:r>
              <a:rPr lang="en-GB" dirty="0"/>
              <a:t>teaching and learning approaches </a:t>
            </a:r>
            <a:r>
              <a:rPr lang="en-GB" dirty="0" smtClean="0"/>
              <a:t>make these </a:t>
            </a:r>
            <a:r>
              <a:rPr lang="en-GB" dirty="0"/>
              <a:t>tools </a:t>
            </a:r>
            <a:r>
              <a:rPr lang="en-GB" dirty="0" smtClean="0"/>
              <a:t>accessible </a:t>
            </a:r>
            <a:r>
              <a:rPr lang="en-GB" dirty="0"/>
              <a:t>to registered </a:t>
            </a:r>
            <a:r>
              <a:rPr lang="en-GB" dirty="0" smtClean="0"/>
              <a:t>students.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00554" y="246976"/>
            <a:ext cx="7254826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Core Instruments of </a:t>
            </a:r>
            <a:br>
              <a:rPr lang="en-US" dirty="0" smtClean="0"/>
            </a:br>
            <a:r>
              <a:rPr lang="en-US" dirty="0" smtClean="0"/>
              <a:t>Just-in-time Teaching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672" y="16061"/>
            <a:ext cx="2869327" cy="11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 smtClean="0"/>
              <a:t>March 9,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8775</TotalTime>
  <Words>1103</Words>
  <Application>Microsoft Macintosh PowerPoint</Application>
  <PresentationFormat>Widescreen</PresentationFormat>
  <Paragraphs>155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Franklin Gothic Book</vt:lpstr>
      <vt:lpstr>Wingdings</vt:lpstr>
      <vt:lpstr>Crop</vt:lpstr>
      <vt:lpstr>WACREN Conference 2016  E-learning and Online learning </vt:lpstr>
      <vt:lpstr>Overview</vt:lpstr>
      <vt:lpstr>Introduction</vt:lpstr>
      <vt:lpstr>Introduction</vt:lpstr>
      <vt:lpstr>Definition &amp; Understanding</vt:lpstr>
      <vt:lpstr>Definition &amp; Understanding</vt:lpstr>
      <vt:lpstr>Definition &amp; Understanding</vt:lpstr>
      <vt:lpstr>Core Instruments of  Just-in-time Teaching</vt:lpstr>
      <vt:lpstr>PowerPoint Presentation</vt:lpstr>
      <vt:lpstr>Core Instruments of  Just-in-time Teaching</vt:lpstr>
      <vt:lpstr>Benefits, Justifications &amp; Effects of Just-in-Time Teaching</vt:lpstr>
      <vt:lpstr>Benefits, Justifications &amp; Effects  of Just-in-Time Teaching</vt:lpstr>
      <vt:lpstr>Benefits, Justifications &amp; Effects of Just-in-Time Teaching</vt:lpstr>
      <vt:lpstr>Benefits, Justifications &amp; Effects of Just-in-Time Teaching</vt:lpstr>
      <vt:lpstr>Benefits, Justifications &amp; Effects of Just-in-Time Teaching</vt:lpstr>
      <vt:lpstr>Conclusion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WACREN Conference 2016 E-learning and Online learning </dc:title>
  <dc:creator>Margareth Gfrerer</dc:creator>
  <cp:lastModifiedBy>Margareth Gfrerer</cp:lastModifiedBy>
  <cp:revision>62</cp:revision>
  <dcterms:created xsi:type="dcterms:W3CDTF">2016-03-04T12:16:07Z</dcterms:created>
  <dcterms:modified xsi:type="dcterms:W3CDTF">2016-03-10T14:31:29Z</dcterms:modified>
</cp:coreProperties>
</file>