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282" r:id="rId2"/>
    <p:sldId id="286" r:id="rId3"/>
    <p:sldId id="283" r:id="rId4"/>
    <p:sldId id="284" r:id="rId5"/>
    <p:sldId id="298" r:id="rId6"/>
    <p:sldId id="285" r:id="rId7"/>
    <p:sldId id="287" r:id="rId8"/>
    <p:sldId id="296" r:id="rId9"/>
    <p:sldId id="297" r:id="rId10"/>
    <p:sldId id="288" r:id="rId11"/>
    <p:sldId id="292" r:id="rId12"/>
    <p:sldId id="289" r:id="rId13"/>
    <p:sldId id="293" r:id="rId14"/>
    <p:sldId id="295" r:id="rId15"/>
  </p:sldIdLst>
  <p:sldSz cx="13004800" cy="9753600"/>
  <p:notesSz cx="6858000" cy="9144000"/>
  <p:defaultTextStyle>
    <a:defPPr>
      <a:defRPr lang="en-US"/>
    </a:defPPr>
    <a:lvl1pPr algn="ctr" rtl="0" fontAlgn="base">
      <a:spcBef>
        <a:spcPct val="0"/>
      </a:spcBef>
      <a:spcAft>
        <a:spcPct val="0"/>
      </a:spcAft>
      <a:defRPr sz="4200" kern="1200">
        <a:solidFill>
          <a:srgbClr val="000000"/>
        </a:solidFill>
        <a:latin typeface="45 Helvetica Light" pitchFamily="16" charset="0"/>
        <a:ea typeface="ヒラギノ角ゴ Pro W3" pitchFamily="16" charset="-128"/>
        <a:cs typeface="+mn-cs"/>
        <a:sym typeface="45 Helvetica Light" pitchFamily="16" charset="0"/>
      </a:defRPr>
    </a:lvl1pPr>
    <a:lvl2pPr marL="457200" algn="ctr" rtl="0" fontAlgn="base">
      <a:spcBef>
        <a:spcPct val="0"/>
      </a:spcBef>
      <a:spcAft>
        <a:spcPct val="0"/>
      </a:spcAft>
      <a:defRPr sz="4200" kern="1200">
        <a:solidFill>
          <a:srgbClr val="000000"/>
        </a:solidFill>
        <a:latin typeface="45 Helvetica Light" pitchFamily="16" charset="0"/>
        <a:ea typeface="ヒラギノ角ゴ Pro W3" pitchFamily="16" charset="-128"/>
        <a:cs typeface="+mn-cs"/>
        <a:sym typeface="45 Helvetica Light" pitchFamily="16" charset="0"/>
      </a:defRPr>
    </a:lvl2pPr>
    <a:lvl3pPr marL="914400" algn="ctr" rtl="0" fontAlgn="base">
      <a:spcBef>
        <a:spcPct val="0"/>
      </a:spcBef>
      <a:spcAft>
        <a:spcPct val="0"/>
      </a:spcAft>
      <a:defRPr sz="4200" kern="1200">
        <a:solidFill>
          <a:srgbClr val="000000"/>
        </a:solidFill>
        <a:latin typeface="45 Helvetica Light" pitchFamily="16" charset="0"/>
        <a:ea typeface="ヒラギノ角ゴ Pro W3" pitchFamily="16" charset="-128"/>
        <a:cs typeface="+mn-cs"/>
        <a:sym typeface="45 Helvetica Light" pitchFamily="16" charset="0"/>
      </a:defRPr>
    </a:lvl3pPr>
    <a:lvl4pPr marL="1371600" algn="ctr" rtl="0" fontAlgn="base">
      <a:spcBef>
        <a:spcPct val="0"/>
      </a:spcBef>
      <a:spcAft>
        <a:spcPct val="0"/>
      </a:spcAft>
      <a:defRPr sz="4200" kern="1200">
        <a:solidFill>
          <a:srgbClr val="000000"/>
        </a:solidFill>
        <a:latin typeface="45 Helvetica Light" pitchFamily="16" charset="0"/>
        <a:ea typeface="ヒラギノ角ゴ Pro W3" pitchFamily="16" charset="-128"/>
        <a:cs typeface="+mn-cs"/>
        <a:sym typeface="45 Helvetica Light" pitchFamily="16" charset="0"/>
      </a:defRPr>
    </a:lvl4pPr>
    <a:lvl5pPr marL="1828800" algn="ctr" rtl="0" fontAlgn="base">
      <a:spcBef>
        <a:spcPct val="0"/>
      </a:spcBef>
      <a:spcAft>
        <a:spcPct val="0"/>
      </a:spcAft>
      <a:defRPr sz="4200" kern="1200">
        <a:solidFill>
          <a:srgbClr val="000000"/>
        </a:solidFill>
        <a:latin typeface="45 Helvetica Light" pitchFamily="16" charset="0"/>
        <a:ea typeface="ヒラギノ角ゴ Pro W3" pitchFamily="16" charset="-128"/>
        <a:cs typeface="+mn-cs"/>
        <a:sym typeface="45 Helvetica Light" pitchFamily="16" charset="0"/>
      </a:defRPr>
    </a:lvl5pPr>
    <a:lvl6pPr marL="2286000" algn="l" defTabSz="914400" rtl="0" eaLnBrk="1" latinLnBrk="0" hangingPunct="1">
      <a:defRPr sz="4200" kern="1200">
        <a:solidFill>
          <a:srgbClr val="000000"/>
        </a:solidFill>
        <a:latin typeface="45 Helvetica Light" pitchFamily="16" charset="0"/>
        <a:ea typeface="ヒラギノ角ゴ Pro W3" pitchFamily="16" charset="-128"/>
        <a:cs typeface="+mn-cs"/>
        <a:sym typeface="45 Helvetica Light" pitchFamily="16" charset="0"/>
      </a:defRPr>
    </a:lvl6pPr>
    <a:lvl7pPr marL="2743200" algn="l" defTabSz="914400" rtl="0" eaLnBrk="1" latinLnBrk="0" hangingPunct="1">
      <a:defRPr sz="4200" kern="1200">
        <a:solidFill>
          <a:srgbClr val="000000"/>
        </a:solidFill>
        <a:latin typeface="45 Helvetica Light" pitchFamily="16" charset="0"/>
        <a:ea typeface="ヒラギノ角ゴ Pro W3" pitchFamily="16" charset="-128"/>
        <a:cs typeface="+mn-cs"/>
        <a:sym typeface="45 Helvetica Light" pitchFamily="16" charset="0"/>
      </a:defRPr>
    </a:lvl7pPr>
    <a:lvl8pPr marL="3200400" algn="l" defTabSz="914400" rtl="0" eaLnBrk="1" latinLnBrk="0" hangingPunct="1">
      <a:defRPr sz="4200" kern="1200">
        <a:solidFill>
          <a:srgbClr val="000000"/>
        </a:solidFill>
        <a:latin typeface="45 Helvetica Light" pitchFamily="16" charset="0"/>
        <a:ea typeface="ヒラギノ角ゴ Pro W3" pitchFamily="16" charset="-128"/>
        <a:cs typeface="+mn-cs"/>
        <a:sym typeface="45 Helvetica Light" pitchFamily="16" charset="0"/>
      </a:defRPr>
    </a:lvl8pPr>
    <a:lvl9pPr marL="3657600" algn="l" defTabSz="914400" rtl="0" eaLnBrk="1" latinLnBrk="0" hangingPunct="1">
      <a:defRPr sz="4200" kern="1200">
        <a:solidFill>
          <a:srgbClr val="000000"/>
        </a:solidFill>
        <a:latin typeface="45 Helvetica Light" pitchFamily="16" charset="0"/>
        <a:ea typeface="ヒラギノ角ゴ Pro W3" pitchFamily="16" charset="-128"/>
        <a:cs typeface="+mn-cs"/>
        <a:sym typeface="45 Helvetica Light" pitchFamily="16"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009900"/>
    <a:srgbClr val="C5D6DE"/>
    <a:srgbClr val="DF7C23"/>
    <a:srgbClr val="1D1D1D"/>
    <a:srgbClr val="46464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98" autoAdjust="0"/>
    <p:restoredTop sz="82258" autoAdjust="0"/>
  </p:normalViewPr>
  <p:slideViewPr>
    <p:cSldViewPr>
      <p:cViewPr>
        <p:scale>
          <a:sx n="33" d="100"/>
          <a:sy n="33" d="100"/>
        </p:scale>
        <p:origin x="-1908" y="-270"/>
      </p:cViewPr>
      <p:guideLst>
        <p:guide orient="horz" pos="3072"/>
        <p:guide pos="4096"/>
      </p:guideLst>
    </p:cSldViewPr>
  </p:slideViewPr>
  <p:outlineViewPr>
    <p:cViewPr>
      <p:scale>
        <a:sx n="33" d="100"/>
        <a:sy n="33" d="100"/>
      </p:scale>
      <p:origin x="0" y="0"/>
    </p:cViewPr>
  </p:outlineViewPr>
  <p:notesTextViewPr>
    <p:cViewPr>
      <p:scale>
        <a:sx n="50" d="100"/>
        <a:sy n="50" d="100"/>
      </p:scale>
      <p:origin x="0" y="0"/>
    </p:cViewPr>
  </p:notesTextViewPr>
  <p:sorterViewPr>
    <p:cViewPr>
      <p:scale>
        <a:sx n="66" d="100"/>
        <a:sy n="66" d="100"/>
      </p:scale>
      <p:origin x="0" y="0"/>
    </p:cViewPr>
  </p:sorterViewPr>
  <p:notesViewPr>
    <p:cSldViewPr>
      <p:cViewPr varScale="1">
        <p:scale>
          <a:sx n="52" d="100"/>
          <a:sy n="52" d="100"/>
        </p:scale>
        <p:origin x="-283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C95A5C-8A78-4C5F-B3A6-B8D0DD5506E6}"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n-US"/>
        </a:p>
      </dgm:t>
    </dgm:pt>
    <dgm:pt modelId="{BEC272D7-20DF-42CD-B479-3510608E0F53}">
      <dgm:prSet phldrT="[Text]"/>
      <dgm:spPr/>
      <dgm:t>
        <a:bodyPr/>
        <a:lstStyle/>
        <a:p>
          <a:r>
            <a:rPr lang="en-US" b="1" dirty="0" smtClean="0"/>
            <a:t>Targeted Audiences</a:t>
          </a:r>
          <a:endParaRPr lang="en-US" b="1" dirty="0"/>
        </a:p>
      </dgm:t>
    </dgm:pt>
    <dgm:pt modelId="{DDF967E2-5BDB-477A-8F75-80241E1299CB}" type="parTrans" cxnId="{56D159D6-74F3-43BA-9446-A687F6979716}">
      <dgm:prSet/>
      <dgm:spPr/>
      <dgm:t>
        <a:bodyPr/>
        <a:lstStyle/>
        <a:p>
          <a:endParaRPr lang="en-US"/>
        </a:p>
      </dgm:t>
    </dgm:pt>
    <dgm:pt modelId="{D650094C-0DA1-4856-8370-D0F81F9FA255}" type="sibTrans" cxnId="{56D159D6-74F3-43BA-9446-A687F6979716}">
      <dgm:prSet/>
      <dgm:spPr/>
      <dgm:t>
        <a:bodyPr/>
        <a:lstStyle/>
        <a:p>
          <a:endParaRPr lang="en-US"/>
        </a:p>
      </dgm:t>
    </dgm:pt>
    <dgm:pt modelId="{5C9256CF-8A7F-4A01-9D78-992FABFED26D}">
      <dgm:prSet phldrT="[Text]"/>
      <dgm:spPr/>
      <dgm:t>
        <a:bodyPr/>
        <a:lstStyle/>
        <a:p>
          <a:r>
            <a:rPr lang="en-US" b="1" dirty="0" smtClean="0"/>
            <a:t>Communication Strategy</a:t>
          </a:r>
          <a:endParaRPr lang="en-US" b="1" dirty="0"/>
        </a:p>
      </dgm:t>
    </dgm:pt>
    <dgm:pt modelId="{2DFCB46A-BD4D-44E9-9C3E-A29CF48DF067}" type="parTrans" cxnId="{23069AE6-32BD-4861-AC46-E64ECBED7340}">
      <dgm:prSet/>
      <dgm:spPr/>
      <dgm:t>
        <a:bodyPr/>
        <a:lstStyle/>
        <a:p>
          <a:endParaRPr lang="en-US"/>
        </a:p>
      </dgm:t>
    </dgm:pt>
    <dgm:pt modelId="{ED3E2DDA-8A0C-4D83-9503-24D689360D43}" type="sibTrans" cxnId="{23069AE6-32BD-4861-AC46-E64ECBED7340}">
      <dgm:prSet/>
      <dgm:spPr/>
      <dgm:t>
        <a:bodyPr/>
        <a:lstStyle/>
        <a:p>
          <a:endParaRPr lang="en-US"/>
        </a:p>
      </dgm:t>
    </dgm:pt>
    <dgm:pt modelId="{540B0FD9-0457-4372-AF06-8EDAE9AAD542}">
      <dgm:prSet phldrT="[Text]"/>
      <dgm:spPr/>
      <dgm:t>
        <a:bodyPr/>
        <a:lstStyle/>
        <a:p>
          <a:r>
            <a:rPr lang="en-US" b="1" dirty="0" smtClean="0"/>
            <a:t>The Network Solution</a:t>
          </a:r>
          <a:endParaRPr lang="en-US" b="1" dirty="0"/>
        </a:p>
      </dgm:t>
    </dgm:pt>
    <dgm:pt modelId="{7D793888-9E35-4309-9E91-97CF5163BA48}" type="parTrans" cxnId="{9145AA2E-0994-4E63-8702-3EAE9888DC35}">
      <dgm:prSet/>
      <dgm:spPr/>
      <dgm:t>
        <a:bodyPr/>
        <a:lstStyle/>
        <a:p>
          <a:endParaRPr lang="en-US"/>
        </a:p>
      </dgm:t>
    </dgm:pt>
    <dgm:pt modelId="{E63224C2-FC38-4DD3-A3B9-D35E81DF01A6}" type="sibTrans" cxnId="{9145AA2E-0994-4E63-8702-3EAE9888DC35}">
      <dgm:prSet/>
      <dgm:spPr/>
      <dgm:t>
        <a:bodyPr/>
        <a:lstStyle/>
        <a:p>
          <a:endParaRPr lang="en-US"/>
        </a:p>
      </dgm:t>
    </dgm:pt>
    <dgm:pt modelId="{4EAF2647-CB20-431C-A3C3-031B7C1C42AA}" type="pres">
      <dgm:prSet presAssocID="{12C95A5C-8A78-4C5F-B3A6-B8D0DD5506E6}" presName="Name0" presStyleCnt="0">
        <dgm:presLayoutVars>
          <dgm:dir/>
          <dgm:resizeHandles val="exact"/>
        </dgm:presLayoutVars>
      </dgm:prSet>
      <dgm:spPr/>
      <dgm:t>
        <a:bodyPr/>
        <a:lstStyle/>
        <a:p>
          <a:endParaRPr lang="en-US"/>
        </a:p>
      </dgm:t>
    </dgm:pt>
    <dgm:pt modelId="{7F7E0ECA-61A4-45A3-811B-D3D22C4C9E84}" type="pres">
      <dgm:prSet presAssocID="{BEC272D7-20DF-42CD-B479-3510608E0F53}" presName="Name5" presStyleLbl="vennNode1" presStyleIdx="0" presStyleCnt="3">
        <dgm:presLayoutVars>
          <dgm:bulletEnabled val="1"/>
        </dgm:presLayoutVars>
      </dgm:prSet>
      <dgm:spPr/>
      <dgm:t>
        <a:bodyPr/>
        <a:lstStyle/>
        <a:p>
          <a:endParaRPr lang="en-US"/>
        </a:p>
      </dgm:t>
    </dgm:pt>
    <dgm:pt modelId="{EBAE7F76-9D9C-479A-8246-02E58B406519}" type="pres">
      <dgm:prSet presAssocID="{D650094C-0DA1-4856-8370-D0F81F9FA255}" presName="space" presStyleCnt="0"/>
      <dgm:spPr/>
    </dgm:pt>
    <dgm:pt modelId="{BEA1A5B8-35C9-4020-BDC6-9EE3FEDD020D}" type="pres">
      <dgm:prSet presAssocID="{5C9256CF-8A7F-4A01-9D78-992FABFED26D}" presName="Name5" presStyleLbl="vennNode1" presStyleIdx="1" presStyleCnt="3">
        <dgm:presLayoutVars>
          <dgm:bulletEnabled val="1"/>
        </dgm:presLayoutVars>
      </dgm:prSet>
      <dgm:spPr/>
      <dgm:t>
        <a:bodyPr/>
        <a:lstStyle/>
        <a:p>
          <a:endParaRPr lang="en-US"/>
        </a:p>
      </dgm:t>
    </dgm:pt>
    <dgm:pt modelId="{D8267DB6-B052-47E4-A71A-5BF2B05B17DD}" type="pres">
      <dgm:prSet presAssocID="{ED3E2DDA-8A0C-4D83-9503-24D689360D43}" presName="space" presStyleCnt="0"/>
      <dgm:spPr/>
    </dgm:pt>
    <dgm:pt modelId="{4FC5C358-B658-47A1-8C81-41F74C0244FF}" type="pres">
      <dgm:prSet presAssocID="{540B0FD9-0457-4372-AF06-8EDAE9AAD542}" presName="Name5" presStyleLbl="vennNode1" presStyleIdx="2" presStyleCnt="3" custScaleX="115485">
        <dgm:presLayoutVars>
          <dgm:bulletEnabled val="1"/>
        </dgm:presLayoutVars>
      </dgm:prSet>
      <dgm:spPr/>
      <dgm:t>
        <a:bodyPr/>
        <a:lstStyle/>
        <a:p>
          <a:endParaRPr lang="en-US"/>
        </a:p>
      </dgm:t>
    </dgm:pt>
  </dgm:ptLst>
  <dgm:cxnLst>
    <dgm:cxn modelId="{0EEE903D-3FFC-4546-B107-ECF2345C0562}" type="presOf" srcId="{540B0FD9-0457-4372-AF06-8EDAE9AAD542}" destId="{4FC5C358-B658-47A1-8C81-41F74C0244FF}" srcOrd="0" destOrd="0" presId="urn:microsoft.com/office/officeart/2005/8/layout/venn3"/>
    <dgm:cxn modelId="{35F06A46-E5DC-4D00-B198-F3AEE8F95751}" type="presOf" srcId="{5C9256CF-8A7F-4A01-9D78-992FABFED26D}" destId="{BEA1A5B8-35C9-4020-BDC6-9EE3FEDD020D}" srcOrd="0" destOrd="0" presId="urn:microsoft.com/office/officeart/2005/8/layout/venn3"/>
    <dgm:cxn modelId="{AC3DEED6-DA8C-471D-9305-46944E9C4B7C}" type="presOf" srcId="{12C95A5C-8A78-4C5F-B3A6-B8D0DD5506E6}" destId="{4EAF2647-CB20-431C-A3C3-031B7C1C42AA}" srcOrd="0" destOrd="0" presId="urn:microsoft.com/office/officeart/2005/8/layout/venn3"/>
    <dgm:cxn modelId="{9145AA2E-0994-4E63-8702-3EAE9888DC35}" srcId="{12C95A5C-8A78-4C5F-B3A6-B8D0DD5506E6}" destId="{540B0FD9-0457-4372-AF06-8EDAE9AAD542}" srcOrd="2" destOrd="0" parTransId="{7D793888-9E35-4309-9E91-97CF5163BA48}" sibTransId="{E63224C2-FC38-4DD3-A3B9-D35E81DF01A6}"/>
    <dgm:cxn modelId="{CBAB1481-89B3-4948-81CA-0CCCD369F90D}" type="presOf" srcId="{BEC272D7-20DF-42CD-B479-3510608E0F53}" destId="{7F7E0ECA-61A4-45A3-811B-D3D22C4C9E84}" srcOrd="0" destOrd="0" presId="urn:microsoft.com/office/officeart/2005/8/layout/venn3"/>
    <dgm:cxn modelId="{23069AE6-32BD-4861-AC46-E64ECBED7340}" srcId="{12C95A5C-8A78-4C5F-B3A6-B8D0DD5506E6}" destId="{5C9256CF-8A7F-4A01-9D78-992FABFED26D}" srcOrd="1" destOrd="0" parTransId="{2DFCB46A-BD4D-44E9-9C3E-A29CF48DF067}" sibTransId="{ED3E2DDA-8A0C-4D83-9503-24D689360D43}"/>
    <dgm:cxn modelId="{56D159D6-74F3-43BA-9446-A687F6979716}" srcId="{12C95A5C-8A78-4C5F-B3A6-B8D0DD5506E6}" destId="{BEC272D7-20DF-42CD-B479-3510608E0F53}" srcOrd="0" destOrd="0" parTransId="{DDF967E2-5BDB-477A-8F75-80241E1299CB}" sibTransId="{D650094C-0DA1-4856-8370-D0F81F9FA255}"/>
    <dgm:cxn modelId="{A110DB8B-0759-431A-9233-F9B0D88284EB}" type="presParOf" srcId="{4EAF2647-CB20-431C-A3C3-031B7C1C42AA}" destId="{7F7E0ECA-61A4-45A3-811B-D3D22C4C9E84}" srcOrd="0" destOrd="0" presId="urn:microsoft.com/office/officeart/2005/8/layout/venn3"/>
    <dgm:cxn modelId="{8932C35D-01B5-4153-847E-8B0EA7CD57A7}" type="presParOf" srcId="{4EAF2647-CB20-431C-A3C3-031B7C1C42AA}" destId="{EBAE7F76-9D9C-479A-8246-02E58B406519}" srcOrd="1" destOrd="0" presId="urn:microsoft.com/office/officeart/2005/8/layout/venn3"/>
    <dgm:cxn modelId="{58D468C6-79E5-41AB-8BA5-A1B1B06365CA}" type="presParOf" srcId="{4EAF2647-CB20-431C-A3C3-031B7C1C42AA}" destId="{BEA1A5B8-35C9-4020-BDC6-9EE3FEDD020D}" srcOrd="2" destOrd="0" presId="urn:microsoft.com/office/officeart/2005/8/layout/venn3"/>
    <dgm:cxn modelId="{D4E20576-F6B8-4D4C-BBB0-FD9AE5E6B2F7}" type="presParOf" srcId="{4EAF2647-CB20-431C-A3C3-031B7C1C42AA}" destId="{D8267DB6-B052-47E4-A71A-5BF2B05B17DD}" srcOrd="3" destOrd="0" presId="urn:microsoft.com/office/officeart/2005/8/layout/venn3"/>
    <dgm:cxn modelId="{60EC9899-3576-40E4-BEB4-B386D2690031}" type="presParOf" srcId="{4EAF2647-CB20-431C-A3C3-031B7C1C42AA}" destId="{4FC5C358-B658-47A1-8C81-41F74C0244FF}" srcOrd="4" destOrd="0" presId="urn:microsoft.com/office/officeart/2005/8/layout/ven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7E0ECA-61A4-45A3-811B-D3D22C4C9E84}">
      <dsp:nvSpPr>
        <dsp:cNvPr id="0" name=""/>
        <dsp:cNvSpPr/>
      </dsp:nvSpPr>
      <dsp:spPr>
        <a:xfrm>
          <a:off x="3275" y="1094970"/>
          <a:ext cx="4245784" cy="4245784"/>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33660" tIns="33020" rIns="233660" bIns="33020" numCol="1" spcCol="1270" anchor="ctr" anchorCtr="0">
          <a:noAutofit/>
        </a:bodyPr>
        <a:lstStyle/>
        <a:p>
          <a:pPr lvl="0" algn="ctr" defTabSz="1155700">
            <a:lnSpc>
              <a:spcPct val="90000"/>
            </a:lnSpc>
            <a:spcBef>
              <a:spcPct val="0"/>
            </a:spcBef>
            <a:spcAft>
              <a:spcPct val="35000"/>
            </a:spcAft>
          </a:pPr>
          <a:r>
            <a:rPr lang="en-US" sz="2600" b="1" kern="1200" dirty="0" smtClean="0"/>
            <a:t>Targeted Audiences</a:t>
          </a:r>
          <a:endParaRPr lang="en-US" sz="2600" b="1" kern="1200" dirty="0"/>
        </a:p>
      </dsp:txBody>
      <dsp:txXfrm>
        <a:off x="3275" y="1094970"/>
        <a:ext cx="4245784" cy="4245784"/>
      </dsp:txXfrm>
    </dsp:sp>
    <dsp:sp modelId="{BEA1A5B8-35C9-4020-BDC6-9EE3FEDD020D}">
      <dsp:nvSpPr>
        <dsp:cNvPr id="0" name=""/>
        <dsp:cNvSpPr/>
      </dsp:nvSpPr>
      <dsp:spPr>
        <a:xfrm>
          <a:off x="3399903" y="1094970"/>
          <a:ext cx="4245784" cy="4245784"/>
        </a:xfrm>
        <a:prstGeom prst="ellipse">
          <a:avLst/>
        </a:prstGeom>
        <a:solidFill>
          <a:schemeClr val="accent5">
            <a:alpha val="50000"/>
            <a:hueOff val="7200000"/>
            <a:satOff val="25410"/>
            <a:lumOff val="-25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33660" tIns="33020" rIns="233660" bIns="33020" numCol="1" spcCol="1270" anchor="ctr" anchorCtr="0">
          <a:noAutofit/>
        </a:bodyPr>
        <a:lstStyle/>
        <a:p>
          <a:pPr lvl="0" algn="ctr" defTabSz="1155700">
            <a:lnSpc>
              <a:spcPct val="90000"/>
            </a:lnSpc>
            <a:spcBef>
              <a:spcPct val="0"/>
            </a:spcBef>
            <a:spcAft>
              <a:spcPct val="35000"/>
            </a:spcAft>
          </a:pPr>
          <a:r>
            <a:rPr lang="en-US" sz="2600" b="1" kern="1200" dirty="0" smtClean="0"/>
            <a:t>Communication Strategy</a:t>
          </a:r>
          <a:endParaRPr lang="en-US" sz="2600" b="1" kern="1200" dirty="0"/>
        </a:p>
      </dsp:txBody>
      <dsp:txXfrm>
        <a:off x="3399903" y="1094970"/>
        <a:ext cx="4245784" cy="4245784"/>
      </dsp:txXfrm>
    </dsp:sp>
    <dsp:sp modelId="{4FC5C358-B658-47A1-8C81-41F74C0244FF}">
      <dsp:nvSpPr>
        <dsp:cNvPr id="0" name=""/>
        <dsp:cNvSpPr/>
      </dsp:nvSpPr>
      <dsp:spPr>
        <a:xfrm>
          <a:off x="6796530" y="1094970"/>
          <a:ext cx="4903243" cy="4245784"/>
        </a:xfrm>
        <a:prstGeom prst="ellipse">
          <a:avLst/>
        </a:prstGeom>
        <a:solidFill>
          <a:schemeClr val="accent5">
            <a:alpha val="50000"/>
            <a:hueOff val="14400000"/>
            <a:satOff val="50820"/>
            <a:lumOff val="-50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33660" tIns="33020" rIns="233660" bIns="33020" numCol="1" spcCol="1270" anchor="ctr" anchorCtr="0">
          <a:noAutofit/>
        </a:bodyPr>
        <a:lstStyle/>
        <a:p>
          <a:pPr lvl="0" algn="ctr" defTabSz="1155700">
            <a:lnSpc>
              <a:spcPct val="90000"/>
            </a:lnSpc>
            <a:spcBef>
              <a:spcPct val="0"/>
            </a:spcBef>
            <a:spcAft>
              <a:spcPct val="35000"/>
            </a:spcAft>
          </a:pPr>
          <a:r>
            <a:rPr lang="en-US" sz="2600" b="1" kern="1200" dirty="0" smtClean="0"/>
            <a:t>The Network Solution</a:t>
          </a:r>
          <a:endParaRPr lang="en-US" sz="2600" b="1" kern="1200" dirty="0"/>
        </a:p>
      </dsp:txBody>
      <dsp:txXfrm>
        <a:off x="6796530" y="1094970"/>
        <a:ext cx="4903243" cy="4245784"/>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rgbClr val="BFBFBF"/>
                </a:solid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ltLang="en-US"/>
          </a:p>
        </p:txBody>
      </p:sp>
      <p:sp>
        <p:nvSpPr>
          <p:cNvPr id="67587" name="Rectangle 3"/>
          <p:cNvSpPr>
            <a:spLocks noGrp="1"/>
          </p:cNvSpPr>
          <p:nvPr>
            <p:ph type="dt" sz="quarter"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rgbClr val="BFBFBF"/>
                </a:solid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67588" name="Rectangle 4"/>
          <p:cNvSpPr>
            <a:spLocks noGrp="1"/>
          </p:cNvSpPr>
          <p:nvPr>
            <p:ph type="ftr" sz="quarter" idx="2"/>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rgbClr val="BFBFBF"/>
                </a:solid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ltLang="en-US"/>
          </a:p>
        </p:txBody>
      </p:sp>
      <p:sp>
        <p:nvSpPr>
          <p:cNvPr id="67589" name="Rectangle 5"/>
          <p:cNvSpPr>
            <a:spLocks noGrp="1"/>
          </p:cNvSpPr>
          <p:nvPr>
            <p:ph type="sldNum" sz="quarter" idx="3"/>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rgbClr val="BFBFBF"/>
                </a:solid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F82725E3-FA71-4FD0-B29A-F28599B529A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rgbClr val="BFBFBF"/>
                </a:solid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ltLang="en-US"/>
          </a:p>
        </p:txBody>
      </p:sp>
      <p:sp>
        <p:nvSpPr>
          <p:cNvPr id="41987" name="Rectangle 3"/>
          <p:cNvSpPr>
            <a:spLocks noGrp="1"/>
          </p:cNvSpPr>
          <p:nvPr>
            <p:ph type="dt"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rgbClr val="BFBFBF"/>
                </a:solid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990" name="Rectangle 6"/>
          <p:cNvSpPr>
            <a:spLocks noGrp="1"/>
          </p:cNvSpPr>
          <p:nvPr>
            <p:ph type="ftr" sz="quarter" idx="4"/>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rgbClr val="BFBFBF"/>
                </a:solid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ltLang="en-US"/>
          </a:p>
        </p:txBody>
      </p:sp>
      <p:sp>
        <p:nvSpPr>
          <p:cNvPr id="41991" name="Rectangle 7"/>
          <p:cNvSpPr>
            <a:spLocks noGrp="1"/>
          </p:cNvSpPr>
          <p:nvPr>
            <p:ph type="sldNum" sz="quarter" idx="5"/>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rgbClr val="BFBFBF"/>
                </a:solid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4CEF0458-F57C-48B7-B684-E7200743CE7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45 Helvetica Light" pitchFamily="16" charset="0"/>
        <a:ea typeface="+mn-ea"/>
        <a:cs typeface="+mn-cs"/>
      </a:defRPr>
    </a:lvl1pPr>
    <a:lvl2pPr marL="457200" algn="l" rtl="0" eaLnBrk="0" fontAlgn="base" hangingPunct="0">
      <a:spcBef>
        <a:spcPct val="0"/>
      </a:spcBef>
      <a:spcAft>
        <a:spcPct val="0"/>
      </a:spcAft>
      <a:defRPr sz="1200" kern="1200">
        <a:solidFill>
          <a:schemeClr val="tx1"/>
        </a:solidFill>
        <a:latin typeface="45 Helvetica Light" pitchFamily="16" charset="0"/>
        <a:ea typeface="+mn-ea"/>
        <a:cs typeface="+mn-cs"/>
      </a:defRPr>
    </a:lvl2pPr>
    <a:lvl3pPr marL="914400" algn="l" rtl="0" eaLnBrk="0" fontAlgn="base" hangingPunct="0">
      <a:spcBef>
        <a:spcPct val="0"/>
      </a:spcBef>
      <a:spcAft>
        <a:spcPct val="0"/>
      </a:spcAft>
      <a:defRPr sz="1200" kern="1200">
        <a:solidFill>
          <a:schemeClr val="tx1"/>
        </a:solidFill>
        <a:latin typeface="45 Helvetica Light" pitchFamily="16" charset="0"/>
        <a:ea typeface="+mn-ea"/>
        <a:cs typeface="+mn-cs"/>
      </a:defRPr>
    </a:lvl3pPr>
    <a:lvl4pPr marL="1371600" algn="l" rtl="0" eaLnBrk="0" fontAlgn="base" hangingPunct="0">
      <a:spcBef>
        <a:spcPct val="0"/>
      </a:spcBef>
      <a:spcAft>
        <a:spcPct val="0"/>
      </a:spcAft>
      <a:defRPr sz="1200" kern="1200">
        <a:solidFill>
          <a:schemeClr val="tx1"/>
        </a:solidFill>
        <a:latin typeface="45 Helvetica Light" pitchFamily="16" charset="0"/>
        <a:ea typeface="+mn-ea"/>
        <a:cs typeface="+mn-cs"/>
      </a:defRPr>
    </a:lvl4pPr>
    <a:lvl5pPr marL="1828800" algn="l" rtl="0" eaLnBrk="0" fontAlgn="base" hangingPunct="0">
      <a:spcBef>
        <a:spcPct val="0"/>
      </a:spcBef>
      <a:spcAft>
        <a:spcPct val="0"/>
      </a:spcAft>
      <a:defRPr sz="1200" kern="1200">
        <a:solidFill>
          <a:schemeClr val="tx1"/>
        </a:solidFill>
        <a:latin typeface="45 Helvetica Light"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p:cNvSpPr>
          <p:nvPr>
            <p:ph type="sldNum" sz="quarter" idx="5"/>
          </p:nvPr>
        </p:nvSpPr>
        <p:spPr>
          <a:noFill/>
          <a:ln w="25400">
            <a:miter lim="800000"/>
            <a:headEnd/>
            <a:tailEnd/>
          </a:ln>
        </p:spPr>
        <p:txBody>
          <a:bodyPr/>
          <a:lstStyle/>
          <a:p>
            <a:fld id="{330B83EB-0858-4F33-B362-49ABFC61138C}" type="slidenum">
              <a:rPr lang="en-US" altLang="en-US" smtClean="0"/>
              <a:pPr/>
              <a:t>1</a:t>
            </a:fld>
            <a:endParaRPr lang="en-US" alt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p:cNvSpPr>
          <p:nvPr>
            <p:ph type="body" idx="1"/>
          </p:nvPr>
        </p:nvSpPr>
        <p:spPr bwMode="auto">
          <a:xfrm>
            <a:off x="914400" y="4343400"/>
            <a:ext cx="5029200" cy="4114800"/>
          </a:xfrm>
          <a:prstGeom prst="rect">
            <a:avLst/>
          </a:prstGeom>
          <a:noFill/>
          <a:ln>
            <a:miter lim="800000"/>
            <a:headEnd/>
            <a:tailEnd/>
          </a:ln>
        </p:spPr>
        <p:txBody>
          <a:bodyPr/>
          <a:lstStyle/>
          <a:p>
            <a:pPr eaLnBrk="1" hangingPunct="1"/>
            <a:r>
              <a:rPr lang="en-US" altLang="en-US" sz="1600" dirty="0" smtClean="0">
                <a:latin typeface="45 Helvetica Light"/>
                <a:cs typeface="Arial" pitchFamily="34" charset="0"/>
              </a:rPr>
              <a:t>It is indeed  a privilege</a:t>
            </a:r>
            <a:r>
              <a:rPr lang="en-US" altLang="en-US" sz="1600" baseline="0" dirty="0" smtClean="0">
                <a:latin typeface="45 Helvetica Light"/>
                <a:cs typeface="Arial" pitchFamily="34" charset="0"/>
              </a:rPr>
              <a:t> for me to have this opportunity to share ideas about how WACREN could harness the energies </a:t>
            </a:r>
            <a:r>
              <a:rPr lang="en-US" altLang="en-US" sz="1600" dirty="0" smtClean="0">
                <a:latin typeface="45 Helvetica Light"/>
                <a:cs typeface="Arial" pitchFamily="34" charset="0"/>
              </a:rPr>
              <a:t>of </a:t>
            </a:r>
            <a:r>
              <a:rPr lang="en-US" altLang="en-US" sz="1600" baseline="0" dirty="0" smtClean="0">
                <a:latin typeface="45 Helvetica Light"/>
                <a:cs typeface="Arial" pitchFamily="34" charset="0"/>
              </a:rPr>
              <a:t>NRENs </a:t>
            </a:r>
            <a:r>
              <a:rPr lang="en-US" altLang="en-US" sz="1600" baseline="0" dirty="0" smtClean="0">
                <a:latin typeface="45 Helvetica Light"/>
                <a:cs typeface="Arial" pitchFamily="34" charset="0"/>
              </a:rPr>
              <a:t>to better  inform audiences about the important work taking place and the tremendous potential for our future.</a:t>
            </a:r>
          </a:p>
          <a:p>
            <a:pPr eaLnBrk="1" hangingPunct="1"/>
            <a:endParaRPr lang="en-US" altLang="en-US" sz="1600" baseline="0" dirty="0" smtClean="0">
              <a:latin typeface="45 Helvetica Light"/>
              <a:cs typeface="Arial" pitchFamily="34" charset="0"/>
            </a:endParaRPr>
          </a:p>
          <a:p>
            <a:pPr eaLnBrk="1" hangingPunct="1"/>
            <a:r>
              <a:rPr lang="en-US" sz="1600" kern="1200" dirty="0" smtClean="0">
                <a:solidFill>
                  <a:schemeClr val="tx1"/>
                </a:solidFill>
                <a:latin typeface="45 Helvetica Light"/>
                <a:ea typeface="+mn-ea"/>
                <a:cs typeface="+mn-cs"/>
              </a:rPr>
              <a:t>Discussions about RENs predominantly lie among technical professionals who are involved in building and maintaining infrastructure, which  is appropriate at this stage since it would be impossible to realize the promise of REN without a solid ICT infrastructure in place and the technical competencies to mainta</a:t>
            </a:r>
            <a:r>
              <a:rPr lang="en-US" sz="1600" kern="1200" baseline="0" dirty="0" smtClean="0">
                <a:solidFill>
                  <a:schemeClr val="tx1"/>
                </a:solidFill>
                <a:latin typeface="45 Helvetica Light"/>
                <a:ea typeface="+mn-ea"/>
                <a:cs typeface="+mn-cs"/>
              </a:rPr>
              <a:t>i</a:t>
            </a:r>
            <a:r>
              <a:rPr lang="en-US" sz="1600" kern="1200" dirty="0" smtClean="0">
                <a:solidFill>
                  <a:schemeClr val="tx1"/>
                </a:solidFill>
                <a:latin typeface="45 Helvetica Light"/>
                <a:ea typeface="+mn-ea"/>
                <a:cs typeface="+mn-cs"/>
              </a:rPr>
              <a:t>n it.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EF0458-F57C-48B7-B684-E7200743CE76}" type="slidenum">
              <a:rPr lang="en-US" altLang="en-US" smtClean="0"/>
              <a:pPr>
                <a:defRPr/>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sz="1600" dirty="0" smtClean="0"/>
              <a:t>Each country with an NREN would identify one of the universities with the top student media program to coordinate Network activities.  The network can begin modestly with one communication manager and grow as WACREN develops an appropriate framework.  The communication manager, under WACREN and university guidance, could form a committee which includes students from communication, computer science and related disciplines, as well as personnel from advancement offices.  </a:t>
            </a:r>
            <a:endParaRPr lang="en-US" sz="1600" dirty="0"/>
          </a:p>
        </p:txBody>
      </p:sp>
      <p:sp>
        <p:nvSpPr>
          <p:cNvPr id="4" name="Slide Number Placeholder 3"/>
          <p:cNvSpPr>
            <a:spLocks noGrp="1"/>
          </p:cNvSpPr>
          <p:nvPr>
            <p:ph type="sldNum" sz="quarter" idx="10"/>
          </p:nvPr>
        </p:nvSpPr>
        <p:spPr/>
        <p:txBody>
          <a:bodyPr/>
          <a:lstStyle/>
          <a:p>
            <a:pPr>
              <a:defRPr/>
            </a:pPr>
            <a:fld id="{4CEF0458-F57C-48B7-B684-E7200743CE76}" type="slidenum">
              <a:rPr lang="en-US" altLang="en-US" smtClean="0"/>
              <a:pPr>
                <a:defRPr/>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EF0458-F57C-48B7-B684-E7200743CE76}" type="slidenum">
              <a:rPr lang="en-US" altLang="en-US" smtClean="0"/>
              <a:pPr>
                <a:defRPr/>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fontScale="85000" lnSpcReduction="10000"/>
          </a:bodyPr>
          <a:lstStyle/>
          <a:p>
            <a:r>
              <a:rPr lang="en-US" dirty="0" smtClean="0"/>
              <a:t>Working together, WACREN and NRENs can significantly increase public knowledge about the state and promise of RENs.  Collaborating on a communication strategy aligns with WACREN’s philosophy.  Today WACREN makes it easy to share technical expertise, talent and experiences.   This same principle could be used to support information sharing.  To an extent this is already happening on the WACREN website, through TANDEM, and at conferences such as WACREN 2016.  Nevertheless, to build a strong network WACREN needs to harness the potential of its 11 NRENs, challenging each to take responsibility for gathering and disseminating news and information.  The network can start quite modestly by identifying one person in each country to create concise, visual, sharable content.  It could grow exponentially by liaising with news organizations, the university community, and other key stakeholders. </a:t>
            </a:r>
          </a:p>
          <a:p>
            <a:r>
              <a:rPr lang="en-US" dirty="0" smtClean="0"/>
              <a:t>The network also holds tremendous capacity to help create content to store in multimedia formats.  First by chronicling the history, development and aspirations of the REN community on a regular basis, the network can create a wealth of content for RENs digital archives.  Second, as teaching and learning initiatives increase the need for the creation and use of multi-media learning objects – the producer from the network, now skilled in creating concise, visual and sharable content – can work across disciplines to teach users how to produce high quality visual content.  </a:t>
            </a:r>
            <a:endParaRPr lang="en-US" dirty="0" smtClean="0"/>
          </a:p>
          <a:p>
            <a:endParaRPr lang="en-US" dirty="0" smtClean="0"/>
          </a:p>
          <a:p>
            <a:pPr marL="0" marR="0" indent="0" algn="l" defTabSz="914400" rtl="0" eaLnBrk="0" fontAlgn="base" latinLnBrk="0" hangingPunct="0">
              <a:lnSpc>
                <a:spcPct val="100000"/>
              </a:lnSpc>
              <a:spcBef>
                <a:spcPct val="0"/>
              </a:spcBef>
              <a:spcAft>
                <a:spcPct val="0"/>
              </a:spcAft>
              <a:buClrTx/>
              <a:buSzTx/>
              <a:buFontTx/>
              <a:buNone/>
              <a:tabLst/>
              <a:defRPr/>
            </a:pPr>
            <a:r>
              <a:rPr lang="en-US" dirty="0" smtClean="0"/>
              <a:t>In sum, this paper proposes a three phase strategy to: 1) customize a communication strategy to meet the needs of the WACREN community; 2) develop a communication campaign to engage current stakeholders and build wider constituencies; and 3) develop a news and information network to sustain WACREN goals for communication.  The author envisions these activities being supported by a wider teaching and learning initiative for academic staff and students in mass communication, digital content development, computer science, and related disciplines.  Interest in NRENs have been heightened primarily among academic audiences by public relations and social media campaigns (GEANT, 2015; Taylor 7 Abbott, 2015).  Still the need exists, particularly in the early stages of WACREN, to build constituencies—through a planned communication strategy—beyond the core technical audiences. </a:t>
            </a:r>
          </a:p>
          <a:p>
            <a:endParaRPr lang="en-US" dirty="0" smtClean="0"/>
          </a:p>
        </p:txBody>
      </p:sp>
      <p:sp>
        <p:nvSpPr>
          <p:cNvPr id="4" name="Slide Number Placeholder 3"/>
          <p:cNvSpPr>
            <a:spLocks noGrp="1"/>
          </p:cNvSpPr>
          <p:nvPr>
            <p:ph type="sldNum" sz="quarter" idx="10"/>
          </p:nvPr>
        </p:nvSpPr>
        <p:spPr/>
        <p:txBody>
          <a:bodyPr/>
          <a:lstStyle/>
          <a:p>
            <a:pPr>
              <a:defRPr/>
            </a:pPr>
            <a:fld id="{4CEF0458-F57C-48B7-B684-E7200743CE76}" type="slidenum">
              <a:rPr lang="en-US" altLang="en-US" smtClean="0"/>
              <a:pPr>
                <a:defRPr/>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EF0458-F57C-48B7-B684-E7200743CE76}" type="slidenum">
              <a:rPr lang="en-US" altLang="en-US" smtClean="0"/>
              <a:pPr>
                <a:defRPr/>
              </a:pPr>
              <a:t>14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sz="1600" dirty="0" smtClean="0">
                <a:latin typeface="45 Helvetica Light"/>
              </a:rPr>
              <a:t>As NRENs continue to mature and more services become available, the </a:t>
            </a:r>
            <a:r>
              <a:rPr lang="en-US" sz="1600" dirty="0" smtClean="0">
                <a:latin typeface="45 Helvetica Light"/>
              </a:rPr>
              <a:t>challenge </a:t>
            </a:r>
            <a:r>
              <a:rPr lang="en-US" sz="1600" dirty="0" smtClean="0">
                <a:latin typeface="45 Helvetica Light"/>
              </a:rPr>
              <a:t>at this juncture may be developing strategies to enable WACREN to engage potential stakeholders beyond its primary technical base. A challenge at a later stage will be the quest for content – ensuring that the infrastructure is not underutilized and supporting the storage of regional digital content from all disciplines and in varied formats accessible to research partners.</a:t>
            </a:r>
            <a:endParaRPr lang="en-US" sz="1600" dirty="0"/>
          </a:p>
        </p:txBody>
      </p:sp>
      <p:sp>
        <p:nvSpPr>
          <p:cNvPr id="4" name="Slide Number Placeholder 3"/>
          <p:cNvSpPr>
            <a:spLocks noGrp="1"/>
          </p:cNvSpPr>
          <p:nvPr>
            <p:ph type="sldNum" sz="quarter" idx="10"/>
          </p:nvPr>
        </p:nvSpPr>
        <p:spPr/>
        <p:txBody>
          <a:bodyPr/>
          <a:lstStyle/>
          <a:p>
            <a:pPr>
              <a:defRPr/>
            </a:pPr>
            <a:fld id="{4CEF0458-F57C-48B7-B684-E7200743CE76}" type="slidenum">
              <a:rPr lang="en-US" altLang="en-US" smtClean="0"/>
              <a:pPr>
                <a:defRPr/>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latin typeface="45 Helvetica Light"/>
              </a:rPr>
              <a:t>. </a:t>
            </a:r>
            <a:endParaRPr lang="en-US" altLang="en-US" dirty="0" smtClean="0">
              <a:latin typeface="45 Helvetica Light"/>
              <a:cs typeface="Arial" pitchFamily="34" charset="0"/>
            </a:endParaRPr>
          </a:p>
          <a:p>
            <a:r>
              <a:rPr lang="en-US" sz="1600" kern="1200" dirty="0" smtClean="0">
                <a:solidFill>
                  <a:schemeClr val="tx1"/>
                </a:solidFill>
                <a:latin typeface="45 Helvetica Light" pitchFamily="16" charset="0"/>
                <a:ea typeface="+mn-ea"/>
                <a:cs typeface="+mn-cs"/>
              </a:rPr>
              <a:t>WACREN’s </a:t>
            </a:r>
            <a:r>
              <a:rPr lang="en-US" sz="1600" kern="1200" dirty="0" smtClean="0">
                <a:solidFill>
                  <a:schemeClr val="tx1"/>
                </a:solidFill>
                <a:latin typeface="45 Helvetica Light" pitchFamily="16" charset="0"/>
                <a:ea typeface="+mn-ea"/>
                <a:cs typeface="+mn-cs"/>
              </a:rPr>
              <a:t>success depends on involving key stakeholders who will not only build REN infrastructure, but also the donors who will finance them, the diverse audiences who will use them, and the general public who will benefit. </a:t>
            </a:r>
          </a:p>
          <a:p>
            <a:endParaRPr lang="en-US" sz="1600" kern="1200" dirty="0" smtClean="0">
              <a:solidFill>
                <a:schemeClr val="tx1"/>
              </a:solidFill>
              <a:latin typeface="45 Helvetica Light" pitchFamily="16" charset="0"/>
              <a:ea typeface="+mn-ea"/>
              <a:cs typeface="+mn-cs"/>
            </a:endParaRPr>
          </a:p>
          <a:p>
            <a:pPr marL="0" marR="0" indent="0" algn="l" defTabSz="914400" rtl="0" eaLnBrk="0" fontAlgn="base" latinLnBrk="0" hangingPunct="0">
              <a:lnSpc>
                <a:spcPct val="100000"/>
              </a:lnSpc>
              <a:spcBef>
                <a:spcPct val="0"/>
              </a:spcBef>
              <a:spcAft>
                <a:spcPct val="0"/>
              </a:spcAft>
              <a:buClrTx/>
              <a:buSzTx/>
              <a:buFontTx/>
              <a:buNone/>
              <a:tabLst/>
              <a:defRPr/>
            </a:pPr>
            <a:r>
              <a:rPr lang="en-US" sz="1600" kern="1200" dirty="0" smtClean="0">
                <a:solidFill>
                  <a:schemeClr val="tx1"/>
                </a:solidFill>
                <a:latin typeface="45 Helvetica Light" pitchFamily="16" charset="0"/>
                <a:ea typeface="+mn-ea"/>
                <a:cs typeface="+mn-cs"/>
              </a:rPr>
              <a:t>Each </a:t>
            </a:r>
            <a:r>
              <a:rPr lang="en-US" sz="1600" kern="1200" dirty="0" smtClean="0">
                <a:solidFill>
                  <a:schemeClr val="tx1"/>
                </a:solidFill>
                <a:latin typeface="45 Helvetica Light" pitchFamily="16" charset="0"/>
                <a:ea typeface="+mn-ea"/>
                <a:cs typeface="+mn-cs"/>
              </a:rPr>
              <a:t>member of WACREN must play a greater role is securing funds for its NREN, attracting users, and educating publics about its value</a:t>
            </a:r>
            <a:r>
              <a:rPr lang="en-US" sz="1600" kern="1200" dirty="0" smtClean="0">
                <a:solidFill>
                  <a:schemeClr val="tx1"/>
                </a:solidFill>
                <a:latin typeface="45 Helvetica Light" pitchFamily="16" charset="0"/>
                <a:ea typeface="+mn-ea"/>
                <a:cs typeface="+mn-cs"/>
              </a:rPr>
              <a:t>.</a:t>
            </a:r>
          </a:p>
          <a:p>
            <a:pPr marL="0" marR="0" indent="0" algn="l" defTabSz="914400" rtl="0" eaLnBrk="0" fontAlgn="base" latinLnBrk="0" hangingPunct="0">
              <a:lnSpc>
                <a:spcPct val="100000"/>
              </a:lnSpc>
              <a:spcBef>
                <a:spcPct val="0"/>
              </a:spcBef>
              <a:spcAft>
                <a:spcPct val="0"/>
              </a:spcAft>
              <a:buClrTx/>
              <a:buSzTx/>
              <a:buFontTx/>
              <a:buNone/>
              <a:tabLst/>
              <a:defRPr/>
            </a:pPr>
            <a:endParaRPr lang="en-US" sz="1600" dirty="0" smtClean="0"/>
          </a:p>
          <a:p>
            <a:pPr marL="0" marR="0" indent="0" algn="l" defTabSz="914400" rtl="0" eaLnBrk="0" fontAlgn="base" latinLnBrk="0" hangingPunct="0">
              <a:lnSpc>
                <a:spcPct val="100000"/>
              </a:lnSpc>
              <a:spcBef>
                <a:spcPct val="0"/>
              </a:spcBef>
              <a:spcAft>
                <a:spcPct val="0"/>
              </a:spcAft>
              <a:buClrTx/>
              <a:buSzTx/>
              <a:buFontTx/>
              <a:buNone/>
              <a:tabLst/>
              <a:defRPr/>
            </a:pPr>
            <a:r>
              <a:rPr lang="en-US" sz="1600" kern="1200" dirty="0" smtClean="0">
                <a:solidFill>
                  <a:schemeClr val="tx1"/>
                </a:solidFill>
                <a:latin typeface="45 Helvetica Light" pitchFamily="16" charset="0"/>
                <a:ea typeface="+mn-ea"/>
                <a:cs typeface="+mn-cs"/>
              </a:rPr>
              <a:t>Next I will discuss briefly considerations for developing a communication strategy then end with a proposed solution to address the need to target messages to key audiences </a:t>
            </a:r>
            <a:endParaRPr lang="en-US" sz="1600" kern="1200" dirty="0" smtClean="0">
              <a:solidFill>
                <a:schemeClr val="tx1"/>
              </a:solidFill>
              <a:latin typeface="45 Helvetica Light" pitchFamily="16"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CEF0458-F57C-48B7-B684-E7200743CE76}" type="slidenum">
              <a:rPr lang="en-US" altLang="en-US" smtClean="0"/>
              <a:pPr>
                <a:defRPr/>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600" dirty="0" smtClean="0"/>
              <a:t>S</a:t>
            </a:r>
            <a:r>
              <a:rPr lang="en-US" sz="1600" kern="1200" dirty="0" smtClean="0">
                <a:solidFill>
                  <a:schemeClr val="tx1"/>
                </a:solidFill>
                <a:latin typeface="45 Helvetica Light" pitchFamily="16" charset="0"/>
                <a:ea typeface="+mn-ea"/>
                <a:cs typeface="+mn-cs"/>
              </a:rPr>
              <a:t>ustainable financing requires national government support. An increasing amount of the funding for NRENs should derive from public sources.  NREN advocates must persuade regional governments to allocate appropriate funding, but also explore opportunities to attract donors from other local sources. </a:t>
            </a:r>
          </a:p>
          <a:p>
            <a:endParaRPr lang="en-US" sz="1600" kern="1200" dirty="0" smtClean="0">
              <a:solidFill>
                <a:schemeClr val="tx1"/>
              </a:solidFill>
              <a:latin typeface="45 Helvetica Light" pitchFamily="16" charset="0"/>
              <a:ea typeface="+mn-ea"/>
              <a:cs typeface="+mn-cs"/>
            </a:endParaRPr>
          </a:p>
          <a:p>
            <a:r>
              <a:rPr lang="en-US" sz="1600" kern="1200" dirty="0" smtClean="0">
                <a:solidFill>
                  <a:schemeClr val="tx1"/>
                </a:solidFill>
                <a:latin typeface="45 Helvetica Light" pitchFamily="16" charset="0"/>
                <a:ea typeface="+mn-ea"/>
                <a:cs typeface="+mn-cs"/>
              </a:rPr>
              <a:t>A communication strategy which targets key government officials may also benefit from raising public awareness. The more the general public knows about the capabilities of NRENs, the more likely they are to advocate for their funding</a:t>
            </a:r>
            <a:r>
              <a:rPr lang="en-US" sz="1600" dirty="0" smtClean="0"/>
              <a:t>. In addition to the need for funding, WACREN needs to attract users from diverse audiences.  As NRENs gradually move from connectivity to provision of applications and services, the need for users becomes paramount. </a:t>
            </a:r>
            <a:endParaRPr lang="en-US" sz="1600" dirty="0"/>
          </a:p>
        </p:txBody>
      </p:sp>
      <p:sp>
        <p:nvSpPr>
          <p:cNvPr id="4" name="Slide Number Placeholder 3"/>
          <p:cNvSpPr>
            <a:spLocks noGrp="1"/>
          </p:cNvSpPr>
          <p:nvPr>
            <p:ph type="sldNum" sz="quarter" idx="10"/>
          </p:nvPr>
        </p:nvSpPr>
        <p:spPr/>
        <p:txBody>
          <a:bodyPr/>
          <a:lstStyle/>
          <a:p>
            <a:pPr>
              <a:defRPr/>
            </a:pPr>
            <a:fld id="{4CEF0458-F57C-48B7-B684-E7200743CE76}" type="slidenum">
              <a:rPr lang="en-US" altLang="en-US" smtClean="0"/>
              <a:pPr>
                <a:defRPr/>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t>Centralized (Wire Services)</a:t>
            </a:r>
          </a:p>
          <a:p>
            <a:r>
              <a:rPr lang="en-US" dirty="0" smtClean="0"/>
              <a:t>Mass Broadcast</a:t>
            </a:r>
          </a:p>
          <a:p>
            <a:r>
              <a:rPr lang="en-US" dirty="0" smtClean="0"/>
              <a:t>Feature Articles</a:t>
            </a:r>
          </a:p>
          <a:p>
            <a:r>
              <a:rPr lang="en-US" dirty="0" smtClean="0"/>
              <a:t>Trade Publications</a:t>
            </a:r>
          </a:p>
          <a:p>
            <a:endParaRPr lang="en-US" dirty="0" smtClean="0"/>
          </a:p>
          <a:p>
            <a:r>
              <a:rPr lang="en-US" dirty="0" smtClean="0"/>
              <a:t>Decentralized (Influencers)</a:t>
            </a:r>
          </a:p>
          <a:p>
            <a:r>
              <a:rPr lang="en-US" dirty="0" smtClean="0"/>
              <a:t>Communities of Practices</a:t>
            </a:r>
          </a:p>
          <a:p>
            <a:r>
              <a:rPr lang="en-US" dirty="0" smtClean="0"/>
              <a:t>Visual/10 second rule</a:t>
            </a:r>
          </a:p>
          <a:p>
            <a:r>
              <a:rPr lang="en-US" dirty="0" smtClean="0"/>
              <a:t>Shareable</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CEF0458-F57C-48B7-B684-E7200743CE76}" type="slidenum">
              <a:rPr lang="en-US" altLang="en-US" smtClean="0"/>
              <a:pPr>
                <a:defRPr/>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600" kern="1200" dirty="0" smtClean="0">
                <a:solidFill>
                  <a:schemeClr val="tx1"/>
                </a:solidFill>
                <a:latin typeface="45 Helvetica Light" pitchFamily="16" charset="0"/>
                <a:ea typeface="+mn-ea"/>
                <a:cs typeface="+mn-cs"/>
              </a:rPr>
              <a:t>Communication campaigns succeed more often when they motivate their audience(s) to act in addition to gain knowledge. By focusing on what the organization wants its audience to do, communication strategists have a more effective measure of success. Successful campaigns, particularly social media campaigns, define an impactful act that audiences can engage in.  The act should be more than click, comment and share. </a:t>
            </a:r>
          </a:p>
          <a:p>
            <a:pPr marL="0" marR="0" indent="0" algn="l" defTabSz="914400" rtl="0" eaLnBrk="0" fontAlgn="base" latinLnBrk="0" hangingPunct="0">
              <a:lnSpc>
                <a:spcPct val="100000"/>
              </a:lnSpc>
              <a:spcBef>
                <a:spcPct val="0"/>
              </a:spcBef>
              <a:spcAft>
                <a:spcPct val="0"/>
              </a:spcAft>
              <a:buClrTx/>
              <a:buSzTx/>
              <a:buFontTx/>
              <a:buNone/>
              <a:tabLst/>
              <a:defRPr/>
            </a:pPr>
            <a:endParaRPr lang="en-US" sz="1600" kern="1200" dirty="0" smtClean="0">
              <a:solidFill>
                <a:schemeClr val="tx1"/>
              </a:solidFill>
              <a:latin typeface="45 Helvetica Light" pitchFamily="16" charset="0"/>
              <a:ea typeface="+mn-ea"/>
              <a:cs typeface="+mn-cs"/>
            </a:endParaRPr>
          </a:p>
          <a:p>
            <a:pPr marL="0" marR="0" indent="0" algn="l" defTabSz="914400" rtl="0" eaLnBrk="0" fontAlgn="base" latinLnBrk="0" hangingPunct="0">
              <a:lnSpc>
                <a:spcPct val="100000"/>
              </a:lnSpc>
              <a:spcBef>
                <a:spcPct val="0"/>
              </a:spcBef>
              <a:spcAft>
                <a:spcPct val="0"/>
              </a:spcAft>
              <a:buClrTx/>
              <a:buSzTx/>
              <a:buFontTx/>
              <a:buNone/>
              <a:tabLst/>
              <a:defRPr/>
            </a:pPr>
            <a:r>
              <a:rPr lang="en-US" sz="1600" kern="1200" dirty="0" smtClean="0">
                <a:solidFill>
                  <a:schemeClr val="tx1"/>
                </a:solidFill>
                <a:latin typeface="45 Helvetica Light" pitchFamily="16" charset="0"/>
                <a:ea typeface="+mn-ea"/>
                <a:cs typeface="+mn-cs"/>
              </a:rPr>
              <a:t>For example, the Ice Bucket Challenge raised more than US$115 million for ALS research from 1.4 million donors within the first year of implementation. That number is five times the US$23 million raised the previous year . The Ice Bucket Challenge encouraged people to participate in both a social media activity and donate money.  </a:t>
            </a:r>
          </a:p>
          <a:p>
            <a:pPr marL="0" marR="0" indent="0" algn="l" defTabSz="914400" rtl="0" eaLnBrk="0" fontAlgn="base" latinLnBrk="0" hangingPunct="0">
              <a:lnSpc>
                <a:spcPct val="100000"/>
              </a:lnSpc>
              <a:spcBef>
                <a:spcPct val="0"/>
              </a:spcBef>
              <a:spcAft>
                <a:spcPct val="0"/>
              </a:spcAft>
              <a:buClrTx/>
              <a:buSzTx/>
              <a:buFontTx/>
              <a:buNone/>
              <a:tabLst/>
              <a:defRPr/>
            </a:pPr>
            <a:endParaRPr lang="en-US" sz="1200" kern="1200" dirty="0" smtClean="0">
              <a:solidFill>
                <a:schemeClr val="tx1"/>
              </a:solidFill>
              <a:latin typeface="45 Helvetica Light" pitchFamily="16"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CEF0458-F57C-48B7-B684-E7200743CE76}" type="slidenum">
              <a:rPr lang="en-US" altLang="en-US" smtClean="0"/>
              <a:pPr>
                <a:defRPr/>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600" kern="1200" dirty="0" smtClean="0">
                <a:solidFill>
                  <a:schemeClr val="tx1"/>
                </a:solidFill>
                <a:latin typeface="45 Helvetica Light" pitchFamily="16" charset="0"/>
                <a:ea typeface="+mn-ea"/>
                <a:cs typeface="+mn-cs"/>
              </a:rPr>
              <a:t>Many may argue that there are real barriers to gaining donor support from mass audiences for NRENs in the region. However, there may be other opportunities for more targeted approaches in getting audiences to act in meaningful and supportive ways.  </a:t>
            </a:r>
          </a:p>
          <a:p>
            <a:endParaRPr lang="en-US" dirty="0"/>
          </a:p>
        </p:txBody>
      </p:sp>
      <p:sp>
        <p:nvSpPr>
          <p:cNvPr id="4" name="Slide Number Placeholder 3"/>
          <p:cNvSpPr>
            <a:spLocks noGrp="1"/>
          </p:cNvSpPr>
          <p:nvPr>
            <p:ph type="sldNum" sz="quarter" idx="10"/>
          </p:nvPr>
        </p:nvSpPr>
        <p:spPr/>
        <p:txBody>
          <a:bodyPr/>
          <a:lstStyle/>
          <a:p>
            <a:pPr>
              <a:defRPr/>
            </a:pPr>
            <a:fld id="{4CEF0458-F57C-48B7-B684-E7200743CE76}" type="slidenum">
              <a:rPr lang="en-US" altLang="en-US" smtClean="0"/>
              <a:pPr>
                <a:defRPr/>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b="1" dirty="0" smtClean="0"/>
              <a:t>The Network Solution</a:t>
            </a:r>
          </a:p>
          <a:p>
            <a:r>
              <a:rPr lang="en-US" dirty="0" smtClean="0"/>
              <a:t>A WACREN Communication Network offers a unique opportunity to shift a large part of the responsibility for communication locally to the WACREN member countries.  This will be achieved in part through </a:t>
            </a:r>
            <a:r>
              <a:rPr lang="en-US" dirty="0" smtClean="0"/>
              <a:t>modeling </a:t>
            </a:r>
            <a:r>
              <a:rPr lang="en-US" dirty="0" smtClean="0"/>
              <a:t>successful practices employed by campus news networks . Similarly, the proposed Communication network will bring together a multidisciplinary cohort of scholars united in a desire to utilize NRENs to improve collaboration, connection, and communication. </a:t>
            </a:r>
          </a:p>
          <a:p>
            <a:endParaRPr lang="en-US" dirty="0" smtClean="0"/>
          </a:p>
          <a:p>
            <a:r>
              <a:rPr lang="en-US" dirty="0" smtClean="0"/>
              <a:t>Specifically, the Network will focus on the following strategic goals to: (1) share resources to better inform audiences about the role and potential of NRENs; (2) document research innovation facilitated by or that could be facilitated by NRENs; (3) build sustainable student media with wider audiences accessible through RENs; (4) improve teaching and learning in communication arts and science fields; and (5) strengthen partnerships with key stakeholders.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CEF0458-F57C-48B7-B684-E7200743CE76}" type="slidenum">
              <a:rPr lang="en-US" altLang="en-US" smtClean="0"/>
              <a:pPr>
                <a:defRPr/>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EF0458-F57C-48B7-B684-E7200743CE76}" type="slidenum">
              <a:rPr lang="en-US" altLang="en-US" smtClean="0"/>
              <a:pPr>
                <a:defRPr/>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ITC Franklin Gothic Std Med" pitchFamily="16"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p:cNvPicPr>
          <p:nvPr userDrawn="1"/>
        </p:nvPicPr>
        <p:blipFill>
          <a:blip r:embed="rId13" cstate="print"/>
          <a:srcRect l="4283" t="7619" r="7466" b="59802"/>
          <a:stretch>
            <a:fillRect/>
          </a:stretch>
        </p:blipFill>
        <p:spPr bwMode="auto">
          <a:xfrm>
            <a:off x="254000" y="8680450"/>
            <a:ext cx="3581400" cy="7747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txStyles>
    <p:titleStyle>
      <a:lvl1pPr algn="l" rtl="0" eaLnBrk="0" fontAlgn="base" hangingPunct="0">
        <a:spcBef>
          <a:spcPct val="0"/>
        </a:spcBef>
        <a:spcAft>
          <a:spcPct val="0"/>
        </a:spcAft>
        <a:defRPr sz="3600">
          <a:solidFill>
            <a:srgbClr val="A35A21"/>
          </a:solidFill>
          <a:latin typeface="+mj-lt"/>
          <a:ea typeface="+mj-ea"/>
          <a:cs typeface="+mj-cs"/>
          <a:sym typeface="ITC Franklin Gothic Std Demi" pitchFamily="16" charset="0"/>
        </a:defRPr>
      </a:lvl1pPr>
      <a:lvl2pPr algn="l" rtl="0" eaLnBrk="0" fontAlgn="base" hangingPunct="0">
        <a:spcBef>
          <a:spcPct val="0"/>
        </a:spcBef>
        <a:spcAft>
          <a:spcPct val="0"/>
        </a:spcAft>
        <a:defRPr sz="3600">
          <a:solidFill>
            <a:srgbClr val="A35A21"/>
          </a:solidFill>
          <a:latin typeface="ITC Franklin Gothic Std Demi" pitchFamily="16" charset="0"/>
          <a:ea typeface="ヒラギノ角ゴ Pro W6" pitchFamily="16" charset="-128"/>
          <a:sym typeface="ITC Franklin Gothic Std Demi" pitchFamily="16" charset="0"/>
        </a:defRPr>
      </a:lvl2pPr>
      <a:lvl3pPr algn="l" rtl="0" eaLnBrk="0" fontAlgn="base" hangingPunct="0">
        <a:spcBef>
          <a:spcPct val="0"/>
        </a:spcBef>
        <a:spcAft>
          <a:spcPct val="0"/>
        </a:spcAft>
        <a:defRPr sz="3600">
          <a:solidFill>
            <a:srgbClr val="A35A21"/>
          </a:solidFill>
          <a:latin typeface="ITC Franklin Gothic Std Demi" pitchFamily="16" charset="0"/>
          <a:ea typeface="ヒラギノ角ゴ Pro W6" pitchFamily="16" charset="-128"/>
          <a:sym typeface="ITC Franklin Gothic Std Demi" pitchFamily="16" charset="0"/>
        </a:defRPr>
      </a:lvl3pPr>
      <a:lvl4pPr algn="l" rtl="0" eaLnBrk="0" fontAlgn="base" hangingPunct="0">
        <a:spcBef>
          <a:spcPct val="0"/>
        </a:spcBef>
        <a:spcAft>
          <a:spcPct val="0"/>
        </a:spcAft>
        <a:defRPr sz="3600">
          <a:solidFill>
            <a:srgbClr val="A35A21"/>
          </a:solidFill>
          <a:latin typeface="ITC Franklin Gothic Std Demi" pitchFamily="16" charset="0"/>
          <a:ea typeface="ヒラギノ角ゴ Pro W6" pitchFamily="16" charset="-128"/>
          <a:sym typeface="ITC Franklin Gothic Std Demi" pitchFamily="16" charset="0"/>
        </a:defRPr>
      </a:lvl4pPr>
      <a:lvl5pPr algn="l" rtl="0" eaLnBrk="0" fontAlgn="base" hangingPunct="0">
        <a:spcBef>
          <a:spcPct val="0"/>
        </a:spcBef>
        <a:spcAft>
          <a:spcPct val="0"/>
        </a:spcAft>
        <a:defRPr sz="3600">
          <a:solidFill>
            <a:srgbClr val="A35A21"/>
          </a:solidFill>
          <a:latin typeface="ITC Franklin Gothic Std Demi" pitchFamily="16" charset="0"/>
          <a:ea typeface="ヒラギノ角ゴ Pro W6" pitchFamily="16" charset="-128"/>
          <a:sym typeface="ITC Franklin Gothic Std Demi" pitchFamily="16" charset="0"/>
        </a:defRPr>
      </a:lvl5pPr>
      <a:lvl6pPr marL="457200" algn="l" rtl="0" fontAlgn="base">
        <a:spcBef>
          <a:spcPct val="0"/>
        </a:spcBef>
        <a:spcAft>
          <a:spcPct val="0"/>
        </a:spcAft>
        <a:defRPr sz="3600">
          <a:solidFill>
            <a:srgbClr val="A35A21"/>
          </a:solidFill>
          <a:latin typeface="ITC Franklin Gothic Std Demi" pitchFamily="16" charset="0"/>
          <a:ea typeface="ヒラギノ角ゴ Pro W6" pitchFamily="16" charset="-128"/>
          <a:sym typeface="ITC Franklin Gothic Std Demi" pitchFamily="16" charset="0"/>
        </a:defRPr>
      </a:lvl6pPr>
      <a:lvl7pPr marL="914400" algn="l" rtl="0" fontAlgn="base">
        <a:spcBef>
          <a:spcPct val="0"/>
        </a:spcBef>
        <a:spcAft>
          <a:spcPct val="0"/>
        </a:spcAft>
        <a:defRPr sz="3600">
          <a:solidFill>
            <a:srgbClr val="A35A21"/>
          </a:solidFill>
          <a:latin typeface="ITC Franklin Gothic Std Demi" pitchFamily="16" charset="0"/>
          <a:ea typeface="ヒラギノ角ゴ Pro W6" pitchFamily="16" charset="-128"/>
          <a:sym typeface="ITC Franklin Gothic Std Demi" pitchFamily="16" charset="0"/>
        </a:defRPr>
      </a:lvl7pPr>
      <a:lvl8pPr marL="1371600" algn="l" rtl="0" fontAlgn="base">
        <a:spcBef>
          <a:spcPct val="0"/>
        </a:spcBef>
        <a:spcAft>
          <a:spcPct val="0"/>
        </a:spcAft>
        <a:defRPr sz="3600">
          <a:solidFill>
            <a:srgbClr val="A35A21"/>
          </a:solidFill>
          <a:latin typeface="ITC Franklin Gothic Std Demi" pitchFamily="16" charset="0"/>
          <a:ea typeface="ヒラギノ角ゴ Pro W6" pitchFamily="16" charset="-128"/>
          <a:sym typeface="ITC Franklin Gothic Std Demi" pitchFamily="16" charset="0"/>
        </a:defRPr>
      </a:lvl8pPr>
      <a:lvl9pPr marL="1828800" algn="l" rtl="0" fontAlgn="base">
        <a:spcBef>
          <a:spcPct val="0"/>
        </a:spcBef>
        <a:spcAft>
          <a:spcPct val="0"/>
        </a:spcAft>
        <a:defRPr sz="3600">
          <a:solidFill>
            <a:srgbClr val="A35A21"/>
          </a:solidFill>
          <a:latin typeface="ITC Franklin Gothic Std Demi" pitchFamily="16" charset="0"/>
          <a:ea typeface="ヒラギノ角ゴ Pro W6" pitchFamily="16" charset="-128"/>
          <a:sym typeface="ITC Franklin Gothic Std Demi" pitchFamily="16" charset="0"/>
        </a:defRPr>
      </a:lvl9pPr>
    </p:titleStyle>
    <p:bodyStyle>
      <a:lvl1pPr algn="l" rtl="0" eaLnBrk="0" fontAlgn="base" hangingPunct="0">
        <a:spcBef>
          <a:spcPct val="0"/>
        </a:spcBef>
        <a:spcAft>
          <a:spcPct val="0"/>
        </a:spcAft>
        <a:defRPr sz="2400">
          <a:solidFill>
            <a:srgbClr val="747474"/>
          </a:solidFill>
          <a:latin typeface="+mn-lt"/>
          <a:ea typeface="+mn-ea"/>
          <a:cs typeface="+mn-cs"/>
          <a:sym typeface="ITC Franklin Gothic Std Med" pitchFamily="16" charset="0"/>
        </a:defRPr>
      </a:lvl1pPr>
      <a:lvl2pPr algn="l" rtl="0" eaLnBrk="0" fontAlgn="base" hangingPunct="0">
        <a:spcBef>
          <a:spcPct val="0"/>
        </a:spcBef>
        <a:spcAft>
          <a:spcPct val="0"/>
        </a:spcAft>
        <a:defRPr sz="2400">
          <a:solidFill>
            <a:srgbClr val="747474"/>
          </a:solidFill>
          <a:latin typeface="+mn-lt"/>
          <a:ea typeface="+mn-ea"/>
          <a:sym typeface="ITC Franklin Gothic Std Med" pitchFamily="16" charset="0"/>
        </a:defRPr>
      </a:lvl2pPr>
      <a:lvl3pPr algn="l" rtl="0" eaLnBrk="0" fontAlgn="base" hangingPunct="0">
        <a:spcBef>
          <a:spcPct val="0"/>
        </a:spcBef>
        <a:spcAft>
          <a:spcPct val="0"/>
        </a:spcAft>
        <a:defRPr sz="2400">
          <a:solidFill>
            <a:srgbClr val="747474"/>
          </a:solidFill>
          <a:latin typeface="+mn-lt"/>
          <a:ea typeface="+mn-ea"/>
          <a:sym typeface="ITC Franklin Gothic Std Med" pitchFamily="16" charset="0"/>
        </a:defRPr>
      </a:lvl3pPr>
      <a:lvl4pPr algn="l" rtl="0" eaLnBrk="0" fontAlgn="base" hangingPunct="0">
        <a:spcBef>
          <a:spcPct val="0"/>
        </a:spcBef>
        <a:spcAft>
          <a:spcPct val="0"/>
        </a:spcAft>
        <a:defRPr sz="2400">
          <a:solidFill>
            <a:srgbClr val="747474"/>
          </a:solidFill>
          <a:latin typeface="+mn-lt"/>
          <a:ea typeface="+mn-ea"/>
          <a:sym typeface="ITC Franklin Gothic Std Med" pitchFamily="16" charset="0"/>
        </a:defRPr>
      </a:lvl4pPr>
      <a:lvl5pPr algn="l" rtl="0" eaLnBrk="0" fontAlgn="base" hangingPunct="0">
        <a:spcBef>
          <a:spcPct val="0"/>
        </a:spcBef>
        <a:spcAft>
          <a:spcPct val="0"/>
        </a:spcAft>
        <a:defRPr sz="2400">
          <a:solidFill>
            <a:srgbClr val="747474"/>
          </a:solidFill>
          <a:latin typeface="+mn-lt"/>
          <a:ea typeface="+mn-ea"/>
          <a:sym typeface="ITC Franklin Gothic Std Med" pitchFamily="16" charset="0"/>
        </a:defRPr>
      </a:lvl5pPr>
      <a:lvl6pPr marL="457200" algn="l" rtl="0" fontAlgn="base">
        <a:spcBef>
          <a:spcPct val="0"/>
        </a:spcBef>
        <a:spcAft>
          <a:spcPct val="0"/>
        </a:spcAft>
        <a:defRPr sz="2400">
          <a:solidFill>
            <a:srgbClr val="747474"/>
          </a:solidFill>
          <a:latin typeface="+mn-lt"/>
          <a:ea typeface="+mn-ea"/>
          <a:sym typeface="ITC Franklin Gothic Std Med" pitchFamily="16" charset="0"/>
        </a:defRPr>
      </a:lvl6pPr>
      <a:lvl7pPr marL="914400" algn="l" rtl="0" fontAlgn="base">
        <a:spcBef>
          <a:spcPct val="0"/>
        </a:spcBef>
        <a:spcAft>
          <a:spcPct val="0"/>
        </a:spcAft>
        <a:defRPr sz="2400">
          <a:solidFill>
            <a:srgbClr val="747474"/>
          </a:solidFill>
          <a:latin typeface="+mn-lt"/>
          <a:ea typeface="+mn-ea"/>
          <a:sym typeface="ITC Franklin Gothic Std Med" pitchFamily="16" charset="0"/>
        </a:defRPr>
      </a:lvl7pPr>
      <a:lvl8pPr marL="1371600" algn="l" rtl="0" fontAlgn="base">
        <a:spcBef>
          <a:spcPct val="0"/>
        </a:spcBef>
        <a:spcAft>
          <a:spcPct val="0"/>
        </a:spcAft>
        <a:defRPr sz="2400">
          <a:solidFill>
            <a:srgbClr val="747474"/>
          </a:solidFill>
          <a:latin typeface="+mn-lt"/>
          <a:ea typeface="+mn-ea"/>
          <a:sym typeface="ITC Franklin Gothic Std Med" pitchFamily="16" charset="0"/>
        </a:defRPr>
      </a:lvl8pPr>
      <a:lvl9pPr marL="1828800" algn="l" rtl="0" fontAlgn="base">
        <a:spcBef>
          <a:spcPct val="0"/>
        </a:spcBef>
        <a:spcAft>
          <a:spcPct val="0"/>
        </a:spcAft>
        <a:defRPr sz="2400">
          <a:solidFill>
            <a:srgbClr val="747474"/>
          </a:solidFill>
          <a:latin typeface="+mn-lt"/>
          <a:ea typeface="+mn-ea"/>
          <a:sym typeface="ITC Franklin Gothic Std Med" pitchFamily="16"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title"/>
          </p:nvPr>
        </p:nvSpPr>
        <p:spPr bwMode="auto">
          <a:solidFill>
            <a:srgbClr val="FFFFFF"/>
          </a:solidFill>
          <a:ln>
            <a:miter lim="800000"/>
            <a:headEnd/>
            <a:tailEnd/>
          </a:ln>
        </p:spPr>
        <p:txBody>
          <a:bodyPr vert="horz" wrap="square" lIns="91440" tIns="45720" rIns="0" bIns="45720" numCol="1" anchor="t" anchorCtr="0" compatLnSpc="1">
            <a:prstTxWarp prst="textNoShape">
              <a:avLst/>
            </a:prstTxWarp>
          </a:bodyPr>
          <a:lstStyle/>
          <a:p>
            <a:pPr eaLnBrk="1" hangingPunct="1"/>
            <a:r>
              <a:rPr lang="en-US" b="1" dirty="0" smtClean="0"/>
              <a:t>Towards a Regional Communication and Information Network for the West and Central African Research and Education Network (WACREN)</a:t>
            </a:r>
            <a:br>
              <a:rPr lang="en-US" b="1" dirty="0" smtClean="0"/>
            </a:br>
            <a:endParaRPr lang="en-US" altLang="en-US" dirty="0" smtClean="0"/>
          </a:p>
        </p:txBody>
      </p:sp>
      <p:pic>
        <p:nvPicPr>
          <p:cNvPr id="4" name="Picture 3" descr="vlbanner.jpg"/>
          <p:cNvPicPr>
            <a:picLocks noChangeAspect="1"/>
          </p:cNvPicPr>
          <p:nvPr/>
        </p:nvPicPr>
        <p:blipFill>
          <a:blip r:embed="rId3" cstate="print"/>
          <a:stretch>
            <a:fillRect/>
          </a:stretch>
        </p:blipFill>
        <p:spPr>
          <a:xfrm>
            <a:off x="-50800" y="2486805"/>
            <a:ext cx="13055600" cy="3151995"/>
          </a:xfrm>
          <a:prstGeom prst="rect">
            <a:avLst/>
          </a:prstGeom>
        </p:spPr>
      </p:pic>
      <p:sp>
        <p:nvSpPr>
          <p:cNvPr id="5" name="Subtitle 4"/>
          <p:cNvSpPr txBox="1">
            <a:spLocks/>
          </p:cNvSpPr>
          <p:nvPr/>
        </p:nvSpPr>
        <p:spPr>
          <a:xfrm>
            <a:off x="2006600" y="6629400"/>
            <a:ext cx="9102725" cy="2819400"/>
          </a:xfrm>
          <a:prstGeom prst="rect">
            <a:avLst/>
          </a:prstGeom>
        </p:spPr>
        <p:txBody>
          <a:bodyPr/>
          <a:lstStyle/>
          <a:p>
            <a:r>
              <a:rPr lang="en-US" sz="2400" dirty="0" smtClean="0"/>
              <a:t>Presented at the</a:t>
            </a:r>
          </a:p>
          <a:p>
            <a:r>
              <a:rPr lang="en-US" sz="2400" dirty="0" smtClean="0"/>
              <a:t>WACREN 2016 </a:t>
            </a:r>
            <a:r>
              <a:rPr lang="en-US" sz="2400" dirty="0" smtClean="0"/>
              <a:t>Conference</a:t>
            </a:r>
          </a:p>
          <a:p>
            <a:endParaRPr lang="en-US" sz="2400" dirty="0" smtClean="0"/>
          </a:p>
          <a:p>
            <a:r>
              <a:rPr lang="en-US" sz="2400" i="1" dirty="0" smtClean="0"/>
              <a:t>Shared Experiences, Best Practices and Collaboration</a:t>
            </a:r>
            <a:endParaRPr lang="en-US" sz="2400" i="1" dirty="0" smtClean="0"/>
          </a:p>
          <a:p>
            <a:r>
              <a:rPr lang="en-US" sz="2400" dirty="0" smtClean="0"/>
              <a:t> </a:t>
            </a:r>
          </a:p>
          <a:p>
            <a:r>
              <a:rPr lang="en-US" sz="2400" dirty="0" smtClean="0"/>
              <a:t>By Donna </a:t>
            </a:r>
            <a:r>
              <a:rPr lang="en-US" sz="2400" dirty="0" err="1" smtClean="0"/>
              <a:t>Oti</a:t>
            </a:r>
            <a:r>
              <a:rPr lang="en-US" sz="2400" dirty="0" smtClean="0"/>
              <a:t>, </a:t>
            </a:r>
            <a:r>
              <a:rPr lang="en-US" sz="2400" dirty="0" smtClean="0"/>
              <a:t>PhD</a:t>
            </a:r>
            <a:endParaRPr lang="en-US" sz="2400"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The Network Solution</a:t>
            </a:r>
            <a:endParaRPr lang="en-US" b="1" dirty="0"/>
          </a:p>
        </p:txBody>
      </p:sp>
      <p:pic>
        <p:nvPicPr>
          <p:cNvPr id="4" name="Picture 3" descr="37420-424x283-SocialNetworkingAnalysisSoftware.jpg"/>
          <p:cNvPicPr>
            <a:picLocks noChangeAspect="1"/>
          </p:cNvPicPr>
          <p:nvPr/>
        </p:nvPicPr>
        <p:blipFill>
          <a:blip r:embed="rId3" cstate="print"/>
          <a:stretch>
            <a:fillRect/>
          </a:stretch>
        </p:blipFill>
        <p:spPr>
          <a:xfrm>
            <a:off x="6318228" y="5206581"/>
            <a:ext cx="5899172" cy="3937419"/>
          </a:xfrm>
          <a:prstGeom prst="rect">
            <a:avLst/>
          </a:prstGeom>
        </p:spPr>
      </p:pic>
      <p:sp>
        <p:nvSpPr>
          <p:cNvPr id="6" name="Content Placeholder 5"/>
          <p:cNvSpPr>
            <a:spLocks noGrp="1"/>
          </p:cNvSpPr>
          <p:nvPr>
            <p:ph idx="1"/>
          </p:nvPr>
        </p:nvSpPr>
        <p:spPr/>
        <p:txBody>
          <a:bodyPr/>
          <a:lstStyle/>
          <a:p>
            <a:pPr marL="457200" indent="-457200">
              <a:spcAft>
                <a:spcPts val="1200"/>
              </a:spcAft>
              <a:buFont typeface="Arial" pitchFamily="34" charset="0"/>
              <a:buChar char="•"/>
            </a:pPr>
            <a:r>
              <a:rPr lang="en-US" sz="2800" dirty="0" smtClean="0"/>
              <a:t>Share resources to better inform audiences</a:t>
            </a:r>
          </a:p>
          <a:p>
            <a:pPr marL="457200" indent="-457200">
              <a:spcAft>
                <a:spcPts val="1200"/>
              </a:spcAft>
              <a:buFont typeface="Arial" pitchFamily="34" charset="0"/>
              <a:buChar char="•"/>
            </a:pPr>
            <a:r>
              <a:rPr lang="en-US" sz="2800" dirty="0" smtClean="0"/>
              <a:t>Document research innovation</a:t>
            </a:r>
          </a:p>
          <a:p>
            <a:pPr marL="457200" indent="-457200">
              <a:spcAft>
                <a:spcPts val="1200"/>
              </a:spcAft>
              <a:buFont typeface="Arial" pitchFamily="34" charset="0"/>
              <a:buChar char="•"/>
            </a:pPr>
            <a:r>
              <a:rPr lang="en-US" sz="2800" dirty="0" smtClean="0"/>
              <a:t>Build sustainable media </a:t>
            </a:r>
          </a:p>
          <a:p>
            <a:pPr marL="457200" indent="-457200">
              <a:spcAft>
                <a:spcPts val="1200"/>
              </a:spcAft>
              <a:buFont typeface="Arial" pitchFamily="34" charset="0"/>
              <a:buChar char="•"/>
            </a:pPr>
            <a:r>
              <a:rPr lang="en-US" sz="2800" dirty="0" smtClean="0"/>
              <a:t>Improve teaching and learning</a:t>
            </a:r>
          </a:p>
          <a:p>
            <a:pPr marL="457200" indent="-457200">
              <a:spcAft>
                <a:spcPts val="1200"/>
              </a:spcAft>
              <a:buFont typeface="Arial" pitchFamily="34" charset="0"/>
              <a:buChar char="•"/>
            </a:pPr>
            <a:r>
              <a:rPr lang="en-US" sz="2800" dirty="0" smtClean="0"/>
              <a:t>Strengthen partnerships with key stakeholders.</a:t>
            </a:r>
          </a:p>
          <a:p>
            <a:pPr>
              <a:spcAft>
                <a:spcPts val="1200"/>
              </a:spcAft>
            </a:pPr>
            <a:endParaRPr lang="en-US" sz="28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Model for a NREN Communication Network</a:t>
            </a:r>
            <a:endParaRPr lang="en-US" b="1" dirty="0"/>
          </a:p>
        </p:txBody>
      </p:sp>
      <p:pic>
        <p:nvPicPr>
          <p:cNvPr id="4" name="Picture 3"/>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2616200" y="1600200"/>
            <a:ext cx="7239000" cy="5714799"/>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smtClean="0"/>
              <a:t>The Network Solution – Long Term Goals</a:t>
            </a:r>
            <a:endParaRPr lang="en-US" b="1" dirty="0"/>
          </a:p>
        </p:txBody>
      </p:sp>
      <p:sp>
        <p:nvSpPr>
          <p:cNvPr id="9" name="Content Placeholder 8"/>
          <p:cNvSpPr>
            <a:spLocks noGrp="1"/>
          </p:cNvSpPr>
          <p:nvPr>
            <p:ph idx="1"/>
          </p:nvPr>
        </p:nvSpPr>
        <p:spPr/>
        <p:txBody>
          <a:bodyPr/>
          <a:lstStyle/>
          <a:p>
            <a:pPr marL="457200" lvl="0" indent="-457200">
              <a:spcAft>
                <a:spcPts val="1200"/>
              </a:spcAft>
              <a:buFont typeface="Wingdings" pitchFamily="2" charset="2"/>
              <a:buChar char="v"/>
            </a:pPr>
            <a:r>
              <a:rPr lang="en-US" dirty="0" smtClean="0"/>
              <a:t>Report news and write articles for WACREN media platform/website, social media</a:t>
            </a:r>
          </a:p>
          <a:p>
            <a:pPr marL="457200" lvl="0" indent="-457200">
              <a:spcAft>
                <a:spcPts val="1200"/>
              </a:spcAft>
              <a:buFont typeface="Wingdings" pitchFamily="2" charset="2"/>
              <a:buChar char="v"/>
            </a:pPr>
            <a:r>
              <a:rPr lang="en-US" dirty="0" smtClean="0"/>
              <a:t>Write stories about NREN for student media </a:t>
            </a:r>
          </a:p>
          <a:p>
            <a:pPr marL="457200" lvl="0" indent="-457200">
              <a:spcAft>
                <a:spcPts val="1200"/>
              </a:spcAft>
              <a:buFont typeface="Wingdings" pitchFamily="2" charset="2"/>
              <a:buChar char="v"/>
            </a:pPr>
            <a:r>
              <a:rPr lang="en-US" dirty="0" smtClean="0"/>
              <a:t>Implement social media campaigns</a:t>
            </a:r>
          </a:p>
          <a:p>
            <a:pPr marL="457200" lvl="0" indent="-457200">
              <a:spcAft>
                <a:spcPts val="1200"/>
              </a:spcAft>
              <a:buFont typeface="Wingdings" pitchFamily="2" charset="2"/>
              <a:buChar char="v"/>
            </a:pPr>
            <a:r>
              <a:rPr lang="en-US" dirty="0" smtClean="0"/>
              <a:t>Develop multimedia Public Service Announcements</a:t>
            </a:r>
          </a:p>
          <a:p>
            <a:pPr marL="457200" lvl="0" indent="-457200">
              <a:spcAft>
                <a:spcPts val="1200"/>
              </a:spcAft>
              <a:buFont typeface="Wingdings" pitchFamily="2" charset="2"/>
              <a:buChar char="v"/>
            </a:pPr>
            <a:r>
              <a:rPr lang="en-US" dirty="0" smtClean="0"/>
              <a:t>Produce documentaries of NREN activities – supported research, teaching and learning initiatives, etc.</a:t>
            </a:r>
          </a:p>
          <a:p>
            <a:pPr marL="457200" lvl="0" indent="-457200">
              <a:spcAft>
                <a:spcPts val="1200"/>
              </a:spcAft>
              <a:buFont typeface="Wingdings" pitchFamily="2" charset="2"/>
              <a:buChar char="v"/>
            </a:pPr>
            <a:r>
              <a:rPr lang="en-US" dirty="0" smtClean="0"/>
              <a:t>Work with Advancement Office to engage larger audiences – potential donors, alumni, etc.</a:t>
            </a:r>
          </a:p>
          <a:p>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 and Conclusion</a:t>
            </a:r>
            <a:endParaRPr lang="en-US" b="1" dirty="0"/>
          </a:p>
        </p:txBody>
      </p:sp>
      <p:sp>
        <p:nvSpPr>
          <p:cNvPr id="3" name="Content Placeholder 2"/>
          <p:cNvSpPr>
            <a:spLocks noGrp="1"/>
          </p:cNvSpPr>
          <p:nvPr>
            <p:ph idx="1"/>
          </p:nvPr>
        </p:nvSpPr>
        <p:spPr/>
        <p:txBody>
          <a:bodyPr/>
          <a:lstStyle/>
          <a:p>
            <a:r>
              <a:rPr lang="en-US" sz="3200" b="1" dirty="0" smtClean="0"/>
              <a:t>The Network Solution </a:t>
            </a:r>
          </a:p>
          <a:p>
            <a:pPr marL="469900" indent="-469900">
              <a:spcAft>
                <a:spcPts val="1200"/>
              </a:spcAft>
              <a:buFont typeface="Arial" pitchFamily="34" charset="0"/>
              <a:buChar char="•"/>
            </a:pPr>
            <a:r>
              <a:rPr lang="en-US" sz="2800" dirty="0" smtClean="0"/>
              <a:t>A</a:t>
            </a:r>
            <a:r>
              <a:rPr lang="en-US" sz="2800" dirty="0" smtClean="0"/>
              <a:t>ligns </a:t>
            </a:r>
            <a:r>
              <a:rPr lang="en-US" sz="2800" dirty="0" smtClean="0"/>
              <a:t>with WACREN’s philosophy.  </a:t>
            </a:r>
            <a:endParaRPr lang="en-US" sz="2800" dirty="0" smtClean="0"/>
          </a:p>
          <a:p>
            <a:pPr marL="469900" indent="-469900">
              <a:spcAft>
                <a:spcPts val="1200"/>
              </a:spcAft>
              <a:buFont typeface="Arial" pitchFamily="34" charset="0"/>
              <a:buChar char="•"/>
            </a:pPr>
            <a:r>
              <a:rPr lang="en-US" sz="2800" dirty="0" smtClean="0"/>
              <a:t>Challenges NRENs to take responsibility </a:t>
            </a:r>
            <a:r>
              <a:rPr lang="en-US" sz="2800" dirty="0" smtClean="0"/>
              <a:t>for gathering and disseminating </a:t>
            </a:r>
            <a:r>
              <a:rPr lang="en-US" sz="2800" dirty="0" smtClean="0"/>
              <a:t>news</a:t>
            </a:r>
          </a:p>
          <a:p>
            <a:pPr marL="469900" indent="-469900">
              <a:spcAft>
                <a:spcPts val="1200"/>
              </a:spcAft>
              <a:buFont typeface="Arial" pitchFamily="34" charset="0"/>
              <a:buChar char="•"/>
            </a:pPr>
            <a:r>
              <a:rPr lang="en-US" sz="2800" dirty="0" smtClean="0"/>
              <a:t>Holds capacity </a:t>
            </a:r>
            <a:r>
              <a:rPr lang="en-US" sz="2800" dirty="0" smtClean="0"/>
              <a:t>to help create content to store in multimedia </a:t>
            </a:r>
            <a:r>
              <a:rPr lang="en-US" sz="2800" dirty="0" smtClean="0"/>
              <a:t>formats</a:t>
            </a:r>
          </a:p>
          <a:p>
            <a:pPr marL="469900" indent="-469900">
              <a:spcAft>
                <a:spcPts val="1200"/>
              </a:spcAft>
              <a:buFont typeface="Arial" pitchFamily="34" charset="0"/>
              <a:buChar char="•"/>
            </a:pPr>
            <a:r>
              <a:rPr lang="en-US" sz="2800" dirty="0" smtClean="0"/>
              <a:t>Helps chronicle the </a:t>
            </a:r>
            <a:r>
              <a:rPr lang="en-US" sz="2800" dirty="0" smtClean="0"/>
              <a:t>history, development and aspirations of the REN </a:t>
            </a:r>
            <a:r>
              <a:rPr lang="en-US" sz="2800" dirty="0" smtClean="0"/>
              <a:t>community</a:t>
            </a:r>
          </a:p>
          <a:p>
            <a:pPr marL="469900" indent="-469900">
              <a:spcAft>
                <a:spcPts val="1200"/>
              </a:spcAft>
              <a:buFont typeface="Arial" pitchFamily="34" charset="0"/>
              <a:buChar char="•"/>
            </a:pPr>
            <a:r>
              <a:rPr lang="en-US" sz="2800" dirty="0" smtClean="0"/>
              <a:t>Supports the creation of a </a:t>
            </a:r>
            <a:r>
              <a:rPr lang="en-US" sz="2800" dirty="0" smtClean="0"/>
              <a:t>wealth of content for RENs digital archives.  </a:t>
            </a:r>
            <a:endParaRPr lang="en-US" sz="2800" dirty="0" smtClean="0"/>
          </a:p>
          <a:p>
            <a:pPr marL="469900" indent="-469900">
              <a:spcAft>
                <a:spcPts val="1200"/>
              </a:spcAft>
              <a:buFont typeface="Arial" pitchFamily="34" charset="0"/>
              <a:buChar char="•"/>
            </a:pPr>
            <a:r>
              <a:rPr lang="en-US" sz="2800" dirty="0" smtClean="0"/>
              <a:t>Nurtures the technical expertise to support as </a:t>
            </a:r>
            <a:r>
              <a:rPr lang="en-US" sz="2800" dirty="0" smtClean="0"/>
              <a:t>teaching and learning initiatives </a:t>
            </a:r>
            <a:r>
              <a:rPr lang="en-US" sz="2800" dirty="0" smtClean="0"/>
              <a:t>by developing the talent to create multi-media </a:t>
            </a:r>
            <a:r>
              <a:rPr lang="en-US" sz="2800" dirty="0" smtClean="0"/>
              <a:t>learning </a:t>
            </a:r>
            <a:r>
              <a:rPr lang="en-US" sz="2800" dirty="0" smtClean="0"/>
              <a:t>objects</a:t>
            </a:r>
            <a:endParaRPr lang="en-US" sz="28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questions.jpg"/>
          <p:cNvPicPr>
            <a:picLocks noGrp="1" noChangeAspect="1"/>
          </p:cNvPicPr>
          <p:nvPr>
            <p:ph idx="1"/>
          </p:nvPr>
        </p:nvPicPr>
        <p:blipFill>
          <a:blip r:embed="rId3" cstate="print"/>
          <a:stretch>
            <a:fillRect/>
          </a:stretch>
        </p:blipFill>
        <p:spPr>
          <a:xfrm>
            <a:off x="1" y="0"/>
            <a:ext cx="13004800" cy="7568794"/>
          </a:xfr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Challenges</a:t>
            </a:r>
            <a:endParaRPr lang="en-US" b="1" dirty="0"/>
          </a:p>
        </p:txBody>
      </p:sp>
      <p:sp>
        <p:nvSpPr>
          <p:cNvPr id="4" name="Text Placeholder 3"/>
          <p:cNvSpPr>
            <a:spLocks noGrp="1"/>
          </p:cNvSpPr>
          <p:nvPr>
            <p:ph type="body" idx="1"/>
          </p:nvPr>
        </p:nvSpPr>
        <p:spPr/>
        <p:txBody>
          <a:bodyPr/>
          <a:lstStyle/>
          <a:p>
            <a:r>
              <a:rPr lang="en-US" dirty="0" smtClean="0"/>
              <a:t>Beyond Technical Base</a:t>
            </a:r>
            <a:endParaRPr lang="en-US" dirty="0"/>
          </a:p>
        </p:txBody>
      </p:sp>
      <p:sp>
        <p:nvSpPr>
          <p:cNvPr id="6" name="Text Placeholder 5"/>
          <p:cNvSpPr>
            <a:spLocks noGrp="1"/>
          </p:cNvSpPr>
          <p:nvPr>
            <p:ph type="body" sz="quarter" idx="3"/>
          </p:nvPr>
        </p:nvSpPr>
        <p:spPr/>
        <p:txBody>
          <a:bodyPr/>
          <a:lstStyle/>
          <a:p>
            <a:r>
              <a:rPr lang="en-US" dirty="0" smtClean="0"/>
              <a:t>Race for Content</a:t>
            </a:r>
            <a:endParaRPr lang="en-US" dirty="0"/>
          </a:p>
        </p:txBody>
      </p:sp>
      <p:pic>
        <p:nvPicPr>
          <p:cNvPr id="13" name="Content Placeholder 12" descr="multimedia-banner1.png"/>
          <p:cNvPicPr>
            <a:picLocks noGrp="1" noChangeAspect="1"/>
          </p:cNvPicPr>
          <p:nvPr>
            <p:ph sz="quarter" idx="4"/>
          </p:nvPr>
        </p:nvPicPr>
        <p:blipFill>
          <a:blip r:embed="rId3" cstate="print"/>
          <a:stretch>
            <a:fillRect/>
          </a:stretch>
        </p:blipFill>
        <p:spPr>
          <a:xfrm>
            <a:off x="6605588" y="3733800"/>
            <a:ext cx="5748337" cy="1724501"/>
          </a:xfrm>
        </p:spPr>
      </p:pic>
      <p:pic>
        <p:nvPicPr>
          <p:cNvPr id="15" name="Content Placeholder 14" descr="WordItOut-word-cloud-1520620.png"/>
          <p:cNvPicPr>
            <a:picLocks noGrp="1" noChangeAspect="1"/>
          </p:cNvPicPr>
          <p:nvPr>
            <p:ph sz="half" idx="2"/>
          </p:nvPr>
        </p:nvPicPr>
        <p:blipFill>
          <a:blip r:embed="rId4" cstate="print"/>
          <a:stretch>
            <a:fillRect/>
          </a:stretch>
        </p:blipFill>
        <p:spPr>
          <a:xfrm>
            <a:off x="650875" y="3276600"/>
            <a:ext cx="5745163" cy="2872582"/>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Overview of Presentation</a:t>
            </a:r>
            <a:endParaRPr lang="en-US" b="1" dirty="0"/>
          </a:p>
        </p:txBody>
      </p:sp>
      <p:graphicFrame>
        <p:nvGraphicFramePr>
          <p:cNvPr id="9" name="Content Placeholder 8"/>
          <p:cNvGraphicFramePr>
            <a:graphicFrameLocks noGrp="1"/>
          </p:cNvGraphicFramePr>
          <p:nvPr>
            <p:ph idx="1"/>
          </p:nvPr>
        </p:nvGraphicFramePr>
        <p:xfrm>
          <a:off x="558800" y="1676400"/>
          <a:ext cx="11703050" cy="6435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7F7E0ECA-61A4-45A3-811B-D3D22C4C9E84}"/>
                                            </p:graphicEl>
                                          </p:spTgt>
                                        </p:tgtEl>
                                        <p:attrNameLst>
                                          <p:attrName>style.visibility</p:attrName>
                                        </p:attrNameLst>
                                      </p:cBhvr>
                                      <p:to>
                                        <p:strVal val="visible"/>
                                      </p:to>
                                    </p:set>
                                    <p:animEffect transition="in" filter="fade">
                                      <p:cBhvr>
                                        <p:cTn id="7" dur="2000"/>
                                        <p:tgtEl>
                                          <p:spTgt spid="9">
                                            <p:graphicEl>
                                              <a:dgm id="{7F7E0ECA-61A4-45A3-811B-D3D22C4C9E8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BEA1A5B8-35C9-4020-BDC6-9EE3FEDD020D}"/>
                                            </p:graphicEl>
                                          </p:spTgt>
                                        </p:tgtEl>
                                        <p:attrNameLst>
                                          <p:attrName>style.visibility</p:attrName>
                                        </p:attrNameLst>
                                      </p:cBhvr>
                                      <p:to>
                                        <p:strVal val="visible"/>
                                      </p:to>
                                    </p:set>
                                    <p:animEffect transition="in" filter="fade">
                                      <p:cBhvr>
                                        <p:cTn id="12" dur="2000"/>
                                        <p:tgtEl>
                                          <p:spTgt spid="9">
                                            <p:graphicEl>
                                              <a:dgm id="{BEA1A5B8-35C9-4020-BDC6-9EE3FEDD020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graphicEl>
                                              <a:dgm id="{4FC5C358-B658-47A1-8C81-41F74C0244FF}"/>
                                            </p:graphicEl>
                                          </p:spTgt>
                                        </p:tgtEl>
                                        <p:attrNameLst>
                                          <p:attrName>style.visibility</p:attrName>
                                        </p:attrNameLst>
                                      </p:cBhvr>
                                      <p:to>
                                        <p:strVal val="visible"/>
                                      </p:to>
                                    </p:set>
                                    <p:animEffect transition="in" filter="fade">
                                      <p:cBhvr>
                                        <p:cTn id="17" dur="2000"/>
                                        <p:tgtEl>
                                          <p:spTgt spid="9">
                                            <p:graphicEl>
                                              <a:dgm id="{4FC5C358-B658-47A1-8C81-41F74C0244F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Targeted Audiences</a:t>
            </a:r>
            <a:endParaRPr lang="en-US" b="1" dirty="0"/>
          </a:p>
        </p:txBody>
      </p:sp>
      <p:sp>
        <p:nvSpPr>
          <p:cNvPr id="4" name="Content Placeholder 3"/>
          <p:cNvSpPr>
            <a:spLocks noGrp="1"/>
          </p:cNvSpPr>
          <p:nvPr>
            <p:ph sz="half" idx="1"/>
          </p:nvPr>
        </p:nvSpPr>
        <p:spPr/>
        <p:txBody>
          <a:bodyPr/>
          <a:lstStyle/>
          <a:p>
            <a:pPr marL="504825" indent="-504825"/>
            <a:r>
              <a:rPr lang="en-US" dirty="0" smtClean="0"/>
              <a:t>Potential Funders</a:t>
            </a:r>
            <a:endParaRPr lang="en-US" dirty="0" smtClean="0"/>
          </a:p>
          <a:p>
            <a:pPr marL="504825" indent="-504825">
              <a:buFont typeface="Arial" pitchFamily="34" charset="0"/>
              <a:buChar char="•"/>
            </a:pPr>
            <a:r>
              <a:rPr lang="en-US" dirty="0" smtClean="0"/>
              <a:t>National Governments</a:t>
            </a:r>
          </a:p>
          <a:p>
            <a:pPr marL="504825" indent="-504825">
              <a:buFont typeface="Arial" pitchFamily="34" charset="0"/>
              <a:buChar char="•"/>
            </a:pPr>
            <a:r>
              <a:rPr lang="en-US" dirty="0" smtClean="0"/>
              <a:t>Local Donors</a:t>
            </a:r>
          </a:p>
          <a:p>
            <a:pPr marL="504825" indent="-504825">
              <a:buFont typeface="Arial" pitchFamily="34" charset="0"/>
              <a:buChar char="•"/>
            </a:pPr>
            <a:r>
              <a:rPr lang="en-US" dirty="0" smtClean="0"/>
              <a:t>Alumni</a:t>
            </a:r>
          </a:p>
          <a:p>
            <a:pPr marL="504825" indent="-504825">
              <a:buFont typeface="Arial" pitchFamily="34" charset="0"/>
              <a:buChar char="•"/>
            </a:pPr>
            <a:endParaRPr lang="en-US" dirty="0" smtClean="0"/>
          </a:p>
          <a:p>
            <a:pPr marL="504825" indent="-504825"/>
            <a:r>
              <a:rPr lang="en-US" dirty="0" smtClean="0"/>
              <a:t>Public Awareness</a:t>
            </a:r>
          </a:p>
          <a:p>
            <a:pPr marL="504825" indent="-504825">
              <a:buFont typeface="Arial" pitchFamily="34" charset="0"/>
              <a:buChar char="•"/>
            </a:pPr>
            <a:r>
              <a:rPr lang="en-US" dirty="0" smtClean="0"/>
              <a:t>Influencers</a:t>
            </a:r>
          </a:p>
          <a:p>
            <a:pPr marL="504825" indent="-504825">
              <a:buFont typeface="Arial" pitchFamily="34" charset="0"/>
              <a:buChar char="•"/>
            </a:pPr>
            <a:r>
              <a:rPr lang="en-US" dirty="0" smtClean="0"/>
              <a:t>General public</a:t>
            </a:r>
          </a:p>
          <a:p>
            <a:pPr marL="504825" indent="-504825"/>
            <a:endParaRPr lang="en-US" dirty="0" smtClean="0"/>
          </a:p>
          <a:p>
            <a:pPr marL="504825" indent="-504825"/>
            <a:r>
              <a:rPr lang="en-US" dirty="0" smtClean="0"/>
              <a:t>End Users</a:t>
            </a:r>
          </a:p>
          <a:p>
            <a:pPr marL="504825" indent="-504825">
              <a:buFont typeface="Arial" pitchFamily="34" charset="0"/>
              <a:buChar char="•"/>
            </a:pPr>
            <a:r>
              <a:rPr lang="en-US" dirty="0" smtClean="0"/>
              <a:t>University campuses</a:t>
            </a:r>
          </a:p>
          <a:p>
            <a:pPr marL="504825" indent="-504825">
              <a:buFont typeface="Arial" pitchFamily="34" charset="0"/>
              <a:buChar char="•"/>
            </a:pPr>
            <a:r>
              <a:rPr lang="en-US" dirty="0" smtClean="0"/>
              <a:t>Primary, secondary, and Tertiary education</a:t>
            </a:r>
          </a:p>
          <a:p>
            <a:pPr marL="504825" indent="-504825">
              <a:buFont typeface="Arial" pitchFamily="34" charset="0"/>
              <a:buChar char="•"/>
            </a:pPr>
            <a:r>
              <a:rPr lang="en-US" dirty="0" smtClean="0"/>
              <a:t> Research Institutions</a:t>
            </a:r>
          </a:p>
          <a:p>
            <a:pPr marL="504825" indent="-504825"/>
            <a:endParaRPr lang="en-US" dirty="0" smtClean="0"/>
          </a:p>
          <a:p>
            <a:pPr marL="504825" indent="-504825">
              <a:buFont typeface="Arial" pitchFamily="34" charset="0"/>
              <a:buChar char="•"/>
            </a:pPr>
            <a:endParaRPr lang="en-US" dirty="0" smtClean="0"/>
          </a:p>
        </p:txBody>
      </p:sp>
      <p:pic>
        <p:nvPicPr>
          <p:cNvPr id="10" name="Content Placeholder 9" descr="Senegalese_parliament.jpg"/>
          <p:cNvPicPr>
            <a:picLocks noGrp="1" noChangeAspect="1"/>
          </p:cNvPicPr>
          <p:nvPr>
            <p:ph sz="half" idx="2"/>
          </p:nvPr>
        </p:nvPicPr>
        <p:blipFill>
          <a:blip r:embed="rId3" cstate="print"/>
          <a:stretch>
            <a:fillRect/>
          </a:stretch>
        </p:blipFill>
        <p:spPr>
          <a:xfrm>
            <a:off x="6869112" y="3468687"/>
            <a:ext cx="5194300" cy="4051300"/>
          </a:xfr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Communication Strategy</a:t>
            </a:r>
            <a:endParaRPr lang="en-US" b="1" dirty="0"/>
          </a:p>
        </p:txBody>
      </p:sp>
      <p:sp>
        <p:nvSpPr>
          <p:cNvPr id="5" name="Text Placeholder 4"/>
          <p:cNvSpPr>
            <a:spLocks noGrp="1"/>
          </p:cNvSpPr>
          <p:nvPr>
            <p:ph type="body" idx="1"/>
          </p:nvPr>
        </p:nvSpPr>
        <p:spPr/>
        <p:txBody>
          <a:bodyPr/>
          <a:lstStyle/>
          <a:p>
            <a:r>
              <a:rPr lang="en-US" dirty="0" smtClean="0"/>
              <a:t>Traditional Media</a:t>
            </a:r>
            <a:endParaRPr lang="en-US" dirty="0"/>
          </a:p>
        </p:txBody>
      </p:sp>
      <p:pic>
        <p:nvPicPr>
          <p:cNvPr id="10" name="Content Placeholder 9" descr="newspaper-changes.jpg"/>
          <p:cNvPicPr>
            <a:picLocks noGrp="1" noChangeAspect="1"/>
          </p:cNvPicPr>
          <p:nvPr>
            <p:ph sz="half" idx="2"/>
          </p:nvPr>
        </p:nvPicPr>
        <p:blipFill>
          <a:blip r:embed="rId3" cstate="print"/>
          <a:stretch>
            <a:fillRect/>
          </a:stretch>
        </p:blipFill>
        <p:spPr>
          <a:xfrm>
            <a:off x="650875" y="3584030"/>
            <a:ext cx="5745163" cy="4636589"/>
          </a:xfrm>
        </p:spPr>
      </p:pic>
      <p:sp>
        <p:nvSpPr>
          <p:cNvPr id="7" name="Text Placeholder 6"/>
          <p:cNvSpPr>
            <a:spLocks noGrp="1"/>
          </p:cNvSpPr>
          <p:nvPr>
            <p:ph type="body" sz="quarter" idx="3"/>
          </p:nvPr>
        </p:nvSpPr>
        <p:spPr/>
        <p:txBody>
          <a:bodyPr/>
          <a:lstStyle/>
          <a:p>
            <a:r>
              <a:rPr lang="en-US" dirty="0" smtClean="0"/>
              <a:t>New Media</a:t>
            </a:r>
            <a:endParaRPr lang="en-US" dirty="0"/>
          </a:p>
        </p:txBody>
      </p:sp>
      <p:pic>
        <p:nvPicPr>
          <p:cNvPr id="11" name="Content Placeholder 10" descr="smartphone.jpg"/>
          <p:cNvPicPr>
            <a:picLocks noGrp="1" noChangeAspect="1"/>
          </p:cNvPicPr>
          <p:nvPr>
            <p:ph sz="quarter" idx="4"/>
          </p:nvPr>
        </p:nvPicPr>
        <p:blipFill>
          <a:blip r:embed="rId4" cstate="print"/>
          <a:stretch>
            <a:fillRect/>
          </a:stretch>
        </p:blipFill>
        <p:spPr>
          <a:xfrm>
            <a:off x="6605588" y="4286740"/>
            <a:ext cx="5748337" cy="323117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Communication Strategy</a:t>
            </a:r>
            <a:endParaRPr lang="en-US" b="1" dirty="0"/>
          </a:p>
        </p:txBody>
      </p:sp>
      <p:pic>
        <p:nvPicPr>
          <p:cNvPr id="6" name="Picture 5" descr="ice-bucket-challenge-critiche.jpg"/>
          <p:cNvPicPr>
            <a:picLocks noChangeAspect="1"/>
          </p:cNvPicPr>
          <p:nvPr/>
        </p:nvPicPr>
        <p:blipFill>
          <a:blip r:embed="rId3" cstate="print"/>
          <a:stretch>
            <a:fillRect/>
          </a:stretch>
        </p:blipFill>
        <p:spPr>
          <a:xfrm>
            <a:off x="-37905" y="1069133"/>
            <a:ext cx="13093505" cy="868446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University of </a:t>
            </a:r>
            <a:r>
              <a:rPr lang="en-US" b="1" dirty="0" err="1" smtClean="0"/>
              <a:t>Jos</a:t>
            </a:r>
            <a:r>
              <a:rPr lang="en-US" b="1" dirty="0" smtClean="0"/>
              <a:t>, Nigeria Advancement Office</a:t>
            </a:r>
            <a:endParaRPr lang="en-US" b="1" dirty="0"/>
          </a:p>
        </p:txBody>
      </p:sp>
      <p:pic>
        <p:nvPicPr>
          <p:cNvPr id="5" name="Content Placeholder 4" descr="ujshield2.jpg"/>
          <p:cNvPicPr>
            <a:picLocks noGrp="1" noChangeAspect="1"/>
          </p:cNvPicPr>
          <p:nvPr>
            <p:ph sz="half" idx="1"/>
          </p:nvPr>
        </p:nvPicPr>
        <p:blipFill>
          <a:blip r:embed="rId3" cstate="print"/>
          <a:stretch>
            <a:fillRect/>
          </a:stretch>
        </p:blipFill>
        <p:spPr>
          <a:xfrm>
            <a:off x="620878" y="2514600"/>
            <a:ext cx="4205122" cy="4294593"/>
          </a:xfrm>
        </p:spPr>
      </p:pic>
      <p:sp>
        <p:nvSpPr>
          <p:cNvPr id="4" name="Content Placeholder 3"/>
          <p:cNvSpPr>
            <a:spLocks noGrp="1"/>
          </p:cNvSpPr>
          <p:nvPr>
            <p:ph sz="half" idx="2"/>
          </p:nvPr>
        </p:nvSpPr>
        <p:spPr/>
        <p:txBody>
          <a:bodyPr/>
          <a:lstStyle/>
          <a:p>
            <a:pPr marL="409575" indent="-409575">
              <a:spcAft>
                <a:spcPts val="1800"/>
              </a:spcAft>
              <a:buFont typeface="Arial" pitchFamily="34" charset="0"/>
              <a:buChar char="•"/>
            </a:pPr>
            <a:r>
              <a:rPr lang="en-US" sz="3600" dirty="0" smtClean="0"/>
              <a:t>Access to lists of philanthropists</a:t>
            </a:r>
          </a:p>
          <a:p>
            <a:pPr marL="409575" indent="-409575">
              <a:spcAft>
                <a:spcPts val="1800"/>
              </a:spcAft>
              <a:buFont typeface="Arial" pitchFamily="34" charset="0"/>
              <a:buChar char="•"/>
            </a:pPr>
            <a:r>
              <a:rPr lang="en-US" sz="3600" dirty="0" smtClean="0"/>
              <a:t>Ability to organize donor drives</a:t>
            </a:r>
          </a:p>
          <a:p>
            <a:pPr marL="409575" indent="-409575">
              <a:spcAft>
                <a:spcPts val="1800"/>
              </a:spcAft>
              <a:buFont typeface="Arial" pitchFamily="34" charset="0"/>
              <a:buChar char="•"/>
            </a:pPr>
            <a:r>
              <a:rPr lang="en-US" sz="3600" dirty="0" smtClean="0"/>
              <a:t>Possibilities of soliciting alumni support</a:t>
            </a:r>
          </a:p>
          <a:p>
            <a:endParaRPr lang="en-US" dirty="0" smtClean="0"/>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Network </a:t>
            </a:r>
            <a:r>
              <a:rPr lang="en-US" b="1" dirty="0" smtClean="0"/>
              <a:t>Solution</a:t>
            </a:r>
            <a:endParaRPr lang="en-US" b="1" dirty="0"/>
          </a:p>
        </p:txBody>
      </p:sp>
      <p:pic>
        <p:nvPicPr>
          <p:cNvPr id="7" name="Picture 6" descr="Computer-Networking.jpg"/>
          <p:cNvPicPr>
            <a:picLocks noChangeAspect="1"/>
          </p:cNvPicPr>
          <p:nvPr/>
        </p:nvPicPr>
        <p:blipFill>
          <a:blip r:embed="rId3" cstate="print"/>
          <a:stretch>
            <a:fillRect/>
          </a:stretch>
        </p:blipFill>
        <p:spPr>
          <a:xfrm>
            <a:off x="1136650" y="1270000"/>
            <a:ext cx="10731500" cy="7213600"/>
          </a:xfrm>
          <a:prstGeom prst="rect">
            <a:avLst/>
          </a:prstGeom>
        </p:spPr>
      </p:pic>
      <p:sp>
        <p:nvSpPr>
          <p:cNvPr id="8" name="TextBox 7"/>
          <p:cNvSpPr txBox="1"/>
          <p:nvPr/>
        </p:nvSpPr>
        <p:spPr>
          <a:xfrm>
            <a:off x="5969000" y="1219200"/>
            <a:ext cx="1524000" cy="461665"/>
          </a:xfrm>
          <a:prstGeom prst="rect">
            <a:avLst/>
          </a:prstGeom>
          <a:noFill/>
        </p:spPr>
        <p:txBody>
          <a:bodyPr wrap="square" rtlCol="0">
            <a:spAutoFit/>
          </a:bodyPr>
          <a:lstStyle/>
          <a:p>
            <a:r>
              <a:rPr lang="en-US" sz="2400" b="1" dirty="0" smtClean="0">
                <a:solidFill>
                  <a:srgbClr val="FF0000"/>
                </a:solidFill>
              </a:rPr>
              <a:t>GARNET</a:t>
            </a:r>
            <a:endParaRPr lang="en-US" sz="2400" b="1" dirty="0">
              <a:solidFill>
                <a:srgbClr val="FF0000"/>
              </a:solidFill>
            </a:endParaRPr>
          </a:p>
        </p:txBody>
      </p:sp>
      <p:sp>
        <p:nvSpPr>
          <p:cNvPr id="9" name="TextBox 8"/>
          <p:cNvSpPr txBox="1"/>
          <p:nvPr/>
        </p:nvSpPr>
        <p:spPr>
          <a:xfrm>
            <a:off x="8483600" y="1595735"/>
            <a:ext cx="1524000" cy="461665"/>
          </a:xfrm>
          <a:prstGeom prst="rect">
            <a:avLst/>
          </a:prstGeom>
          <a:noFill/>
        </p:spPr>
        <p:txBody>
          <a:bodyPr wrap="square" rtlCol="0">
            <a:spAutoFit/>
          </a:bodyPr>
          <a:lstStyle/>
          <a:p>
            <a:r>
              <a:rPr lang="en-US" sz="2400" b="1" dirty="0" smtClean="0">
                <a:solidFill>
                  <a:srgbClr val="FF0000"/>
                </a:solidFill>
              </a:rPr>
              <a:t>RITER</a:t>
            </a:r>
            <a:endParaRPr lang="en-US" sz="2400" b="1" dirty="0">
              <a:solidFill>
                <a:srgbClr val="FF0000"/>
              </a:solidFill>
            </a:endParaRPr>
          </a:p>
        </p:txBody>
      </p:sp>
      <p:sp>
        <p:nvSpPr>
          <p:cNvPr id="10" name="TextBox 9"/>
          <p:cNvSpPr txBox="1"/>
          <p:nvPr/>
        </p:nvSpPr>
        <p:spPr>
          <a:xfrm>
            <a:off x="10541000" y="2814935"/>
            <a:ext cx="1676400" cy="461665"/>
          </a:xfrm>
          <a:prstGeom prst="rect">
            <a:avLst/>
          </a:prstGeom>
          <a:noFill/>
        </p:spPr>
        <p:txBody>
          <a:bodyPr wrap="square" rtlCol="0">
            <a:spAutoFit/>
          </a:bodyPr>
          <a:lstStyle/>
          <a:p>
            <a:r>
              <a:rPr lang="en-US" sz="2400" b="1" dirty="0" err="1" smtClean="0">
                <a:solidFill>
                  <a:srgbClr val="FF0000"/>
                </a:solidFill>
              </a:rPr>
              <a:t>TogoREN</a:t>
            </a:r>
            <a:endParaRPr lang="en-US" sz="2400" b="1" dirty="0">
              <a:solidFill>
                <a:srgbClr val="FF0000"/>
              </a:solidFill>
            </a:endParaRPr>
          </a:p>
        </p:txBody>
      </p:sp>
      <p:sp>
        <p:nvSpPr>
          <p:cNvPr id="11" name="TextBox 10"/>
          <p:cNvSpPr txBox="1"/>
          <p:nvPr/>
        </p:nvSpPr>
        <p:spPr>
          <a:xfrm>
            <a:off x="11074400" y="4643735"/>
            <a:ext cx="1676400" cy="461665"/>
          </a:xfrm>
          <a:prstGeom prst="rect">
            <a:avLst/>
          </a:prstGeom>
          <a:noFill/>
        </p:spPr>
        <p:txBody>
          <a:bodyPr wrap="square" rtlCol="0">
            <a:spAutoFit/>
          </a:bodyPr>
          <a:lstStyle/>
          <a:p>
            <a:r>
              <a:rPr lang="en-US" sz="2400" b="1" dirty="0" err="1" smtClean="0">
                <a:solidFill>
                  <a:srgbClr val="FF0000"/>
                </a:solidFill>
              </a:rPr>
              <a:t>NigerREN</a:t>
            </a:r>
            <a:endParaRPr lang="en-US" sz="2400" b="1" dirty="0">
              <a:solidFill>
                <a:srgbClr val="FF0000"/>
              </a:solidFill>
            </a:endParaRPr>
          </a:p>
        </p:txBody>
      </p:sp>
      <p:sp>
        <p:nvSpPr>
          <p:cNvPr id="12" name="TextBox 11"/>
          <p:cNvSpPr txBox="1"/>
          <p:nvPr/>
        </p:nvSpPr>
        <p:spPr>
          <a:xfrm>
            <a:off x="8940800" y="7920335"/>
            <a:ext cx="1524000" cy="461665"/>
          </a:xfrm>
          <a:prstGeom prst="rect">
            <a:avLst/>
          </a:prstGeom>
          <a:noFill/>
        </p:spPr>
        <p:txBody>
          <a:bodyPr wrap="square" rtlCol="0">
            <a:spAutoFit/>
          </a:bodyPr>
          <a:lstStyle/>
          <a:p>
            <a:r>
              <a:rPr lang="en-US" sz="2400" b="1" dirty="0" smtClean="0">
                <a:solidFill>
                  <a:srgbClr val="FF0000"/>
                </a:solidFill>
              </a:rPr>
              <a:t>RIC</a:t>
            </a:r>
            <a:endParaRPr lang="en-US" sz="2400" b="1" dirty="0">
              <a:solidFill>
                <a:srgbClr val="FF0000"/>
              </a:solidFill>
            </a:endParaRPr>
          </a:p>
        </p:txBody>
      </p:sp>
      <p:sp>
        <p:nvSpPr>
          <p:cNvPr id="13" name="TextBox 12"/>
          <p:cNvSpPr txBox="1"/>
          <p:nvPr/>
        </p:nvSpPr>
        <p:spPr>
          <a:xfrm>
            <a:off x="4216400" y="7767935"/>
            <a:ext cx="1524000" cy="461665"/>
          </a:xfrm>
          <a:prstGeom prst="rect">
            <a:avLst/>
          </a:prstGeom>
          <a:noFill/>
        </p:spPr>
        <p:txBody>
          <a:bodyPr wrap="square" rtlCol="0">
            <a:spAutoFit/>
          </a:bodyPr>
          <a:lstStyle/>
          <a:p>
            <a:r>
              <a:rPr lang="en-US" sz="2400" b="1" dirty="0" err="1" smtClean="0">
                <a:solidFill>
                  <a:srgbClr val="FF0000"/>
                </a:solidFill>
              </a:rPr>
              <a:t>MaliREN</a:t>
            </a:r>
            <a:endParaRPr lang="en-US" sz="2400" b="1" dirty="0">
              <a:solidFill>
                <a:srgbClr val="FF0000"/>
              </a:solidFill>
            </a:endParaRPr>
          </a:p>
        </p:txBody>
      </p:sp>
      <p:sp>
        <p:nvSpPr>
          <p:cNvPr id="14" name="TextBox 13"/>
          <p:cNvSpPr txBox="1"/>
          <p:nvPr/>
        </p:nvSpPr>
        <p:spPr>
          <a:xfrm>
            <a:off x="711200" y="5715000"/>
            <a:ext cx="1524000" cy="461665"/>
          </a:xfrm>
          <a:prstGeom prst="rect">
            <a:avLst/>
          </a:prstGeom>
          <a:noFill/>
        </p:spPr>
        <p:txBody>
          <a:bodyPr wrap="square" rtlCol="0">
            <a:spAutoFit/>
          </a:bodyPr>
          <a:lstStyle/>
          <a:p>
            <a:r>
              <a:rPr lang="en-US" sz="2400" b="1" dirty="0" err="1" smtClean="0">
                <a:solidFill>
                  <a:srgbClr val="FF0000"/>
                </a:solidFill>
              </a:rPr>
              <a:t>snREN</a:t>
            </a:r>
            <a:endParaRPr lang="en-US" sz="2400" b="1" dirty="0">
              <a:solidFill>
                <a:srgbClr val="FF0000"/>
              </a:solidFill>
            </a:endParaRPr>
          </a:p>
        </p:txBody>
      </p:sp>
      <p:sp>
        <p:nvSpPr>
          <p:cNvPr id="15" name="TextBox 14"/>
          <p:cNvSpPr txBox="1"/>
          <p:nvPr/>
        </p:nvSpPr>
        <p:spPr>
          <a:xfrm>
            <a:off x="0" y="2590800"/>
            <a:ext cx="2387600" cy="461665"/>
          </a:xfrm>
          <a:prstGeom prst="rect">
            <a:avLst/>
          </a:prstGeom>
          <a:noFill/>
        </p:spPr>
        <p:txBody>
          <a:bodyPr wrap="square" rtlCol="0">
            <a:spAutoFit/>
          </a:bodyPr>
          <a:lstStyle/>
          <a:p>
            <a:r>
              <a:rPr lang="en-US" sz="2400" b="1" dirty="0" err="1" smtClean="0">
                <a:solidFill>
                  <a:srgbClr val="FF0000"/>
                </a:solidFill>
              </a:rPr>
              <a:t>GabonREN</a:t>
            </a:r>
            <a:endParaRPr lang="en-US" sz="2400" b="1" dirty="0">
              <a:solidFill>
                <a:srgbClr val="FF0000"/>
              </a:solidFill>
            </a:endParaRPr>
          </a:p>
        </p:txBody>
      </p:sp>
      <p:sp>
        <p:nvSpPr>
          <p:cNvPr id="16" name="TextBox 15"/>
          <p:cNvSpPr txBox="1"/>
          <p:nvPr/>
        </p:nvSpPr>
        <p:spPr>
          <a:xfrm>
            <a:off x="5130800" y="3048000"/>
            <a:ext cx="2667000" cy="707886"/>
          </a:xfrm>
          <a:prstGeom prst="rect">
            <a:avLst/>
          </a:prstGeom>
          <a:noFill/>
        </p:spPr>
        <p:txBody>
          <a:bodyPr wrap="square" rtlCol="0">
            <a:spAutoFit/>
          </a:bodyPr>
          <a:lstStyle/>
          <a:p>
            <a:r>
              <a:rPr lang="en-US" sz="4000" b="1" dirty="0" smtClean="0">
                <a:solidFill>
                  <a:srgbClr val="FF0000"/>
                </a:solidFill>
              </a:rPr>
              <a:t>WACREN</a:t>
            </a:r>
            <a:endParaRPr lang="en-US" sz="4000" b="1" dirty="0">
              <a:solidFill>
                <a:srgbClr val="FF0000"/>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The Network Solution</a:t>
            </a:r>
            <a:endParaRPr lang="en-US" b="1" dirty="0"/>
          </a:p>
        </p:txBody>
      </p:sp>
      <p:sp>
        <p:nvSpPr>
          <p:cNvPr id="6" name="Text Placeholder 5"/>
          <p:cNvSpPr>
            <a:spLocks noGrp="1"/>
          </p:cNvSpPr>
          <p:nvPr>
            <p:ph type="body" idx="1"/>
          </p:nvPr>
        </p:nvSpPr>
        <p:spPr/>
        <p:txBody>
          <a:bodyPr/>
          <a:lstStyle/>
          <a:p>
            <a:r>
              <a:rPr lang="en-US" dirty="0" smtClean="0"/>
              <a:t>WACREN</a:t>
            </a:r>
            <a:endParaRPr lang="en-US" dirty="0"/>
          </a:p>
        </p:txBody>
      </p:sp>
      <p:sp>
        <p:nvSpPr>
          <p:cNvPr id="7" name="Content Placeholder 6"/>
          <p:cNvSpPr>
            <a:spLocks noGrp="1"/>
          </p:cNvSpPr>
          <p:nvPr>
            <p:ph sz="half" idx="2"/>
          </p:nvPr>
        </p:nvSpPr>
        <p:spPr/>
        <p:txBody>
          <a:bodyPr/>
          <a:lstStyle/>
          <a:p>
            <a:pPr marL="457200" indent="-457200">
              <a:buFont typeface="Arial" pitchFamily="34" charset="0"/>
              <a:buChar char="•"/>
            </a:pPr>
            <a:r>
              <a:rPr lang="en-US" dirty="0" smtClean="0"/>
              <a:t>Communication Strategy</a:t>
            </a:r>
          </a:p>
          <a:p>
            <a:pPr marL="914400" lvl="1" indent="-457200">
              <a:buFont typeface="Arial" pitchFamily="34" charset="0"/>
              <a:buChar char="•"/>
            </a:pPr>
            <a:r>
              <a:rPr lang="en-US" dirty="0" smtClean="0"/>
              <a:t>Audience</a:t>
            </a:r>
          </a:p>
          <a:p>
            <a:pPr marL="914400" lvl="1" indent="-457200">
              <a:buFont typeface="Arial" pitchFamily="34" charset="0"/>
              <a:buChar char="•"/>
            </a:pPr>
            <a:r>
              <a:rPr lang="en-US" dirty="0" smtClean="0"/>
              <a:t>Purpose</a:t>
            </a:r>
          </a:p>
          <a:p>
            <a:pPr marL="914400" lvl="1" indent="-457200">
              <a:buFont typeface="Arial" pitchFamily="34" charset="0"/>
              <a:buChar char="•"/>
            </a:pPr>
            <a:r>
              <a:rPr lang="en-US" dirty="0" smtClean="0"/>
              <a:t>Policy</a:t>
            </a:r>
          </a:p>
          <a:p>
            <a:pPr marL="914400" lvl="1" indent="-457200">
              <a:buFont typeface="Arial" pitchFamily="34" charset="0"/>
              <a:buChar char="•"/>
            </a:pPr>
            <a:r>
              <a:rPr lang="en-US" dirty="0" smtClean="0"/>
              <a:t>Goal</a:t>
            </a:r>
          </a:p>
          <a:p>
            <a:pPr marL="914400" lvl="1" indent="-457200">
              <a:buFont typeface="Arial" pitchFamily="34" charset="0"/>
              <a:buChar char="•"/>
            </a:pPr>
            <a:r>
              <a:rPr lang="en-US" dirty="0" smtClean="0"/>
              <a:t>Implementation</a:t>
            </a:r>
          </a:p>
          <a:p>
            <a:pPr marL="914400" lvl="1" indent="-457200">
              <a:buFont typeface="Arial" pitchFamily="34" charset="0"/>
              <a:buChar char="•"/>
            </a:pPr>
            <a:r>
              <a:rPr lang="en-US" dirty="0" smtClean="0"/>
              <a:t>Assessment</a:t>
            </a:r>
          </a:p>
          <a:p>
            <a:pPr marL="457200" lvl="1" indent="-457200">
              <a:buFont typeface="Arial" pitchFamily="34" charset="0"/>
              <a:buChar char="•"/>
            </a:pPr>
            <a:endParaRPr lang="en-US" dirty="0" smtClean="0"/>
          </a:p>
          <a:p>
            <a:pPr marL="457200" indent="-457200">
              <a:buFont typeface="Arial" pitchFamily="34" charset="0"/>
              <a:buChar char="•"/>
            </a:pPr>
            <a:r>
              <a:rPr lang="en-US" dirty="0" smtClean="0"/>
              <a:t>WACREN website</a:t>
            </a:r>
          </a:p>
          <a:p>
            <a:pPr marL="914400" lvl="2" indent="-457200">
              <a:buFont typeface="Arial" pitchFamily="34" charset="0"/>
              <a:buChar char="•"/>
            </a:pPr>
            <a:r>
              <a:rPr lang="en-US" dirty="0" smtClean="0"/>
              <a:t>Maintaining WACREN website</a:t>
            </a:r>
          </a:p>
          <a:p>
            <a:pPr marL="914400" lvl="2" indent="-457200">
              <a:buFont typeface="Arial" pitchFamily="34" charset="0"/>
              <a:buChar char="•"/>
            </a:pPr>
            <a:r>
              <a:rPr lang="en-US" dirty="0" smtClean="0"/>
              <a:t>Ensuring updated content</a:t>
            </a:r>
          </a:p>
          <a:p>
            <a:pPr marL="914400" lvl="2" indent="-457200">
              <a:buFont typeface="Arial" pitchFamily="34" charset="0"/>
              <a:buChar char="•"/>
            </a:pPr>
            <a:endParaRPr lang="en-US" dirty="0" smtClean="0"/>
          </a:p>
          <a:p>
            <a:pPr marL="457200" indent="-457200">
              <a:buFont typeface="Arial" pitchFamily="34" charset="0"/>
              <a:buChar char="•"/>
            </a:pPr>
            <a:r>
              <a:rPr lang="en-US" dirty="0" smtClean="0"/>
              <a:t>Training</a:t>
            </a:r>
          </a:p>
          <a:p>
            <a:pPr marL="914400" lvl="2" indent="-457200">
              <a:buFont typeface="Arial" pitchFamily="34" charset="0"/>
              <a:buChar char="•"/>
            </a:pPr>
            <a:r>
              <a:rPr lang="en-US" dirty="0" smtClean="0"/>
              <a:t>Guidelines for member REN</a:t>
            </a:r>
          </a:p>
          <a:p>
            <a:pPr marL="914400" lvl="2" indent="-457200">
              <a:buFont typeface="Arial" pitchFamily="34" charset="0"/>
              <a:buChar char="•"/>
            </a:pPr>
            <a:r>
              <a:rPr lang="en-US" dirty="0" smtClean="0"/>
              <a:t>Ensuring access to applications/services</a:t>
            </a:r>
          </a:p>
          <a:p>
            <a:pPr marL="914400" lvl="2" indent="-457200"/>
            <a:endParaRPr lang="en-US" dirty="0" smtClean="0"/>
          </a:p>
          <a:p>
            <a:pPr marL="457200" indent="-457200">
              <a:buFont typeface="Arial" pitchFamily="34" charset="0"/>
              <a:buChar char="•"/>
            </a:pPr>
            <a:endParaRPr lang="en-US" dirty="0" smtClean="0"/>
          </a:p>
          <a:p>
            <a:pPr marL="457200" indent="-457200">
              <a:buFont typeface="Arial" pitchFamily="34" charset="0"/>
              <a:buChar char="•"/>
            </a:pPr>
            <a:endParaRPr lang="en-US" dirty="0"/>
          </a:p>
        </p:txBody>
      </p:sp>
      <p:sp>
        <p:nvSpPr>
          <p:cNvPr id="8" name="Text Placeholder 7"/>
          <p:cNvSpPr>
            <a:spLocks noGrp="1"/>
          </p:cNvSpPr>
          <p:nvPr>
            <p:ph type="body" sz="quarter" idx="3"/>
          </p:nvPr>
        </p:nvSpPr>
        <p:spPr/>
        <p:txBody>
          <a:bodyPr/>
          <a:lstStyle/>
          <a:p>
            <a:r>
              <a:rPr lang="en-US" dirty="0" smtClean="0"/>
              <a:t>NREN</a:t>
            </a:r>
            <a:endParaRPr lang="en-US" dirty="0"/>
          </a:p>
        </p:txBody>
      </p:sp>
      <p:sp>
        <p:nvSpPr>
          <p:cNvPr id="9" name="Content Placeholder 8"/>
          <p:cNvSpPr>
            <a:spLocks noGrp="1"/>
          </p:cNvSpPr>
          <p:nvPr>
            <p:ph sz="quarter" idx="4"/>
          </p:nvPr>
        </p:nvSpPr>
        <p:spPr/>
        <p:txBody>
          <a:bodyPr/>
          <a:lstStyle/>
          <a:p>
            <a:pPr marL="457200" indent="-457200">
              <a:buFont typeface="Arial" pitchFamily="34" charset="0"/>
              <a:buChar char="•"/>
            </a:pPr>
            <a:r>
              <a:rPr lang="en-US" dirty="0" smtClean="0"/>
              <a:t>Networking with local partners</a:t>
            </a:r>
          </a:p>
          <a:p>
            <a:pPr marL="914400" lvl="2" indent="-457200">
              <a:buFont typeface="Arial" pitchFamily="34" charset="0"/>
              <a:buChar char="•"/>
            </a:pPr>
            <a:r>
              <a:rPr lang="en-US" dirty="0" smtClean="0"/>
              <a:t>Student Media</a:t>
            </a:r>
          </a:p>
          <a:p>
            <a:pPr marL="914400" lvl="2" indent="-457200">
              <a:buFont typeface="Arial" pitchFamily="34" charset="0"/>
              <a:buChar char="•"/>
            </a:pPr>
            <a:r>
              <a:rPr lang="en-US" dirty="0" smtClean="0"/>
              <a:t>Advancement Offices</a:t>
            </a:r>
          </a:p>
          <a:p>
            <a:pPr marL="914400" lvl="2" indent="-457200">
              <a:buFont typeface="Arial" pitchFamily="34" charset="0"/>
              <a:buChar char="•"/>
            </a:pPr>
            <a:r>
              <a:rPr lang="en-US" dirty="0" smtClean="0"/>
              <a:t>Media Influencers</a:t>
            </a:r>
          </a:p>
          <a:p>
            <a:pPr marL="914400" lvl="2" indent="-457200">
              <a:buFont typeface="Arial" pitchFamily="34" charset="0"/>
              <a:buChar char="•"/>
            </a:pPr>
            <a:r>
              <a:rPr lang="en-US" dirty="0" smtClean="0"/>
              <a:t>Target Audiences</a:t>
            </a:r>
          </a:p>
          <a:p>
            <a:pPr marL="457200" indent="-457200">
              <a:buFont typeface="Arial" pitchFamily="34" charset="0"/>
              <a:buChar char="•"/>
            </a:pPr>
            <a:endParaRPr lang="en-US" dirty="0" smtClean="0"/>
          </a:p>
          <a:p>
            <a:pPr marL="457200" indent="-457200">
              <a:buFont typeface="Arial" pitchFamily="34" charset="0"/>
              <a:buChar char="•"/>
            </a:pPr>
            <a:r>
              <a:rPr lang="en-US" dirty="0" smtClean="0"/>
              <a:t>Creating and Sharing Content</a:t>
            </a:r>
          </a:p>
          <a:p>
            <a:pPr marL="914400" lvl="2" indent="-457200">
              <a:buFont typeface="Arial" pitchFamily="34" charset="0"/>
              <a:buChar char="•"/>
            </a:pPr>
            <a:r>
              <a:rPr lang="en-US" dirty="0" smtClean="0"/>
              <a:t>Report on NREN activities</a:t>
            </a:r>
          </a:p>
          <a:p>
            <a:pPr marL="914400" lvl="2" indent="-457200">
              <a:buFont typeface="Arial" pitchFamily="34" charset="0"/>
              <a:buChar char="•"/>
            </a:pPr>
            <a:r>
              <a:rPr lang="en-US" dirty="0" smtClean="0"/>
              <a:t>Engage audiences on social media</a:t>
            </a:r>
          </a:p>
          <a:p>
            <a:pPr marL="914400" lvl="2" indent="-457200">
              <a:buFont typeface="Arial" pitchFamily="34" charset="0"/>
              <a:buChar char="•"/>
            </a:pPr>
            <a:r>
              <a:rPr lang="en-US" dirty="0" smtClean="0"/>
              <a:t>Features on NREN users</a:t>
            </a:r>
          </a:p>
          <a:p>
            <a:pPr marL="914400" lvl="2" indent="-457200">
              <a:buFont typeface="Arial" pitchFamily="34" charset="0"/>
              <a:buChar char="•"/>
            </a:pPr>
            <a:endParaRPr lang="en-US" dirty="0" smtClean="0"/>
          </a:p>
          <a:p>
            <a:pPr marL="457200" indent="-457200">
              <a:buFont typeface="Arial" pitchFamily="34" charset="0"/>
              <a:buChar char="•"/>
            </a:pPr>
            <a:r>
              <a:rPr lang="en-US" dirty="0" smtClean="0"/>
              <a:t>Implementing Campaigns</a:t>
            </a:r>
          </a:p>
          <a:p>
            <a:pPr marL="927100" lvl="2" indent="-457200">
              <a:buFont typeface="Arial" pitchFamily="34" charset="0"/>
              <a:buChar char="•"/>
            </a:pPr>
            <a:r>
              <a:rPr lang="en-US" dirty="0" smtClean="0"/>
              <a:t>Localization</a:t>
            </a:r>
          </a:p>
          <a:p>
            <a:pPr marL="927100" lvl="2" indent="-457200">
              <a:buFont typeface="Arial" pitchFamily="34" charset="0"/>
              <a:buChar char="•"/>
            </a:pPr>
            <a:r>
              <a:rPr lang="en-US" dirty="0" smtClean="0"/>
              <a:t>Feedback to WACREN</a:t>
            </a:r>
          </a:p>
          <a:p>
            <a:pPr marL="457200" indent="-457200">
              <a:buFont typeface="Arial" pitchFamily="34" charset="0"/>
              <a:buChar char="•"/>
            </a:pPr>
            <a:endParaRPr lang="en-US" dirty="0" smtClean="0"/>
          </a:p>
          <a:p>
            <a:pPr marL="457200" indent="-457200">
              <a:buFont typeface="Arial" pitchFamily="34" charset="0"/>
              <a:buChar char="•"/>
            </a:pPr>
            <a:endParaRPr lang="en-US" dirty="0"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Master #10">
  <a:themeElements>
    <a:clrScheme name="">
      <a:dk1>
        <a:srgbClr val="000000"/>
      </a:dk1>
      <a:lt1>
        <a:srgbClr val="FFFFFA"/>
      </a:lt1>
      <a:dk2>
        <a:srgbClr val="000000"/>
      </a:dk2>
      <a:lt2>
        <a:srgbClr val="808080"/>
      </a:lt2>
      <a:accent1>
        <a:srgbClr val="BFBFBF"/>
      </a:accent1>
      <a:accent2>
        <a:srgbClr val="333399"/>
      </a:accent2>
      <a:accent3>
        <a:srgbClr val="FFFFFC"/>
      </a:accent3>
      <a:accent4>
        <a:srgbClr val="000000"/>
      </a:accent4>
      <a:accent5>
        <a:srgbClr val="DCDCDC"/>
      </a:accent5>
      <a:accent6>
        <a:srgbClr val="2D2D8A"/>
      </a:accent6>
      <a:hlink>
        <a:srgbClr val="009999"/>
      </a:hlink>
      <a:folHlink>
        <a:srgbClr val="99CC00"/>
      </a:folHlink>
    </a:clrScheme>
    <a:fontScheme name="Master #10">
      <a:majorFont>
        <a:latin typeface="ITC Franklin Gothic Std Demi"/>
        <a:ea typeface="ヒラギノ角ゴ Pro W6"/>
        <a:cs typeface=""/>
      </a:majorFont>
      <a:minorFont>
        <a:latin typeface="ITC Franklin Gothic Std Med"/>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45 Helvetica Light" pitchFamily="16" charset="0"/>
            <a:ea typeface="ヒラギノ角ゴ Pro W3" pitchFamily="16" charset="-128"/>
            <a:sym typeface="45 Helvetica Light" pitchFamily="16"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45 Helvetica Light" pitchFamily="16" charset="0"/>
            <a:ea typeface="ヒラギノ角ゴ Pro W3" pitchFamily="16" charset="-128"/>
            <a:sym typeface="45 Helvetica Light" pitchFamily="16" charset="0"/>
          </a:defRPr>
        </a:defPPr>
      </a:lstStyle>
    </a:lnDef>
  </a:objectDefaults>
  <a:extraClrSchemeLst>
    <a:extraClrScheme>
      <a:clrScheme name="Master #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1194</TotalTime>
  <Pages>0</Pages>
  <Words>1570</Words>
  <Characters>0</Characters>
  <Application>Microsoft Office PowerPoint</Application>
  <PresentationFormat>Custom</PresentationFormat>
  <Lines>0</Lines>
  <Paragraphs>151</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Master #10</vt:lpstr>
      <vt:lpstr>Towards a Regional Communication and Information Network for the West and Central African Research and Education Network (WACREN) </vt:lpstr>
      <vt:lpstr>Challenges</vt:lpstr>
      <vt:lpstr>Overview of Presentation</vt:lpstr>
      <vt:lpstr>Targeted Audiences</vt:lpstr>
      <vt:lpstr>Communication Strategy</vt:lpstr>
      <vt:lpstr>Communication Strategy</vt:lpstr>
      <vt:lpstr>The University of Jos, Nigeria Advancement Office</vt:lpstr>
      <vt:lpstr>The Network Solution</vt:lpstr>
      <vt:lpstr>The Network Solution</vt:lpstr>
      <vt:lpstr>The Network Solution</vt:lpstr>
      <vt:lpstr>Model for a NREN Communication Network</vt:lpstr>
      <vt:lpstr>The Network Solution – Long Term Goals</vt:lpstr>
      <vt:lpstr>Summary and Conclusion</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Oti, Donna</dc:creator>
  <cp:lastModifiedBy>uche</cp:lastModifiedBy>
  <cp:revision>65</cp:revision>
  <dcterms:modified xsi:type="dcterms:W3CDTF">2016-03-16T00:26:28Z</dcterms:modified>
</cp:coreProperties>
</file>