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1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A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A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A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A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A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A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A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A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A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A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A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A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A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AU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AU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AU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acren.net/en/programmes/libsense/" TargetMode="External"/><Relationship Id="rId2" Type="http://schemas.openxmlformats.org/officeDocument/2006/relationships/hyperlink" Target="https://www.publichealth.africa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677352" y="424940"/>
            <a:ext cx="6725920" cy="18055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AU" sz="3200" b="1" strike="noStrike" spc="-1" dirty="0">
                <a:latin typeface="Arial"/>
                <a:ea typeface="Liberation Serif;Times New Roman"/>
              </a:rPr>
              <a:t>Open Access publication of </a:t>
            </a:r>
            <a:br>
              <a:rPr b="1" dirty="0"/>
            </a:br>
            <a:r>
              <a:rPr lang="en-AU" sz="3200" b="1" strike="noStrike" spc="-1" dirty="0">
                <a:latin typeface="Arial"/>
                <a:ea typeface="Liberation Serif;Times New Roman"/>
              </a:rPr>
              <a:t>Public Health research </a:t>
            </a:r>
            <a:br>
              <a:rPr b="1" dirty="0"/>
            </a:br>
            <a:r>
              <a:rPr lang="en-AU" sz="3200" b="1" strike="noStrike" spc="-1" dirty="0">
                <a:latin typeface="Arial"/>
                <a:ea typeface="Liberation Serif;Times New Roman"/>
              </a:rPr>
              <a:t>in African journals</a:t>
            </a:r>
            <a:endParaRPr lang="en-AU" sz="3200" b="1" strike="noStrike" spc="-1" dirty="0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1011872" y="2404390"/>
            <a:ext cx="8056880" cy="32661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3200" b="0" strike="noStrike" spc="-1" dirty="0">
                <a:latin typeface="Arial"/>
              </a:rPr>
              <a:t>A collaborative project between </a:t>
            </a:r>
            <a:r>
              <a:rPr lang="en-AU" sz="3200" b="0" strike="noStrike" spc="-1" dirty="0" err="1">
                <a:latin typeface="Arial"/>
                <a:hlinkClick r:id="rId2"/>
              </a:rPr>
              <a:t>PublicHealth.Africa</a:t>
            </a:r>
            <a:r>
              <a:rPr lang="en-AU" sz="3200" b="0" strike="noStrike" spc="-1" dirty="0">
                <a:latin typeface="Arial"/>
              </a:rPr>
              <a:t> and </a:t>
            </a:r>
            <a:r>
              <a:rPr lang="en-AU" sz="3200" b="0" strike="noStrike" spc="-1" dirty="0">
                <a:latin typeface="Arial"/>
                <a:hlinkClick r:id="rId3"/>
              </a:rPr>
              <a:t>LIBSENSE</a:t>
            </a:r>
            <a:endParaRPr lang="en-AU" sz="3200" b="0" strike="noStrike" spc="-1" dirty="0">
              <a:latin typeface="Arial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3200" b="0" strike="noStrike" spc="-1" dirty="0">
                <a:latin typeface="Arial"/>
              </a:rPr>
              <a:t>Presented by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3200" b="1" strike="noStrike" spc="-1" dirty="0">
                <a:latin typeface="Arial"/>
              </a:rPr>
              <a:t>Dominic Agyei Dankwah</a:t>
            </a:r>
            <a:endParaRPr lang="en-AU" sz="3200" b="0" strike="noStrike" spc="-1" dirty="0">
              <a:latin typeface="Arial"/>
            </a:endParaRPr>
          </a:p>
        </p:txBody>
      </p:sp>
      <p:pic>
        <p:nvPicPr>
          <p:cNvPr id="40" name="Picture 39"/>
          <p:cNvPicPr/>
          <p:nvPr/>
        </p:nvPicPr>
        <p:blipFill>
          <a:blip r:embed="rId4"/>
          <a:stretch/>
        </p:blipFill>
        <p:spPr>
          <a:xfrm>
            <a:off x="142240" y="406600"/>
            <a:ext cx="1602840" cy="1361440"/>
          </a:xfrm>
          <a:prstGeom prst="rect">
            <a:avLst/>
          </a:prstGeom>
          <a:ln w="0">
            <a:noFill/>
          </a:ln>
        </p:spPr>
      </p:pic>
      <p:pic>
        <p:nvPicPr>
          <p:cNvPr id="41" name="Picture 40"/>
          <p:cNvPicPr/>
          <p:nvPr/>
        </p:nvPicPr>
        <p:blipFill>
          <a:blip r:embed="rId5"/>
          <a:stretch/>
        </p:blipFill>
        <p:spPr>
          <a:xfrm>
            <a:off x="8464500" y="497940"/>
            <a:ext cx="1440280" cy="1178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DBEBC84-3EB0-40E2-91FD-A2B7277D15D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" y="203400"/>
            <a:ext cx="1602840" cy="1361440"/>
          </a:xfrm>
          <a:prstGeom prst="rect">
            <a:avLst/>
          </a:prstGeom>
          <a:ln w="0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3D21A6-4FD9-46FE-802C-0EBD143ACAEC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8474660" y="294740"/>
            <a:ext cx="1440280" cy="117876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2">
            <a:extLst>
              <a:ext uri="{FF2B5EF4-FFF2-40B4-BE49-F238E27FC236}">
                <a16:creationId xmlns:a16="http://schemas.microsoft.com/office/drawing/2014/main" id="{FC14CF2C-3D72-46C4-ABD9-829E193D41D7}"/>
              </a:ext>
            </a:extLst>
          </p:cNvPr>
          <p:cNvSpPr txBox="1">
            <a:spLocks/>
          </p:cNvSpPr>
          <p:nvPr/>
        </p:nvSpPr>
        <p:spPr>
          <a:xfrm>
            <a:off x="1645921" y="487881"/>
            <a:ext cx="6736080" cy="904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4400" b="1" spc="-1" dirty="0">
                <a:latin typeface="Arial"/>
              </a:rPr>
              <a:t>Results</a:t>
            </a:r>
          </a:p>
        </p:txBody>
      </p:sp>
      <p:sp>
        <p:nvSpPr>
          <p:cNvPr id="9" name="PlaceHolder 2">
            <a:extLst>
              <a:ext uri="{FF2B5EF4-FFF2-40B4-BE49-F238E27FC236}">
                <a16:creationId xmlns:a16="http://schemas.microsoft.com/office/drawing/2014/main" id="{633D290E-E2E7-4900-98A7-876EE5FC187C}"/>
              </a:ext>
            </a:extLst>
          </p:cNvPr>
          <p:cNvSpPr txBox="1">
            <a:spLocks/>
          </p:cNvSpPr>
          <p:nvPr/>
        </p:nvSpPr>
        <p:spPr>
          <a:xfrm>
            <a:off x="165685" y="1676402"/>
            <a:ext cx="9749255" cy="17068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Country journals: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150 journals explored with numbers varying from 1 to 97 in each country.</a:t>
            </a:r>
          </a:p>
        </p:txBody>
      </p:sp>
      <p:sp>
        <p:nvSpPr>
          <p:cNvPr id="10" name="PlaceHolder 2">
            <a:extLst>
              <a:ext uri="{FF2B5EF4-FFF2-40B4-BE49-F238E27FC236}">
                <a16:creationId xmlns:a16="http://schemas.microsoft.com/office/drawing/2014/main" id="{EC99A3F1-DA04-434C-B89E-648064081BDC}"/>
              </a:ext>
            </a:extLst>
          </p:cNvPr>
          <p:cNvSpPr txBox="1">
            <a:spLocks/>
          </p:cNvSpPr>
          <p:nvPr/>
        </p:nvSpPr>
        <p:spPr>
          <a:xfrm>
            <a:off x="165685" y="3488640"/>
            <a:ext cx="9749255" cy="106440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66 published by universities and 77 by learned societies (some jointly)</a:t>
            </a:r>
          </a:p>
        </p:txBody>
      </p:sp>
      <p:sp>
        <p:nvSpPr>
          <p:cNvPr id="11" name="PlaceHolder 2">
            <a:extLst>
              <a:ext uri="{FF2B5EF4-FFF2-40B4-BE49-F238E27FC236}">
                <a16:creationId xmlns:a16="http://schemas.microsoft.com/office/drawing/2014/main" id="{21C8CC1B-458D-429C-AB4C-1C508A30DF7D}"/>
              </a:ext>
            </a:extLst>
          </p:cNvPr>
          <p:cNvSpPr txBox="1">
            <a:spLocks/>
          </p:cNvSpPr>
          <p:nvPr/>
        </p:nvSpPr>
        <p:spPr>
          <a:xfrm>
            <a:off x="165685" y="4658409"/>
            <a:ext cx="9749255" cy="9141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82 published twice a year or annually.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1311A32-BF02-438B-AE18-9202BFFC4078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" y="203400"/>
            <a:ext cx="1602840" cy="1361440"/>
          </a:xfrm>
          <a:prstGeom prst="rect">
            <a:avLst/>
          </a:prstGeom>
          <a:ln w="0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BA63F7-0EC3-42D2-B6E9-54ECD39B385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8474660" y="294740"/>
            <a:ext cx="1440280" cy="117876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2">
            <a:extLst>
              <a:ext uri="{FF2B5EF4-FFF2-40B4-BE49-F238E27FC236}">
                <a16:creationId xmlns:a16="http://schemas.microsoft.com/office/drawing/2014/main" id="{04632459-FE8A-42FB-8659-484CA553130B}"/>
              </a:ext>
            </a:extLst>
          </p:cNvPr>
          <p:cNvSpPr txBox="1">
            <a:spLocks/>
          </p:cNvSpPr>
          <p:nvPr/>
        </p:nvSpPr>
        <p:spPr>
          <a:xfrm>
            <a:off x="1645921" y="487881"/>
            <a:ext cx="6736080" cy="904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4400" b="1" spc="-1" dirty="0">
                <a:latin typeface="Arial"/>
              </a:rPr>
              <a:t>Results</a:t>
            </a:r>
          </a:p>
        </p:txBody>
      </p:sp>
      <p:sp>
        <p:nvSpPr>
          <p:cNvPr id="9" name="PlaceHolder 2">
            <a:extLst>
              <a:ext uri="{FF2B5EF4-FFF2-40B4-BE49-F238E27FC236}">
                <a16:creationId xmlns:a16="http://schemas.microsoft.com/office/drawing/2014/main" id="{52D156E6-A291-407F-A006-8B7E6293B162}"/>
              </a:ext>
            </a:extLst>
          </p:cNvPr>
          <p:cNvSpPr txBox="1">
            <a:spLocks/>
          </p:cNvSpPr>
          <p:nvPr/>
        </p:nvSpPr>
        <p:spPr>
          <a:xfrm>
            <a:off x="165685" y="1676402"/>
            <a:ext cx="9749255" cy="13614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95 of the 150 journals were open access and available for free download</a:t>
            </a:r>
          </a:p>
        </p:txBody>
      </p:sp>
      <p:sp>
        <p:nvSpPr>
          <p:cNvPr id="10" name="PlaceHolder 2">
            <a:extLst>
              <a:ext uri="{FF2B5EF4-FFF2-40B4-BE49-F238E27FC236}">
                <a16:creationId xmlns:a16="http://schemas.microsoft.com/office/drawing/2014/main" id="{007DBACA-3D78-40C2-A035-5CAEFA3E3031}"/>
              </a:ext>
            </a:extLst>
          </p:cNvPr>
          <p:cNvSpPr txBox="1">
            <a:spLocks/>
          </p:cNvSpPr>
          <p:nvPr/>
        </p:nvSpPr>
        <p:spPr>
          <a:xfrm>
            <a:off x="165685" y="3149404"/>
            <a:ext cx="9749255" cy="11787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49 used a Creative Commons licence</a:t>
            </a:r>
          </a:p>
        </p:txBody>
      </p:sp>
      <p:sp>
        <p:nvSpPr>
          <p:cNvPr id="11" name="PlaceHolder 2">
            <a:extLst>
              <a:ext uri="{FF2B5EF4-FFF2-40B4-BE49-F238E27FC236}">
                <a16:creationId xmlns:a16="http://schemas.microsoft.com/office/drawing/2014/main" id="{3442CBE7-6E0D-43CF-9BCB-399458098486}"/>
              </a:ext>
            </a:extLst>
          </p:cNvPr>
          <p:cNvSpPr txBox="1">
            <a:spLocks/>
          </p:cNvSpPr>
          <p:nvPr/>
        </p:nvSpPr>
        <p:spPr>
          <a:xfrm>
            <a:off x="165685" y="4439726"/>
            <a:ext cx="9749255" cy="11787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16 were indexed in PubMed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B09CF88-411A-490B-875E-2FEEC3172626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" y="203400"/>
            <a:ext cx="1602840" cy="1361440"/>
          </a:xfrm>
          <a:prstGeom prst="rect">
            <a:avLst/>
          </a:prstGeom>
          <a:ln w="0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791A80-EB46-48DF-9808-31A33CF99A97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8474660" y="294740"/>
            <a:ext cx="1440280" cy="117876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2">
            <a:extLst>
              <a:ext uri="{FF2B5EF4-FFF2-40B4-BE49-F238E27FC236}">
                <a16:creationId xmlns:a16="http://schemas.microsoft.com/office/drawing/2014/main" id="{A0941261-06A2-4009-A402-460C53620FDE}"/>
              </a:ext>
            </a:extLst>
          </p:cNvPr>
          <p:cNvSpPr txBox="1">
            <a:spLocks/>
          </p:cNvSpPr>
          <p:nvPr/>
        </p:nvSpPr>
        <p:spPr>
          <a:xfrm>
            <a:off x="1645921" y="487881"/>
            <a:ext cx="6736080" cy="904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4400" b="1" spc="-1" dirty="0">
                <a:latin typeface="Arial"/>
              </a:rPr>
              <a:t>Results</a:t>
            </a:r>
          </a:p>
        </p:txBody>
      </p:sp>
      <p:sp>
        <p:nvSpPr>
          <p:cNvPr id="16" name="PlaceHolder 2">
            <a:extLst>
              <a:ext uri="{FF2B5EF4-FFF2-40B4-BE49-F238E27FC236}">
                <a16:creationId xmlns:a16="http://schemas.microsoft.com/office/drawing/2014/main" id="{BE5F1CF4-6F6A-4E63-8F0E-D39261CFCA09}"/>
              </a:ext>
            </a:extLst>
          </p:cNvPr>
          <p:cNvSpPr txBox="1">
            <a:spLocks/>
          </p:cNvSpPr>
          <p:nvPr/>
        </p:nvSpPr>
        <p:spPr>
          <a:xfrm>
            <a:off x="165685" y="3629840"/>
            <a:ext cx="8977095" cy="13614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Note: information missing for some journals	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176F7AE-0FED-4A00-AAC4-6CC690CECDAF}"/>
              </a:ext>
            </a:extLst>
          </p:cNvPr>
          <p:cNvGrpSpPr/>
          <p:nvPr/>
        </p:nvGrpSpPr>
        <p:grpSpPr>
          <a:xfrm>
            <a:off x="165685" y="1676402"/>
            <a:ext cx="8977095" cy="1392218"/>
            <a:chOff x="165685" y="1676402"/>
            <a:chExt cx="8977095" cy="1392218"/>
          </a:xfrm>
        </p:grpSpPr>
        <p:sp>
          <p:nvSpPr>
            <p:cNvPr id="9" name="PlaceHolder 2">
              <a:extLst>
                <a:ext uri="{FF2B5EF4-FFF2-40B4-BE49-F238E27FC236}">
                  <a16:creationId xmlns:a16="http://schemas.microsoft.com/office/drawing/2014/main" id="{F970206D-0F9D-4040-AE29-F3A723C11A38}"/>
                </a:ext>
              </a:extLst>
            </p:cNvPr>
            <p:cNvSpPr txBox="1">
              <a:spLocks/>
            </p:cNvSpPr>
            <p:nvPr/>
          </p:nvSpPr>
          <p:spPr>
            <a:xfrm>
              <a:off x="165685" y="1676402"/>
              <a:ext cx="5039361" cy="136144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lIns="0" tIns="0" rIns="0" bIns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GB" b="1" spc="-1" dirty="0">
                  <a:latin typeface="Arial"/>
                </a:rPr>
                <a:t>Article Processing Charges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0CE4E70-E8BA-42EB-9EBD-1E6E18A17068}"/>
                </a:ext>
              </a:extLst>
            </p:cNvPr>
            <p:cNvSpPr txBox="1"/>
            <p:nvPr/>
          </p:nvSpPr>
          <p:spPr>
            <a:xfrm>
              <a:off x="6704380" y="1676402"/>
              <a:ext cx="2438400" cy="400110"/>
            </a:xfrm>
            <a:prstGeom prst="rect">
              <a:avLst/>
            </a:prstGeom>
            <a:solidFill>
              <a:schemeClr val="accent5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>
              <a:spAutoFit/>
            </a:bodyPr>
            <a:lstStyle/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GB" sz="2000" b="1" spc="-1" dirty="0">
                  <a:latin typeface="Arial"/>
                </a:rPr>
                <a:t>Full APC: 81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D41C827-4C93-47A8-8122-B0EB8F71621E}"/>
                </a:ext>
              </a:extLst>
            </p:cNvPr>
            <p:cNvSpPr txBox="1"/>
            <p:nvPr/>
          </p:nvSpPr>
          <p:spPr>
            <a:xfrm>
              <a:off x="6688405" y="2187845"/>
              <a:ext cx="2438400" cy="400110"/>
            </a:xfrm>
            <a:prstGeom prst="rect">
              <a:avLst/>
            </a:prstGeom>
            <a:solidFill>
              <a:schemeClr val="accent5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GB" sz="2000" b="1" spc="-1" dirty="0">
                  <a:latin typeface="Arial"/>
                </a:rPr>
                <a:t>Partly waived: 10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F1ABB92-31A0-4C25-9190-D56F6C250749}"/>
                </a:ext>
              </a:extLst>
            </p:cNvPr>
            <p:cNvSpPr txBox="1"/>
            <p:nvPr/>
          </p:nvSpPr>
          <p:spPr>
            <a:xfrm>
              <a:off x="6704380" y="2668510"/>
              <a:ext cx="2438400" cy="400110"/>
            </a:xfrm>
            <a:prstGeom prst="rect">
              <a:avLst/>
            </a:prstGeom>
            <a:solidFill>
              <a:schemeClr val="accent5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>
              <a:spAutoFit/>
            </a:bodyPr>
            <a:lstStyle/>
            <a:p>
              <a:pPr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GB" sz="2000" b="1" spc="-1" dirty="0">
                  <a:latin typeface="Arial"/>
                </a:rPr>
                <a:t>Fully waived: 51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74C2A2EE-7502-435E-AC58-B33B48EB30AF}"/>
                </a:ext>
              </a:extLst>
            </p:cNvPr>
            <p:cNvCxnSpPr>
              <a:stCxn id="13" idx="1"/>
              <a:endCxn id="9" idx="3"/>
            </p:cNvCxnSpPr>
            <p:nvPr/>
          </p:nvCxnSpPr>
          <p:spPr>
            <a:xfrm flipH="1">
              <a:off x="5205046" y="1876457"/>
              <a:ext cx="1499334" cy="4806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1D65976-E2A0-4268-B303-4AB0BBD0B8EE}"/>
                </a:ext>
              </a:extLst>
            </p:cNvPr>
            <p:cNvCxnSpPr>
              <a:stCxn id="9" idx="3"/>
              <a:endCxn id="14" idx="1"/>
            </p:cNvCxnSpPr>
            <p:nvPr/>
          </p:nvCxnSpPr>
          <p:spPr>
            <a:xfrm>
              <a:off x="5205046" y="2357122"/>
              <a:ext cx="1483359" cy="307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0226C11-C3A4-481B-BA6A-9989271BF86E}"/>
                </a:ext>
              </a:extLst>
            </p:cNvPr>
            <p:cNvCxnSpPr>
              <a:stCxn id="9" idx="3"/>
              <a:endCxn id="15" idx="1"/>
            </p:cNvCxnSpPr>
            <p:nvPr/>
          </p:nvCxnSpPr>
          <p:spPr>
            <a:xfrm>
              <a:off x="5205046" y="2357122"/>
              <a:ext cx="1499334" cy="5114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672C88-FB0C-4FE9-9D81-6E77ACED308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" y="101800"/>
            <a:ext cx="1602840" cy="1361440"/>
          </a:xfrm>
          <a:prstGeom prst="rect">
            <a:avLst/>
          </a:prstGeom>
          <a:ln w="0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64F123-5D01-4CC3-B07E-95C09DD14C08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8474660" y="193140"/>
            <a:ext cx="1440280" cy="117876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2">
            <a:extLst>
              <a:ext uri="{FF2B5EF4-FFF2-40B4-BE49-F238E27FC236}">
                <a16:creationId xmlns:a16="http://schemas.microsoft.com/office/drawing/2014/main" id="{7EF3B27E-F746-4E2B-B416-B4FCD885DF40}"/>
              </a:ext>
            </a:extLst>
          </p:cNvPr>
          <p:cNvSpPr txBox="1">
            <a:spLocks/>
          </p:cNvSpPr>
          <p:nvPr/>
        </p:nvSpPr>
        <p:spPr>
          <a:xfrm>
            <a:off x="1645921" y="386281"/>
            <a:ext cx="6736080" cy="904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4400" b="1" spc="-1" dirty="0">
                <a:latin typeface="Arial"/>
              </a:rPr>
              <a:t>Conclusions</a:t>
            </a:r>
          </a:p>
        </p:txBody>
      </p:sp>
      <p:sp>
        <p:nvSpPr>
          <p:cNvPr id="9" name="PlaceHolder 2">
            <a:extLst>
              <a:ext uri="{FF2B5EF4-FFF2-40B4-BE49-F238E27FC236}">
                <a16:creationId xmlns:a16="http://schemas.microsoft.com/office/drawing/2014/main" id="{1E4B7936-DDE0-4B11-BFFA-BF392B336BBF}"/>
              </a:ext>
            </a:extLst>
          </p:cNvPr>
          <p:cNvSpPr txBox="1">
            <a:spLocks/>
          </p:cNvSpPr>
          <p:nvPr/>
        </p:nvSpPr>
        <p:spPr>
          <a:xfrm>
            <a:off x="165685" y="1420983"/>
            <a:ext cx="9749255" cy="10502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Many journals with Public Health content published in African countries with numbers varying from 1 to 97</a:t>
            </a:r>
          </a:p>
        </p:txBody>
      </p:sp>
      <p:sp>
        <p:nvSpPr>
          <p:cNvPr id="11" name="PlaceHolder 2">
            <a:extLst>
              <a:ext uri="{FF2B5EF4-FFF2-40B4-BE49-F238E27FC236}">
                <a16:creationId xmlns:a16="http://schemas.microsoft.com/office/drawing/2014/main" id="{848EB1D9-2290-4128-BCAE-46EFC847395B}"/>
              </a:ext>
            </a:extLst>
          </p:cNvPr>
          <p:cNvSpPr txBox="1">
            <a:spLocks/>
          </p:cNvSpPr>
          <p:nvPr/>
        </p:nvSpPr>
        <p:spPr>
          <a:xfrm>
            <a:off x="165685" y="2543701"/>
            <a:ext cx="9749255" cy="9701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Published by universities and learned societies in similar numbers, mostly twice a year or less</a:t>
            </a:r>
          </a:p>
        </p:txBody>
      </p:sp>
      <p:sp>
        <p:nvSpPr>
          <p:cNvPr id="12" name="PlaceHolder 2">
            <a:extLst>
              <a:ext uri="{FF2B5EF4-FFF2-40B4-BE49-F238E27FC236}">
                <a16:creationId xmlns:a16="http://schemas.microsoft.com/office/drawing/2014/main" id="{5994C7FA-1978-461D-9C50-56DF7510E85F}"/>
              </a:ext>
            </a:extLst>
          </p:cNvPr>
          <p:cNvSpPr txBox="1">
            <a:spLocks/>
          </p:cNvSpPr>
          <p:nvPr/>
        </p:nvSpPr>
        <p:spPr>
          <a:xfrm>
            <a:off x="165685" y="3586354"/>
            <a:ext cx="9749255" cy="97014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Two thirds as open access, one third had a Creative Commons licence and very few indexed on PubMed</a:t>
            </a:r>
          </a:p>
        </p:txBody>
      </p:sp>
      <p:sp>
        <p:nvSpPr>
          <p:cNvPr id="13" name="PlaceHolder 2">
            <a:extLst>
              <a:ext uri="{FF2B5EF4-FFF2-40B4-BE49-F238E27FC236}">
                <a16:creationId xmlns:a16="http://schemas.microsoft.com/office/drawing/2014/main" id="{AF227D27-B844-40BA-B753-2121050540B8}"/>
              </a:ext>
            </a:extLst>
          </p:cNvPr>
          <p:cNvSpPr txBox="1">
            <a:spLocks/>
          </p:cNvSpPr>
          <p:nvPr/>
        </p:nvSpPr>
        <p:spPr>
          <a:xfrm>
            <a:off x="152400" y="4629007"/>
            <a:ext cx="9749255" cy="9701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More than one half charge full Article Processing Charges (APC)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B72B60-F3D9-4756-B465-6B77FBF63336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" y="101800"/>
            <a:ext cx="1602840" cy="1361440"/>
          </a:xfrm>
          <a:prstGeom prst="rect">
            <a:avLst/>
          </a:prstGeom>
          <a:ln w="0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8E781F-804F-4D58-81EC-EF05BFBD75A0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8474660" y="193140"/>
            <a:ext cx="1440280" cy="117876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2">
            <a:extLst>
              <a:ext uri="{FF2B5EF4-FFF2-40B4-BE49-F238E27FC236}">
                <a16:creationId xmlns:a16="http://schemas.microsoft.com/office/drawing/2014/main" id="{9C85EE7C-ED31-4CDF-B22B-CB2B7465357E}"/>
              </a:ext>
            </a:extLst>
          </p:cNvPr>
          <p:cNvSpPr txBox="1">
            <a:spLocks/>
          </p:cNvSpPr>
          <p:nvPr/>
        </p:nvSpPr>
        <p:spPr>
          <a:xfrm>
            <a:off x="1645921" y="386281"/>
            <a:ext cx="6736080" cy="904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4400" b="1" spc="-1" dirty="0">
                <a:latin typeface="Arial"/>
              </a:rPr>
              <a:t>Future plans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6E74842-F921-44AE-9B17-23C01FA54476}"/>
              </a:ext>
            </a:extLst>
          </p:cNvPr>
          <p:cNvGrpSpPr/>
          <p:nvPr/>
        </p:nvGrpSpPr>
        <p:grpSpPr>
          <a:xfrm>
            <a:off x="165685" y="1544322"/>
            <a:ext cx="9749255" cy="1827867"/>
            <a:chOff x="165685" y="1676402"/>
            <a:chExt cx="9749255" cy="1827867"/>
          </a:xfrm>
        </p:grpSpPr>
        <p:sp>
          <p:nvSpPr>
            <p:cNvPr id="10" name="PlaceHolder 2">
              <a:extLst>
                <a:ext uri="{FF2B5EF4-FFF2-40B4-BE49-F238E27FC236}">
                  <a16:creationId xmlns:a16="http://schemas.microsoft.com/office/drawing/2014/main" id="{7A2F52A9-E57B-49EF-838F-3034900BB837}"/>
                </a:ext>
              </a:extLst>
            </p:cNvPr>
            <p:cNvSpPr txBox="1">
              <a:spLocks/>
            </p:cNvSpPr>
            <p:nvPr/>
          </p:nvSpPr>
          <p:spPr>
            <a:xfrm>
              <a:off x="165685" y="1676402"/>
              <a:ext cx="5039361" cy="136144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lIns="0" tIns="0" rIns="0" bIns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GB" b="1" spc="-1" dirty="0">
                  <a:latin typeface="Arial"/>
                </a:rPr>
                <a:t>Part 2: Explore articles in the identified journals for selected years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75C055E-3BA8-45CD-988B-0A2ED8CE5DFE}"/>
                </a:ext>
              </a:extLst>
            </p:cNvPr>
            <p:cNvSpPr txBox="1"/>
            <p:nvPr/>
          </p:nvSpPr>
          <p:spPr>
            <a:xfrm>
              <a:off x="5913120" y="1676402"/>
              <a:ext cx="4001820" cy="376218"/>
            </a:xfrm>
            <a:prstGeom prst="rect">
              <a:avLst/>
            </a:prstGeom>
            <a:solidFill>
              <a:schemeClr val="accent5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>
              <a:spAutoFit/>
            </a:bodyPr>
            <a:lstStyle/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GB" b="1" spc="-1" dirty="0">
                  <a:latin typeface="Arial"/>
                </a:rPr>
                <a:t>Select Public Health articles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C9B93EE-0324-4EB5-B7F7-676D1385E3D2}"/>
                </a:ext>
              </a:extLst>
            </p:cNvPr>
            <p:cNvSpPr txBox="1"/>
            <p:nvPr/>
          </p:nvSpPr>
          <p:spPr>
            <a:xfrm>
              <a:off x="5913120" y="2180830"/>
              <a:ext cx="4001820" cy="1323439"/>
            </a:xfrm>
            <a:prstGeom prst="rect">
              <a:avLst/>
            </a:prstGeom>
            <a:solidFill>
              <a:schemeClr val="accent5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>
              <a:spAutoFit/>
            </a:bodyPr>
            <a:lstStyle/>
            <a:p>
              <a:pPr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GB" sz="2000" b="1" spc="-1" dirty="0">
                  <a:latin typeface="Arial"/>
                </a:rPr>
                <a:t>Record the access type, corresponding author if given, number of authors and their country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20593C3-78B2-4B7F-8CD9-6AC936426B81}"/>
                </a:ext>
              </a:extLst>
            </p:cNvPr>
            <p:cNvCxnSpPr>
              <a:cxnSpLocks/>
              <a:stCxn id="11" idx="1"/>
              <a:endCxn id="10" idx="3"/>
            </p:cNvCxnSpPr>
            <p:nvPr/>
          </p:nvCxnSpPr>
          <p:spPr>
            <a:xfrm flipH="1">
              <a:off x="5205046" y="1864511"/>
              <a:ext cx="708074" cy="4926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F761AD6-259C-423A-9384-AEF50042A87A}"/>
                </a:ext>
              </a:extLst>
            </p:cNvPr>
            <p:cNvCxnSpPr>
              <a:cxnSpLocks/>
              <a:stCxn id="10" idx="3"/>
              <a:endCxn id="13" idx="1"/>
            </p:cNvCxnSpPr>
            <p:nvPr/>
          </p:nvCxnSpPr>
          <p:spPr>
            <a:xfrm>
              <a:off x="5205046" y="2357122"/>
              <a:ext cx="708074" cy="485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BAC4E1-7DD7-4AC0-BC8E-B3570FD8B103}"/>
              </a:ext>
            </a:extLst>
          </p:cNvPr>
          <p:cNvGrpSpPr/>
          <p:nvPr/>
        </p:nvGrpSpPr>
        <p:grpSpPr>
          <a:xfrm>
            <a:off x="165685" y="3470858"/>
            <a:ext cx="9749255" cy="1435834"/>
            <a:chOff x="165685" y="1676402"/>
            <a:chExt cx="9749255" cy="1435834"/>
          </a:xfrm>
        </p:grpSpPr>
        <p:sp>
          <p:nvSpPr>
            <p:cNvPr id="24" name="PlaceHolder 2">
              <a:extLst>
                <a:ext uri="{FF2B5EF4-FFF2-40B4-BE49-F238E27FC236}">
                  <a16:creationId xmlns:a16="http://schemas.microsoft.com/office/drawing/2014/main" id="{2194CE94-A8A3-4F8E-8797-3E76DB8AE27C}"/>
                </a:ext>
              </a:extLst>
            </p:cNvPr>
            <p:cNvSpPr txBox="1">
              <a:spLocks/>
            </p:cNvSpPr>
            <p:nvPr/>
          </p:nvSpPr>
          <p:spPr>
            <a:xfrm>
              <a:off x="165685" y="1676402"/>
              <a:ext cx="5039361" cy="103747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lIns="0" tIns="0" rIns="0" bIns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GB" b="1" spc="-1" dirty="0">
                  <a:latin typeface="Arial"/>
                </a:rPr>
                <a:t>Part 3: Survey of corresponding authors 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B4EA3E0-D852-4A4B-B29E-881F18ECCA05}"/>
                </a:ext>
              </a:extLst>
            </p:cNvPr>
            <p:cNvSpPr txBox="1"/>
            <p:nvPr/>
          </p:nvSpPr>
          <p:spPr>
            <a:xfrm>
              <a:off x="5913120" y="1676402"/>
              <a:ext cx="4001820" cy="646331"/>
            </a:xfrm>
            <a:prstGeom prst="rect">
              <a:avLst/>
            </a:prstGeom>
            <a:solidFill>
              <a:schemeClr val="accent5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>
              <a:spAutoFit/>
            </a:bodyPr>
            <a:lstStyle/>
            <a:p>
              <a:pPr marL="0"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GB" b="1" spc="-1" dirty="0">
                  <a:latin typeface="Arial"/>
                </a:rPr>
                <a:t>Experience of open access publishing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A91421B-E6BD-41DD-9CD2-E92959C707D2}"/>
                </a:ext>
              </a:extLst>
            </p:cNvPr>
            <p:cNvSpPr txBox="1"/>
            <p:nvPr/>
          </p:nvSpPr>
          <p:spPr>
            <a:xfrm>
              <a:off x="5913120" y="2404350"/>
              <a:ext cx="4001820" cy="707886"/>
            </a:xfrm>
            <a:prstGeom prst="rect">
              <a:avLst/>
            </a:prstGeom>
            <a:solidFill>
              <a:schemeClr val="accent5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>
              <a:spAutoFit/>
            </a:bodyPr>
            <a:lstStyle/>
            <a:p>
              <a:pPr indent="0" algn="ctr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GB" sz="2000" b="1" spc="-1" dirty="0">
                  <a:latin typeface="Arial"/>
                </a:rPr>
                <a:t>Views on barriers and benefits to open access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D7C6C4A-5833-4F9D-A1BE-88A78DC6FF96}"/>
                </a:ext>
              </a:extLst>
            </p:cNvPr>
            <p:cNvCxnSpPr>
              <a:cxnSpLocks/>
              <a:stCxn id="25" idx="1"/>
              <a:endCxn id="24" idx="3"/>
            </p:cNvCxnSpPr>
            <p:nvPr/>
          </p:nvCxnSpPr>
          <p:spPr>
            <a:xfrm flipH="1">
              <a:off x="5205046" y="1999568"/>
              <a:ext cx="708074" cy="195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4040334-5F63-4FD2-88C7-7B7858697E72}"/>
                </a:ext>
              </a:extLst>
            </p:cNvPr>
            <p:cNvCxnSpPr>
              <a:cxnSpLocks/>
              <a:stCxn id="24" idx="3"/>
              <a:endCxn id="26" idx="1"/>
            </p:cNvCxnSpPr>
            <p:nvPr/>
          </p:nvCxnSpPr>
          <p:spPr>
            <a:xfrm>
              <a:off x="5205046" y="2195140"/>
              <a:ext cx="708074" cy="5631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PlaceHolder 2">
            <a:extLst>
              <a:ext uri="{FF2B5EF4-FFF2-40B4-BE49-F238E27FC236}">
                <a16:creationId xmlns:a16="http://schemas.microsoft.com/office/drawing/2014/main" id="{02B6DC63-E7EB-4501-961D-D4A9631CB4C6}"/>
              </a:ext>
            </a:extLst>
          </p:cNvPr>
          <p:cNvSpPr txBox="1">
            <a:spLocks/>
          </p:cNvSpPr>
          <p:nvPr/>
        </p:nvSpPr>
        <p:spPr>
          <a:xfrm>
            <a:off x="152400" y="5008414"/>
            <a:ext cx="9762540" cy="6621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Make recommendations based on results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13EA7C4-9AFF-413D-975D-2C195E7BE7B8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" y="203400"/>
            <a:ext cx="1602840" cy="1361440"/>
          </a:xfrm>
          <a:prstGeom prst="rect">
            <a:avLst/>
          </a:prstGeom>
          <a:ln w="0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E040B3-D12E-41A9-9EDA-ACC8F878D9CC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8474660" y="294740"/>
            <a:ext cx="1440280" cy="117876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2">
            <a:extLst>
              <a:ext uri="{FF2B5EF4-FFF2-40B4-BE49-F238E27FC236}">
                <a16:creationId xmlns:a16="http://schemas.microsoft.com/office/drawing/2014/main" id="{2765E751-42F7-4FBB-A86B-F16E0E334465}"/>
              </a:ext>
            </a:extLst>
          </p:cNvPr>
          <p:cNvSpPr txBox="1">
            <a:spLocks/>
          </p:cNvSpPr>
          <p:nvPr/>
        </p:nvSpPr>
        <p:spPr>
          <a:xfrm>
            <a:off x="178970" y="1564841"/>
            <a:ext cx="9749255" cy="904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Relative lack of research capacity in the Global South</a:t>
            </a:r>
          </a:p>
        </p:txBody>
      </p:sp>
      <p:sp>
        <p:nvSpPr>
          <p:cNvPr id="11" name="PlaceHolder 2">
            <a:extLst>
              <a:ext uri="{FF2B5EF4-FFF2-40B4-BE49-F238E27FC236}">
                <a16:creationId xmlns:a16="http://schemas.microsoft.com/office/drawing/2014/main" id="{166D3FC3-8547-4F00-821D-B6B355497654}"/>
              </a:ext>
            </a:extLst>
          </p:cNvPr>
          <p:cNvSpPr txBox="1">
            <a:spLocks/>
          </p:cNvSpPr>
          <p:nvPr/>
        </p:nvSpPr>
        <p:spPr>
          <a:xfrm>
            <a:off x="152400" y="2560223"/>
            <a:ext cx="9749255" cy="10770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Lack of research with local relevance to populations in the South</a:t>
            </a:r>
          </a:p>
        </p:txBody>
      </p:sp>
      <p:sp>
        <p:nvSpPr>
          <p:cNvPr id="12" name="PlaceHolder 2">
            <a:extLst>
              <a:ext uri="{FF2B5EF4-FFF2-40B4-BE49-F238E27FC236}">
                <a16:creationId xmlns:a16="http://schemas.microsoft.com/office/drawing/2014/main" id="{EBFBEE17-A4BF-451A-ABB8-7130947ECB10}"/>
              </a:ext>
            </a:extLst>
          </p:cNvPr>
          <p:cNvSpPr txBox="1">
            <a:spLocks/>
          </p:cNvSpPr>
          <p:nvPr/>
        </p:nvSpPr>
        <p:spPr>
          <a:xfrm>
            <a:off x="152400" y="3728623"/>
            <a:ext cx="9749255" cy="15443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Difficulty in publishing high-quality research in an open access format so that it is readily available and the results can be applied where they are needed</a:t>
            </a:r>
          </a:p>
        </p:txBody>
      </p:sp>
      <p:sp>
        <p:nvSpPr>
          <p:cNvPr id="13" name="PlaceHolder 2">
            <a:extLst>
              <a:ext uri="{FF2B5EF4-FFF2-40B4-BE49-F238E27FC236}">
                <a16:creationId xmlns:a16="http://schemas.microsoft.com/office/drawing/2014/main" id="{92CE92F9-8713-42FD-85EF-D2DC2AAED058}"/>
              </a:ext>
            </a:extLst>
          </p:cNvPr>
          <p:cNvSpPr txBox="1">
            <a:spLocks/>
          </p:cNvSpPr>
          <p:nvPr/>
        </p:nvSpPr>
        <p:spPr>
          <a:xfrm>
            <a:off x="1645921" y="487881"/>
            <a:ext cx="6736080" cy="904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4400" b="1" spc="-1" dirty="0">
                <a:latin typeface="Arial"/>
              </a:rPr>
              <a:t>What we Know: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85216C3-5A08-4B56-A667-EA107BE356B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" y="203400"/>
            <a:ext cx="1602840" cy="1361440"/>
          </a:xfrm>
          <a:prstGeom prst="rect">
            <a:avLst/>
          </a:prstGeom>
          <a:ln w="0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97C9A9-9AD3-40B4-A734-D572414B111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8474660" y="294740"/>
            <a:ext cx="1440280" cy="117876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2">
            <a:extLst>
              <a:ext uri="{FF2B5EF4-FFF2-40B4-BE49-F238E27FC236}">
                <a16:creationId xmlns:a16="http://schemas.microsoft.com/office/drawing/2014/main" id="{53DFAF80-8C1C-4AAE-A9CB-E5B3CCF323A1}"/>
              </a:ext>
            </a:extLst>
          </p:cNvPr>
          <p:cNvSpPr txBox="1">
            <a:spLocks/>
          </p:cNvSpPr>
          <p:nvPr/>
        </p:nvSpPr>
        <p:spPr>
          <a:xfrm>
            <a:off x="1645921" y="487881"/>
            <a:ext cx="6736080" cy="904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4400" b="1" spc="-1" dirty="0">
                <a:latin typeface="Arial"/>
              </a:rPr>
              <a:t>Some recent data</a:t>
            </a:r>
          </a:p>
        </p:txBody>
      </p:sp>
      <p:sp>
        <p:nvSpPr>
          <p:cNvPr id="9" name="PlaceHolder 2">
            <a:extLst>
              <a:ext uri="{FF2B5EF4-FFF2-40B4-BE49-F238E27FC236}">
                <a16:creationId xmlns:a16="http://schemas.microsoft.com/office/drawing/2014/main" id="{D63DE839-4E4D-43F0-A23D-B86012CAD960}"/>
              </a:ext>
            </a:extLst>
          </p:cNvPr>
          <p:cNvSpPr txBox="1">
            <a:spLocks/>
          </p:cNvSpPr>
          <p:nvPr/>
        </p:nvSpPr>
        <p:spPr>
          <a:xfrm>
            <a:off x="165685" y="1757981"/>
            <a:ext cx="9749255" cy="146273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Open Access papers have drastically fewer lead authors from low-income regions</a:t>
            </a:r>
          </a:p>
        </p:txBody>
      </p:sp>
      <p:sp>
        <p:nvSpPr>
          <p:cNvPr id="10" name="PlaceHolder 2">
            <a:extLst>
              <a:ext uri="{FF2B5EF4-FFF2-40B4-BE49-F238E27FC236}">
                <a16:creationId xmlns:a16="http://schemas.microsoft.com/office/drawing/2014/main" id="{DDDB3813-16E7-4D2D-A92E-BCB1FE1E11B4}"/>
              </a:ext>
            </a:extLst>
          </p:cNvPr>
          <p:cNvSpPr txBox="1">
            <a:spLocks/>
          </p:cNvSpPr>
          <p:nvPr/>
        </p:nvSpPr>
        <p:spPr>
          <a:xfrm>
            <a:off x="165685" y="3413861"/>
            <a:ext cx="9749255" cy="146273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Article Processing Charges are a barrier to Open Access publication for scientists from the Global South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476D39B-D2C7-479E-99B7-938162552313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" y="203400"/>
            <a:ext cx="1602840" cy="1361440"/>
          </a:xfrm>
          <a:prstGeom prst="rect">
            <a:avLst/>
          </a:prstGeom>
          <a:ln w="0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BE59038-266D-4D4A-83A1-151933BA148C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8474660" y="294740"/>
            <a:ext cx="1440280" cy="117876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2">
            <a:extLst>
              <a:ext uri="{FF2B5EF4-FFF2-40B4-BE49-F238E27FC236}">
                <a16:creationId xmlns:a16="http://schemas.microsoft.com/office/drawing/2014/main" id="{E26DCD7C-DB53-4E62-906E-688B2CF0D06F}"/>
              </a:ext>
            </a:extLst>
          </p:cNvPr>
          <p:cNvSpPr txBox="1">
            <a:spLocks/>
          </p:cNvSpPr>
          <p:nvPr/>
        </p:nvSpPr>
        <p:spPr>
          <a:xfrm>
            <a:off x="1645921" y="487881"/>
            <a:ext cx="6736080" cy="904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4400" b="1" spc="-1" dirty="0">
                <a:latin typeface="Arial"/>
              </a:rPr>
              <a:t>Some recent data</a:t>
            </a:r>
          </a:p>
        </p:txBody>
      </p:sp>
      <p:sp>
        <p:nvSpPr>
          <p:cNvPr id="9" name="PlaceHolder 2">
            <a:extLst>
              <a:ext uri="{FF2B5EF4-FFF2-40B4-BE49-F238E27FC236}">
                <a16:creationId xmlns:a16="http://schemas.microsoft.com/office/drawing/2014/main" id="{408DE058-3043-4CBB-B991-4048C1F37579}"/>
              </a:ext>
            </a:extLst>
          </p:cNvPr>
          <p:cNvSpPr txBox="1">
            <a:spLocks/>
          </p:cNvSpPr>
          <p:nvPr/>
        </p:nvSpPr>
        <p:spPr>
          <a:xfrm>
            <a:off x="165685" y="1757981"/>
            <a:ext cx="9749255" cy="20735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 err="1">
                <a:latin typeface="Arial"/>
              </a:rPr>
              <a:t>PublicHealth.Africa</a:t>
            </a:r>
            <a:r>
              <a:rPr lang="en-GB" b="1" spc="-1" dirty="0">
                <a:latin typeface="Arial"/>
              </a:rPr>
              <a:t> has been established to leverage the strengths of African alumni from international and local online and face-to-face Master of Public Health courses</a:t>
            </a:r>
          </a:p>
        </p:txBody>
      </p:sp>
      <p:sp>
        <p:nvSpPr>
          <p:cNvPr id="10" name="PlaceHolder 2">
            <a:extLst>
              <a:ext uri="{FF2B5EF4-FFF2-40B4-BE49-F238E27FC236}">
                <a16:creationId xmlns:a16="http://schemas.microsoft.com/office/drawing/2014/main" id="{17ADAEE9-C8EB-4D04-872A-467E9152117E}"/>
              </a:ext>
            </a:extLst>
          </p:cNvPr>
          <p:cNvSpPr txBox="1">
            <a:spLocks/>
          </p:cNvSpPr>
          <p:nvPr/>
        </p:nvSpPr>
        <p:spPr>
          <a:xfrm>
            <a:off x="165685" y="3922933"/>
            <a:ext cx="9749255" cy="16356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In a survey of African public health graduates, more than a half of the respondents reported barriers to research and writing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73E9C75-BAC9-4CD8-B562-F402F1A3BC8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" y="203400"/>
            <a:ext cx="1602840" cy="1361440"/>
          </a:xfrm>
          <a:prstGeom prst="rect">
            <a:avLst/>
          </a:prstGeom>
          <a:ln w="0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114EEE-74B2-4C7F-A656-8F5BED3260E8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8474660" y="294740"/>
            <a:ext cx="1440280" cy="117876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2">
            <a:extLst>
              <a:ext uri="{FF2B5EF4-FFF2-40B4-BE49-F238E27FC236}">
                <a16:creationId xmlns:a16="http://schemas.microsoft.com/office/drawing/2014/main" id="{7DB4FD1F-D4EB-4F38-8FED-02EB2E87BD43}"/>
              </a:ext>
            </a:extLst>
          </p:cNvPr>
          <p:cNvSpPr txBox="1">
            <a:spLocks/>
          </p:cNvSpPr>
          <p:nvPr/>
        </p:nvSpPr>
        <p:spPr>
          <a:xfrm>
            <a:off x="1645921" y="487881"/>
            <a:ext cx="6736080" cy="904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4400" b="1" spc="-1" dirty="0">
                <a:latin typeface="Arial"/>
              </a:rPr>
              <a:t>Some recent data</a:t>
            </a:r>
          </a:p>
        </p:txBody>
      </p:sp>
      <p:sp>
        <p:nvSpPr>
          <p:cNvPr id="9" name="PlaceHolder 2">
            <a:extLst>
              <a:ext uri="{FF2B5EF4-FFF2-40B4-BE49-F238E27FC236}">
                <a16:creationId xmlns:a16="http://schemas.microsoft.com/office/drawing/2014/main" id="{D6AB41E8-8517-4EC9-B784-D508820B8DDE}"/>
              </a:ext>
            </a:extLst>
          </p:cNvPr>
          <p:cNvSpPr txBox="1">
            <a:spLocks/>
          </p:cNvSpPr>
          <p:nvPr/>
        </p:nvSpPr>
        <p:spPr>
          <a:xfrm>
            <a:off x="165685" y="1676402"/>
            <a:ext cx="9749255" cy="11588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Survey participants were asked if they would like to publish their research as open access</a:t>
            </a:r>
          </a:p>
        </p:txBody>
      </p:sp>
      <p:sp>
        <p:nvSpPr>
          <p:cNvPr id="10" name="PlaceHolder 2">
            <a:extLst>
              <a:ext uri="{FF2B5EF4-FFF2-40B4-BE49-F238E27FC236}">
                <a16:creationId xmlns:a16="http://schemas.microsoft.com/office/drawing/2014/main" id="{095D1473-9719-4A57-90D4-B1745E5714C2}"/>
              </a:ext>
            </a:extLst>
          </p:cNvPr>
          <p:cNvSpPr txBox="1">
            <a:spLocks/>
          </p:cNvSpPr>
          <p:nvPr/>
        </p:nvSpPr>
        <p:spPr>
          <a:xfrm>
            <a:off x="165685" y="2946837"/>
            <a:ext cx="9749255" cy="11588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More than 70% said yes, if the journal waived or did not levy publication fees</a:t>
            </a:r>
          </a:p>
        </p:txBody>
      </p:sp>
      <p:sp>
        <p:nvSpPr>
          <p:cNvPr id="11" name="PlaceHolder 2">
            <a:extLst>
              <a:ext uri="{FF2B5EF4-FFF2-40B4-BE49-F238E27FC236}">
                <a16:creationId xmlns:a16="http://schemas.microsoft.com/office/drawing/2014/main" id="{9A0D7958-9FA2-433D-B9AA-8ED4793C4650}"/>
              </a:ext>
            </a:extLst>
          </p:cNvPr>
          <p:cNvSpPr txBox="1">
            <a:spLocks/>
          </p:cNvSpPr>
          <p:nvPr/>
        </p:nvSpPr>
        <p:spPr>
          <a:xfrm>
            <a:off x="139333" y="4217272"/>
            <a:ext cx="9749255" cy="12498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Only a half said yes if their institution had to pay and only a quarter if they had to pay the fees themselves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9D1CB5F-FD13-420E-95A5-F885E2A0FE2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" y="203400"/>
            <a:ext cx="1602840" cy="1361440"/>
          </a:xfrm>
          <a:prstGeom prst="rect">
            <a:avLst/>
          </a:prstGeom>
          <a:ln w="0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3C6815-27C1-44E8-923E-7252FC860A7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8474660" y="294740"/>
            <a:ext cx="1440280" cy="117876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2">
            <a:extLst>
              <a:ext uri="{FF2B5EF4-FFF2-40B4-BE49-F238E27FC236}">
                <a16:creationId xmlns:a16="http://schemas.microsoft.com/office/drawing/2014/main" id="{3136E875-EF5A-4F46-B458-660069A5CB3A}"/>
              </a:ext>
            </a:extLst>
          </p:cNvPr>
          <p:cNvSpPr txBox="1">
            <a:spLocks/>
          </p:cNvSpPr>
          <p:nvPr/>
        </p:nvSpPr>
        <p:spPr>
          <a:xfrm>
            <a:off x="1645921" y="487881"/>
            <a:ext cx="6736080" cy="904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4400" b="1" spc="-1" dirty="0">
                <a:latin typeface="Arial"/>
              </a:rPr>
              <a:t>Research question 1</a:t>
            </a:r>
          </a:p>
        </p:txBody>
      </p:sp>
      <p:sp>
        <p:nvSpPr>
          <p:cNvPr id="9" name="PlaceHolder 2">
            <a:extLst>
              <a:ext uri="{FF2B5EF4-FFF2-40B4-BE49-F238E27FC236}">
                <a16:creationId xmlns:a16="http://schemas.microsoft.com/office/drawing/2014/main" id="{D595B9F8-BB43-4157-A1DC-00DB12F2E0A2}"/>
              </a:ext>
            </a:extLst>
          </p:cNvPr>
          <p:cNvSpPr txBox="1">
            <a:spLocks/>
          </p:cNvSpPr>
          <p:nvPr/>
        </p:nvSpPr>
        <p:spPr>
          <a:xfrm>
            <a:off x="165685" y="1676402"/>
            <a:ext cx="9749255" cy="11588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Research study established in partnership between </a:t>
            </a:r>
            <a:r>
              <a:rPr lang="en-GB" b="1" spc="-1" dirty="0" err="1">
                <a:latin typeface="Arial"/>
              </a:rPr>
              <a:t>PublicHealth.Africa</a:t>
            </a:r>
            <a:r>
              <a:rPr lang="en-GB" b="1" spc="-1" dirty="0">
                <a:latin typeface="Arial"/>
              </a:rPr>
              <a:t> and LIBSENSE</a:t>
            </a:r>
          </a:p>
        </p:txBody>
      </p:sp>
      <p:sp>
        <p:nvSpPr>
          <p:cNvPr id="10" name="PlaceHolder 2">
            <a:extLst>
              <a:ext uri="{FF2B5EF4-FFF2-40B4-BE49-F238E27FC236}">
                <a16:creationId xmlns:a16="http://schemas.microsoft.com/office/drawing/2014/main" id="{4A8ADD4A-5896-4C72-9B03-F4E07C0DF927}"/>
              </a:ext>
            </a:extLst>
          </p:cNvPr>
          <p:cNvSpPr txBox="1">
            <a:spLocks/>
          </p:cNvSpPr>
          <p:nvPr/>
        </p:nvSpPr>
        <p:spPr>
          <a:xfrm>
            <a:off x="165685" y="3028354"/>
            <a:ext cx="9749255" cy="15646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What proportion of African journals, in the broad field of Public Health, publish articles in various categories of open access?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1CABA4A-F619-4FD4-B1C3-34239F254C5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" y="203400"/>
            <a:ext cx="1602840" cy="1361440"/>
          </a:xfrm>
          <a:prstGeom prst="rect">
            <a:avLst/>
          </a:prstGeom>
          <a:ln w="0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C5F2C7-6B3F-41BF-BC01-2D86AC4E963D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8474660" y="294740"/>
            <a:ext cx="1440280" cy="117876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2">
            <a:extLst>
              <a:ext uri="{FF2B5EF4-FFF2-40B4-BE49-F238E27FC236}">
                <a16:creationId xmlns:a16="http://schemas.microsoft.com/office/drawing/2014/main" id="{A05C1E53-175E-4187-88B7-934256153088}"/>
              </a:ext>
            </a:extLst>
          </p:cNvPr>
          <p:cNvSpPr txBox="1">
            <a:spLocks/>
          </p:cNvSpPr>
          <p:nvPr/>
        </p:nvSpPr>
        <p:spPr>
          <a:xfrm>
            <a:off x="1645921" y="487881"/>
            <a:ext cx="6736080" cy="904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4400" b="1" spc="-1" dirty="0">
                <a:latin typeface="Arial"/>
              </a:rPr>
              <a:t>Methods</a:t>
            </a:r>
          </a:p>
        </p:txBody>
      </p:sp>
      <p:sp>
        <p:nvSpPr>
          <p:cNvPr id="10" name="PlaceHolder 2">
            <a:extLst>
              <a:ext uri="{FF2B5EF4-FFF2-40B4-BE49-F238E27FC236}">
                <a16:creationId xmlns:a16="http://schemas.microsoft.com/office/drawing/2014/main" id="{0EE465F7-7260-4957-9B18-9FBA545CAA59}"/>
              </a:ext>
            </a:extLst>
          </p:cNvPr>
          <p:cNvSpPr txBox="1">
            <a:spLocks/>
          </p:cNvSpPr>
          <p:nvPr/>
        </p:nvSpPr>
        <p:spPr>
          <a:xfrm>
            <a:off x="165685" y="1676402"/>
            <a:ext cx="9749255" cy="13614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Identifying the journals expected to publish articles in the area of Public Health:</a:t>
            </a:r>
          </a:p>
        </p:txBody>
      </p:sp>
      <p:sp>
        <p:nvSpPr>
          <p:cNvPr id="11" name="PlaceHolder 2">
            <a:extLst>
              <a:ext uri="{FF2B5EF4-FFF2-40B4-BE49-F238E27FC236}">
                <a16:creationId xmlns:a16="http://schemas.microsoft.com/office/drawing/2014/main" id="{FCAAD730-F87F-4E44-8691-ABF097BA3F05}"/>
              </a:ext>
            </a:extLst>
          </p:cNvPr>
          <p:cNvSpPr txBox="1">
            <a:spLocks/>
          </p:cNvSpPr>
          <p:nvPr/>
        </p:nvSpPr>
        <p:spPr>
          <a:xfrm>
            <a:off x="165685" y="3240744"/>
            <a:ext cx="9749255" cy="16763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Search for journals published in each country using AJOL (African Journals Online), AIM (African Index </a:t>
            </a:r>
            <a:r>
              <a:rPr lang="en-GB" b="1" spc="-1" dirty="0" err="1">
                <a:latin typeface="Arial"/>
              </a:rPr>
              <a:t>Medicus</a:t>
            </a:r>
            <a:r>
              <a:rPr lang="en-GB" b="1" spc="-1" dirty="0">
                <a:latin typeface="Arial"/>
              </a:rPr>
              <a:t>), local knowledge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B4CCC80-4DA1-421D-9142-04C02EE1CDB7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" y="203400"/>
            <a:ext cx="1602840" cy="1361440"/>
          </a:xfrm>
          <a:prstGeom prst="rect">
            <a:avLst/>
          </a:prstGeom>
          <a:ln w="0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0BA506-5906-4B85-812A-24CB4F1A71BF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8474660" y="294740"/>
            <a:ext cx="1440280" cy="117876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2">
            <a:extLst>
              <a:ext uri="{FF2B5EF4-FFF2-40B4-BE49-F238E27FC236}">
                <a16:creationId xmlns:a16="http://schemas.microsoft.com/office/drawing/2014/main" id="{AE60AB0F-E212-4CFD-ADED-BB78C80BE8F1}"/>
              </a:ext>
            </a:extLst>
          </p:cNvPr>
          <p:cNvSpPr txBox="1">
            <a:spLocks/>
          </p:cNvSpPr>
          <p:nvPr/>
        </p:nvSpPr>
        <p:spPr>
          <a:xfrm>
            <a:off x="1645921" y="487881"/>
            <a:ext cx="6736080" cy="904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4400" b="1" spc="-1" dirty="0">
                <a:latin typeface="Arial"/>
              </a:rPr>
              <a:t>Methods</a:t>
            </a:r>
          </a:p>
        </p:txBody>
      </p:sp>
      <p:sp>
        <p:nvSpPr>
          <p:cNvPr id="9" name="PlaceHolder 2">
            <a:extLst>
              <a:ext uri="{FF2B5EF4-FFF2-40B4-BE49-F238E27FC236}">
                <a16:creationId xmlns:a16="http://schemas.microsoft.com/office/drawing/2014/main" id="{6135862B-D8BE-4464-8A9A-699DA6835178}"/>
              </a:ext>
            </a:extLst>
          </p:cNvPr>
          <p:cNvSpPr txBox="1">
            <a:spLocks/>
          </p:cNvSpPr>
          <p:nvPr/>
        </p:nvSpPr>
        <p:spPr>
          <a:xfrm>
            <a:off x="165685" y="1676402"/>
            <a:ext cx="9749255" cy="10363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Country journals investigated:</a:t>
            </a:r>
          </a:p>
        </p:txBody>
      </p:sp>
      <p:sp>
        <p:nvSpPr>
          <p:cNvPr id="10" name="PlaceHolder 2">
            <a:extLst>
              <a:ext uri="{FF2B5EF4-FFF2-40B4-BE49-F238E27FC236}">
                <a16:creationId xmlns:a16="http://schemas.microsoft.com/office/drawing/2014/main" id="{A30EA091-52BA-4261-A1DA-D97185228837}"/>
              </a:ext>
            </a:extLst>
          </p:cNvPr>
          <p:cNvSpPr txBox="1">
            <a:spLocks/>
          </p:cNvSpPr>
          <p:nvPr/>
        </p:nvSpPr>
        <p:spPr>
          <a:xfrm>
            <a:off x="165685" y="2915622"/>
            <a:ext cx="9749255" cy="13827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Ghana, Kenya, Malawi, Mali, Namibia, Nigeria, Rwanda, South Africa, Sudan, Tanzania, Zambia, Zimbabwe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8246121-3530-4BFB-A2CE-AAD5A63E66F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" y="203400"/>
            <a:ext cx="1602840" cy="1361440"/>
          </a:xfrm>
          <a:prstGeom prst="rect">
            <a:avLst/>
          </a:prstGeom>
          <a:ln w="0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F6D873-13D0-483B-9F27-D84DD167A64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8474660" y="294740"/>
            <a:ext cx="1440280" cy="117876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2">
            <a:extLst>
              <a:ext uri="{FF2B5EF4-FFF2-40B4-BE49-F238E27FC236}">
                <a16:creationId xmlns:a16="http://schemas.microsoft.com/office/drawing/2014/main" id="{692F5990-5910-40D1-BB04-A6A92116AA83}"/>
              </a:ext>
            </a:extLst>
          </p:cNvPr>
          <p:cNvSpPr txBox="1">
            <a:spLocks/>
          </p:cNvSpPr>
          <p:nvPr/>
        </p:nvSpPr>
        <p:spPr>
          <a:xfrm>
            <a:off x="1645921" y="487881"/>
            <a:ext cx="6736080" cy="904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4400" b="1" spc="-1" dirty="0">
                <a:latin typeface="Arial"/>
              </a:rPr>
              <a:t>Methods</a:t>
            </a:r>
          </a:p>
        </p:txBody>
      </p:sp>
      <p:sp>
        <p:nvSpPr>
          <p:cNvPr id="9" name="PlaceHolder 2">
            <a:extLst>
              <a:ext uri="{FF2B5EF4-FFF2-40B4-BE49-F238E27FC236}">
                <a16:creationId xmlns:a16="http://schemas.microsoft.com/office/drawing/2014/main" id="{87EC43E3-3F37-4B78-BBC8-1B1343D25174}"/>
              </a:ext>
            </a:extLst>
          </p:cNvPr>
          <p:cNvSpPr txBox="1">
            <a:spLocks/>
          </p:cNvSpPr>
          <p:nvPr/>
        </p:nvSpPr>
        <p:spPr>
          <a:xfrm>
            <a:off x="165685" y="1676402"/>
            <a:ext cx="9749255" cy="11588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Data collection sheet developed and piloted. </a:t>
            </a:r>
          </a:p>
        </p:txBody>
      </p:sp>
      <p:sp>
        <p:nvSpPr>
          <p:cNvPr id="10" name="PlaceHolder 2">
            <a:extLst>
              <a:ext uri="{FF2B5EF4-FFF2-40B4-BE49-F238E27FC236}">
                <a16:creationId xmlns:a16="http://schemas.microsoft.com/office/drawing/2014/main" id="{4BD1A8A0-C319-497C-A841-E33A59433FD6}"/>
              </a:ext>
            </a:extLst>
          </p:cNvPr>
          <p:cNvSpPr txBox="1">
            <a:spLocks/>
          </p:cNvSpPr>
          <p:nvPr/>
        </p:nvSpPr>
        <p:spPr>
          <a:xfrm>
            <a:off x="165685" y="2977952"/>
            <a:ext cx="9749255" cy="11588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Data collected by country investigators</a:t>
            </a:r>
          </a:p>
        </p:txBody>
      </p:sp>
      <p:sp>
        <p:nvSpPr>
          <p:cNvPr id="11" name="PlaceHolder 2">
            <a:extLst>
              <a:ext uri="{FF2B5EF4-FFF2-40B4-BE49-F238E27FC236}">
                <a16:creationId xmlns:a16="http://schemas.microsoft.com/office/drawing/2014/main" id="{AF1BE39F-3489-4D35-B834-A0CE112F32D6}"/>
              </a:ext>
            </a:extLst>
          </p:cNvPr>
          <p:cNvSpPr txBox="1">
            <a:spLocks/>
          </p:cNvSpPr>
          <p:nvPr/>
        </p:nvSpPr>
        <p:spPr>
          <a:xfrm>
            <a:off x="165685" y="4279502"/>
            <a:ext cx="9749255" cy="11588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spc="-1" dirty="0">
                <a:latin typeface="Arial"/>
              </a:rPr>
              <a:t>Data validated by one expert librarian to standardise results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552</Words>
  <Application>Microsoft Office PowerPoint</Application>
  <PresentationFormat>Custom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Symbol</vt:lpstr>
      <vt:lpstr>Wingdings</vt:lpstr>
      <vt:lpstr>Office Theme</vt:lpstr>
      <vt:lpstr>Open Access publication of  Public Health research  in African journals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 publication of  Public Health research  in African journals</dc:title>
  <dc:subject/>
  <dc:creator>Richard Heller</dc:creator>
  <dc:description/>
  <cp:lastModifiedBy>Author</cp:lastModifiedBy>
  <cp:revision>24</cp:revision>
  <dcterms:created xsi:type="dcterms:W3CDTF">2022-04-18T16:19:36Z</dcterms:created>
  <dcterms:modified xsi:type="dcterms:W3CDTF">2022-04-29T02:01:45Z</dcterms:modified>
  <dc:language>en-AU</dc:language>
</cp:coreProperties>
</file>